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69" r:id="rId4"/>
    <p:sldId id="270" r:id="rId5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041" autoAdjust="0"/>
  </p:normalViewPr>
  <p:slideViewPr>
    <p:cSldViewPr snapToGrid="0">
      <p:cViewPr varScale="1">
        <p:scale>
          <a:sx n="43" d="100"/>
          <a:sy n="43" d="100"/>
        </p:scale>
        <p:origin x="22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DAED-C053-40CC-A301-699FF7DC7E1D}" type="datetimeFigureOut">
              <a:rPr lang="en-CA" smtClean="0"/>
              <a:t>2026-10-22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6E3-820D-470D-AB98-868973147E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9538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DAED-C053-40CC-A301-699FF7DC7E1D}" type="datetimeFigureOut">
              <a:rPr lang="en-CA" smtClean="0"/>
              <a:t>2026-10-22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6E3-820D-470D-AB98-868973147E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403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DAED-C053-40CC-A301-699FF7DC7E1D}" type="datetimeFigureOut">
              <a:rPr lang="en-CA" smtClean="0"/>
              <a:t>2026-10-22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6E3-820D-470D-AB98-868973147E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7972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DAED-C053-40CC-A301-699FF7DC7E1D}" type="datetimeFigureOut">
              <a:rPr lang="en-CA" smtClean="0"/>
              <a:t>2026-10-22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6E3-820D-470D-AB98-868973147E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947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DAED-C053-40CC-A301-699FF7DC7E1D}" type="datetimeFigureOut">
              <a:rPr lang="en-CA" smtClean="0"/>
              <a:t>2026-10-22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6E3-820D-470D-AB98-868973147E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276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DAED-C053-40CC-A301-699FF7DC7E1D}" type="datetimeFigureOut">
              <a:rPr lang="en-CA" smtClean="0"/>
              <a:t>2026-10-22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6E3-820D-470D-AB98-868973147E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6532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DAED-C053-40CC-A301-699FF7DC7E1D}" type="datetimeFigureOut">
              <a:rPr lang="en-CA" smtClean="0"/>
              <a:t>2026-10-22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6E3-820D-470D-AB98-868973147E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8617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DAED-C053-40CC-A301-699FF7DC7E1D}" type="datetimeFigureOut">
              <a:rPr lang="en-CA" smtClean="0"/>
              <a:t>2026-10-22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6E3-820D-470D-AB98-868973147E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6940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DAED-C053-40CC-A301-699FF7DC7E1D}" type="datetimeFigureOut">
              <a:rPr lang="en-CA" smtClean="0"/>
              <a:t>2026-10-22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6E3-820D-470D-AB98-868973147E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028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DAED-C053-40CC-A301-699FF7DC7E1D}" type="datetimeFigureOut">
              <a:rPr lang="en-CA" smtClean="0"/>
              <a:t>2026-10-22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6E3-820D-470D-AB98-868973147E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9049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DAED-C053-40CC-A301-699FF7DC7E1D}" type="datetimeFigureOut">
              <a:rPr lang="en-CA" smtClean="0"/>
              <a:t>2026-10-22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6E3-820D-470D-AB98-868973147E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405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ABDAED-C053-40CC-A301-699FF7DC7E1D}" type="datetimeFigureOut">
              <a:rPr lang="en-CA" smtClean="0"/>
              <a:t>2026-10-22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A1A6E3-820D-470D-AB98-868973147E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7181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microsoft.com/office/2007/relationships/hdphoto" Target="../media/hdphoto2.wdp"/><Relationship Id="rId3" Type="http://schemas.microsoft.com/office/2007/relationships/media" Target="../media/media2.m4a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3.jpeg"/><Relationship Id="rId5" Type="http://schemas.microsoft.com/office/2007/relationships/media" Target="../media/media3.m4a"/><Relationship Id="rId10" Type="http://schemas.microsoft.com/office/2007/relationships/hdphoto" Target="../media/hdphoto1.wdp"/><Relationship Id="rId4" Type="http://schemas.openxmlformats.org/officeDocument/2006/relationships/audio" Target="../media/media2.m4a"/><Relationship Id="rId9" Type="http://schemas.openxmlformats.org/officeDocument/2006/relationships/image" Target="../media/image2.png"/><Relationship Id="rId1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5.png"/><Relationship Id="rId3" Type="http://schemas.microsoft.com/office/2007/relationships/media" Target="../media/media5.m4a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8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media6.m4a"/><Relationship Id="rId11" Type="http://schemas.microsoft.com/office/2007/relationships/hdphoto" Target="../media/hdphoto3.wdp"/><Relationship Id="rId5" Type="http://schemas.microsoft.com/office/2007/relationships/media" Target="../media/media6.m4a"/><Relationship Id="rId10" Type="http://schemas.openxmlformats.org/officeDocument/2006/relationships/image" Target="../media/image7.png"/><Relationship Id="rId4" Type="http://schemas.openxmlformats.org/officeDocument/2006/relationships/audio" Target="../media/media5.m4a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4a"/><Relationship Id="rId13" Type="http://schemas.openxmlformats.org/officeDocument/2006/relationships/image" Target="../media/image9.jpg"/><Relationship Id="rId18" Type="http://schemas.openxmlformats.org/officeDocument/2006/relationships/image" Target="../media/image5.png"/><Relationship Id="rId3" Type="http://schemas.microsoft.com/office/2007/relationships/media" Target="../media/media8.m4a"/><Relationship Id="rId7" Type="http://schemas.microsoft.com/office/2007/relationships/media" Target="../media/media10.m4a"/><Relationship Id="rId12" Type="http://schemas.openxmlformats.org/officeDocument/2006/relationships/image" Target="../media/image1.png"/><Relationship Id="rId17" Type="http://schemas.openxmlformats.org/officeDocument/2006/relationships/image" Target="../media/image12.jpeg"/><Relationship Id="rId2" Type="http://schemas.openxmlformats.org/officeDocument/2006/relationships/audio" Target="../media/media7.m4a"/><Relationship Id="rId16" Type="http://schemas.openxmlformats.org/officeDocument/2006/relationships/image" Target="../media/image11.jpeg"/><Relationship Id="rId1" Type="http://schemas.microsoft.com/office/2007/relationships/media" Target="../media/media7.m4a"/><Relationship Id="rId6" Type="http://schemas.openxmlformats.org/officeDocument/2006/relationships/audio" Target="../media/media9.m4a"/><Relationship Id="rId11" Type="http://schemas.openxmlformats.org/officeDocument/2006/relationships/slideLayout" Target="../slideLayouts/slideLayout1.xml"/><Relationship Id="rId5" Type="http://schemas.microsoft.com/office/2007/relationships/media" Target="../media/media9.m4a"/><Relationship Id="rId15" Type="http://schemas.openxmlformats.org/officeDocument/2006/relationships/image" Target="../media/image6.jpeg"/><Relationship Id="rId10" Type="http://schemas.openxmlformats.org/officeDocument/2006/relationships/audio" Target="../media/media11.m4a"/><Relationship Id="rId4" Type="http://schemas.openxmlformats.org/officeDocument/2006/relationships/audio" Target="../media/media8.m4a"/><Relationship Id="rId9" Type="http://schemas.microsoft.com/office/2007/relationships/media" Target="../media/media11.m4a"/><Relationship Id="rId1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4a"/><Relationship Id="rId13" Type="http://schemas.openxmlformats.org/officeDocument/2006/relationships/image" Target="../media/image15.jpeg"/><Relationship Id="rId3" Type="http://schemas.microsoft.com/office/2007/relationships/media" Target="../media/media13.m4a"/><Relationship Id="rId7" Type="http://schemas.microsoft.com/office/2007/relationships/media" Target="../media/media15.m4a"/><Relationship Id="rId12" Type="http://schemas.openxmlformats.org/officeDocument/2006/relationships/image" Target="../media/image14.jpe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audio" Target="../media/media14.m4a"/><Relationship Id="rId11" Type="http://schemas.openxmlformats.org/officeDocument/2006/relationships/image" Target="../media/image13.jpeg"/><Relationship Id="rId5" Type="http://schemas.microsoft.com/office/2007/relationships/media" Target="../media/media14.m4a"/><Relationship Id="rId1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audio" Target="../media/media13.m4a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44E12-0EA5-5B74-9C23-1477B8ADA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FB6F734-AA56-913C-BDF0-52E2FA999003}"/>
              </a:ext>
            </a:extLst>
          </p:cNvPr>
          <p:cNvSpPr txBox="1"/>
          <p:nvPr/>
        </p:nvSpPr>
        <p:spPr>
          <a:xfrm>
            <a:off x="121920" y="121920"/>
            <a:ext cx="660806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500" dirty="0">
                <a:highlight>
                  <a:srgbClr val="FFFF00"/>
                </a:highlight>
              </a:rPr>
              <a:t>RÉPONSES </a:t>
            </a:r>
          </a:p>
          <a:p>
            <a:pPr algn="ctr"/>
            <a:r>
              <a:rPr lang="fr-CA" sz="2500" dirty="0"/>
              <a:t>Reptiles et amphibiens</a:t>
            </a:r>
            <a:r>
              <a:rPr lang="fr-CA" sz="2500" i="1" dirty="0"/>
              <a:t>                                                                                                    </a:t>
            </a:r>
            <a:r>
              <a:rPr lang="fr-CA" i="1" dirty="0"/>
              <a:t>Fiche de vocabulaire</a:t>
            </a:r>
            <a:endParaRPr lang="en-CA" i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B234FD-734A-49F9-9F53-CE0919720218}"/>
              </a:ext>
            </a:extLst>
          </p:cNvPr>
          <p:cNvSpPr txBox="1"/>
          <p:nvPr/>
        </p:nvSpPr>
        <p:spPr>
          <a:xfrm>
            <a:off x="0" y="2029478"/>
            <a:ext cx="3657600" cy="3693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fr-CA" b="1" dirty="0"/>
              <a:t>Les animaux 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11720A-F89B-4B8D-F0A8-58EA6D072490}"/>
              </a:ext>
            </a:extLst>
          </p:cNvPr>
          <p:cNvSpPr txBox="1"/>
          <p:nvPr/>
        </p:nvSpPr>
        <p:spPr>
          <a:xfrm>
            <a:off x="0" y="1380294"/>
            <a:ext cx="6858000" cy="33855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600" u="sng" dirty="0"/>
              <a:t>Écoute les réponses et pratique les mots à voix haute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47F2D856-638A-99B0-F0CF-0F8933BCD2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252" y="8319279"/>
            <a:ext cx="2059159" cy="824721"/>
          </a:xfrm>
          <a:prstGeom prst="rect">
            <a:avLst/>
          </a:prstGeom>
        </p:spPr>
      </p:pic>
      <p:pic>
        <p:nvPicPr>
          <p:cNvPr id="4" name="Picture 3" descr="Gray Tiger Salamander">
            <a:extLst>
              <a:ext uri="{FF2B5EF4-FFF2-40B4-BE49-F238E27FC236}">
                <a16:creationId xmlns:a16="http://schemas.microsoft.com/office/drawing/2014/main" id="{8B8CA896-2B72-A0E9-AF7C-25D9189BD2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6464" y="5867286"/>
            <a:ext cx="3110468" cy="1094593"/>
          </a:xfrm>
          <a:prstGeom prst="rect">
            <a:avLst/>
          </a:prstGeom>
        </p:spPr>
      </p:pic>
      <p:pic>
        <p:nvPicPr>
          <p:cNvPr id="6" name="Picture 5" descr="Leopard Frog">
            <a:extLst>
              <a:ext uri="{FF2B5EF4-FFF2-40B4-BE49-F238E27FC236}">
                <a16:creationId xmlns:a16="http://schemas.microsoft.com/office/drawing/2014/main" id="{305C4A57-DD5C-D36D-32DC-0FF2F0A1A7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17034">
            <a:off x="3935119" y="3762383"/>
            <a:ext cx="1642469" cy="1346023"/>
          </a:xfrm>
          <a:prstGeom prst="rect">
            <a:avLst/>
          </a:prstGeom>
        </p:spPr>
      </p:pic>
      <p:pic>
        <p:nvPicPr>
          <p:cNvPr id="7" name="Picture 6" descr="Canadian Toad">
            <a:extLst>
              <a:ext uri="{FF2B5EF4-FFF2-40B4-BE49-F238E27FC236}">
                <a16:creationId xmlns:a16="http://schemas.microsoft.com/office/drawing/2014/main" id="{A9C7D79C-0A7D-1944-30D0-B9F1D3FC71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447" y="2856185"/>
            <a:ext cx="1753689" cy="13387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16715A-B547-187B-FCB7-8F026309130A}"/>
              </a:ext>
            </a:extLst>
          </p:cNvPr>
          <p:cNvSpPr txBox="1"/>
          <p:nvPr/>
        </p:nvSpPr>
        <p:spPr>
          <a:xfrm>
            <a:off x="178282" y="4194977"/>
            <a:ext cx="31699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 crapaud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415AEB-85A7-B8A8-6F59-05DA1EAB5520}"/>
              </a:ext>
            </a:extLst>
          </p:cNvPr>
          <p:cNvSpPr txBox="1"/>
          <p:nvPr/>
        </p:nvSpPr>
        <p:spPr>
          <a:xfrm>
            <a:off x="987923" y="6961879"/>
            <a:ext cx="365048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Une salamandre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CE768A-AC36-416E-C138-ED11F422AEC6}"/>
              </a:ext>
            </a:extLst>
          </p:cNvPr>
          <p:cNvSpPr txBox="1"/>
          <p:nvPr/>
        </p:nvSpPr>
        <p:spPr>
          <a:xfrm>
            <a:off x="3509798" y="5128307"/>
            <a:ext cx="31699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Une grenouille</a:t>
            </a:r>
          </a:p>
        </p:txBody>
      </p:sp>
      <p:pic>
        <p:nvPicPr>
          <p:cNvPr id="27" name="Crapaud_1346">
            <a:hlinkClick r:id="" action="ppaction://media"/>
            <a:extLst>
              <a:ext uri="{FF2B5EF4-FFF2-40B4-BE49-F238E27FC236}">
                <a16:creationId xmlns:a16="http://schemas.microsoft.com/office/drawing/2014/main" id="{0749F697-E600-D170-569B-CA096A6324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956952" y="2525092"/>
            <a:ext cx="609600" cy="609600"/>
          </a:xfrm>
          <a:prstGeom prst="rect">
            <a:avLst/>
          </a:prstGeom>
        </p:spPr>
      </p:pic>
      <p:pic>
        <p:nvPicPr>
          <p:cNvPr id="28" name="Grenouille_9496">
            <a:hlinkClick r:id="" action="ppaction://media"/>
            <a:extLst>
              <a:ext uri="{FF2B5EF4-FFF2-40B4-BE49-F238E27FC236}">
                <a16:creationId xmlns:a16="http://schemas.microsoft.com/office/drawing/2014/main" id="{F7D171EF-5FE8-CE0D-E3D8-1E2EE1CA99B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260037" y="3509823"/>
            <a:ext cx="609600" cy="609600"/>
          </a:xfrm>
          <a:prstGeom prst="rect">
            <a:avLst/>
          </a:prstGeom>
        </p:spPr>
      </p:pic>
      <p:pic>
        <p:nvPicPr>
          <p:cNvPr id="29" name="Salamandre_4856">
            <a:hlinkClick r:id="" action="ppaction://media"/>
            <a:extLst>
              <a:ext uri="{FF2B5EF4-FFF2-40B4-BE49-F238E27FC236}">
                <a16:creationId xmlns:a16="http://schemas.microsoft.com/office/drawing/2014/main" id="{8A35EB43-98D9-9C56-8598-FAC90B161FA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82872" y="62596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0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9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032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8EF84-7BEE-93D0-F5ED-4DDD1FABF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72E375-4763-AF67-97EC-92520E8DE48E}"/>
              </a:ext>
            </a:extLst>
          </p:cNvPr>
          <p:cNvSpPr txBox="1"/>
          <p:nvPr/>
        </p:nvSpPr>
        <p:spPr>
          <a:xfrm>
            <a:off x="121920" y="121920"/>
            <a:ext cx="660806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500" dirty="0">
                <a:highlight>
                  <a:srgbClr val="FFFF00"/>
                </a:highlight>
              </a:rPr>
              <a:t>RÉPONSES </a:t>
            </a:r>
          </a:p>
          <a:p>
            <a:pPr algn="ctr"/>
            <a:r>
              <a:rPr lang="fr-CA" sz="2500" dirty="0"/>
              <a:t>Reptiles et amphibiens                                                                                                    </a:t>
            </a:r>
            <a:r>
              <a:rPr lang="fr-CA" i="1" dirty="0"/>
              <a:t>Fiche de vocabulaire</a:t>
            </a:r>
            <a:endParaRPr lang="en-CA" i="1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7324114-30A1-B6F2-3254-4B5AD52D25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252" y="8319279"/>
            <a:ext cx="2059159" cy="824721"/>
          </a:xfrm>
          <a:prstGeom prst="rect">
            <a:avLst/>
          </a:prstGeom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F69DCF14-8C58-9AB2-F17B-ED8CFB416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13248" b="5298"/>
          <a:stretch>
            <a:fillRect/>
          </a:stretch>
        </p:blipFill>
        <p:spPr bwMode="auto">
          <a:xfrm>
            <a:off x="818048" y="5302742"/>
            <a:ext cx="2192191" cy="1401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3" name="Picture 2" descr="Western Painted Turtle">
            <a:extLst>
              <a:ext uri="{FF2B5EF4-FFF2-40B4-BE49-F238E27FC236}">
                <a16:creationId xmlns:a16="http://schemas.microsoft.com/office/drawing/2014/main" id="{9E2EC7E7-7980-57DE-F399-E76BACDC95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99701" y="3612152"/>
            <a:ext cx="2272491" cy="1337374"/>
          </a:xfrm>
          <a:prstGeom prst="rect">
            <a:avLst/>
          </a:prstGeom>
        </p:spPr>
      </p:pic>
      <p:pic>
        <p:nvPicPr>
          <p:cNvPr id="2" name="Picture 1" descr="The Northern Prairie Skink (Eumeces septentrionalis) in Manitoba.">
            <a:extLst>
              <a:ext uri="{FF2B5EF4-FFF2-40B4-BE49-F238E27FC236}">
                <a16:creationId xmlns:a16="http://schemas.microsoft.com/office/drawing/2014/main" id="{B600F54C-62FE-6603-F47B-2E421C9766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5893" y="1768640"/>
            <a:ext cx="2496502" cy="90467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9AC28D-2F71-A79C-8C19-930A3DF43F5C}"/>
              </a:ext>
            </a:extLst>
          </p:cNvPr>
          <p:cNvSpPr txBox="1"/>
          <p:nvPr/>
        </p:nvSpPr>
        <p:spPr>
          <a:xfrm>
            <a:off x="353568" y="2725117"/>
            <a:ext cx="31699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 lézard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1915E8-CE83-B436-2CF1-3BBD3C76B225}"/>
              </a:ext>
            </a:extLst>
          </p:cNvPr>
          <p:cNvSpPr txBox="1"/>
          <p:nvPr/>
        </p:nvSpPr>
        <p:spPr>
          <a:xfrm>
            <a:off x="536447" y="6704202"/>
            <a:ext cx="31699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Une couleuvre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F8BA41-94BA-CFA7-3A0E-F3905D84306B}"/>
              </a:ext>
            </a:extLst>
          </p:cNvPr>
          <p:cNvSpPr txBox="1"/>
          <p:nvPr/>
        </p:nvSpPr>
        <p:spPr>
          <a:xfrm>
            <a:off x="3289839" y="4987271"/>
            <a:ext cx="31699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Une tortue</a:t>
            </a:r>
          </a:p>
        </p:txBody>
      </p:sp>
      <p:pic>
        <p:nvPicPr>
          <p:cNvPr id="4" name="Lézard_0600">
            <a:hlinkClick r:id="" action="ppaction://media"/>
            <a:extLst>
              <a:ext uri="{FF2B5EF4-FFF2-40B4-BE49-F238E27FC236}">
                <a16:creationId xmlns:a16="http://schemas.microsoft.com/office/drawing/2014/main" id="{FB982163-AB7D-D1A2-8E28-5CCC70D257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04031" y="1935944"/>
            <a:ext cx="609600" cy="609600"/>
          </a:xfrm>
          <a:prstGeom prst="rect">
            <a:avLst/>
          </a:prstGeom>
        </p:spPr>
      </p:pic>
      <p:pic>
        <p:nvPicPr>
          <p:cNvPr id="6" name="Tortue_0143">
            <a:hlinkClick r:id="" action="ppaction://media"/>
            <a:extLst>
              <a:ext uri="{FF2B5EF4-FFF2-40B4-BE49-F238E27FC236}">
                <a16:creationId xmlns:a16="http://schemas.microsoft.com/office/drawing/2014/main" id="{6C9B17C6-C171-164F-75BE-3D6268C4A9D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567392" y="3288480"/>
            <a:ext cx="609600" cy="609600"/>
          </a:xfrm>
          <a:prstGeom prst="rect">
            <a:avLst/>
          </a:prstGeom>
        </p:spPr>
      </p:pic>
      <p:pic>
        <p:nvPicPr>
          <p:cNvPr id="7" name="Couleuvre_5930">
            <a:hlinkClick r:id="" action="ppaction://media"/>
            <a:extLst>
              <a:ext uri="{FF2B5EF4-FFF2-40B4-BE49-F238E27FC236}">
                <a16:creationId xmlns:a16="http://schemas.microsoft.com/office/drawing/2014/main" id="{C82D01D9-9CB1-4BC6-F7ED-1BA44EB6AAF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898140" y="60034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2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7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820ED-7246-4C9B-6E2C-6049F82A5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4BCD0E6-63F5-9B7B-0C0D-BC830F3AF0A6}"/>
              </a:ext>
            </a:extLst>
          </p:cNvPr>
          <p:cNvSpPr txBox="1"/>
          <p:nvPr/>
        </p:nvSpPr>
        <p:spPr>
          <a:xfrm>
            <a:off x="121920" y="121920"/>
            <a:ext cx="660806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500" dirty="0">
                <a:highlight>
                  <a:srgbClr val="FFFF00"/>
                </a:highlight>
              </a:rPr>
              <a:t>RÉPONSES </a:t>
            </a:r>
          </a:p>
          <a:p>
            <a:pPr algn="ctr"/>
            <a:r>
              <a:rPr lang="fr-CA" sz="2500" dirty="0"/>
              <a:t>Reptiles et amphibiens</a:t>
            </a:r>
            <a:r>
              <a:rPr lang="fr-CA" sz="2500" i="1" dirty="0"/>
              <a:t>                                                                                                    </a:t>
            </a:r>
            <a:r>
              <a:rPr lang="fr-CA" i="1" dirty="0"/>
              <a:t>Fiche de vocabulaire</a:t>
            </a:r>
            <a:endParaRPr lang="en-CA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35645-5762-DB6E-FCBC-154127657EB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03" y="8319279"/>
            <a:ext cx="2059159" cy="82472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D9882AE-27F6-A359-1928-3A67906530E9}"/>
              </a:ext>
            </a:extLst>
          </p:cNvPr>
          <p:cNvSpPr txBox="1"/>
          <p:nvPr/>
        </p:nvSpPr>
        <p:spPr>
          <a:xfrm>
            <a:off x="-544389" y="1890875"/>
            <a:ext cx="3413760" cy="3693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A" b="1" dirty="0"/>
              <a:t>Les parties du corps :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20662EF-0D49-6723-0417-7F9B75B406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49"/>
          <a:stretch>
            <a:fillRect/>
          </a:stretch>
        </p:blipFill>
        <p:spPr>
          <a:xfrm>
            <a:off x="529626" y="2638176"/>
            <a:ext cx="2439636" cy="121617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966C4F8-6BCA-94E0-5B6C-EBA3BB2D262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34"/>
          <a:stretch>
            <a:fillRect/>
          </a:stretch>
        </p:blipFill>
        <p:spPr>
          <a:xfrm>
            <a:off x="4009180" y="2646921"/>
            <a:ext cx="2439636" cy="119868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A4CBB41-834E-5D8D-7E6D-9913029C107E}"/>
              </a:ext>
            </a:extLst>
          </p:cNvPr>
          <p:cNvSpPr txBox="1"/>
          <p:nvPr/>
        </p:nvSpPr>
        <p:spPr>
          <a:xfrm>
            <a:off x="-6872" y="1363293"/>
            <a:ext cx="6858000" cy="33855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600" u="sng" dirty="0"/>
              <a:t>Écoute les réponses et pratique les mots à voix haute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D49E1A-56E4-1618-CD4A-9FF02D4EB6EF}"/>
              </a:ext>
            </a:extLst>
          </p:cNvPr>
          <p:cNvSpPr txBox="1"/>
          <p:nvPr/>
        </p:nvSpPr>
        <p:spPr>
          <a:xfrm>
            <a:off x="139482" y="3889976"/>
            <a:ext cx="316992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Une écaille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DAF4C2-21D4-3E60-7F5C-A7FDE8A48FD1}"/>
              </a:ext>
            </a:extLst>
          </p:cNvPr>
          <p:cNvSpPr txBox="1"/>
          <p:nvPr/>
        </p:nvSpPr>
        <p:spPr>
          <a:xfrm>
            <a:off x="3814108" y="3889976"/>
            <a:ext cx="284882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La peau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F041A98A-37CA-F925-AFE4-149899F3AC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93" t="32894" r="-1" b="45561"/>
          <a:stretch>
            <a:fillRect/>
          </a:stretch>
        </p:blipFill>
        <p:spPr bwMode="auto">
          <a:xfrm>
            <a:off x="335440" y="6338818"/>
            <a:ext cx="2387264" cy="1512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DFB894E-E9C4-7FC5-3DA9-420FF79637F7}"/>
              </a:ext>
            </a:extLst>
          </p:cNvPr>
          <p:cNvSpPr txBox="1"/>
          <p:nvPr/>
        </p:nvSpPr>
        <p:spPr>
          <a:xfrm>
            <a:off x="121920" y="7576712"/>
            <a:ext cx="253306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Une queue</a:t>
            </a:r>
          </a:p>
        </p:txBody>
      </p:sp>
      <p:pic>
        <p:nvPicPr>
          <p:cNvPr id="25" name="Picture 24" descr="A turtle's shell—made up of a plastron and a carapace—is a living, highly  sensitive structure that is fused to its ribs and spine. Beneath their  scutes are many nerve endings, allowing turtles">
            <a:extLst>
              <a:ext uri="{FF2B5EF4-FFF2-40B4-BE49-F238E27FC236}">
                <a16:creationId xmlns:a16="http://schemas.microsoft.com/office/drawing/2014/main" id="{57336A8F-C80B-3C49-1664-C2F524610181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1101" t="5283" r="9589" b="7555"/>
          <a:stretch>
            <a:fillRect/>
          </a:stretch>
        </p:blipFill>
        <p:spPr>
          <a:xfrm rot="16200000">
            <a:off x="1731862" y="4351654"/>
            <a:ext cx="1407094" cy="20004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5C3792-9704-EAE8-7387-DD88234A1C92}"/>
              </a:ext>
            </a:extLst>
          </p:cNvPr>
          <p:cNvSpPr txBox="1"/>
          <p:nvPr/>
        </p:nvSpPr>
        <p:spPr>
          <a:xfrm>
            <a:off x="839260" y="6105830"/>
            <a:ext cx="316992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Une carapace</a:t>
            </a:r>
          </a:p>
        </p:txBody>
      </p:sp>
      <p:pic>
        <p:nvPicPr>
          <p:cNvPr id="17" name="Picture 16" descr="Gros Plan De La Patte D'une Tortue Image stock - Image du bleu, patte:  210441533">
            <a:extLst>
              <a:ext uri="{FF2B5EF4-FFF2-40B4-BE49-F238E27FC236}">
                <a16:creationId xmlns:a16="http://schemas.microsoft.com/office/drawing/2014/main" id="{2B75167E-8389-D600-0588-EFD4BDCF8B6B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1717" b="12868"/>
          <a:stretch>
            <a:fillRect/>
          </a:stretch>
        </p:blipFill>
        <p:spPr>
          <a:xfrm rot="16200000">
            <a:off x="4637329" y="5402573"/>
            <a:ext cx="1570396" cy="17635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CCA8D8E-E5CE-934F-98AA-2AAE05B689A3}"/>
              </a:ext>
            </a:extLst>
          </p:cNvPr>
          <p:cNvSpPr txBox="1"/>
          <p:nvPr/>
        </p:nvSpPr>
        <p:spPr>
          <a:xfrm>
            <a:off x="3814108" y="7129977"/>
            <a:ext cx="291587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Une patte</a:t>
            </a:r>
          </a:p>
        </p:txBody>
      </p:sp>
      <p:pic>
        <p:nvPicPr>
          <p:cNvPr id="2" name="Écaille_8793">
            <a:hlinkClick r:id="" action="ppaction://media"/>
            <a:extLst>
              <a:ext uri="{FF2B5EF4-FFF2-40B4-BE49-F238E27FC236}">
                <a16:creationId xmlns:a16="http://schemas.microsoft.com/office/drawing/2014/main" id="{EE6C9056-35A3-CFBB-3AAB-04311CDC84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79202" y="2600776"/>
            <a:ext cx="609600" cy="609600"/>
          </a:xfrm>
          <a:prstGeom prst="rect">
            <a:avLst/>
          </a:prstGeom>
        </p:spPr>
      </p:pic>
      <p:pic>
        <p:nvPicPr>
          <p:cNvPr id="8" name="Peau_2543">
            <a:hlinkClick r:id="" action="ppaction://media"/>
            <a:extLst>
              <a:ext uri="{FF2B5EF4-FFF2-40B4-BE49-F238E27FC236}">
                <a16:creationId xmlns:a16="http://schemas.microsoft.com/office/drawing/2014/main" id="{2F1189EF-68D6-D27D-C8A4-72F1011294C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694689" y="2028576"/>
            <a:ext cx="609600" cy="609600"/>
          </a:xfrm>
          <a:prstGeom prst="rect">
            <a:avLst/>
          </a:prstGeom>
        </p:spPr>
      </p:pic>
      <p:pic>
        <p:nvPicPr>
          <p:cNvPr id="10" name="Carapace_5217">
            <a:hlinkClick r:id="" action="ppaction://media"/>
            <a:extLst>
              <a:ext uri="{FF2B5EF4-FFF2-40B4-BE49-F238E27FC236}">
                <a16:creationId xmlns:a16="http://schemas.microsoft.com/office/drawing/2014/main" id="{CF5DB592-BDAE-88F5-BFBA-FD359E722C1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57691" y="5496230"/>
            <a:ext cx="609600" cy="609600"/>
          </a:xfrm>
          <a:prstGeom prst="rect">
            <a:avLst/>
          </a:prstGeom>
        </p:spPr>
      </p:pic>
      <p:pic>
        <p:nvPicPr>
          <p:cNvPr id="13" name="Patte_1484">
            <a:hlinkClick r:id="" action="ppaction://media"/>
            <a:extLst>
              <a:ext uri="{FF2B5EF4-FFF2-40B4-BE49-F238E27FC236}">
                <a16:creationId xmlns:a16="http://schemas.microsoft.com/office/drawing/2014/main" id="{3382D0E9-3D25-3972-5096-0FB56FEBFB2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172936" y="5102939"/>
            <a:ext cx="609600" cy="609600"/>
          </a:xfrm>
          <a:prstGeom prst="rect">
            <a:avLst/>
          </a:prstGeom>
        </p:spPr>
      </p:pic>
      <p:pic>
        <p:nvPicPr>
          <p:cNvPr id="18" name="Queue_6262">
            <a:hlinkClick r:id="" action="ppaction://media"/>
            <a:extLst>
              <a:ext uri="{FF2B5EF4-FFF2-40B4-BE49-F238E27FC236}">
                <a16:creationId xmlns:a16="http://schemas.microsoft.com/office/drawing/2014/main" id="{1AE52B04-F163-57AD-1F54-B64542C9665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354006" y="70190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9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2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8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93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78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1531D-7099-1BE1-AF05-1A46287A7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AC6B7-5AAD-51CC-87C0-3845332A7B51}"/>
              </a:ext>
            </a:extLst>
          </p:cNvPr>
          <p:cNvSpPr txBox="1"/>
          <p:nvPr/>
        </p:nvSpPr>
        <p:spPr>
          <a:xfrm>
            <a:off x="121920" y="121920"/>
            <a:ext cx="660806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500" dirty="0">
                <a:highlight>
                  <a:srgbClr val="FFFF00"/>
                </a:highlight>
              </a:rPr>
              <a:t>RÉPONSES </a:t>
            </a:r>
          </a:p>
          <a:p>
            <a:pPr algn="ctr"/>
            <a:r>
              <a:rPr lang="fr-CA" sz="2500" dirty="0"/>
              <a:t>Reptiles et amphibiens</a:t>
            </a:r>
            <a:r>
              <a:rPr lang="fr-CA" sz="2500" i="1" dirty="0"/>
              <a:t>                                                                                                    </a:t>
            </a:r>
            <a:r>
              <a:rPr lang="fr-CA" i="1" dirty="0"/>
              <a:t>Fiche de vocabulaire</a:t>
            </a:r>
            <a:endParaRPr lang="en-CA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15A5DF-DC73-B6B9-4DD6-3003AE2910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03" y="8319279"/>
            <a:ext cx="2059159" cy="82472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4B86652-C83E-D3AF-84E8-C8DC673E8D69}"/>
              </a:ext>
            </a:extLst>
          </p:cNvPr>
          <p:cNvSpPr txBox="1"/>
          <p:nvPr/>
        </p:nvSpPr>
        <p:spPr>
          <a:xfrm>
            <a:off x="0" y="1410657"/>
            <a:ext cx="6858000" cy="33855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600" u="sng" dirty="0"/>
              <a:t>Écoute les réponses et pratique les mots à voix haute</a:t>
            </a:r>
          </a:p>
        </p:txBody>
      </p:sp>
      <p:pic>
        <p:nvPicPr>
          <p:cNvPr id="4" name="Picture 3" descr="Snakes shedding skin or sloughing or moulting- Whole Earth Education">
            <a:extLst>
              <a:ext uri="{FF2B5EF4-FFF2-40B4-BE49-F238E27FC236}">
                <a16:creationId xmlns:a16="http://schemas.microsoft.com/office/drawing/2014/main" id="{164F59D3-6F1C-57E5-1074-07442C59C9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9867" y="5427151"/>
            <a:ext cx="3254146" cy="2169430"/>
          </a:xfrm>
          <a:prstGeom prst="rect">
            <a:avLst/>
          </a:prstGeom>
        </p:spPr>
      </p:pic>
      <p:pic>
        <p:nvPicPr>
          <p:cNvPr id="9" name="Picture 8" descr="Donner de l'œuf à bébé : intéressant nutritionnellement ? 🥚🍳">
            <a:extLst>
              <a:ext uri="{FF2B5EF4-FFF2-40B4-BE49-F238E27FC236}">
                <a16:creationId xmlns:a16="http://schemas.microsoft.com/office/drawing/2014/main" id="{07593ADC-16E0-ADE1-EE79-11B68D394AE0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3362" r="27056"/>
          <a:stretch>
            <a:fillRect/>
          </a:stretch>
        </p:blipFill>
        <p:spPr>
          <a:xfrm>
            <a:off x="4349939" y="5171941"/>
            <a:ext cx="1778689" cy="268736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C2A1F23-4189-7C35-01BB-8F97A186BE98}"/>
              </a:ext>
            </a:extLst>
          </p:cNvPr>
          <p:cNvGrpSpPr/>
          <p:nvPr/>
        </p:nvGrpSpPr>
        <p:grpSpPr>
          <a:xfrm>
            <a:off x="97056" y="2262112"/>
            <a:ext cx="2916503" cy="2175630"/>
            <a:chOff x="97056" y="2262112"/>
            <a:chExt cx="2916503" cy="2175630"/>
          </a:xfrm>
        </p:grpSpPr>
        <p:pic>
          <p:nvPicPr>
            <p:cNvPr id="12" name="Picture 11" descr="La coupe des branchages - comment cela fonctionne-t-il exactement ? | Home">
              <a:extLst>
                <a:ext uri="{FF2B5EF4-FFF2-40B4-BE49-F238E27FC236}">
                  <a16:creationId xmlns:a16="http://schemas.microsoft.com/office/drawing/2014/main" id="{1CD8586B-2E60-341C-C32F-715A3111E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41290" t="17415" r="25587" b="27760"/>
            <a:stretch>
              <a:fillRect/>
            </a:stretch>
          </p:blipFill>
          <p:spPr>
            <a:xfrm>
              <a:off x="676754" y="2262112"/>
              <a:ext cx="2336805" cy="2175630"/>
            </a:xfrm>
            <a:prstGeom prst="rect">
              <a:avLst/>
            </a:prstGeom>
          </p:spPr>
        </p:pic>
        <p:sp>
          <p:nvSpPr>
            <p:cNvPr id="20" name="Arrow: Down 19">
              <a:extLst>
                <a:ext uri="{FF2B5EF4-FFF2-40B4-BE49-F238E27FC236}">
                  <a16:creationId xmlns:a16="http://schemas.microsoft.com/office/drawing/2014/main" id="{5F4DF1DD-FCCF-52FF-B65C-7CCF3326EFB7}"/>
                </a:ext>
              </a:extLst>
            </p:cNvPr>
            <p:cNvSpPr/>
            <p:nvPr/>
          </p:nvSpPr>
          <p:spPr>
            <a:xfrm rot="17096736">
              <a:off x="620389" y="2684983"/>
              <a:ext cx="210069" cy="125673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D1FF7C0-7D00-872F-F8AC-71AE99F2A68C}"/>
              </a:ext>
            </a:extLst>
          </p:cNvPr>
          <p:cNvGrpSpPr/>
          <p:nvPr/>
        </p:nvGrpSpPr>
        <p:grpSpPr>
          <a:xfrm>
            <a:off x="3905827" y="2185551"/>
            <a:ext cx="2769741" cy="2410583"/>
            <a:chOff x="3491299" y="2929263"/>
            <a:chExt cx="2769741" cy="2410583"/>
          </a:xfrm>
        </p:grpSpPr>
        <p:pic>
          <p:nvPicPr>
            <p:cNvPr id="2" name="Picture 1" descr="Les poumons et diverses types de respirations - Association Professionnelle  - Massothérapeutes, Naturothérapeutes et Naturopathes">
              <a:extLst>
                <a:ext uri="{FF2B5EF4-FFF2-40B4-BE49-F238E27FC236}">
                  <a16:creationId xmlns:a16="http://schemas.microsoft.com/office/drawing/2014/main" id="{AD2663B1-4EC2-9233-5E4B-E83378BA4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491299" y="3170416"/>
              <a:ext cx="2424875" cy="2169430"/>
            </a:xfrm>
            <a:prstGeom prst="rect">
              <a:avLst/>
            </a:prstGeom>
          </p:spPr>
        </p:pic>
        <p:sp>
          <p:nvSpPr>
            <p:cNvPr id="23" name="Arrow: Down 22">
              <a:extLst>
                <a:ext uri="{FF2B5EF4-FFF2-40B4-BE49-F238E27FC236}">
                  <a16:creationId xmlns:a16="http://schemas.microsoft.com/office/drawing/2014/main" id="{887D8285-961F-F614-0B11-D8BF8031B1A6}"/>
                </a:ext>
              </a:extLst>
            </p:cNvPr>
            <p:cNvSpPr/>
            <p:nvPr/>
          </p:nvSpPr>
          <p:spPr>
            <a:xfrm rot="3392311">
              <a:off x="5527637" y="3055561"/>
              <a:ext cx="210069" cy="125673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Arrow: Down 30">
              <a:extLst>
                <a:ext uri="{FF2B5EF4-FFF2-40B4-BE49-F238E27FC236}">
                  <a16:creationId xmlns:a16="http://schemas.microsoft.com/office/drawing/2014/main" id="{23A533AD-3565-CF95-EC85-394AD3AEFDFF}"/>
                </a:ext>
              </a:extLst>
            </p:cNvPr>
            <p:cNvSpPr/>
            <p:nvPr/>
          </p:nvSpPr>
          <p:spPr>
            <a:xfrm rot="18983445">
              <a:off x="3830377" y="2929263"/>
              <a:ext cx="210069" cy="125673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E54C5D0-D076-694D-AEB9-95C6C144BF08}"/>
              </a:ext>
            </a:extLst>
          </p:cNvPr>
          <p:cNvSpPr txBox="1"/>
          <p:nvPr/>
        </p:nvSpPr>
        <p:spPr>
          <a:xfrm>
            <a:off x="214127" y="4476669"/>
            <a:ext cx="316992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Une branchie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9F4C49-CE82-4AE8-FA73-019B4DE8C4E3}"/>
              </a:ext>
            </a:extLst>
          </p:cNvPr>
          <p:cNvSpPr txBox="1"/>
          <p:nvPr/>
        </p:nvSpPr>
        <p:spPr>
          <a:xfrm>
            <a:off x="3528471" y="4638535"/>
            <a:ext cx="316992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 poumon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03584C-A547-37E8-14B2-E42E988A4446}"/>
              </a:ext>
            </a:extLst>
          </p:cNvPr>
          <p:cNvSpPr txBox="1"/>
          <p:nvPr/>
        </p:nvSpPr>
        <p:spPr>
          <a:xfrm>
            <a:off x="419089" y="7633150"/>
            <a:ext cx="316992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Une mue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A8FA50-2AE4-FAD6-6B59-2F581D8CEDA2}"/>
              </a:ext>
            </a:extLst>
          </p:cNvPr>
          <p:cNvSpPr txBox="1"/>
          <p:nvPr/>
        </p:nvSpPr>
        <p:spPr>
          <a:xfrm>
            <a:off x="3905827" y="7523422"/>
            <a:ext cx="279256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3600" dirty="0"/>
              <a:t>Un œuf </a:t>
            </a:r>
          </a:p>
        </p:txBody>
      </p:sp>
      <p:pic>
        <p:nvPicPr>
          <p:cNvPr id="6" name="Branchie_1978">
            <a:hlinkClick r:id="" action="ppaction://media"/>
            <a:extLst>
              <a:ext uri="{FF2B5EF4-FFF2-40B4-BE49-F238E27FC236}">
                <a16:creationId xmlns:a16="http://schemas.microsoft.com/office/drawing/2014/main" id="{C55DDB6F-02EC-0B46-067B-0BC802A680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688595" y="2255681"/>
            <a:ext cx="609600" cy="609600"/>
          </a:xfrm>
          <a:prstGeom prst="rect">
            <a:avLst/>
          </a:prstGeom>
        </p:spPr>
      </p:pic>
      <p:pic>
        <p:nvPicPr>
          <p:cNvPr id="11" name="Poumon_9581">
            <a:hlinkClick r:id="" action="ppaction://media"/>
            <a:extLst>
              <a:ext uri="{FF2B5EF4-FFF2-40B4-BE49-F238E27FC236}">
                <a16:creationId xmlns:a16="http://schemas.microsoft.com/office/drawing/2014/main" id="{19C8F6A3-2868-33B1-649A-A832D1F4089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599913" y="1865655"/>
            <a:ext cx="609600" cy="609600"/>
          </a:xfrm>
          <a:prstGeom prst="rect">
            <a:avLst/>
          </a:prstGeom>
        </p:spPr>
      </p:pic>
      <p:pic>
        <p:nvPicPr>
          <p:cNvPr id="14" name="Mue_0044">
            <a:hlinkClick r:id="" action="ppaction://media"/>
            <a:extLst>
              <a:ext uri="{FF2B5EF4-FFF2-40B4-BE49-F238E27FC236}">
                <a16:creationId xmlns:a16="http://schemas.microsoft.com/office/drawing/2014/main" id="{FBAF7B6F-2AA7-B1F6-BCE3-258D2BC12B1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984354" y="6935170"/>
            <a:ext cx="609600" cy="609600"/>
          </a:xfrm>
          <a:prstGeom prst="rect">
            <a:avLst/>
          </a:prstGeom>
        </p:spPr>
      </p:pic>
      <p:pic>
        <p:nvPicPr>
          <p:cNvPr id="16" name="Oeuf_4477">
            <a:hlinkClick r:id="" action="ppaction://media"/>
            <a:extLst>
              <a:ext uri="{FF2B5EF4-FFF2-40B4-BE49-F238E27FC236}">
                <a16:creationId xmlns:a16="http://schemas.microsoft.com/office/drawing/2014/main" id="{DDE9F5BE-D6F6-67A8-03F6-98052D8775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904713" y="69081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4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7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736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96</Words>
  <Application>Microsoft Office PowerPoint</Application>
  <PresentationFormat>Letter Paper (8.5x11 in)</PresentationFormat>
  <Paragraphs>28</Paragraphs>
  <Slides>4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Lorène Lailler</dc:creator>
  <cp:lastModifiedBy>Jacques Bourgeois</cp:lastModifiedBy>
  <cp:revision>8</cp:revision>
  <cp:lastPrinted>2026-10-14T16:36:52Z</cp:lastPrinted>
  <dcterms:created xsi:type="dcterms:W3CDTF">2026-10-13T21:01:49Z</dcterms:created>
  <dcterms:modified xsi:type="dcterms:W3CDTF">2026-10-22T21:31:30Z</dcterms:modified>
</cp:coreProperties>
</file>