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7" r:id="rId5"/>
    <p:sldId id="262" r:id="rId6"/>
    <p:sldId id="266" r:id="rId7"/>
    <p:sldId id="263" r:id="rId8"/>
    <p:sldId id="268" r:id="rId9"/>
    <p:sldId id="265" r:id="rId10"/>
    <p:sldId id="271" r:id="rId11"/>
    <p:sldId id="274" r:id="rId12"/>
    <p:sldId id="278" r:id="rId13"/>
    <p:sldId id="275" r:id="rId14"/>
    <p:sldId id="276" r:id="rId15"/>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sie Hampshire" initials="EH" lastIdx="1" clrIdx="0">
    <p:extLst>
      <p:ext uri="{19B8F6BF-5375-455C-9EA6-DF929625EA0E}">
        <p15:presenceInfo xmlns:p15="http://schemas.microsoft.com/office/powerpoint/2012/main" userId="Elsie Hampshire" providerId="None"/>
      </p:ext>
    </p:extLst>
  </p:cmAuthor>
  <p:cmAuthor id="2" name="Amanda Benson" initials="AB" lastIdx="10" clrIdx="1">
    <p:extLst>
      <p:ext uri="{19B8F6BF-5375-455C-9EA6-DF929625EA0E}">
        <p15:presenceInfo xmlns:p15="http://schemas.microsoft.com/office/powerpoint/2012/main" userId="S::a_benson@ducks.ca::58b1cdbe-8fda-49c4-8e2f-923ab35499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5C13"/>
    <a:srgbClr val="AEC6DC"/>
    <a:srgbClr val="FFFFFF"/>
    <a:srgbClr val="1B5337"/>
    <a:srgbClr val="183444"/>
    <a:srgbClr val="ECEAD3"/>
    <a:srgbClr val="EEE9D3"/>
    <a:srgbClr val="F0EED5"/>
    <a:srgbClr val="EEECD5"/>
    <a:srgbClr val="EAE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2A5420-7825-4E85-9136-E7EC182DE57F}" v="1" dt="2026-07-29T21:01:43.3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50484" autoAdjust="0"/>
  </p:normalViewPr>
  <p:slideViewPr>
    <p:cSldViewPr snapToGrid="0">
      <p:cViewPr varScale="1">
        <p:scale>
          <a:sx n="56" d="100"/>
          <a:sy n="56" d="100"/>
        </p:scale>
        <p:origin x="2652"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image" Target="../media/image14.png"/><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image" Target="../media/image14.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DB03C0-AF46-4286-B6C9-08E8EA168C3C}" type="doc">
      <dgm:prSet loTypeId="urn:microsoft.com/office/officeart/2005/8/layout/cycle3" loCatId="cycle" qsTypeId="urn:microsoft.com/office/officeart/2005/8/quickstyle/simple1" qsCatId="simple" csTypeId="urn:microsoft.com/office/officeart/2005/8/colors/accent1_5" csCatId="accent1" phldr="1"/>
      <dgm:spPr/>
      <dgm:t>
        <a:bodyPr/>
        <a:lstStyle/>
        <a:p>
          <a:endParaRPr lang="en-CA"/>
        </a:p>
      </dgm:t>
    </dgm:pt>
    <dgm:pt modelId="{50790F44-9FFD-4FD8-9BF7-4EAC2AB43ADA}">
      <dgm:prSet phldrT="[Text]"/>
      <dgm:spPr>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2B47992C-3F97-4731-BC77-FCDD21AED390}" type="parTrans" cxnId="{2E6FA16E-DF92-45D9-804F-C26D375AC005}">
      <dgm:prSet/>
      <dgm:spPr/>
      <dgm:t>
        <a:bodyPr/>
        <a:lstStyle/>
        <a:p>
          <a:endParaRPr lang="en-CA"/>
        </a:p>
      </dgm:t>
    </dgm:pt>
    <dgm:pt modelId="{D1F85BEC-2154-45E9-98D4-D7DD6C691975}" type="sibTrans" cxnId="{2E6FA16E-DF92-45D9-804F-C26D375AC005}">
      <dgm:prSet/>
      <dgm:spPr>
        <a:solidFill>
          <a:schemeClr val="accent1"/>
        </a:solidFill>
        <a:ln>
          <a:solidFill>
            <a:schemeClr val="accent1">
              <a:lumMod val="50000"/>
            </a:schemeClr>
          </a:solidFill>
        </a:ln>
      </dgm:spPr>
      <dgm:t>
        <a:bodyPr/>
        <a:lstStyle/>
        <a:p>
          <a:endParaRPr lang="en-CA"/>
        </a:p>
      </dgm:t>
    </dgm:pt>
    <dgm:pt modelId="{B05C7425-6278-4AD1-93F9-F49714AC13D6}">
      <dgm:prSet phldrT="[Text]"/>
      <dgm:spPr>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674690C7-259E-4773-86A0-980CD5156CBE}" type="parTrans" cxnId="{05ED8D33-AE9A-4B93-9945-09D159165CE2}">
      <dgm:prSet/>
      <dgm:spPr/>
      <dgm:t>
        <a:bodyPr/>
        <a:lstStyle/>
        <a:p>
          <a:endParaRPr lang="en-CA"/>
        </a:p>
      </dgm:t>
    </dgm:pt>
    <dgm:pt modelId="{457BD6A2-8D64-4C34-B930-B2BFED760FB2}" type="sibTrans" cxnId="{05ED8D33-AE9A-4B93-9945-09D159165CE2}">
      <dgm:prSet/>
      <dgm:spPr/>
      <dgm:t>
        <a:bodyPr/>
        <a:lstStyle/>
        <a:p>
          <a:endParaRPr lang="en-CA"/>
        </a:p>
      </dgm:t>
    </dgm:pt>
    <dgm:pt modelId="{AFCDE715-36A8-4D60-9AF8-D0D1EE67005A}">
      <dgm:prSet phldrT="[Text]"/>
      <dgm:spPr>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42639E6D-BF74-4D18-BD8F-8672ACD1C469}" type="parTrans" cxnId="{2F95E8DA-8269-4AB8-88EE-2D5457DFDA3D}">
      <dgm:prSet/>
      <dgm:spPr/>
      <dgm:t>
        <a:bodyPr/>
        <a:lstStyle/>
        <a:p>
          <a:endParaRPr lang="en-CA"/>
        </a:p>
      </dgm:t>
    </dgm:pt>
    <dgm:pt modelId="{E1D04F65-639C-4426-B093-46C1FA9438F4}" type="sibTrans" cxnId="{2F95E8DA-8269-4AB8-88EE-2D5457DFDA3D}">
      <dgm:prSet/>
      <dgm:spPr/>
      <dgm:t>
        <a:bodyPr/>
        <a:lstStyle/>
        <a:p>
          <a:endParaRPr lang="en-CA"/>
        </a:p>
      </dgm:t>
    </dgm:pt>
    <dgm:pt modelId="{7E7A7315-CCA3-4EC4-8314-2EAB1BD7B5E8}">
      <dgm:prSet phldrT="[Text]"/>
      <dgm:spPr>
        <a:blipFill rotWithShape="0">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22357037-B238-4C3E-AB16-A8B2EF278466}" type="parTrans" cxnId="{426DC058-0E86-4073-908D-0871CF71E813}">
      <dgm:prSet/>
      <dgm:spPr/>
      <dgm:t>
        <a:bodyPr/>
        <a:lstStyle/>
        <a:p>
          <a:endParaRPr lang="en-CA"/>
        </a:p>
      </dgm:t>
    </dgm:pt>
    <dgm:pt modelId="{6A688C09-D7C2-4AEE-BC97-B7A62D7DBD55}" type="sibTrans" cxnId="{426DC058-0E86-4073-908D-0871CF71E813}">
      <dgm:prSet/>
      <dgm:spPr/>
      <dgm:t>
        <a:bodyPr/>
        <a:lstStyle/>
        <a:p>
          <a:endParaRPr lang="en-CA"/>
        </a:p>
      </dgm:t>
    </dgm:pt>
    <dgm:pt modelId="{2C25499D-23EE-4CA0-B906-A5DF30102B29}">
      <dgm:prSet phldrT="[Text]"/>
      <dgm:spPr>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966EFBE6-47C6-49D2-B740-A571AB5BA49C}" type="parTrans" cxnId="{FC86DC6E-5B73-4AD2-A8B2-E9E016F552CC}">
      <dgm:prSet/>
      <dgm:spPr/>
      <dgm:t>
        <a:bodyPr/>
        <a:lstStyle/>
        <a:p>
          <a:endParaRPr lang="en-CA"/>
        </a:p>
      </dgm:t>
    </dgm:pt>
    <dgm:pt modelId="{D12CB321-480F-45BB-96DA-6BE137CD57DB}" type="sibTrans" cxnId="{FC86DC6E-5B73-4AD2-A8B2-E9E016F552CC}">
      <dgm:prSet/>
      <dgm:spPr/>
      <dgm:t>
        <a:bodyPr/>
        <a:lstStyle/>
        <a:p>
          <a:endParaRPr lang="en-CA"/>
        </a:p>
      </dgm:t>
    </dgm:pt>
    <dgm:pt modelId="{B7E826F0-D3F5-4BD3-8549-57E174FB83E9}">
      <dgm:prSet phldrT="[Text]"/>
      <dgm:spPr>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3A314EA4-43FA-46DE-AD08-81EE40A3B285}" type="parTrans" cxnId="{374AA4D5-EB75-4D72-9D23-C5DE25095139}">
      <dgm:prSet/>
      <dgm:spPr/>
      <dgm:t>
        <a:bodyPr/>
        <a:lstStyle/>
        <a:p>
          <a:endParaRPr lang="en-CA"/>
        </a:p>
      </dgm:t>
    </dgm:pt>
    <dgm:pt modelId="{A372ED2E-C7A6-4CED-BD86-55EB6F975BD0}" type="sibTrans" cxnId="{374AA4D5-EB75-4D72-9D23-C5DE25095139}">
      <dgm:prSet/>
      <dgm:spPr/>
      <dgm:t>
        <a:bodyPr/>
        <a:lstStyle/>
        <a:p>
          <a:endParaRPr lang="en-CA"/>
        </a:p>
      </dgm:t>
    </dgm:pt>
    <dgm:pt modelId="{843F4D6A-A72A-41D3-AA37-59ACDBA0A369}">
      <dgm:prSet phldrT="[Text]"/>
      <dgm:spPr>
        <a:blipFill rotWithShape="0">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dgm:spPr>
      <dgm:t>
        <a:bodyPr/>
        <a:lstStyle/>
        <a:p>
          <a:r>
            <a:rPr lang="en-CA" dirty="0"/>
            <a:t> </a:t>
          </a:r>
        </a:p>
      </dgm:t>
    </dgm:pt>
    <dgm:pt modelId="{9EE6F9D1-DEF6-4885-8954-608675333DFF}" type="sibTrans" cxnId="{881EB560-FE5F-4511-865A-61E3FB78672E}">
      <dgm:prSet/>
      <dgm:spPr/>
      <dgm:t>
        <a:bodyPr/>
        <a:lstStyle/>
        <a:p>
          <a:endParaRPr lang="en-CA"/>
        </a:p>
      </dgm:t>
    </dgm:pt>
    <dgm:pt modelId="{6EE6427F-2513-409F-965E-AEB522460019}" type="parTrans" cxnId="{881EB560-FE5F-4511-865A-61E3FB78672E}">
      <dgm:prSet/>
      <dgm:spPr/>
      <dgm:t>
        <a:bodyPr/>
        <a:lstStyle/>
        <a:p>
          <a:endParaRPr lang="en-CA"/>
        </a:p>
      </dgm:t>
    </dgm:pt>
    <dgm:pt modelId="{52CB530A-141D-43DE-A092-E633DADADE18}" type="pres">
      <dgm:prSet presAssocID="{27DB03C0-AF46-4286-B6C9-08E8EA168C3C}" presName="Name0" presStyleCnt="0">
        <dgm:presLayoutVars>
          <dgm:dir/>
          <dgm:resizeHandles val="exact"/>
        </dgm:presLayoutVars>
      </dgm:prSet>
      <dgm:spPr/>
    </dgm:pt>
    <dgm:pt modelId="{34CF94A0-A7CC-41AC-8E1B-F82D2499E849}" type="pres">
      <dgm:prSet presAssocID="{27DB03C0-AF46-4286-B6C9-08E8EA168C3C}" presName="cycle" presStyleCnt="0"/>
      <dgm:spPr/>
    </dgm:pt>
    <dgm:pt modelId="{B65FB707-9A89-4A68-9E7E-3EC4BDA7A297}" type="pres">
      <dgm:prSet presAssocID="{50790F44-9FFD-4FD8-9BF7-4EAC2AB43ADA}" presName="nodeFirstNode" presStyleLbl="node1" presStyleIdx="0" presStyleCnt="7" custScaleX="79869" custScaleY="163478">
        <dgm:presLayoutVars>
          <dgm:bulletEnabled val="1"/>
        </dgm:presLayoutVars>
      </dgm:prSet>
      <dgm:spPr/>
    </dgm:pt>
    <dgm:pt modelId="{58A27C7D-203F-4719-87EE-BDBFDBEA3384}" type="pres">
      <dgm:prSet presAssocID="{D1F85BEC-2154-45E9-98D4-D7DD6C691975}" presName="sibTransFirstNode" presStyleLbl="bgShp" presStyleIdx="0" presStyleCnt="1"/>
      <dgm:spPr/>
    </dgm:pt>
    <dgm:pt modelId="{4F1AA2B6-A179-474E-82C3-342049B823BD}" type="pres">
      <dgm:prSet presAssocID="{B7E826F0-D3F5-4BD3-8549-57E174FB83E9}" presName="nodeFollowingNodes" presStyleLbl="node1" presStyleIdx="1" presStyleCnt="7" custScaleX="79869" custScaleY="163478">
        <dgm:presLayoutVars>
          <dgm:bulletEnabled val="1"/>
        </dgm:presLayoutVars>
      </dgm:prSet>
      <dgm:spPr/>
    </dgm:pt>
    <dgm:pt modelId="{059D4E44-1219-454C-8F01-590AEB6CCDB3}" type="pres">
      <dgm:prSet presAssocID="{843F4D6A-A72A-41D3-AA37-59ACDBA0A369}" presName="nodeFollowingNodes" presStyleLbl="node1" presStyleIdx="2" presStyleCnt="7" custScaleX="79869" custScaleY="163478">
        <dgm:presLayoutVars>
          <dgm:bulletEnabled val="1"/>
        </dgm:presLayoutVars>
      </dgm:prSet>
      <dgm:spPr/>
    </dgm:pt>
    <dgm:pt modelId="{841BBAD4-D2F6-42E3-AD38-20CD957A6D80}" type="pres">
      <dgm:prSet presAssocID="{B05C7425-6278-4AD1-93F9-F49714AC13D6}" presName="nodeFollowingNodes" presStyleLbl="node1" presStyleIdx="3" presStyleCnt="7" custScaleX="79869" custScaleY="163478" custRadScaleRad="100346" custRadScaleInc="212">
        <dgm:presLayoutVars>
          <dgm:bulletEnabled val="1"/>
        </dgm:presLayoutVars>
      </dgm:prSet>
      <dgm:spPr/>
    </dgm:pt>
    <dgm:pt modelId="{AF403F1C-1898-4C72-B30A-280E0B2F54C0}" type="pres">
      <dgm:prSet presAssocID="{AFCDE715-36A8-4D60-9AF8-D0D1EE67005A}" presName="nodeFollowingNodes" presStyleLbl="node1" presStyleIdx="4" presStyleCnt="7" custScaleX="79869" custScaleY="163478">
        <dgm:presLayoutVars>
          <dgm:bulletEnabled val="1"/>
        </dgm:presLayoutVars>
      </dgm:prSet>
      <dgm:spPr/>
    </dgm:pt>
    <dgm:pt modelId="{FC88E324-BFE0-4207-B9D8-24FF461B8841}" type="pres">
      <dgm:prSet presAssocID="{7E7A7315-CCA3-4EC4-8314-2EAB1BD7B5E8}" presName="nodeFollowingNodes" presStyleLbl="node1" presStyleIdx="5" presStyleCnt="7" custScaleX="79869" custScaleY="163478">
        <dgm:presLayoutVars>
          <dgm:bulletEnabled val="1"/>
        </dgm:presLayoutVars>
      </dgm:prSet>
      <dgm:spPr/>
    </dgm:pt>
    <dgm:pt modelId="{011B48C3-A3A8-4142-8B20-82F3267BD909}" type="pres">
      <dgm:prSet presAssocID="{2C25499D-23EE-4CA0-B906-A5DF30102B29}" presName="nodeFollowingNodes" presStyleLbl="node1" presStyleIdx="6" presStyleCnt="7" custScaleX="79869" custScaleY="163478">
        <dgm:presLayoutVars>
          <dgm:bulletEnabled val="1"/>
        </dgm:presLayoutVars>
      </dgm:prSet>
      <dgm:spPr/>
    </dgm:pt>
  </dgm:ptLst>
  <dgm:cxnLst>
    <dgm:cxn modelId="{7AC2AB11-D28C-452A-8B17-2CD7DAB467A6}" type="presOf" srcId="{843F4D6A-A72A-41D3-AA37-59ACDBA0A369}" destId="{059D4E44-1219-454C-8F01-590AEB6CCDB3}" srcOrd="0" destOrd="0" presId="urn:microsoft.com/office/officeart/2005/8/layout/cycle3"/>
    <dgm:cxn modelId="{2364B522-11C7-4826-8588-730274338098}" type="presOf" srcId="{2C25499D-23EE-4CA0-B906-A5DF30102B29}" destId="{011B48C3-A3A8-4142-8B20-82F3267BD909}" srcOrd="0" destOrd="0" presId="urn:microsoft.com/office/officeart/2005/8/layout/cycle3"/>
    <dgm:cxn modelId="{05ED8D33-AE9A-4B93-9945-09D159165CE2}" srcId="{27DB03C0-AF46-4286-B6C9-08E8EA168C3C}" destId="{B05C7425-6278-4AD1-93F9-F49714AC13D6}" srcOrd="3" destOrd="0" parTransId="{674690C7-259E-4773-86A0-980CD5156CBE}" sibTransId="{457BD6A2-8D64-4C34-B930-B2BFED760FB2}"/>
    <dgm:cxn modelId="{881EB560-FE5F-4511-865A-61E3FB78672E}" srcId="{27DB03C0-AF46-4286-B6C9-08E8EA168C3C}" destId="{843F4D6A-A72A-41D3-AA37-59ACDBA0A369}" srcOrd="2" destOrd="0" parTransId="{6EE6427F-2513-409F-965E-AEB522460019}" sibTransId="{9EE6F9D1-DEF6-4885-8954-608675333DFF}"/>
    <dgm:cxn modelId="{2E6FA16E-DF92-45D9-804F-C26D375AC005}" srcId="{27DB03C0-AF46-4286-B6C9-08E8EA168C3C}" destId="{50790F44-9FFD-4FD8-9BF7-4EAC2AB43ADA}" srcOrd="0" destOrd="0" parTransId="{2B47992C-3F97-4731-BC77-FCDD21AED390}" sibTransId="{D1F85BEC-2154-45E9-98D4-D7DD6C691975}"/>
    <dgm:cxn modelId="{FC86DC6E-5B73-4AD2-A8B2-E9E016F552CC}" srcId="{27DB03C0-AF46-4286-B6C9-08E8EA168C3C}" destId="{2C25499D-23EE-4CA0-B906-A5DF30102B29}" srcOrd="6" destOrd="0" parTransId="{966EFBE6-47C6-49D2-B740-A571AB5BA49C}" sibTransId="{D12CB321-480F-45BB-96DA-6BE137CD57DB}"/>
    <dgm:cxn modelId="{F2B1DD53-C7E8-42AE-ABFF-797D593301A0}" type="presOf" srcId="{AFCDE715-36A8-4D60-9AF8-D0D1EE67005A}" destId="{AF403F1C-1898-4C72-B30A-280E0B2F54C0}" srcOrd="0" destOrd="0" presId="urn:microsoft.com/office/officeart/2005/8/layout/cycle3"/>
    <dgm:cxn modelId="{426DC058-0E86-4073-908D-0871CF71E813}" srcId="{27DB03C0-AF46-4286-B6C9-08E8EA168C3C}" destId="{7E7A7315-CCA3-4EC4-8314-2EAB1BD7B5E8}" srcOrd="5" destOrd="0" parTransId="{22357037-B238-4C3E-AB16-A8B2EF278466}" sibTransId="{6A688C09-D7C2-4AEE-BC97-B7A62D7DBD55}"/>
    <dgm:cxn modelId="{A7744D93-64A6-4450-B05A-C068FA576755}" type="presOf" srcId="{B7E826F0-D3F5-4BD3-8549-57E174FB83E9}" destId="{4F1AA2B6-A179-474E-82C3-342049B823BD}" srcOrd="0" destOrd="0" presId="urn:microsoft.com/office/officeart/2005/8/layout/cycle3"/>
    <dgm:cxn modelId="{6A6BF09F-40CE-4219-A318-AD18FF71AEC2}" type="presOf" srcId="{50790F44-9FFD-4FD8-9BF7-4EAC2AB43ADA}" destId="{B65FB707-9A89-4A68-9E7E-3EC4BDA7A297}" srcOrd="0" destOrd="0" presId="urn:microsoft.com/office/officeart/2005/8/layout/cycle3"/>
    <dgm:cxn modelId="{E81035A0-DE16-4D79-A517-FC66BDC641BD}" type="presOf" srcId="{D1F85BEC-2154-45E9-98D4-D7DD6C691975}" destId="{58A27C7D-203F-4719-87EE-BDBFDBEA3384}" srcOrd="0" destOrd="0" presId="urn:microsoft.com/office/officeart/2005/8/layout/cycle3"/>
    <dgm:cxn modelId="{B736BEB4-589C-4BA4-ABDC-B15B401898FD}" type="presOf" srcId="{7E7A7315-CCA3-4EC4-8314-2EAB1BD7B5E8}" destId="{FC88E324-BFE0-4207-B9D8-24FF461B8841}" srcOrd="0" destOrd="0" presId="urn:microsoft.com/office/officeart/2005/8/layout/cycle3"/>
    <dgm:cxn modelId="{9BC70ACA-7C01-44F3-854B-81528AFFD4AC}" type="presOf" srcId="{B05C7425-6278-4AD1-93F9-F49714AC13D6}" destId="{841BBAD4-D2F6-42E3-AD38-20CD957A6D80}" srcOrd="0" destOrd="0" presId="urn:microsoft.com/office/officeart/2005/8/layout/cycle3"/>
    <dgm:cxn modelId="{374AA4D5-EB75-4D72-9D23-C5DE25095139}" srcId="{27DB03C0-AF46-4286-B6C9-08E8EA168C3C}" destId="{B7E826F0-D3F5-4BD3-8549-57E174FB83E9}" srcOrd="1" destOrd="0" parTransId="{3A314EA4-43FA-46DE-AD08-81EE40A3B285}" sibTransId="{A372ED2E-C7A6-4CED-BD86-55EB6F975BD0}"/>
    <dgm:cxn modelId="{2F95E8DA-8269-4AB8-88EE-2D5457DFDA3D}" srcId="{27DB03C0-AF46-4286-B6C9-08E8EA168C3C}" destId="{AFCDE715-36A8-4D60-9AF8-D0D1EE67005A}" srcOrd="4" destOrd="0" parTransId="{42639E6D-BF74-4D18-BD8F-8672ACD1C469}" sibTransId="{E1D04F65-639C-4426-B093-46C1FA9438F4}"/>
    <dgm:cxn modelId="{452151E2-6C5E-438C-A262-F79D415AC554}" type="presOf" srcId="{27DB03C0-AF46-4286-B6C9-08E8EA168C3C}" destId="{52CB530A-141D-43DE-A092-E633DADADE18}" srcOrd="0" destOrd="0" presId="urn:microsoft.com/office/officeart/2005/8/layout/cycle3"/>
    <dgm:cxn modelId="{47A447CB-878D-4362-AF43-F91876874596}" type="presParOf" srcId="{52CB530A-141D-43DE-A092-E633DADADE18}" destId="{34CF94A0-A7CC-41AC-8E1B-F82D2499E849}" srcOrd="0" destOrd="0" presId="urn:microsoft.com/office/officeart/2005/8/layout/cycle3"/>
    <dgm:cxn modelId="{9D6C4B32-8734-4DD1-B9D5-CBCF820F1864}" type="presParOf" srcId="{34CF94A0-A7CC-41AC-8E1B-F82D2499E849}" destId="{B65FB707-9A89-4A68-9E7E-3EC4BDA7A297}" srcOrd="0" destOrd="0" presId="urn:microsoft.com/office/officeart/2005/8/layout/cycle3"/>
    <dgm:cxn modelId="{86F52262-3938-4BD8-8B96-10F7DD076670}" type="presParOf" srcId="{34CF94A0-A7CC-41AC-8E1B-F82D2499E849}" destId="{58A27C7D-203F-4719-87EE-BDBFDBEA3384}" srcOrd="1" destOrd="0" presId="urn:microsoft.com/office/officeart/2005/8/layout/cycle3"/>
    <dgm:cxn modelId="{49C08FC2-30D9-4494-99B8-AD909ABC461C}" type="presParOf" srcId="{34CF94A0-A7CC-41AC-8E1B-F82D2499E849}" destId="{4F1AA2B6-A179-474E-82C3-342049B823BD}" srcOrd="2" destOrd="0" presId="urn:microsoft.com/office/officeart/2005/8/layout/cycle3"/>
    <dgm:cxn modelId="{6101FEDB-CF56-4AD9-A9FC-C0BC631573E7}" type="presParOf" srcId="{34CF94A0-A7CC-41AC-8E1B-F82D2499E849}" destId="{059D4E44-1219-454C-8F01-590AEB6CCDB3}" srcOrd="3" destOrd="0" presId="urn:microsoft.com/office/officeart/2005/8/layout/cycle3"/>
    <dgm:cxn modelId="{C409AADF-5417-4C52-943A-2B5B0384CA4F}" type="presParOf" srcId="{34CF94A0-A7CC-41AC-8E1B-F82D2499E849}" destId="{841BBAD4-D2F6-42E3-AD38-20CD957A6D80}" srcOrd="4" destOrd="0" presId="urn:microsoft.com/office/officeart/2005/8/layout/cycle3"/>
    <dgm:cxn modelId="{F629850A-0744-4B60-AAFA-8876564EDF5A}" type="presParOf" srcId="{34CF94A0-A7CC-41AC-8E1B-F82D2499E849}" destId="{AF403F1C-1898-4C72-B30A-280E0B2F54C0}" srcOrd="5" destOrd="0" presId="urn:microsoft.com/office/officeart/2005/8/layout/cycle3"/>
    <dgm:cxn modelId="{C931FCCE-024C-4A90-934D-9A8FA992C5CA}" type="presParOf" srcId="{34CF94A0-A7CC-41AC-8E1B-F82D2499E849}" destId="{FC88E324-BFE0-4207-B9D8-24FF461B8841}" srcOrd="6" destOrd="0" presId="urn:microsoft.com/office/officeart/2005/8/layout/cycle3"/>
    <dgm:cxn modelId="{0CF3C249-EFA7-48BF-B01D-547B02633C31}" type="presParOf" srcId="{34CF94A0-A7CC-41AC-8E1B-F82D2499E849}" destId="{011B48C3-A3A8-4142-8B20-82F3267BD909}" srcOrd="7"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27C7D-203F-4719-87EE-BDBFDBEA3384}">
      <dsp:nvSpPr>
        <dsp:cNvPr id="0" name=""/>
        <dsp:cNvSpPr/>
      </dsp:nvSpPr>
      <dsp:spPr>
        <a:xfrm>
          <a:off x="726316" y="22316"/>
          <a:ext cx="5814015" cy="5814015"/>
        </a:xfrm>
        <a:prstGeom prst="circularArrow">
          <a:avLst>
            <a:gd name="adj1" fmla="val 5544"/>
            <a:gd name="adj2" fmla="val 330680"/>
            <a:gd name="adj3" fmla="val 14792129"/>
            <a:gd name="adj4" fmla="val 16793576"/>
            <a:gd name="adj5" fmla="val 5757"/>
          </a:avLst>
        </a:prstGeom>
        <a:solidFill>
          <a:schemeClr val="accent1"/>
        </a:solidFill>
        <a:ln>
          <a:solidFill>
            <a:schemeClr val="accent1">
              <a:lumMod val="50000"/>
            </a:schemeClr>
          </a:solidFill>
        </a:ln>
        <a:effectLst/>
      </dsp:spPr>
      <dsp:style>
        <a:lnRef idx="0">
          <a:scrgbClr r="0" g="0" b="0"/>
        </a:lnRef>
        <a:fillRef idx="1">
          <a:scrgbClr r="0" g="0" b="0"/>
        </a:fillRef>
        <a:effectRef idx="0">
          <a:scrgbClr r="0" g="0" b="0"/>
        </a:effectRef>
        <a:fontRef idx="minor"/>
      </dsp:style>
    </dsp:sp>
    <dsp:sp modelId="{B65FB707-9A89-4A68-9E7E-3EC4BDA7A297}">
      <dsp:nvSpPr>
        <dsp:cNvPr id="0" name=""/>
        <dsp:cNvSpPr/>
      </dsp:nvSpPr>
      <dsp:spPr>
        <a:xfrm>
          <a:off x="2907849" y="-287471"/>
          <a:ext cx="1450949" cy="1484921"/>
        </a:xfrm>
        <a:prstGeom prst="roundRect">
          <a:avLst/>
        </a:prstGeom>
        <a:blipFill rotWithShape="0">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CA" sz="5600" kern="1200" dirty="0"/>
            <a:t> </a:t>
          </a:r>
        </a:p>
      </dsp:txBody>
      <dsp:txXfrm>
        <a:off x="2978678" y="-216642"/>
        <a:ext cx="1309291" cy="1343263"/>
      </dsp:txXfrm>
    </dsp:sp>
    <dsp:sp modelId="{4F1AA2B6-A179-474E-82C3-342049B823BD}">
      <dsp:nvSpPr>
        <dsp:cNvPr id="0" name=""/>
        <dsp:cNvSpPr/>
      </dsp:nvSpPr>
      <dsp:spPr>
        <a:xfrm>
          <a:off x="4846263" y="646019"/>
          <a:ext cx="1450949" cy="1484921"/>
        </a:xfrm>
        <a:prstGeom prst="roundRect">
          <a:avLst/>
        </a:prstGeom>
        <a:blipFill rotWithShape="0">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CA" sz="5500" kern="1200" dirty="0"/>
            <a:t> </a:t>
          </a:r>
        </a:p>
      </dsp:txBody>
      <dsp:txXfrm>
        <a:off x="4917092" y="716848"/>
        <a:ext cx="1309291" cy="1343263"/>
      </dsp:txXfrm>
    </dsp:sp>
    <dsp:sp modelId="{059D4E44-1219-454C-8F01-590AEB6CCDB3}">
      <dsp:nvSpPr>
        <dsp:cNvPr id="0" name=""/>
        <dsp:cNvSpPr/>
      </dsp:nvSpPr>
      <dsp:spPr>
        <a:xfrm>
          <a:off x="5325012" y="2743554"/>
          <a:ext cx="1450949" cy="1484921"/>
        </a:xfrm>
        <a:prstGeom prst="roundRect">
          <a:avLst/>
        </a:prstGeom>
        <a:blipFill rotWithShape="0">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CA" sz="5500" kern="1200" dirty="0"/>
            <a:t> </a:t>
          </a:r>
        </a:p>
      </dsp:txBody>
      <dsp:txXfrm>
        <a:off x="5395841" y="2814383"/>
        <a:ext cx="1309291" cy="1343263"/>
      </dsp:txXfrm>
    </dsp:sp>
    <dsp:sp modelId="{841BBAD4-D2F6-42E3-AD38-20CD957A6D80}">
      <dsp:nvSpPr>
        <dsp:cNvPr id="0" name=""/>
        <dsp:cNvSpPr/>
      </dsp:nvSpPr>
      <dsp:spPr>
        <a:xfrm>
          <a:off x="3983576" y="4425647"/>
          <a:ext cx="1450949" cy="1484921"/>
        </a:xfrm>
        <a:prstGeom prst="roundRect">
          <a:avLst/>
        </a:prstGeom>
        <a:blipFill rotWithShape="0">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CA" sz="5400" kern="1200" dirty="0"/>
            <a:t> </a:t>
          </a:r>
        </a:p>
      </dsp:txBody>
      <dsp:txXfrm>
        <a:off x="4054405" y="4496476"/>
        <a:ext cx="1309291" cy="1343263"/>
      </dsp:txXfrm>
    </dsp:sp>
    <dsp:sp modelId="{AF403F1C-1898-4C72-B30A-280E0B2F54C0}">
      <dsp:nvSpPr>
        <dsp:cNvPr id="0" name=""/>
        <dsp:cNvSpPr/>
      </dsp:nvSpPr>
      <dsp:spPr>
        <a:xfrm>
          <a:off x="1832110" y="4425647"/>
          <a:ext cx="1450949" cy="1484921"/>
        </a:xfrm>
        <a:prstGeom prst="roundRect">
          <a:avLst/>
        </a:prstGeom>
        <a:blipFill rotWithShape="0">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ctr" defTabSz="2355850">
            <a:lnSpc>
              <a:spcPct val="90000"/>
            </a:lnSpc>
            <a:spcBef>
              <a:spcPct val="0"/>
            </a:spcBef>
            <a:spcAft>
              <a:spcPct val="35000"/>
            </a:spcAft>
            <a:buNone/>
          </a:pPr>
          <a:r>
            <a:rPr lang="en-CA" sz="5300" kern="1200" dirty="0"/>
            <a:t> </a:t>
          </a:r>
        </a:p>
      </dsp:txBody>
      <dsp:txXfrm>
        <a:off x="1902939" y="4496476"/>
        <a:ext cx="1309291" cy="1343263"/>
      </dsp:txXfrm>
    </dsp:sp>
    <dsp:sp modelId="{FC88E324-BFE0-4207-B9D8-24FF461B8841}">
      <dsp:nvSpPr>
        <dsp:cNvPr id="0" name=""/>
        <dsp:cNvSpPr/>
      </dsp:nvSpPr>
      <dsp:spPr>
        <a:xfrm>
          <a:off x="490686" y="2743554"/>
          <a:ext cx="1450949" cy="1484921"/>
        </a:xfrm>
        <a:prstGeom prst="roundRect">
          <a:avLst/>
        </a:prstGeom>
        <a:blipFill rotWithShape="0">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CA" sz="5200" kern="1200" dirty="0"/>
            <a:t> </a:t>
          </a:r>
        </a:p>
      </dsp:txBody>
      <dsp:txXfrm>
        <a:off x="561515" y="2814383"/>
        <a:ext cx="1309291" cy="1343263"/>
      </dsp:txXfrm>
    </dsp:sp>
    <dsp:sp modelId="{011B48C3-A3A8-4142-8B20-82F3267BD909}">
      <dsp:nvSpPr>
        <dsp:cNvPr id="0" name=""/>
        <dsp:cNvSpPr/>
      </dsp:nvSpPr>
      <dsp:spPr>
        <a:xfrm>
          <a:off x="969435" y="646019"/>
          <a:ext cx="1450949" cy="1484921"/>
        </a:xfrm>
        <a:prstGeom prst="roundRect">
          <a:avLst/>
        </a:prstGeom>
        <a:blipFill rotWithShape="0">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CA" sz="5200" kern="1200" dirty="0"/>
            <a:t> </a:t>
          </a:r>
        </a:p>
      </dsp:txBody>
      <dsp:txXfrm>
        <a:off x="1040264" y="716848"/>
        <a:ext cx="1309291" cy="134326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1507446"/>
          </a:xfrm>
          <a:prstGeom prst="rect">
            <a:avLst/>
          </a:prstGeom>
        </p:spPr>
        <p:txBody>
          <a:bodyPr vert="horz" lIns="165826" tIns="82913" rIns="165826" bIns="82913" rtlCol="0"/>
          <a:lstStyle>
            <a:lvl1pPr algn="l">
              <a:defRPr sz="2200"/>
            </a:lvl1pPr>
          </a:lstStyle>
          <a:p>
            <a:endParaRPr lang="en-CA"/>
          </a:p>
        </p:txBody>
      </p:sp>
      <p:sp>
        <p:nvSpPr>
          <p:cNvPr id="3" name="Date Placeholder 2"/>
          <p:cNvSpPr>
            <a:spLocks noGrp="1"/>
          </p:cNvSpPr>
          <p:nvPr>
            <p:ph type="dt" idx="1"/>
          </p:nvPr>
        </p:nvSpPr>
        <p:spPr>
          <a:xfrm>
            <a:off x="5265809" y="0"/>
            <a:ext cx="4028440" cy="1507446"/>
          </a:xfrm>
          <a:prstGeom prst="rect">
            <a:avLst/>
          </a:prstGeom>
        </p:spPr>
        <p:txBody>
          <a:bodyPr vert="horz" lIns="165826" tIns="82913" rIns="165826" bIns="82913" rtlCol="0"/>
          <a:lstStyle>
            <a:lvl1pPr algn="r">
              <a:defRPr sz="2200"/>
            </a:lvl1pPr>
          </a:lstStyle>
          <a:p>
            <a:fld id="{2C75EBF6-CC2D-48C3-9F7C-F199AAF832D4}" type="datetimeFigureOut">
              <a:rPr lang="en-CA" smtClean="0"/>
              <a:t>2026-07-29</a:t>
            </a:fld>
            <a:endParaRPr lang="en-CA"/>
          </a:p>
        </p:txBody>
      </p:sp>
      <p:sp>
        <p:nvSpPr>
          <p:cNvPr id="4" name="Slide Image Placeholder 3"/>
          <p:cNvSpPr>
            <a:spLocks noGrp="1" noRot="1" noChangeAspect="1"/>
          </p:cNvSpPr>
          <p:nvPr>
            <p:ph type="sldImg" idx="2"/>
          </p:nvPr>
        </p:nvSpPr>
        <p:spPr>
          <a:xfrm>
            <a:off x="-4364038" y="3756025"/>
            <a:ext cx="18024476" cy="10139363"/>
          </a:xfrm>
          <a:prstGeom prst="rect">
            <a:avLst/>
          </a:prstGeom>
          <a:noFill/>
          <a:ln w="12700">
            <a:solidFill>
              <a:prstClr val="black"/>
            </a:solidFill>
          </a:ln>
        </p:spPr>
        <p:txBody>
          <a:bodyPr vert="horz" lIns="165826" tIns="82913" rIns="165826" bIns="82913" rtlCol="0" anchor="ctr"/>
          <a:lstStyle/>
          <a:p>
            <a:endParaRPr lang="en-CA"/>
          </a:p>
        </p:txBody>
      </p:sp>
      <p:sp>
        <p:nvSpPr>
          <p:cNvPr id="5" name="Notes Placeholder 4"/>
          <p:cNvSpPr>
            <a:spLocks noGrp="1"/>
          </p:cNvSpPr>
          <p:nvPr>
            <p:ph type="body" sz="quarter" idx="3"/>
          </p:nvPr>
        </p:nvSpPr>
        <p:spPr>
          <a:xfrm>
            <a:off x="929640" y="14458950"/>
            <a:ext cx="7437120" cy="11830050"/>
          </a:xfrm>
          <a:prstGeom prst="rect">
            <a:avLst/>
          </a:prstGeom>
        </p:spPr>
        <p:txBody>
          <a:bodyPr vert="horz" lIns="165826" tIns="82913" rIns="165826" bIns="829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28537130"/>
            <a:ext cx="4028440" cy="1507443"/>
          </a:xfrm>
          <a:prstGeom prst="rect">
            <a:avLst/>
          </a:prstGeom>
        </p:spPr>
        <p:txBody>
          <a:bodyPr vert="horz" lIns="165826" tIns="82913" rIns="165826" bIns="82913" rtlCol="0" anchor="b"/>
          <a:lstStyle>
            <a:lvl1pPr algn="l">
              <a:defRPr sz="2200"/>
            </a:lvl1pPr>
          </a:lstStyle>
          <a:p>
            <a:endParaRPr lang="en-CA"/>
          </a:p>
        </p:txBody>
      </p:sp>
      <p:sp>
        <p:nvSpPr>
          <p:cNvPr id="7" name="Slide Number Placeholder 6"/>
          <p:cNvSpPr>
            <a:spLocks noGrp="1"/>
          </p:cNvSpPr>
          <p:nvPr>
            <p:ph type="sldNum" sz="quarter" idx="5"/>
          </p:nvPr>
        </p:nvSpPr>
        <p:spPr>
          <a:xfrm>
            <a:off x="5265809" y="28537130"/>
            <a:ext cx="4028440" cy="1507443"/>
          </a:xfrm>
          <a:prstGeom prst="rect">
            <a:avLst/>
          </a:prstGeom>
        </p:spPr>
        <p:txBody>
          <a:bodyPr vert="horz" lIns="165826" tIns="82913" rIns="165826" bIns="82913" rtlCol="0" anchor="b"/>
          <a:lstStyle>
            <a:lvl1pPr algn="r">
              <a:defRPr sz="2200"/>
            </a:lvl1pPr>
          </a:lstStyle>
          <a:p>
            <a:fld id="{F3D8FE59-DD10-4676-AA40-81512C8ADB78}" type="slidenum">
              <a:rPr lang="en-CA" smtClean="0"/>
              <a:t>‹#›</a:t>
            </a:fld>
            <a:endParaRPr lang="en-CA"/>
          </a:p>
        </p:txBody>
      </p:sp>
    </p:spTree>
    <p:extLst>
      <p:ext uri="{BB962C8B-B14F-4D97-AF65-F5344CB8AC3E}">
        <p14:creationId xmlns:p14="http://schemas.microsoft.com/office/powerpoint/2010/main" val="803632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658264">
              <a:defRPr/>
            </a:pPr>
            <a:r>
              <a:rPr lang="fr-FR" dirty="0"/>
              <a:t>Pour étudier la succession écologique et la zonation au sein d’un écosystème, nous prendrons les terres humides comme exemple. Elles constituent un habitat courant au Manitoba, où elles couvrent 40 % du territoire de la province. Tous les animaux et toutes les plantes que vous voyez dans cette présentation vivent dans des terres humides. Demandez aux élèves de se remémorer leur récente sortie au marais Oak Hammock.</a:t>
            </a:r>
          </a:p>
          <a:p>
            <a:pPr defTabSz="1658264">
              <a:defRPr/>
            </a:pPr>
            <a:endParaRPr lang="fr-FR" dirty="0"/>
          </a:p>
          <a:p>
            <a:pPr defTabSz="1658264">
              <a:defRPr/>
            </a:pPr>
            <a:r>
              <a:rPr lang="fr-FR" dirty="0"/>
              <a:t>Demandez aux élèves s’ils se souviennent des deux « ingrédients » nécessaires à la formation d’une terre humide. (De l’eau et des plantes)</a:t>
            </a:r>
          </a:p>
          <a:p>
            <a:pPr defTabSz="1658264">
              <a:defRPr/>
            </a:pPr>
            <a:r>
              <a:rPr lang="fr-FR" dirty="0"/>
              <a:t>Quelle est la profondeur maximale de l’eau dans une terre humide? (2 m – soit environ la hauteur d’une porte)</a:t>
            </a:r>
            <a:endParaRPr lang="en-CA" dirty="0"/>
          </a:p>
        </p:txBody>
      </p:sp>
      <p:sp>
        <p:nvSpPr>
          <p:cNvPr id="4" name="Slide Number Placeholder 3"/>
          <p:cNvSpPr>
            <a:spLocks noGrp="1"/>
          </p:cNvSpPr>
          <p:nvPr>
            <p:ph type="sldNum" sz="quarter" idx="10"/>
          </p:nvPr>
        </p:nvSpPr>
        <p:spPr/>
        <p:txBody>
          <a:bodyPr/>
          <a:lstStyle/>
          <a:p>
            <a:fld id="{14D82EC7-BC10-4AD2-A7D8-681C86851C1E}" type="slidenum">
              <a:rPr lang="en-CA" smtClean="0"/>
              <a:t>1</a:t>
            </a:fld>
            <a:endParaRPr lang="en-CA"/>
          </a:p>
        </p:txBody>
      </p:sp>
    </p:spTree>
    <p:extLst>
      <p:ext uri="{BB962C8B-B14F-4D97-AF65-F5344CB8AC3E}">
        <p14:creationId xmlns:p14="http://schemas.microsoft.com/office/powerpoint/2010/main" val="5356034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Distribuez les cartes d’espèce, puis lancez l'activité. Une fois celle-ci terminée, résumez ce que les élèves ont appris.</a:t>
            </a:r>
            <a:endParaRPr lang="en-CA" dirty="0"/>
          </a:p>
        </p:txBody>
      </p:sp>
      <p:sp>
        <p:nvSpPr>
          <p:cNvPr id="4" name="Slide Number Placeholder 3"/>
          <p:cNvSpPr>
            <a:spLocks noGrp="1"/>
          </p:cNvSpPr>
          <p:nvPr>
            <p:ph type="sldNum" sz="quarter" idx="5"/>
          </p:nvPr>
        </p:nvSpPr>
        <p:spPr/>
        <p:txBody>
          <a:bodyPr/>
          <a:lstStyle/>
          <a:p>
            <a:fld id="{F3D8FE59-DD10-4676-AA40-81512C8ADB78}" type="slidenum">
              <a:rPr lang="en-CA" smtClean="0"/>
              <a:t>10</a:t>
            </a:fld>
            <a:endParaRPr lang="en-CA"/>
          </a:p>
        </p:txBody>
      </p:sp>
    </p:spTree>
    <p:extLst>
      <p:ext uri="{BB962C8B-B14F-4D97-AF65-F5344CB8AC3E}">
        <p14:creationId xmlns:p14="http://schemas.microsoft.com/office/powerpoint/2010/main" val="1270335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11</a:t>
            </a:fld>
            <a:endParaRPr lang="en-CA"/>
          </a:p>
        </p:txBody>
      </p:sp>
    </p:spTree>
    <p:extLst>
      <p:ext uri="{BB962C8B-B14F-4D97-AF65-F5344CB8AC3E}">
        <p14:creationId xmlns:p14="http://schemas.microsoft.com/office/powerpoint/2010/main" val="391523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i="1" dirty="0"/>
              <a:t>Remarque : </a:t>
            </a:r>
            <a:r>
              <a:rPr lang="fr-FR" b="0" i="1" dirty="0"/>
              <a:t>Pour plus de détails sur les caractéristiques spécifiques de chaque type de terre humide, consultez l'activité pré-visite 1 : Connais tes zones!</a:t>
            </a:r>
            <a:endParaRPr lang="en-CA" b="0" i="1" dirty="0"/>
          </a:p>
        </p:txBody>
      </p:sp>
      <p:sp>
        <p:nvSpPr>
          <p:cNvPr id="4" name="Slide Number Placeholder 3"/>
          <p:cNvSpPr>
            <a:spLocks noGrp="1"/>
          </p:cNvSpPr>
          <p:nvPr>
            <p:ph type="sldNum" sz="quarter" idx="10"/>
          </p:nvPr>
        </p:nvSpPr>
        <p:spPr/>
        <p:txBody>
          <a:bodyPr/>
          <a:lstStyle/>
          <a:p>
            <a:fld id="{5AC613E1-666E-4F1E-AAF2-A58FC2E04F85}" type="slidenum">
              <a:rPr lang="en-CA" smtClean="0"/>
              <a:t>2</a:t>
            </a:fld>
            <a:endParaRPr lang="en-CA"/>
          </a:p>
        </p:txBody>
      </p:sp>
    </p:spTree>
    <p:extLst>
      <p:ext uri="{BB962C8B-B14F-4D97-AF65-F5344CB8AC3E}">
        <p14:creationId xmlns:p14="http://schemas.microsoft.com/office/powerpoint/2010/main" val="2389617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Repensez à votre récente visite au marais Oak Hammock. Les plantes étaient-elles toutes identiques? Non! À certains endroits, il y avait beaucoup de phragmites, et à d’autres, beaucoup de quenouilles. Certaines zones comportaient peu de plantes et présentaient en revanche de vastes étendues d’eau libre. C’est là un exemple d’écosystème hétérogène!</a:t>
            </a:r>
          </a:p>
          <a:p>
            <a:endParaRPr lang="fr-FR" dirty="0"/>
          </a:p>
          <a:p>
            <a:r>
              <a:rPr lang="fr-FR" dirty="0"/>
              <a:t>Révisez les termes suivants :</a:t>
            </a:r>
          </a:p>
          <a:p>
            <a:r>
              <a:rPr lang="fr-FR" dirty="0"/>
              <a:t>Homogène : identique partout. </a:t>
            </a:r>
          </a:p>
          <a:p>
            <a:r>
              <a:rPr lang="fr-FR" dirty="0"/>
              <a:t>Hétérogène : composé de parties qui ne sont pas identiques les unes aux autres.</a:t>
            </a:r>
          </a:p>
          <a:p>
            <a:r>
              <a:rPr lang="fr-FR" dirty="0"/>
              <a:t>(Pense à la différence entre boire un smoothie et manger une salade de fruits)</a:t>
            </a:r>
            <a:endParaRPr lang="en-CA" b="1" i="1" dirty="0"/>
          </a:p>
        </p:txBody>
      </p:sp>
      <p:sp>
        <p:nvSpPr>
          <p:cNvPr id="4" name="Slide Number Placeholder 3"/>
          <p:cNvSpPr>
            <a:spLocks noGrp="1"/>
          </p:cNvSpPr>
          <p:nvPr>
            <p:ph type="sldNum" sz="quarter" idx="5"/>
          </p:nvPr>
        </p:nvSpPr>
        <p:spPr/>
        <p:txBody>
          <a:bodyPr/>
          <a:lstStyle/>
          <a:p>
            <a:fld id="{F3D8FE59-DD10-4676-AA40-81512C8ADB78}" type="slidenum">
              <a:rPr lang="en-CA" smtClean="0"/>
              <a:t>3</a:t>
            </a:fld>
            <a:endParaRPr lang="en-CA"/>
          </a:p>
        </p:txBody>
      </p:sp>
    </p:spTree>
    <p:extLst>
      <p:ext uri="{BB962C8B-B14F-4D97-AF65-F5344CB8AC3E}">
        <p14:creationId xmlns:p14="http://schemas.microsoft.com/office/powerpoint/2010/main" val="639643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Révisez :</a:t>
            </a:r>
          </a:p>
          <a:p>
            <a:r>
              <a:rPr lang="fr-FR" dirty="0"/>
              <a:t>Biotique = composantes vivantes d’un écosystème</a:t>
            </a:r>
          </a:p>
          <a:p>
            <a:r>
              <a:rPr lang="fr-FR" dirty="0"/>
              <a:t>Abiotique = composantes non vivantes d’un écosystème</a:t>
            </a:r>
          </a:p>
          <a:p>
            <a:r>
              <a:rPr lang="fr-FR" dirty="0"/>
              <a:t>La zonation désigne la répartition observée de la flore et de la faune distinctes sur une zone donnée. On trouve différentes communautés d’organismes à différents endroits en raison des variations des facteurs abiotiques et biotiques.</a:t>
            </a:r>
          </a:p>
          <a:p>
            <a:r>
              <a:rPr lang="fr-FR" dirty="0"/>
              <a:t>Dans l'exemple, on observe différentes espèces de plantes à différents niveaux d'eau. De grands arbres poussent dans la forêt, des graminées poussent dans la prairie, des quenouilles et des scirpes poussent en bordure du marais. Des nénuphars et des lentilles d'eau flottent à la surface des eaux peu profondes, tandis que le myriophylle et  la cornifle poussent submergées dans les parties les plus profondes du marais.</a:t>
            </a:r>
            <a:endParaRPr lang="en-CA" dirty="0"/>
          </a:p>
        </p:txBody>
      </p:sp>
      <p:sp>
        <p:nvSpPr>
          <p:cNvPr id="4" name="Slide Number Placeholder 3"/>
          <p:cNvSpPr>
            <a:spLocks noGrp="1"/>
          </p:cNvSpPr>
          <p:nvPr>
            <p:ph type="sldNum" sz="quarter" idx="5"/>
          </p:nvPr>
        </p:nvSpPr>
        <p:spPr/>
        <p:txBody>
          <a:bodyPr/>
          <a:lstStyle/>
          <a:p>
            <a:fld id="{F3D8FE59-DD10-4676-AA40-81512C8ADB78}" type="slidenum">
              <a:rPr lang="en-CA" smtClean="0"/>
              <a:t>4</a:t>
            </a:fld>
            <a:endParaRPr lang="en-CA"/>
          </a:p>
        </p:txBody>
      </p:sp>
    </p:spTree>
    <p:extLst>
      <p:ext uri="{BB962C8B-B14F-4D97-AF65-F5344CB8AC3E}">
        <p14:creationId xmlns:p14="http://schemas.microsoft.com/office/powerpoint/2010/main" val="2724938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2200" b="0" dirty="0"/>
              <a:t>La succession écologique est le processus de modification, au fil du temps, de la composition des espèces d’une communauté écologique. Cette évolution peut s’étendre sur des dizaines, des centaines, voire des milliers d’années. Tous les écosystèmes n’évoluent pas au même rythme ni de la même manière.</a:t>
            </a:r>
          </a:p>
          <a:p>
            <a:r>
              <a:rPr lang="fr-FR" sz="2200" b="0" dirty="0"/>
              <a:t>Il convient de noter que, bien que la succession écologique soit généralement étudiée à travers la flore d’un écosystème, la communauté des espèces animales d’un écosystème évolue elle aussi selon des schémas prévisibles.</a:t>
            </a:r>
            <a:endParaRPr lang="en-US" sz="2200" b="0" dirty="0"/>
          </a:p>
        </p:txBody>
      </p:sp>
      <p:sp>
        <p:nvSpPr>
          <p:cNvPr id="4" name="Slide Number Placeholder 3"/>
          <p:cNvSpPr>
            <a:spLocks noGrp="1"/>
          </p:cNvSpPr>
          <p:nvPr>
            <p:ph type="sldNum" sz="quarter" idx="5"/>
          </p:nvPr>
        </p:nvSpPr>
        <p:spPr/>
        <p:txBody>
          <a:bodyPr/>
          <a:lstStyle/>
          <a:p>
            <a:fld id="{F3D8FE59-DD10-4676-AA40-81512C8ADB78}" type="slidenum">
              <a:rPr lang="en-CA" smtClean="0"/>
              <a:t>5</a:t>
            </a:fld>
            <a:endParaRPr lang="en-CA"/>
          </a:p>
        </p:txBody>
      </p:sp>
    </p:spTree>
    <p:extLst>
      <p:ext uri="{BB962C8B-B14F-4D97-AF65-F5344CB8AC3E}">
        <p14:creationId xmlns:p14="http://schemas.microsoft.com/office/powerpoint/2010/main" val="4012722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i="0" dirty="0"/>
              <a:t>Les changements climatiques à long terme (tels que les variations de température, de précipitations moyennes, etc.) entraînent également des changements liés à la succession écologique au sein des écosystèmes. Aujourd’hui, notre climat subit une transformation radicale. À quoi ressembleront nos écosystèmes dans 100 ans? Dans 1 000 ans? Dans 10 000 ans?</a:t>
            </a:r>
          </a:p>
          <a:p>
            <a:r>
              <a:rPr lang="fr-FR" i="0" dirty="0"/>
              <a:t>Les changements au sein d’un écosystème peuvent accélérer le rythme de la succession (par exemple lorsque des animaux dispersent des graines dans une zone) ou le ralentir (par exemple lorsque des sécheresses fréquentes empêchent la croissance des arbres). Certains changements peuvent même modifier l’ordre de la succession. </a:t>
            </a:r>
          </a:p>
          <a:p>
            <a:r>
              <a:rPr lang="fr-FR" i="0" dirty="0"/>
              <a:t>Les perturbations sont des événements qui bouleversent gravement un écosystème et détruisent la communauté existante.</a:t>
            </a:r>
            <a:endParaRPr lang="en-CA" b="1" i="0" dirty="0"/>
          </a:p>
        </p:txBody>
      </p:sp>
      <p:sp>
        <p:nvSpPr>
          <p:cNvPr id="4" name="Slide Number Placeholder 3"/>
          <p:cNvSpPr>
            <a:spLocks noGrp="1"/>
          </p:cNvSpPr>
          <p:nvPr>
            <p:ph type="sldNum" sz="quarter" idx="5"/>
          </p:nvPr>
        </p:nvSpPr>
        <p:spPr/>
        <p:txBody>
          <a:bodyPr/>
          <a:lstStyle/>
          <a:p>
            <a:fld id="{F3D8FE59-DD10-4676-AA40-81512C8ADB78}" type="slidenum">
              <a:rPr lang="en-CA" smtClean="0"/>
              <a:t>6</a:t>
            </a:fld>
            <a:endParaRPr lang="en-CA"/>
          </a:p>
        </p:txBody>
      </p:sp>
    </p:spTree>
    <p:extLst>
      <p:ext uri="{BB962C8B-B14F-4D97-AF65-F5344CB8AC3E}">
        <p14:creationId xmlns:p14="http://schemas.microsoft.com/office/powerpoint/2010/main" val="206297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0" dirty="0"/>
              <a:t>La succession commence par une communauté pionnière, puis évolue vers une communauté intermédiaire (on observe généralement plusieurs communautés intermédiaires se succédant), pour aboutir finalement à un climax stable.</a:t>
            </a:r>
          </a:p>
          <a:p>
            <a:r>
              <a:rPr lang="fr-FR" b="0" dirty="0"/>
              <a:t>Dans l’exemple présenté, les graminées sont les premières plantes présentes. Elles poussent rapidement et sont généralement les premières à germer, mais leur durée de vie est courte et elles ont besoin d’un ensoleillement important (communauté pionnière). À mesure qu’elles meurent et se décomposent, le sol s’enrichit, et les graines de plantes à croissance plus lente, telles que les arbres, commencent à germer (communauté intermédiaire). À mesure que les jeunes arbres grandissent, ils font de l’ombre au sol autour d’eux, empêchant ainsi la croissance de nouvelles graminées, et une forêt finit par s’établir.</a:t>
            </a:r>
          </a:p>
          <a:p>
            <a:r>
              <a:rPr lang="fr-FR" b="0" dirty="0"/>
              <a:t>Tout comme les premières plantes à pousser sont des espèces à croissance rapide et héliophiles, il en va de même pour les premiers arbres. Dans les forêts du Manitoba, les premiers arbres à pousser dans les zones dégagées sont généralement le peuplier faux-tremble et le bouleau; ils poussent rapidement mais ont une durée de vie courte. Sous leur couvert, des espèces tolérantes à l’ombre, telles que les érables et les pins, se développent et finissent par prendre le dessus.</a:t>
            </a:r>
          </a:p>
          <a:p>
            <a:r>
              <a:rPr lang="fr-FR" b="0" dirty="0"/>
              <a:t>Les climax sont dominées par des espèces qui vivent longtemps et peuvent se développer en présence de leurs propres individus adultes.</a:t>
            </a:r>
            <a:endParaRPr lang="en-CA" b="0" i="0" u="sng" dirty="0"/>
          </a:p>
        </p:txBody>
      </p:sp>
      <p:sp>
        <p:nvSpPr>
          <p:cNvPr id="4" name="Slide Number Placeholder 3"/>
          <p:cNvSpPr>
            <a:spLocks noGrp="1"/>
          </p:cNvSpPr>
          <p:nvPr>
            <p:ph type="sldNum" sz="quarter" idx="5"/>
          </p:nvPr>
        </p:nvSpPr>
        <p:spPr/>
        <p:txBody>
          <a:bodyPr/>
          <a:lstStyle/>
          <a:p>
            <a:fld id="{F3D8FE59-DD10-4676-AA40-81512C8ADB78}" type="slidenum">
              <a:rPr lang="en-CA" smtClean="0"/>
              <a:t>7</a:t>
            </a:fld>
            <a:endParaRPr lang="en-CA"/>
          </a:p>
        </p:txBody>
      </p:sp>
    </p:spTree>
    <p:extLst>
      <p:ext uri="{BB962C8B-B14F-4D97-AF65-F5344CB8AC3E}">
        <p14:creationId xmlns:p14="http://schemas.microsoft.com/office/powerpoint/2010/main" val="3143391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 climax est un écosystème stable et mature qui correspond à la phase finale de la succession écologique. À ce stade, les plantes, les animaux et les champignons sont en équilibre avec leur environnement local et le climat. Ces communautés restent relativement inchangées jusqu’à ce qu’une perturbation majeure survienne.</a:t>
            </a:r>
          </a:p>
          <a:p>
            <a:endParaRPr lang="fr-FR" dirty="0"/>
          </a:p>
        </p:txBody>
      </p:sp>
      <p:sp>
        <p:nvSpPr>
          <p:cNvPr id="4" name="Slide Number Placeholder 3"/>
          <p:cNvSpPr>
            <a:spLocks noGrp="1"/>
          </p:cNvSpPr>
          <p:nvPr>
            <p:ph type="sldNum" sz="quarter" idx="5"/>
          </p:nvPr>
        </p:nvSpPr>
        <p:spPr/>
        <p:txBody>
          <a:bodyPr/>
          <a:lstStyle/>
          <a:p>
            <a:fld id="{F3D8FE59-DD10-4676-AA40-81512C8ADB78}" type="slidenum">
              <a:rPr lang="en-CA" smtClean="0"/>
              <a:t>8</a:t>
            </a:fld>
            <a:endParaRPr lang="en-CA"/>
          </a:p>
        </p:txBody>
      </p:sp>
    </p:spTree>
    <p:extLst>
      <p:ext uri="{BB962C8B-B14F-4D97-AF65-F5344CB8AC3E}">
        <p14:creationId xmlns:p14="http://schemas.microsoft.com/office/powerpoint/2010/main" val="2249823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0" noProof="0" dirty="0"/>
              <a:t>Végétation submergée : </a:t>
            </a:r>
            <a:r>
              <a:rPr lang="fr-FR" b="0" noProof="0" dirty="0"/>
              <a:t>Plantes qui vivent entièrement sous l'eau. Exemples : cornifle, myriophylle</a:t>
            </a:r>
          </a:p>
          <a:p>
            <a:endParaRPr lang="fr-CA" b="0" noProof="0" dirty="0"/>
          </a:p>
          <a:p>
            <a:r>
              <a:rPr lang="fr-CA" b="0" noProof="0" dirty="0"/>
              <a:t>Végétation émergente : </a:t>
            </a:r>
            <a:r>
              <a:rPr lang="fr-FR" b="0" noProof="0" dirty="0"/>
              <a:t>Plantes dont les feuilles et les tiges se trouvent au-dessus de l'eau, mais dont les racines sont immergées. Exemples : quenouille, scirpe</a:t>
            </a:r>
            <a:endParaRPr lang="fr-CA" b="0" i="1" noProof="0" dirty="0"/>
          </a:p>
          <a:p>
            <a:endParaRPr lang="fr-CA" b="0" i="1" noProof="0" dirty="0"/>
          </a:p>
          <a:p>
            <a:r>
              <a:rPr lang="fr-CA" b="0" noProof="0" dirty="0"/>
              <a:t>Végétation de prairie </a:t>
            </a:r>
            <a:r>
              <a:rPr lang="fr-CA" b="0" i="0" noProof="0" dirty="0"/>
              <a:t>: </a:t>
            </a:r>
            <a:r>
              <a:rPr lang="fr-FR" b="0" i="0" noProof="0" dirty="0"/>
              <a:t>Plantes qui ne poussent pas bien lorsqu'elles sont immergées dans l'eau. Exemples : le peuplier </a:t>
            </a:r>
            <a:r>
              <a:rPr lang="fr-FR" b="0" i="0" noProof="0"/>
              <a:t>faux-tremble, </a:t>
            </a:r>
            <a:r>
              <a:rPr lang="fr-FR" b="0" i="0" noProof="0" dirty="0"/>
              <a:t>l’amélanchier</a:t>
            </a:r>
            <a:endParaRPr lang="fr-CA" b="0" noProof="0" dirty="0"/>
          </a:p>
        </p:txBody>
      </p:sp>
      <p:sp>
        <p:nvSpPr>
          <p:cNvPr id="4" name="Slide Number Placeholder 3"/>
          <p:cNvSpPr>
            <a:spLocks noGrp="1"/>
          </p:cNvSpPr>
          <p:nvPr>
            <p:ph type="sldNum" sz="quarter" idx="5"/>
          </p:nvPr>
        </p:nvSpPr>
        <p:spPr/>
        <p:txBody>
          <a:bodyPr/>
          <a:lstStyle/>
          <a:p>
            <a:fld id="{F3D8FE59-DD10-4676-AA40-81512C8ADB78}" type="slidenum">
              <a:rPr lang="en-CA" smtClean="0"/>
              <a:t>9</a:t>
            </a:fld>
            <a:endParaRPr lang="en-CA"/>
          </a:p>
        </p:txBody>
      </p:sp>
    </p:spTree>
    <p:extLst>
      <p:ext uri="{BB962C8B-B14F-4D97-AF65-F5344CB8AC3E}">
        <p14:creationId xmlns:p14="http://schemas.microsoft.com/office/powerpoint/2010/main" val="2519239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DBC2D1-16BA-43E3-8312-6AEB0E72F420}"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166EC6F-245E-4393-929F-D756844A4F53}"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37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BC2D1-16BA-43E3-8312-6AEB0E72F420}"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320061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DBC2D1-16BA-43E3-8312-6AEB0E72F420}"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1269376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4800" b="1" kern="1200" spc="-50" baseline="0" dirty="0" smtClean="0">
                <a:solidFill>
                  <a:srgbClr val="1B5337"/>
                </a:solidFill>
                <a:latin typeface="Aleo" panose="020F0502020204030203" pitchFamily="34" charset="0"/>
                <a:ea typeface="+mj-ea"/>
                <a:cs typeface="+mj-cs"/>
              </a:defRPr>
            </a:lvl1pPr>
          </a:lstStyle>
          <a:p>
            <a:r>
              <a:rPr lang="en-US" dirty="0"/>
              <a:t>Click to edit Master title style</a:t>
            </a:r>
          </a:p>
        </p:txBody>
      </p:sp>
      <p:sp>
        <p:nvSpPr>
          <p:cNvPr id="3" name="Content Placeholder 2"/>
          <p:cNvSpPr>
            <a:spLocks noGrp="1"/>
          </p:cNvSpPr>
          <p:nvPr>
            <p:ph idx="1"/>
          </p:nvPr>
        </p:nvSpPr>
        <p:spPr/>
        <p:txBody>
          <a:bodyPr/>
          <a:lstStyle>
            <a:lvl1pPr>
              <a:defRPr lang="en-US" sz="2400" dirty="0" smtClean="0">
                <a:solidFill>
                  <a:schemeClr val="accent1">
                    <a:lumMod val="50000"/>
                  </a:schemeClr>
                </a:solidFill>
              </a:defRPr>
            </a:lvl1pPr>
            <a:lvl2pPr>
              <a:defRPr sz="2000">
                <a:solidFill>
                  <a:schemeClr val="accent1">
                    <a:lumMod val="50000"/>
                  </a:schemeClr>
                </a:solidFill>
              </a:defRPr>
            </a:lvl2pPr>
            <a:lvl3pPr>
              <a:defRPr sz="1600">
                <a:solidFill>
                  <a:schemeClr val="accent1">
                    <a:lumMod val="50000"/>
                  </a:schemeClr>
                </a:solidFill>
              </a:defRPr>
            </a:lvl3pPr>
            <a:lvl4pPr>
              <a:defRPr sz="1600">
                <a:solidFill>
                  <a:schemeClr val="accent1">
                    <a:lumMod val="50000"/>
                  </a:schemeClr>
                </a:solidFill>
              </a:defRPr>
            </a:lvl4pPr>
            <a:lvl5pPr>
              <a:defRPr sz="1600">
                <a:solidFill>
                  <a:schemeClr val="accent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p:txBody>
      </p:sp>
      <p:sp>
        <p:nvSpPr>
          <p:cNvPr id="4" name="Date Placeholder 3"/>
          <p:cNvSpPr>
            <a:spLocks noGrp="1"/>
          </p:cNvSpPr>
          <p:nvPr>
            <p:ph type="dt" sz="half" idx="10"/>
          </p:nvPr>
        </p:nvSpPr>
        <p:spPr/>
        <p:txBody>
          <a:bodyPr/>
          <a:lstStyle/>
          <a:p>
            <a:fld id="{62DBC2D1-16BA-43E3-8312-6AEB0E72F420}"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24390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BC2D1-16BA-43E3-8312-6AEB0E72F420}" type="datetimeFigureOut">
              <a:rPr lang="en-CA" smtClean="0"/>
              <a:t>2026-07-29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E166EC6F-245E-4393-929F-D756844A4F53}" type="slidenum">
              <a:rPr lang="en-CA" smtClean="0"/>
              <a:t>‹#›</a:t>
            </a:fld>
            <a:endParaRPr lang="en-C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1496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DBC2D1-16BA-43E3-8312-6AEB0E72F420}" type="datetimeFigureOut">
              <a:rPr lang="en-CA" smtClean="0"/>
              <a:t>2026-07-29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372649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2DBC2D1-16BA-43E3-8312-6AEB0E72F420}" type="datetimeFigureOut">
              <a:rPr lang="en-CA" smtClean="0"/>
              <a:t>2026-07-29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145070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2DBC2D1-16BA-43E3-8312-6AEB0E72F420}" type="datetimeFigureOut">
              <a:rPr lang="en-CA" smtClean="0"/>
              <a:t>2026-07-29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210733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2DBC2D1-16BA-43E3-8312-6AEB0E72F420}" type="datetimeFigureOut">
              <a:rPr lang="en-CA" smtClean="0"/>
              <a:t>2026-07-29</a:t>
            </a:fld>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CA"/>
          </a:p>
        </p:txBody>
      </p:sp>
      <p:sp>
        <p:nvSpPr>
          <p:cNvPr id="9" name="Slide Number Placeholder 8"/>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472438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2DBC2D1-16BA-43E3-8312-6AEB0E72F420}" type="datetimeFigureOut">
              <a:rPr lang="en-CA" smtClean="0"/>
              <a:t>2026-07-29</a:t>
            </a:fld>
            <a:endParaRPr lang="en-C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C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166EC6F-245E-4393-929F-D756844A4F53}" type="slidenum">
              <a:rPr lang="en-CA" smtClean="0"/>
              <a:t>‹#›</a:t>
            </a:fld>
            <a:endParaRPr lang="en-CA"/>
          </a:p>
        </p:txBody>
      </p:sp>
    </p:spTree>
    <p:extLst>
      <p:ext uri="{BB962C8B-B14F-4D97-AF65-F5344CB8AC3E}">
        <p14:creationId xmlns:p14="http://schemas.microsoft.com/office/powerpoint/2010/main" val="1710930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DBC2D1-16BA-43E3-8312-6AEB0E72F420}" type="datetimeFigureOut">
              <a:rPr lang="en-CA" smtClean="0"/>
              <a:t>2026-07-29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E166EC6F-245E-4393-929F-D756844A4F53}" type="slidenum">
              <a:rPr lang="en-CA" smtClean="0"/>
              <a:t>‹#›</a:t>
            </a:fld>
            <a:endParaRPr lang="en-CA"/>
          </a:p>
        </p:txBody>
      </p:sp>
    </p:spTree>
    <p:extLst>
      <p:ext uri="{BB962C8B-B14F-4D97-AF65-F5344CB8AC3E}">
        <p14:creationId xmlns:p14="http://schemas.microsoft.com/office/powerpoint/2010/main" val="138530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2DBC2D1-16BA-43E3-8312-6AEB0E72F420}" type="datetimeFigureOut">
              <a:rPr lang="en-CA" smtClean="0"/>
              <a:t>2026-07-29</a:t>
            </a:fld>
            <a:endParaRPr lang="en-C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C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166EC6F-245E-4393-929F-D756844A4F53}"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900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2.xml"/><Relationship Id="rId7"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1075" y="758952"/>
            <a:ext cx="10795605" cy="3566160"/>
          </a:xfrm>
        </p:spPr>
        <p:txBody>
          <a:bodyPr>
            <a:normAutofit/>
          </a:bodyPr>
          <a:lstStyle/>
          <a:p>
            <a:pPr algn="ctr"/>
            <a:r>
              <a:rPr lang="en-CA" b="1" dirty="0">
                <a:solidFill>
                  <a:srgbClr val="1B5337"/>
                </a:solidFill>
                <a:latin typeface="Aleo" panose="020F0502020204030203" pitchFamily="34" charset="0"/>
              </a:rPr>
              <a:t>Succession </a:t>
            </a:r>
            <a:r>
              <a:rPr lang="en-CA" b="1" dirty="0" err="1">
                <a:solidFill>
                  <a:srgbClr val="1B5337"/>
                </a:solidFill>
                <a:latin typeface="Aleo" panose="020F0502020204030203" pitchFamily="34" charset="0"/>
              </a:rPr>
              <a:t>écologique</a:t>
            </a:r>
            <a:endParaRPr lang="en-CA" b="1" dirty="0">
              <a:solidFill>
                <a:srgbClr val="1B5337"/>
              </a:solidFill>
            </a:endParaRPr>
          </a:p>
        </p:txBody>
      </p:sp>
      <p:sp>
        <p:nvSpPr>
          <p:cNvPr id="3" name="Subtitle 2"/>
          <p:cNvSpPr>
            <a:spLocks noGrp="1"/>
          </p:cNvSpPr>
          <p:nvPr>
            <p:ph type="subTitle" idx="1"/>
          </p:nvPr>
        </p:nvSpPr>
        <p:spPr>
          <a:xfrm>
            <a:off x="820387" y="4423348"/>
            <a:ext cx="10607040" cy="1143000"/>
          </a:xfrm>
        </p:spPr>
        <p:txBody>
          <a:bodyPr/>
          <a:lstStyle/>
          <a:p>
            <a:pPr algn="ctr"/>
            <a:r>
              <a:rPr lang="fr-FR" spc="300" dirty="0">
                <a:solidFill>
                  <a:schemeClr val="accent1">
                    <a:lumMod val="50000"/>
                  </a:schemeClr>
                </a:solidFill>
              </a:rPr>
              <a:t>Évolution au fil du temps</a:t>
            </a:r>
            <a:endParaRPr lang="en-CA" dirty="0">
              <a:solidFill>
                <a:schemeClr val="accent1">
                  <a:lumMod val="50000"/>
                </a:schemeClr>
              </a:solidFill>
            </a:endParaRPr>
          </a:p>
        </p:txBody>
      </p:sp>
      <p:pic>
        <p:nvPicPr>
          <p:cNvPr id="5" name="Picture 4">
            <a:extLst>
              <a:ext uri="{FF2B5EF4-FFF2-40B4-BE49-F238E27FC236}">
                <a16:creationId xmlns:a16="http://schemas.microsoft.com/office/drawing/2014/main" id="{757D18DE-01BD-6FD7-43D2-12F2C9B8ECE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0075" y="155048"/>
            <a:ext cx="3919826" cy="1569943"/>
          </a:xfrm>
          <a:prstGeom prst="rect">
            <a:avLst/>
          </a:prstGeom>
        </p:spPr>
      </p:pic>
    </p:spTree>
    <p:extLst>
      <p:ext uri="{BB962C8B-B14F-4D97-AF65-F5344CB8AC3E}">
        <p14:creationId xmlns:p14="http://schemas.microsoft.com/office/powerpoint/2010/main" val="1358907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E743D-7684-42EE-98EB-DC8F4F2937C7}"/>
              </a:ext>
            </a:extLst>
          </p:cNvPr>
          <p:cNvSpPr>
            <a:spLocks noGrp="1"/>
          </p:cNvSpPr>
          <p:nvPr>
            <p:ph type="title"/>
          </p:nvPr>
        </p:nvSpPr>
        <p:spPr/>
        <p:txBody>
          <a:bodyPr/>
          <a:lstStyle/>
          <a:p>
            <a:r>
              <a:rPr lang="en-CA" dirty="0"/>
              <a:t>Succession </a:t>
            </a:r>
            <a:r>
              <a:rPr lang="en-CA" dirty="0" err="1"/>
              <a:t>d’une</a:t>
            </a:r>
            <a:r>
              <a:rPr lang="en-CA" dirty="0"/>
              <a:t> terre </a:t>
            </a:r>
            <a:r>
              <a:rPr lang="en-CA" dirty="0" err="1"/>
              <a:t>humide</a:t>
            </a:r>
            <a:endParaRPr lang="en-CA" dirty="0"/>
          </a:p>
        </p:txBody>
      </p:sp>
      <p:sp>
        <p:nvSpPr>
          <p:cNvPr id="3" name="Content Placeholder 2">
            <a:extLst>
              <a:ext uri="{FF2B5EF4-FFF2-40B4-BE49-F238E27FC236}">
                <a16:creationId xmlns:a16="http://schemas.microsoft.com/office/drawing/2014/main" id="{02C433C3-942E-4E25-AD54-D7D0B446ABD8}"/>
              </a:ext>
            </a:extLst>
          </p:cNvPr>
          <p:cNvSpPr>
            <a:spLocks noGrp="1"/>
          </p:cNvSpPr>
          <p:nvPr>
            <p:ph idx="1"/>
          </p:nvPr>
        </p:nvSpPr>
        <p:spPr>
          <a:xfrm>
            <a:off x="1097280" y="1845734"/>
            <a:ext cx="10058400" cy="4339406"/>
          </a:xfrm>
        </p:spPr>
        <p:txBody>
          <a:bodyPr>
            <a:normAutofit/>
          </a:bodyPr>
          <a:lstStyle/>
          <a:p>
            <a:r>
              <a:rPr lang="fr-FR" dirty="0"/>
              <a:t>Aujourd'hui, nous allons mettre en scène la succession écologique dans un écosystème d'eau douce. Lis attentivement la carte d’espèce que ton enseignant te remet, car tu vas incarner cette plante!</a:t>
            </a:r>
            <a:endParaRPr lang="en-CA" dirty="0"/>
          </a:p>
          <a:p>
            <a:endParaRPr lang="en-CA" sz="6000" dirty="0"/>
          </a:p>
          <a:p>
            <a:endParaRPr lang="en-CA" sz="6000" dirty="0"/>
          </a:p>
          <a:p>
            <a:r>
              <a:rPr lang="fr-FR" dirty="0"/>
              <a:t>Tu vas pousser dans une terre humide. Tout comme dans les vraies terres humides, le sol est d'abord profond, puis s'assèche progressivement avec le temps. Au fur et à mesure, différentes espèces végétales apparaissent.</a:t>
            </a:r>
            <a:endParaRPr lang="en-CA" dirty="0"/>
          </a:p>
        </p:txBody>
      </p:sp>
      <p:pic>
        <p:nvPicPr>
          <p:cNvPr id="3074" name="Picture 2" descr="https://upload.wikimedia.org/wikipedia/commons/9/97/PSM_V79_D308_Possible_formation_of_a_floating_island.png">
            <a:extLst>
              <a:ext uri="{FF2B5EF4-FFF2-40B4-BE49-F238E27FC236}">
                <a16:creationId xmlns:a16="http://schemas.microsoft.com/office/drawing/2014/main" id="{93B92D39-22A3-4FE2-B158-89A3F81FD1C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86848" y="3005871"/>
            <a:ext cx="11532335" cy="1691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77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6" presetClass="entr" presetSubtype="37" fill="hold" nodeType="after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barn(outVertical)">
                                      <p:cBhvr>
                                        <p:cTn id="10" dur="30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0074" y="155048"/>
            <a:ext cx="5426661" cy="2173450"/>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44643" y="5185998"/>
            <a:ext cx="2809483" cy="755750"/>
          </a:xfrm>
          <a:prstGeom prst="rect">
            <a:avLst/>
          </a:prstGeom>
        </p:spPr>
      </p:pic>
      <p:sp>
        <p:nvSpPr>
          <p:cNvPr id="9" name="TextBox 8"/>
          <p:cNvSpPr txBox="1"/>
          <p:nvPr/>
        </p:nvSpPr>
        <p:spPr>
          <a:xfrm>
            <a:off x="3479801" y="2442798"/>
            <a:ext cx="5596226" cy="1631216"/>
          </a:xfrm>
          <a:prstGeom prst="rect">
            <a:avLst/>
          </a:prstGeom>
          <a:noFill/>
        </p:spPr>
        <p:txBody>
          <a:bodyPr wrap="square" rtlCol="0">
            <a:spAutoFit/>
          </a:bodyPr>
          <a:lstStyle/>
          <a:p>
            <a:pPr algn="ctr"/>
            <a:r>
              <a:rPr lang="en-CA" sz="10000" b="1" i="1" dirty="0">
                <a:solidFill>
                  <a:srgbClr val="1B5337"/>
                </a:solidFill>
                <a:latin typeface="Aleo" panose="020F0502020204030203" pitchFamily="34" charset="0"/>
              </a:rPr>
              <a:t>MERCI!</a:t>
            </a:r>
          </a:p>
        </p:txBody>
      </p:sp>
    </p:spTree>
    <p:extLst>
      <p:ext uri="{BB962C8B-B14F-4D97-AF65-F5344CB8AC3E}">
        <p14:creationId xmlns:p14="http://schemas.microsoft.com/office/powerpoint/2010/main" val="3005033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999CABCF-D379-F44D-7F5D-74B3D66038D0}"/>
              </a:ext>
            </a:extLst>
          </p:cNvPr>
          <p:cNvSpPr txBox="1"/>
          <p:nvPr/>
        </p:nvSpPr>
        <p:spPr>
          <a:xfrm>
            <a:off x="947216" y="3779526"/>
            <a:ext cx="5090160" cy="523220"/>
          </a:xfrm>
          <a:prstGeom prst="rect">
            <a:avLst/>
          </a:prstGeom>
          <a:noFill/>
        </p:spPr>
        <p:txBody>
          <a:bodyPr wrap="square" rtlCol="0">
            <a:spAutoFit/>
          </a:bodyPr>
          <a:lstStyle/>
          <a:p>
            <a:r>
              <a:rPr lang="en-CA" sz="2800" b="1" dirty="0">
                <a:solidFill>
                  <a:srgbClr val="1B5337"/>
                </a:solidFill>
              </a:rPr>
              <a:t>Types de </a:t>
            </a:r>
            <a:r>
              <a:rPr lang="en-CA" sz="2800" b="1" dirty="0" err="1">
                <a:solidFill>
                  <a:srgbClr val="1B5337"/>
                </a:solidFill>
              </a:rPr>
              <a:t>terres</a:t>
            </a:r>
            <a:r>
              <a:rPr lang="en-CA" sz="2800" b="1" dirty="0">
                <a:solidFill>
                  <a:srgbClr val="1B5337"/>
                </a:solidFill>
              </a:rPr>
              <a:t> </a:t>
            </a:r>
            <a:r>
              <a:rPr lang="en-CA" sz="2800" b="1" dirty="0" err="1">
                <a:solidFill>
                  <a:srgbClr val="1B5337"/>
                </a:solidFill>
              </a:rPr>
              <a:t>humides</a:t>
            </a:r>
            <a:r>
              <a:rPr lang="en-CA" sz="2800" b="1" dirty="0">
                <a:solidFill>
                  <a:srgbClr val="1B5337"/>
                </a:solidFill>
              </a:rPr>
              <a:t> :</a:t>
            </a:r>
          </a:p>
        </p:txBody>
      </p:sp>
      <p:grpSp>
        <p:nvGrpSpPr>
          <p:cNvPr id="25" name="Group 24">
            <a:extLst>
              <a:ext uri="{FF2B5EF4-FFF2-40B4-BE49-F238E27FC236}">
                <a16:creationId xmlns:a16="http://schemas.microsoft.com/office/drawing/2014/main" id="{7F9A1952-B93E-B5E5-3D30-9383EC4FFE56}"/>
              </a:ext>
            </a:extLst>
          </p:cNvPr>
          <p:cNvGrpSpPr/>
          <p:nvPr/>
        </p:nvGrpSpPr>
        <p:grpSpPr>
          <a:xfrm>
            <a:off x="5385382" y="4249600"/>
            <a:ext cx="1303989" cy="1733508"/>
            <a:chOff x="5385382" y="4430176"/>
            <a:chExt cx="1303989" cy="1733508"/>
          </a:xfrm>
        </p:grpSpPr>
        <p:sp>
          <p:nvSpPr>
            <p:cNvPr id="26" name="Oval 25">
              <a:extLst>
                <a:ext uri="{FF2B5EF4-FFF2-40B4-BE49-F238E27FC236}">
                  <a16:creationId xmlns:a16="http://schemas.microsoft.com/office/drawing/2014/main" id="{79B2BAA1-EE04-1A45-DF41-94A54E200100}"/>
                </a:ext>
              </a:extLst>
            </p:cNvPr>
            <p:cNvSpPr/>
            <p:nvPr/>
          </p:nvSpPr>
          <p:spPr>
            <a:xfrm>
              <a:off x="5385382" y="4430176"/>
              <a:ext cx="1303989" cy="1251885"/>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ectangle 26">
              <a:extLst>
                <a:ext uri="{FF2B5EF4-FFF2-40B4-BE49-F238E27FC236}">
                  <a16:creationId xmlns:a16="http://schemas.microsoft.com/office/drawing/2014/main" id="{1C6F82C8-924C-6E73-1F19-34D6265202D3}"/>
                </a:ext>
              </a:extLst>
            </p:cNvPr>
            <p:cNvSpPr/>
            <p:nvPr/>
          </p:nvSpPr>
          <p:spPr>
            <a:xfrm>
              <a:off x="5497142" y="5794352"/>
              <a:ext cx="1139065" cy="369332"/>
            </a:xfrm>
            <a:prstGeom prst="rect">
              <a:avLst/>
            </a:prstGeom>
          </p:spPr>
          <p:txBody>
            <a:bodyPr wrap="square">
              <a:spAutoFit/>
            </a:bodyPr>
            <a:lstStyle/>
            <a:p>
              <a:pPr algn="ctr"/>
              <a:r>
                <a:rPr lang="en-CA" b="1" dirty="0" err="1">
                  <a:solidFill>
                    <a:srgbClr val="1B5337"/>
                  </a:solidFill>
                </a:rPr>
                <a:t>Marécage</a:t>
              </a:r>
              <a:endParaRPr lang="en-CA" b="1" dirty="0">
                <a:solidFill>
                  <a:srgbClr val="1B5337"/>
                </a:solidFill>
              </a:endParaRPr>
            </a:p>
          </p:txBody>
        </p:sp>
      </p:grpSp>
      <p:grpSp>
        <p:nvGrpSpPr>
          <p:cNvPr id="28" name="Group 27">
            <a:extLst>
              <a:ext uri="{FF2B5EF4-FFF2-40B4-BE49-F238E27FC236}">
                <a16:creationId xmlns:a16="http://schemas.microsoft.com/office/drawing/2014/main" id="{5DE4E02F-CEEE-4A9D-2086-7132AA413B80}"/>
              </a:ext>
            </a:extLst>
          </p:cNvPr>
          <p:cNvGrpSpPr/>
          <p:nvPr/>
        </p:nvGrpSpPr>
        <p:grpSpPr>
          <a:xfrm>
            <a:off x="7201389" y="4245558"/>
            <a:ext cx="1644562" cy="1878968"/>
            <a:chOff x="7201389" y="4426134"/>
            <a:chExt cx="1644562" cy="1878968"/>
          </a:xfrm>
        </p:grpSpPr>
        <p:sp>
          <p:nvSpPr>
            <p:cNvPr id="29" name="Rectangle 28">
              <a:extLst>
                <a:ext uri="{FF2B5EF4-FFF2-40B4-BE49-F238E27FC236}">
                  <a16:creationId xmlns:a16="http://schemas.microsoft.com/office/drawing/2014/main" id="{99A329BC-D18C-41CB-5A6E-EDFF1EE44956}"/>
                </a:ext>
              </a:extLst>
            </p:cNvPr>
            <p:cNvSpPr/>
            <p:nvPr/>
          </p:nvSpPr>
          <p:spPr>
            <a:xfrm>
              <a:off x="7201389" y="5658771"/>
              <a:ext cx="1644562" cy="646331"/>
            </a:xfrm>
            <a:prstGeom prst="rect">
              <a:avLst/>
            </a:prstGeom>
          </p:spPr>
          <p:txBody>
            <a:bodyPr wrap="square">
              <a:spAutoFit/>
            </a:bodyPr>
            <a:lstStyle/>
            <a:p>
              <a:pPr algn="ctr"/>
              <a:r>
                <a:rPr lang="en-CA" b="1" dirty="0" err="1">
                  <a:solidFill>
                    <a:srgbClr val="1B5337"/>
                  </a:solidFill>
                </a:rPr>
                <a:t>Tourbière</a:t>
              </a:r>
              <a:r>
                <a:rPr lang="en-CA" b="1" dirty="0">
                  <a:solidFill>
                    <a:srgbClr val="1B5337"/>
                  </a:solidFill>
                </a:rPr>
                <a:t> </a:t>
              </a:r>
            </a:p>
            <a:p>
              <a:pPr algn="ctr"/>
              <a:r>
                <a:rPr lang="en-CA" b="1" dirty="0" err="1">
                  <a:solidFill>
                    <a:srgbClr val="1B5337"/>
                  </a:solidFill>
                </a:rPr>
                <a:t>ombrotrophe</a:t>
              </a:r>
              <a:endParaRPr lang="en-CA" b="1" dirty="0">
                <a:solidFill>
                  <a:srgbClr val="1B5337"/>
                </a:solidFill>
              </a:endParaRPr>
            </a:p>
          </p:txBody>
        </p:sp>
        <p:sp>
          <p:nvSpPr>
            <p:cNvPr id="30" name="Oval 29">
              <a:extLst>
                <a:ext uri="{FF2B5EF4-FFF2-40B4-BE49-F238E27FC236}">
                  <a16:creationId xmlns:a16="http://schemas.microsoft.com/office/drawing/2014/main" id="{0B581175-C0AE-3F13-1295-A6407BC11AAA}"/>
                </a:ext>
              </a:extLst>
            </p:cNvPr>
            <p:cNvSpPr/>
            <p:nvPr/>
          </p:nvSpPr>
          <p:spPr>
            <a:xfrm>
              <a:off x="7335400" y="4426134"/>
              <a:ext cx="1303989" cy="1251885"/>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31" name="Group 30">
            <a:extLst>
              <a:ext uri="{FF2B5EF4-FFF2-40B4-BE49-F238E27FC236}">
                <a16:creationId xmlns:a16="http://schemas.microsoft.com/office/drawing/2014/main" id="{D1E20562-3CED-F8E2-D301-B8EDAB2A2DD3}"/>
              </a:ext>
            </a:extLst>
          </p:cNvPr>
          <p:cNvGrpSpPr/>
          <p:nvPr/>
        </p:nvGrpSpPr>
        <p:grpSpPr>
          <a:xfrm>
            <a:off x="1078888" y="4316701"/>
            <a:ext cx="2196060" cy="1621217"/>
            <a:chOff x="1078888" y="4497277"/>
            <a:chExt cx="2196060" cy="1621217"/>
          </a:xfrm>
        </p:grpSpPr>
        <p:sp>
          <p:nvSpPr>
            <p:cNvPr id="32" name="TextBox 31">
              <a:extLst>
                <a:ext uri="{FF2B5EF4-FFF2-40B4-BE49-F238E27FC236}">
                  <a16:creationId xmlns:a16="http://schemas.microsoft.com/office/drawing/2014/main" id="{9243A586-7F4B-1131-7202-688C6B7BBA1E}"/>
                </a:ext>
              </a:extLst>
            </p:cNvPr>
            <p:cNvSpPr txBox="1"/>
            <p:nvPr/>
          </p:nvSpPr>
          <p:spPr>
            <a:xfrm>
              <a:off x="1078888" y="5749162"/>
              <a:ext cx="2196060" cy="369332"/>
            </a:xfrm>
            <a:prstGeom prst="rect">
              <a:avLst/>
            </a:prstGeom>
            <a:noFill/>
          </p:spPr>
          <p:txBody>
            <a:bodyPr wrap="square" rtlCol="0">
              <a:spAutoFit/>
            </a:bodyPr>
            <a:lstStyle/>
            <a:p>
              <a:r>
                <a:rPr lang="en-CA" b="1" dirty="0">
                  <a:solidFill>
                    <a:srgbClr val="1B5337"/>
                  </a:solidFill>
                </a:rPr>
                <a:t>Marais </a:t>
              </a:r>
              <a:r>
                <a:rPr lang="en-CA" b="1" dirty="0" err="1">
                  <a:solidFill>
                    <a:srgbClr val="1B5337"/>
                  </a:solidFill>
                </a:rPr>
                <a:t>d’eau</a:t>
              </a:r>
              <a:r>
                <a:rPr lang="en-CA" b="1" dirty="0">
                  <a:solidFill>
                    <a:srgbClr val="1B5337"/>
                  </a:solidFill>
                </a:rPr>
                <a:t> </a:t>
              </a:r>
              <a:r>
                <a:rPr lang="en-CA" b="1" dirty="0" err="1">
                  <a:solidFill>
                    <a:srgbClr val="1B5337"/>
                  </a:solidFill>
                </a:rPr>
                <a:t>douce</a:t>
              </a:r>
              <a:endParaRPr lang="en-CA" b="1" dirty="0">
                <a:solidFill>
                  <a:srgbClr val="1B5337"/>
                </a:solidFill>
              </a:endParaRPr>
            </a:p>
          </p:txBody>
        </p:sp>
        <p:sp>
          <p:nvSpPr>
            <p:cNvPr id="33" name="Oval 32">
              <a:extLst>
                <a:ext uri="{FF2B5EF4-FFF2-40B4-BE49-F238E27FC236}">
                  <a16:creationId xmlns:a16="http://schemas.microsoft.com/office/drawing/2014/main" id="{7C8206C7-E0FA-BDB6-E52C-828337CD6CBF}"/>
                </a:ext>
              </a:extLst>
            </p:cNvPr>
            <p:cNvSpPr/>
            <p:nvPr/>
          </p:nvSpPr>
          <p:spPr>
            <a:xfrm>
              <a:off x="1504657" y="4497277"/>
              <a:ext cx="1303989" cy="12518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4" name="Group 33">
            <a:extLst>
              <a:ext uri="{FF2B5EF4-FFF2-40B4-BE49-F238E27FC236}">
                <a16:creationId xmlns:a16="http://schemas.microsoft.com/office/drawing/2014/main" id="{A4E26ED8-0F60-961E-A075-F1ACB1807B12}"/>
              </a:ext>
            </a:extLst>
          </p:cNvPr>
          <p:cNvGrpSpPr/>
          <p:nvPr/>
        </p:nvGrpSpPr>
        <p:grpSpPr>
          <a:xfrm>
            <a:off x="9244166" y="4243298"/>
            <a:ext cx="1303989" cy="1653957"/>
            <a:chOff x="9244166" y="4423874"/>
            <a:chExt cx="1303989" cy="1653957"/>
          </a:xfrm>
        </p:grpSpPr>
        <p:sp>
          <p:nvSpPr>
            <p:cNvPr id="35" name="Rectangle 34">
              <a:extLst>
                <a:ext uri="{FF2B5EF4-FFF2-40B4-BE49-F238E27FC236}">
                  <a16:creationId xmlns:a16="http://schemas.microsoft.com/office/drawing/2014/main" id="{BE03A5BE-A5F4-7C3A-924C-67CFF8AA2BC8}"/>
                </a:ext>
              </a:extLst>
            </p:cNvPr>
            <p:cNvSpPr/>
            <p:nvPr/>
          </p:nvSpPr>
          <p:spPr>
            <a:xfrm>
              <a:off x="9539178" y="5708499"/>
              <a:ext cx="717632" cy="369332"/>
            </a:xfrm>
            <a:prstGeom prst="rect">
              <a:avLst/>
            </a:prstGeom>
            <a:noFill/>
          </p:spPr>
          <p:txBody>
            <a:bodyPr wrap="none">
              <a:spAutoFit/>
            </a:bodyPr>
            <a:lstStyle/>
            <a:p>
              <a:r>
                <a:rPr lang="en-CA" b="1" dirty="0" err="1">
                  <a:solidFill>
                    <a:srgbClr val="1B5337"/>
                  </a:solidFill>
                </a:rPr>
                <a:t>Étang</a:t>
              </a:r>
              <a:endParaRPr lang="en-CA" dirty="0">
                <a:solidFill>
                  <a:srgbClr val="1B5337"/>
                </a:solidFill>
              </a:endParaRPr>
            </a:p>
          </p:txBody>
        </p:sp>
        <p:sp>
          <p:nvSpPr>
            <p:cNvPr id="36" name="Oval 35">
              <a:extLst>
                <a:ext uri="{FF2B5EF4-FFF2-40B4-BE49-F238E27FC236}">
                  <a16:creationId xmlns:a16="http://schemas.microsoft.com/office/drawing/2014/main" id="{48E1D5C9-E59E-6553-CC84-5828FA3D1511}"/>
                </a:ext>
              </a:extLst>
            </p:cNvPr>
            <p:cNvSpPr/>
            <p:nvPr/>
          </p:nvSpPr>
          <p:spPr>
            <a:xfrm>
              <a:off x="9244166" y="4423874"/>
              <a:ext cx="1303989" cy="125188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37" name="Title 3">
            <a:extLst>
              <a:ext uri="{FF2B5EF4-FFF2-40B4-BE49-F238E27FC236}">
                <a16:creationId xmlns:a16="http://schemas.microsoft.com/office/drawing/2014/main" id="{7ECB0D2A-94D9-0BFB-0B9E-5F0CF3C8EDB2}"/>
              </a:ext>
            </a:extLst>
          </p:cNvPr>
          <p:cNvSpPr txBox="1">
            <a:spLocks/>
          </p:cNvSpPr>
          <p:nvPr/>
        </p:nvSpPr>
        <p:spPr>
          <a:xfrm>
            <a:off x="304800" y="286603"/>
            <a:ext cx="1159256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lang="en-US" sz="4800" b="1" kern="1200" spc="-50" baseline="0" dirty="0" smtClean="0">
                <a:solidFill>
                  <a:srgbClr val="1B5337"/>
                </a:solidFill>
                <a:latin typeface="Aleo" panose="020F0502020204030203" pitchFamily="34" charset="0"/>
                <a:ea typeface="+mj-ea"/>
                <a:cs typeface="+mj-cs"/>
              </a:defRPr>
            </a:lvl1pPr>
          </a:lstStyle>
          <a:p>
            <a:r>
              <a:rPr lang="fr-FR"/>
              <a:t>    Qu’est-ce qu’une terre humide?</a:t>
            </a:r>
            <a:endParaRPr lang="en-CA"/>
          </a:p>
        </p:txBody>
      </p:sp>
      <p:sp>
        <p:nvSpPr>
          <p:cNvPr id="38" name="TextBox 37">
            <a:extLst>
              <a:ext uri="{FF2B5EF4-FFF2-40B4-BE49-F238E27FC236}">
                <a16:creationId xmlns:a16="http://schemas.microsoft.com/office/drawing/2014/main" id="{CA33A95D-AFC8-FF0F-3E60-687F2E568E85}"/>
              </a:ext>
            </a:extLst>
          </p:cNvPr>
          <p:cNvSpPr txBox="1"/>
          <p:nvPr/>
        </p:nvSpPr>
        <p:spPr>
          <a:xfrm>
            <a:off x="1212108" y="1808674"/>
            <a:ext cx="9954201" cy="461665"/>
          </a:xfrm>
          <a:prstGeom prst="rect">
            <a:avLst/>
          </a:prstGeom>
          <a:noFill/>
        </p:spPr>
        <p:txBody>
          <a:bodyPr wrap="square" rtlCol="0">
            <a:spAutoFit/>
          </a:bodyPr>
          <a:lstStyle/>
          <a:p>
            <a:pPr marL="285750" indent="-285750">
              <a:buFont typeface="Arial" panose="020B0604020202020204" pitchFamily="34" charset="0"/>
              <a:buChar char="•"/>
            </a:pPr>
            <a:r>
              <a:rPr lang="en-CA" sz="2400" dirty="0">
                <a:solidFill>
                  <a:schemeClr val="accent1">
                    <a:lumMod val="50000"/>
                  </a:schemeClr>
                </a:solidFill>
              </a:rPr>
              <a:t> </a:t>
            </a:r>
            <a:r>
              <a:rPr lang="fr-FR" sz="2400" dirty="0">
                <a:solidFill>
                  <a:schemeClr val="accent1">
                    <a:lumMod val="50000"/>
                  </a:schemeClr>
                </a:solidFill>
              </a:rPr>
              <a:t>De la terre saturée d'eau de façon permanente ou périodique.</a:t>
            </a:r>
            <a:endParaRPr lang="en-CA" sz="2400" dirty="0">
              <a:solidFill>
                <a:schemeClr val="accent1">
                  <a:lumMod val="50000"/>
                </a:schemeClr>
              </a:solidFill>
            </a:endParaRPr>
          </a:p>
        </p:txBody>
      </p:sp>
      <p:sp>
        <p:nvSpPr>
          <p:cNvPr id="39" name="Rectangle 38">
            <a:extLst>
              <a:ext uri="{FF2B5EF4-FFF2-40B4-BE49-F238E27FC236}">
                <a16:creationId xmlns:a16="http://schemas.microsoft.com/office/drawing/2014/main" id="{2A777BE2-6905-C513-DB38-23356FF17135}"/>
              </a:ext>
            </a:extLst>
          </p:cNvPr>
          <p:cNvSpPr/>
          <p:nvPr/>
        </p:nvSpPr>
        <p:spPr>
          <a:xfrm>
            <a:off x="1222742" y="2303045"/>
            <a:ext cx="10258058"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1">
                    <a:lumMod val="50000"/>
                  </a:schemeClr>
                </a:solidFill>
              </a:rPr>
              <a:t>Possède des plantes adaptées à des conditions aquatiques ou à un sol humide. </a:t>
            </a:r>
            <a:endParaRPr lang="en-CA" sz="2400" dirty="0">
              <a:solidFill>
                <a:schemeClr val="accent1">
                  <a:lumMod val="50000"/>
                </a:schemeClr>
              </a:solidFill>
            </a:endParaRPr>
          </a:p>
        </p:txBody>
      </p:sp>
      <p:sp>
        <p:nvSpPr>
          <p:cNvPr id="40" name="Rectangle 39">
            <a:extLst>
              <a:ext uri="{FF2B5EF4-FFF2-40B4-BE49-F238E27FC236}">
                <a16:creationId xmlns:a16="http://schemas.microsoft.com/office/drawing/2014/main" id="{82739807-1721-4460-CFE8-6EF2935A34D0}"/>
              </a:ext>
            </a:extLst>
          </p:cNvPr>
          <p:cNvSpPr/>
          <p:nvPr/>
        </p:nvSpPr>
        <p:spPr>
          <a:xfrm>
            <a:off x="1233376" y="2780426"/>
            <a:ext cx="10846864" cy="461665"/>
          </a:xfrm>
          <a:prstGeom prst="rect">
            <a:avLst/>
          </a:prstGeom>
        </p:spPr>
        <p:txBody>
          <a:bodyPr wrap="square">
            <a:spAutoFit/>
          </a:bodyPr>
          <a:lstStyle/>
          <a:p>
            <a:pPr marL="342900" indent="-342900">
              <a:buFont typeface="Arial" panose="020B0604020202020204" pitchFamily="34" charset="0"/>
              <a:buChar char="•"/>
            </a:pPr>
            <a:r>
              <a:rPr lang="fr-FR" sz="2400" dirty="0">
                <a:solidFill>
                  <a:schemeClr val="accent1">
                    <a:lumMod val="50000"/>
                  </a:schemeClr>
                </a:solidFill>
              </a:rPr>
              <a:t>La profondeur maximale d'une terre humide est de 2 mètres.</a:t>
            </a:r>
            <a:endParaRPr lang="en-CA" sz="2400" dirty="0">
              <a:solidFill>
                <a:schemeClr val="accent1">
                  <a:lumMod val="50000"/>
                </a:schemeClr>
              </a:solidFill>
            </a:endParaRPr>
          </a:p>
        </p:txBody>
      </p:sp>
      <p:grpSp>
        <p:nvGrpSpPr>
          <p:cNvPr id="42" name="Group 41">
            <a:extLst>
              <a:ext uri="{FF2B5EF4-FFF2-40B4-BE49-F238E27FC236}">
                <a16:creationId xmlns:a16="http://schemas.microsoft.com/office/drawing/2014/main" id="{75459BD3-FE12-F0A3-CB70-03FD952C120B}"/>
              </a:ext>
            </a:extLst>
          </p:cNvPr>
          <p:cNvGrpSpPr/>
          <p:nvPr/>
        </p:nvGrpSpPr>
        <p:grpSpPr>
          <a:xfrm>
            <a:off x="3161474" y="4286241"/>
            <a:ext cx="1881900" cy="1865950"/>
            <a:chOff x="3161474" y="4466817"/>
            <a:chExt cx="1881900" cy="1865950"/>
          </a:xfrm>
        </p:grpSpPr>
        <p:sp>
          <p:nvSpPr>
            <p:cNvPr id="43" name="Rectangle 42">
              <a:extLst>
                <a:ext uri="{FF2B5EF4-FFF2-40B4-BE49-F238E27FC236}">
                  <a16:creationId xmlns:a16="http://schemas.microsoft.com/office/drawing/2014/main" id="{38EAE7B3-6092-8D34-D5EE-A3BB64D53FC3}"/>
                </a:ext>
              </a:extLst>
            </p:cNvPr>
            <p:cNvSpPr/>
            <p:nvPr/>
          </p:nvSpPr>
          <p:spPr>
            <a:xfrm>
              <a:off x="3161474" y="5686436"/>
              <a:ext cx="1881900" cy="646331"/>
            </a:xfrm>
            <a:prstGeom prst="rect">
              <a:avLst/>
            </a:prstGeom>
          </p:spPr>
          <p:txBody>
            <a:bodyPr wrap="square">
              <a:spAutoFit/>
            </a:bodyPr>
            <a:lstStyle/>
            <a:p>
              <a:pPr algn="ctr"/>
              <a:r>
                <a:rPr lang="en-CA" b="1" dirty="0" err="1">
                  <a:solidFill>
                    <a:srgbClr val="1B5337"/>
                  </a:solidFill>
                </a:rPr>
                <a:t>Tourbière</a:t>
              </a:r>
              <a:r>
                <a:rPr lang="en-CA" b="1" dirty="0">
                  <a:solidFill>
                    <a:srgbClr val="1B5337"/>
                  </a:solidFill>
                </a:rPr>
                <a:t> </a:t>
              </a:r>
              <a:r>
                <a:rPr lang="en-CA" b="1" dirty="0" err="1">
                  <a:solidFill>
                    <a:srgbClr val="1B5337"/>
                  </a:solidFill>
                </a:rPr>
                <a:t>minérotrophe</a:t>
              </a:r>
              <a:endParaRPr lang="en-CA" b="1" dirty="0">
                <a:solidFill>
                  <a:srgbClr val="1B5337"/>
                </a:solidFill>
              </a:endParaRPr>
            </a:p>
          </p:txBody>
        </p:sp>
        <p:sp>
          <p:nvSpPr>
            <p:cNvPr id="44" name="Oval 43">
              <a:extLst>
                <a:ext uri="{FF2B5EF4-FFF2-40B4-BE49-F238E27FC236}">
                  <a16:creationId xmlns:a16="http://schemas.microsoft.com/office/drawing/2014/main" id="{CF78321A-A1B9-E039-3ED8-B9799C0DD359}"/>
                </a:ext>
              </a:extLst>
            </p:cNvPr>
            <p:cNvSpPr/>
            <p:nvPr/>
          </p:nvSpPr>
          <p:spPr>
            <a:xfrm>
              <a:off x="3447668" y="4466817"/>
              <a:ext cx="1303989" cy="1251885"/>
            </a:xfrm>
            <a:prstGeom prst="ellipse">
              <a:avLst/>
            </a:prstGeom>
            <a:blipFill dpi="0" rotWithShape="1">
              <a:blip r:embed="rId8"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42942619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8" grpId="0"/>
      <p:bldP spid="39" grpId="0"/>
      <p:bldP spid="4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2C804-6A7E-4C3B-B499-07C242B16D8C}"/>
              </a:ext>
            </a:extLst>
          </p:cNvPr>
          <p:cNvSpPr>
            <a:spLocks noGrp="1"/>
          </p:cNvSpPr>
          <p:nvPr>
            <p:ph type="title"/>
          </p:nvPr>
        </p:nvSpPr>
        <p:spPr>
          <a:xfrm>
            <a:off x="1097280" y="286603"/>
            <a:ext cx="10058400" cy="1450757"/>
          </a:xfrm>
        </p:spPr>
        <p:txBody>
          <a:bodyPr/>
          <a:lstStyle/>
          <a:p>
            <a:r>
              <a:rPr lang="en-CA" dirty="0" err="1"/>
              <a:t>Évolution</a:t>
            </a:r>
            <a:r>
              <a:rPr lang="en-CA" dirty="0"/>
              <a:t> au fil du temps</a:t>
            </a:r>
          </a:p>
        </p:txBody>
      </p:sp>
      <p:sp>
        <p:nvSpPr>
          <p:cNvPr id="3" name="Content Placeholder 2">
            <a:extLst>
              <a:ext uri="{FF2B5EF4-FFF2-40B4-BE49-F238E27FC236}">
                <a16:creationId xmlns:a16="http://schemas.microsoft.com/office/drawing/2014/main" id="{8202A733-CF24-4785-8B61-7B20FC36EC5A}"/>
              </a:ext>
            </a:extLst>
          </p:cNvPr>
          <p:cNvSpPr>
            <a:spLocks noGrp="1"/>
          </p:cNvSpPr>
          <p:nvPr>
            <p:ph idx="1"/>
          </p:nvPr>
        </p:nvSpPr>
        <p:spPr>
          <a:xfrm>
            <a:off x="1097280" y="1737359"/>
            <a:ext cx="10058400" cy="4551297"/>
          </a:xfrm>
        </p:spPr>
        <p:txBody>
          <a:bodyPr>
            <a:normAutofit fontScale="92500" lnSpcReduction="10000"/>
          </a:bodyPr>
          <a:lstStyle/>
          <a:p>
            <a:r>
              <a:rPr lang="fr-FR" dirty="0"/>
              <a:t>Les écosystèmes ne sont pas </a:t>
            </a:r>
            <a:r>
              <a:rPr lang="fr-FR" b="1" dirty="0"/>
              <a:t>homogènes</a:t>
            </a:r>
            <a:r>
              <a:rPr lang="fr-FR" dirty="0"/>
              <a:t>, ce qui signifie qu'ils ne sont pas constitués d'un grand nombre d'éléments identiques. </a:t>
            </a:r>
          </a:p>
          <a:p>
            <a:r>
              <a:rPr lang="fr-FR" dirty="0"/>
              <a:t>On y trouve plutôt un mélange d'espèces végétales et animales.</a:t>
            </a:r>
          </a:p>
          <a:p>
            <a:endParaRPr lang="en-CA" dirty="0"/>
          </a:p>
          <a:p>
            <a:endParaRPr lang="en-CA" dirty="0"/>
          </a:p>
          <a:p>
            <a:endParaRPr lang="en-CA" sz="2800" dirty="0"/>
          </a:p>
          <a:p>
            <a:endParaRPr lang="en-CA" dirty="0"/>
          </a:p>
          <a:p>
            <a:r>
              <a:rPr lang="fr-FR" dirty="0"/>
              <a:t>Aujourd'hui, nous allons examiner comment les écosystèmes évoluent </a:t>
            </a:r>
            <a:r>
              <a:rPr lang="fr-FR" b="1" dirty="0"/>
              <a:t>dans l'espace </a:t>
            </a:r>
            <a:r>
              <a:rPr lang="fr-FR" dirty="0"/>
              <a:t>(zonation) et </a:t>
            </a:r>
            <a:r>
              <a:rPr lang="fr-FR" b="1" dirty="0"/>
              <a:t>dans le temps </a:t>
            </a:r>
            <a:r>
              <a:rPr lang="fr-FR" dirty="0"/>
              <a:t>(succession).</a:t>
            </a:r>
          </a:p>
          <a:p>
            <a:r>
              <a:rPr lang="fr-FR" dirty="0"/>
              <a:t>Nous allons ensuite mettre en scène le processus de succession dans un écosystème de terre humide.</a:t>
            </a:r>
            <a:endParaRPr lang="en-CA" dirty="0"/>
          </a:p>
        </p:txBody>
      </p:sp>
      <p:pic>
        <p:nvPicPr>
          <p:cNvPr id="7" name="Picture 6">
            <a:extLst>
              <a:ext uri="{FF2B5EF4-FFF2-40B4-BE49-F238E27FC236}">
                <a16:creationId xmlns:a16="http://schemas.microsoft.com/office/drawing/2014/main" id="{11F4B0AC-8B40-4BC8-8A6B-574B3DAC2E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55911" y="3057772"/>
            <a:ext cx="2161909" cy="1542149"/>
          </a:xfrm>
          <a:prstGeom prst="rect">
            <a:avLst/>
          </a:prstGeom>
        </p:spPr>
      </p:pic>
      <p:pic>
        <p:nvPicPr>
          <p:cNvPr id="11" name="Picture 10">
            <a:extLst>
              <a:ext uri="{FF2B5EF4-FFF2-40B4-BE49-F238E27FC236}">
                <a16:creationId xmlns:a16="http://schemas.microsoft.com/office/drawing/2014/main" id="{92AC6EB2-1BE4-42B6-A009-C02524B726B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99952" y="3077956"/>
            <a:ext cx="2274136" cy="1558915"/>
          </a:xfrm>
          <a:prstGeom prst="rect">
            <a:avLst/>
          </a:prstGeom>
        </p:spPr>
      </p:pic>
      <p:pic>
        <p:nvPicPr>
          <p:cNvPr id="1026" name="Picture 2" descr="Check, Cross, Red, Green, Attention, Warning, Error">
            <a:extLst>
              <a:ext uri="{FF2B5EF4-FFF2-40B4-BE49-F238E27FC236}">
                <a16:creationId xmlns:a16="http://schemas.microsoft.com/office/drawing/2014/main" id="{0E688D59-4B58-4DA3-AECA-117D872D7C9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718360" y="3268026"/>
            <a:ext cx="1153318" cy="11216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heck, Cross, Red, Green, Attention, Warning, Error">
            <a:extLst>
              <a:ext uri="{FF2B5EF4-FFF2-40B4-BE49-F238E27FC236}">
                <a16:creationId xmlns:a16="http://schemas.microsoft.com/office/drawing/2014/main" id="{1E1EF8EE-9432-4BA5-B062-07DDB2FE35A5}"/>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l="-11556"/>
          <a:stretch/>
        </p:blipFill>
        <p:spPr bwMode="auto">
          <a:xfrm>
            <a:off x="6947240" y="3077956"/>
            <a:ext cx="1258421" cy="1121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84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8" name="Rectangle 72">
            <a:extLst>
              <a:ext uri="{FF2B5EF4-FFF2-40B4-BE49-F238E27FC236}">
                <a16:creationId xmlns:a16="http://schemas.microsoft.com/office/drawing/2014/main" id="{605A42EF-68E6-4808-81CD-E5ABD0ED92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7BC3DA-6703-4C9F-874A-4E9FE838BD31}"/>
              </a:ext>
            </a:extLst>
          </p:cNvPr>
          <p:cNvSpPr>
            <a:spLocks noGrp="1"/>
          </p:cNvSpPr>
          <p:nvPr>
            <p:ph type="title"/>
          </p:nvPr>
        </p:nvSpPr>
        <p:spPr>
          <a:xfrm>
            <a:off x="6291082" y="1344539"/>
            <a:ext cx="5127171" cy="774753"/>
          </a:xfrm>
        </p:spPr>
        <p:txBody>
          <a:bodyPr vert="horz" lIns="91440" tIns="45720" rIns="91440" bIns="45720" rtlCol="0" anchor="b">
            <a:normAutofit fontScale="90000"/>
          </a:bodyPr>
          <a:lstStyle/>
          <a:p>
            <a:r>
              <a:rPr lang="en-US" b="1" dirty="0">
                <a:solidFill>
                  <a:srgbClr val="1B5337"/>
                </a:solidFill>
                <a:latin typeface="Aleo" panose="020F0502020204030203" pitchFamily="34" charset="0"/>
              </a:rPr>
              <a:t>Zonation </a:t>
            </a:r>
            <a:r>
              <a:rPr lang="en-US" b="1" dirty="0" err="1">
                <a:solidFill>
                  <a:srgbClr val="1B5337"/>
                </a:solidFill>
                <a:latin typeface="Aleo" panose="020F0502020204030203" pitchFamily="34" charset="0"/>
              </a:rPr>
              <a:t>écologique</a:t>
            </a:r>
            <a:endParaRPr lang="en-US" b="1" dirty="0">
              <a:solidFill>
                <a:srgbClr val="1B5337"/>
              </a:solidFill>
              <a:latin typeface="Aleo" panose="020F0502020204030203" pitchFamily="34" charset="0"/>
            </a:endParaRPr>
          </a:p>
        </p:txBody>
      </p:sp>
      <p:cxnSp>
        <p:nvCxnSpPr>
          <p:cNvPr id="1059" name="Straight Connector 74">
            <a:extLst>
              <a:ext uri="{FF2B5EF4-FFF2-40B4-BE49-F238E27FC236}">
                <a16:creationId xmlns:a16="http://schemas.microsoft.com/office/drawing/2014/main" id="{3C4A154E-1950-4755-A5FC-5998EE0CC1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6891774-F498-406E-BD35-0E2B958E1D73}"/>
              </a:ext>
            </a:extLst>
          </p:cNvPr>
          <p:cNvSpPr txBox="1"/>
          <p:nvPr/>
        </p:nvSpPr>
        <p:spPr>
          <a:xfrm>
            <a:off x="6972113" y="2152673"/>
            <a:ext cx="4796618" cy="4383677"/>
          </a:xfrm>
          <a:prstGeom prst="rect">
            <a:avLst/>
          </a:prstGeom>
        </p:spPr>
        <p:txBody>
          <a:bodyPr vert="horz" lIns="0" tIns="45720" rIns="0" bIns="45720" rtlCol="0">
            <a:normAutofit lnSpcReduction="10000"/>
          </a:bodyPr>
          <a:lstStyle/>
          <a:p>
            <a:pPr defTabSz="914400">
              <a:lnSpc>
                <a:spcPct val="90000"/>
              </a:lnSpc>
              <a:spcAft>
                <a:spcPts val="600"/>
              </a:spcAft>
              <a:buClr>
                <a:schemeClr val="accent1"/>
              </a:buClr>
              <a:buFont typeface="Calibri" panose="020F0502020204030204" pitchFamily="34" charset="0"/>
            </a:pPr>
            <a:r>
              <a:rPr lang="fr-FR" sz="2400" dirty="0">
                <a:solidFill>
                  <a:schemeClr val="accent1">
                    <a:lumMod val="50000"/>
                  </a:schemeClr>
                </a:solidFill>
              </a:rPr>
              <a:t>Les différents organismes ont tendance à vivre dans des endroits différents, car ils sont adaptés à des conditions environnementales variées. La localisation d'un organisme dépend à la fois de facteurs </a:t>
            </a:r>
            <a:r>
              <a:rPr lang="fr-FR" sz="2400" b="1" dirty="0">
                <a:solidFill>
                  <a:schemeClr val="accent1">
                    <a:lumMod val="50000"/>
                  </a:schemeClr>
                </a:solidFill>
              </a:rPr>
              <a:t>biotiques</a:t>
            </a:r>
            <a:r>
              <a:rPr lang="fr-FR" sz="2400" dirty="0">
                <a:solidFill>
                  <a:schemeClr val="accent1">
                    <a:lumMod val="50000"/>
                  </a:schemeClr>
                </a:solidFill>
              </a:rPr>
              <a:t> et </a:t>
            </a:r>
            <a:r>
              <a:rPr lang="fr-FR" sz="2400" b="1" dirty="0">
                <a:solidFill>
                  <a:schemeClr val="accent1">
                    <a:lumMod val="50000"/>
                  </a:schemeClr>
                </a:solidFill>
              </a:rPr>
              <a:t>abiotiques</a:t>
            </a:r>
            <a:r>
              <a:rPr lang="fr-FR" sz="2400" dirty="0">
                <a:solidFill>
                  <a:schemeClr val="accent1">
                    <a:lumMod val="50000"/>
                  </a:schemeClr>
                </a:solidFill>
              </a:rPr>
              <a:t>.</a:t>
            </a:r>
            <a:endParaRPr lang="en-US" sz="2400" dirty="0">
              <a:solidFill>
                <a:schemeClr val="accent1">
                  <a:lumMod val="50000"/>
                </a:schemeClr>
              </a:solidFill>
            </a:endParaRPr>
          </a:p>
          <a:p>
            <a:pPr defTabSz="914400">
              <a:lnSpc>
                <a:spcPct val="90000"/>
              </a:lnSpc>
              <a:spcAft>
                <a:spcPts val="600"/>
              </a:spcAft>
              <a:buClr>
                <a:schemeClr val="accent1"/>
              </a:buClr>
              <a:buFont typeface="Calibri" panose="020F0502020204030204" pitchFamily="34" charset="0"/>
            </a:pPr>
            <a:endParaRPr lang="en-US" sz="1400" dirty="0">
              <a:solidFill>
                <a:schemeClr val="accent1">
                  <a:lumMod val="50000"/>
                </a:schemeClr>
              </a:solidFill>
            </a:endParaRPr>
          </a:p>
          <a:p>
            <a:pPr defTabSz="914400">
              <a:lnSpc>
                <a:spcPct val="90000"/>
              </a:lnSpc>
              <a:spcAft>
                <a:spcPts val="600"/>
              </a:spcAft>
              <a:buClr>
                <a:schemeClr val="accent1"/>
              </a:buClr>
              <a:buFont typeface="Calibri" panose="020F0502020204030204" pitchFamily="34" charset="0"/>
            </a:pPr>
            <a:r>
              <a:rPr lang="fr-FR" sz="2400" dirty="0">
                <a:solidFill>
                  <a:schemeClr val="accent1">
                    <a:lumMod val="50000"/>
                  </a:schemeClr>
                </a:solidFill>
              </a:rPr>
              <a:t>Ces facteurs ne sont pas identiques partout au sein d'un écosystème. Cela conduit à une </a:t>
            </a:r>
            <a:r>
              <a:rPr lang="fr-FR" sz="2400" b="1" dirty="0">
                <a:solidFill>
                  <a:schemeClr val="accent1">
                    <a:lumMod val="50000"/>
                  </a:schemeClr>
                </a:solidFill>
              </a:rPr>
              <a:t>zonation</a:t>
            </a:r>
            <a:r>
              <a:rPr lang="fr-FR" sz="2400" dirty="0">
                <a:solidFill>
                  <a:schemeClr val="accent1">
                    <a:lumMod val="50000"/>
                  </a:schemeClr>
                </a:solidFill>
              </a:rPr>
              <a:t> : on trouve ainsi différents organismes à différents endroits, selon un schéma prévisible.</a:t>
            </a:r>
            <a:endParaRPr lang="en-US" dirty="0">
              <a:solidFill>
                <a:schemeClr val="accent1">
                  <a:lumMod val="50000"/>
                </a:schemeClr>
              </a:solidFill>
            </a:endParaRPr>
          </a:p>
        </p:txBody>
      </p:sp>
      <p:sp>
        <p:nvSpPr>
          <p:cNvPr id="1060" name="Rectangle 76">
            <a:extLst>
              <a:ext uri="{FF2B5EF4-FFF2-40B4-BE49-F238E27FC236}">
                <a16:creationId xmlns:a16="http://schemas.microsoft.com/office/drawing/2014/main" id="{3FE9C285-56FB-4B36-8ECA-C2D6596AA9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061" name="Rectangle 78">
            <a:extLst>
              <a:ext uri="{FF2B5EF4-FFF2-40B4-BE49-F238E27FC236}">
                <a16:creationId xmlns:a16="http://schemas.microsoft.com/office/drawing/2014/main" id="{937C076B-00B1-4629-B27F-A86F9885F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10" name="TextBox 9">
            <a:extLst>
              <a:ext uri="{FF2B5EF4-FFF2-40B4-BE49-F238E27FC236}">
                <a16:creationId xmlns:a16="http://schemas.microsoft.com/office/drawing/2014/main" id="{4C477A48-B2D2-4C06-B628-9DB19E26E17B}"/>
              </a:ext>
            </a:extLst>
          </p:cNvPr>
          <p:cNvSpPr txBox="1"/>
          <p:nvPr/>
        </p:nvSpPr>
        <p:spPr>
          <a:xfrm>
            <a:off x="0" y="6367558"/>
            <a:ext cx="4324246" cy="230832"/>
          </a:xfrm>
          <a:prstGeom prst="rect">
            <a:avLst/>
          </a:prstGeom>
          <a:noFill/>
        </p:spPr>
        <p:txBody>
          <a:bodyPr wrap="square" rtlCol="0">
            <a:spAutoFit/>
          </a:bodyPr>
          <a:lstStyle/>
          <a:p>
            <a:r>
              <a:rPr lang="en-CA" sz="900" i="1" dirty="0">
                <a:solidFill>
                  <a:schemeClr val="bg1">
                    <a:lumMod val="50000"/>
                  </a:schemeClr>
                </a:solidFill>
              </a:rPr>
              <a:t>Image from Chow-Fraser</a:t>
            </a:r>
          </a:p>
        </p:txBody>
      </p:sp>
      <p:sp>
        <p:nvSpPr>
          <p:cNvPr id="3" name="Rectangle: Rounded Corners 2">
            <a:extLst>
              <a:ext uri="{FF2B5EF4-FFF2-40B4-BE49-F238E27FC236}">
                <a16:creationId xmlns:a16="http://schemas.microsoft.com/office/drawing/2014/main" id="{FAA8DD66-960E-4AC1-B670-F552C7798E2A}"/>
              </a:ext>
            </a:extLst>
          </p:cNvPr>
          <p:cNvSpPr/>
          <p:nvPr/>
        </p:nvSpPr>
        <p:spPr>
          <a:xfrm>
            <a:off x="193530" y="1034111"/>
            <a:ext cx="1035694" cy="2394889"/>
          </a:xfrm>
          <a:prstGeom prst="roundRect">
            <a:avLst/>
          </a:prstGeom>
          <a:noFill/>
          <a:ln w="76200">
            <a:solidFill>
              <a:srgbClr val="1B53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dirty="0"/>
          </a:p>
        </p:txBody>
      </p:sp>
      <p:sp>
        <p:nvSpPr>
          <p:cNvPr id="13" name="Rectangle: Rounded Corners 12">
            <a:extLst>
              <a:ext uri="{FF2B5EF4-FFF2-40B4-BE49-F238E27FC236}">
                <a16:creationId xmlns:a16="http://schemas.microsoft.com/office/drawing/2014/main" id="{4E536359-2532-41DF-A700-6146038A1B7E}"/>
              </a:ext>
            </a:extLst>
          </p:cNvPr>
          <p:cNvSpPr/>
          <p:nvPr/>
        </p:nvSpPr>
        <p:spPr>
          <a:xfrm>
            <a:off x="1229224" y="1705199"/>
            <a:ext cx="1035694" cy="2333395"/>
          </a:xfrm>
          <a:prstGeom prst="roundRect">
            <a:avLst/>
          </a:prstGeom>
          <a:noFill/>
          <a:ln w="76200">
            <a:solidFill>
              <a:srgbClr val="1B53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dirty="0"/>
          </a:p>
        </p:txBody>
      </p:sp>
      <p:sp>
        <p:nvSpPr>
          <p:cNvPr id="14" name="Rectangle: Rounded Corners 13">
            <a:extLst>
              <a:ext uri="{FF2B5EF4-FFF2-40B4-BE49-F238E27FC236}">
                <a16:creationId xmlns:a16="http://schemas.microsoft.com/office/drawing/2014/main" id="{465E1BEF-E5E3-4F5D-BC69-0A166FCBA123}"/>
              </a:ext>
            </a:extLst>
          </p:cNvPr>
          <p:cNvSpPr/>
          <p:nvPr/>
        </p:nvSpPr>
        <p:spPr>
          <a:xfrm>
            <a:off x="2237359" y="2539910"/>
            <a:ext cx="4201884" cy="2726327"/>
          </a:xfrm>
          <a:prstGeom prst="roundRect">
            <a:avLst/>
          </a:prstGeom>
          <a:noFill/>
          <a:ln w="76200">
            <a:solidFill>
              <a:srgbClr val="1B5337"/>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CA" dirty="0"/>
          </a:p>
        </p:txBody>
      </p:sp>
      <p:sp>
        <p:nvSpPr>
          <p:cNvPr id="4" name="TextBox 3">
            <a:extLst>
              <a:ext uri="{FF2B5EF4-FFF2-40B4-BE49-F238E27FC236}">
                <a16:creationId xmlns:a16="http://schemas.microsoft.com/office/drawing/2014/main" id="{E8909C93-DFB8-4CEC-BDF8-82457D7962DD}"/>
              </a:ext>
            </a:extLst>
          </p:cNvPr>
          <p:cNvSpPr txBox="1"/>
          <p:nvPr/>
        </p:nvSpPr>
        <p:spPr>
          <a:xfrm>
            <a:off x="4324246" y="523684"/>
            <a:ext cx="1417970" cy="369332"/>
          </a:xfrm>
          <a:prstGeom prst="rect">
            <a:avLst/>
          </a:prstGeom>
          <a:noFill/>
        </p:spPr>
        <p:txBody>
          <a:bodyPr wrap="square" rtlCol="0">
            <a:spAutoFit/>
          </a:bodyPr>
          <a:lstStyle/>
          <a:p>
            <a:endParaRPr lang="en-CA" dirty="0"/>
          </a:p>
        </p:txBody>
      </p:sp>
      <p:pic>
        <p:nvPicPr>
          <p:cNvPr id="1028" name="Picture 4" descr="Image result for wetland zonation">
            <a:extLst>
              <a:ext uri="{FF2B5EF4-FFF2-40B4-BE49-F238E27FC236}">
                <a16:creationId xmlns:a16="http://schemas.microsoft.com/office/drawing/2014/main" id="{DE43102C-2831-48EA-8E7D-B228B777DF2C}"/>
              </a:ext>
            </a:extLst>
          </p:cNvPr>
          <p:cNvPicPr>
            <a:picLocks noChangeAspect="1" noChangeArrowheads="1"/>
          </p:cNvPicPr>
          <p:nvPr/>
        </p:nvPicPr>
        <p:blipFill rotWithShape="1">
          <a:blip r:embed="rId3" cstate="screen">
            <a:grayscl/>
            <a:extLst>
              <a:ext uri="{28A0092B-C50C-407E-A947-70E740481C1C}">
                <a14:useLocalDpi xmlns:a14="http://schemas.microsoft.com/office/drawing/2010/main"/>
              </a:ext>
            </a:extLst>
          </a:blip>
          <a:srcRect/>
          <a:stretch/>
        </p:blipFill>
        <p:spPr bwMode="auto">
          <a:xfrm>
            <a:off x="202556" y="975319"/>
            <a:ext cx="6346287" cy="43836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6158A6C-B7FF-FFAE-A05F-953D90664070}"/>
              </a:ext>
            </a:extLst>
          </p:cNvPr>
          <p:cNvSpPr txBox="1"/>
          <p:nvPr/>
        </p:nvSpPr>
        <p:spPr>
          <a:xfrm>
            <a:off x="433893" y="1098318"/>
            <a:ext cx="618529" cy="246221"/>
          </a:xfrm>
          <a:prstGeom prst="rect">
            <a:avLst/>
          </a:prstGeom>
          <a:solidFill>
            <a:schemeClr val="bg1"/>
          </a:solidFill>
        </p:spPr>
        <p:txBody>
          <a:bodyPr wrap="square" rtlCol="0">
            <a:spAutoFit/>
          </a:bodyPr>
          <a:lstStyle/>
          <a:p>
            <a:endParaRPr lang="en-CA" sz="1000" b="1" dirty="0"/>
          </a:p>
        </p:txBody>
      </p:sp>
      <p:sp>
        <p:nvSpPr>
          <p:cNvPr id="6" name="TextBox 5">
            <a:extLst>
              <a:ext uri="{FF2B5EF4-FFF2-40B4-BE49-F238E27FC236}">
                <a16:creationId xmlns:a16="http://schemas.microsoft.com/office/drawing/2014/main" id="{4C2DA30B-4F1B-E4C2-0488-63623DBFB5E9}"/>
              </a:ext>
            </a:extLst>
          </p:cNvPr>
          <p:cNvSpPr txBox="1"/>
          <p:nvPr/>
        </p:nvSpPr>
        <p:spPr>
          <a:xfrm>
            <a:off x="357694" y="1073112"/>
            <a:ext cx="707366" cy="338554"/>
          </a:xfrm>
          <a:prstGeom prst="rect">
            <a:avLst/>
          </a:prstGeom>
          <a:noFill/>
        </p:spPr>
        <p:txBody>
          <a:bodyPr wrap="square" rtlCol="0">
            <a:spAutoFit/>
          </a:bodyPr>
          <a:lstStyle/>
          <a:p>
            <a:pPr algn="ctr"/>
            <a:r>
              <a:rPr lang="en-US" sz="1600" b="1" dirty="0"/>
              <a:t>Forêt</a:t>
            </a:r>
            <a:endParaRPr lang="en-CA" sz="1600" b="1" dirty="0"/>
          </a:p>
        </p:txBody>
      </p:sp>
      <p:sp>
        <p:nvSpPr>
          <p:cNvPr id="8" name="TextBox 7">
            <a:extLst>
              <a:ext uri="{FF2B5EF4-FFF2-40B4-BE49-F238E27FC236}">
                <a16:creationId xmlns:a16="http://schemas.microsoft.com/office/drawing/2014/main" id="{5A0B96AD-E432-5210-5BD7-0D069F47166E}"/>
              </a:ext>
            </a:extLst>
          </p:cNvPr>
          <p:cNvSpPr txBox="1"/>
          <p:nvPr/>
        </p:nvSpPr>
        <p:spPr>
          <a:xfrm>
            <a:off x="284672" y="1478150"/>
            <a:ext cx="871267" cy="261610"/>
          </a:xfrm>
          <a:prstGeom prst="rect">
            <a:avLst/>
          </a:prstGeom>
          <a:solidFill>
            <a:schemeClr val="bg1"/>
          </a:solidFill>
        </p:spPr>
        <p:txBody>
          <a:bodyPr wrap="square" rtlCol="0">
            <a:spAutoFit/>
          </a:bodyPr>
          <a:lstStyle/>
          <a:p>
            <a:endParaRPr lang="en-CA" sz="1100" b="1" dirty="0"/>
          </a:p>
        </p:txBody>
      </p:sp>
      <p:sp>
        <p:nvSpPr>
          <p:cNvPr id="11" name="TextBox 10">
            <a:extLst>
              <a:ext uri="{FF2B5EF4-FFF2-40B4-BE49-F238E27FC236}">
                <a16:creationId xmlns:a16="http://schemas.microsoft.com/office/drawing/2014/main" id="{421B9B08-F297-AEFA-84FA-26BE98015206}"/>
              </a:ext>
            </a:extLst>
          </p:cNvPr>
          <p:cNvSpPr txBox="1"/>
          <p:nvPr/>
        </p:nvSpPr>
        <p:spPr>
          <a:xfrm>
            <a:off x="1311437" y="1788865"/>
            <a:ext cx="925922" cy="261610"/>
          </a:xfrm>
          <a:prstGeom prst="rect">
            <a:avLst/>
          </a:prstGeom>
          <a:solidFill>
            <a:schemeClr val="bg1"/>
          </a:solidFill>
        </p:spPr>
        <p:txBody>
          <a:bodyPr wrap="square" rtlCol="0">
            <a:spAutoFit/>
          </a:bodyPr>
          <a:lstStyle/>
          <a:p>
            <a:endParaRPr lang="en-CA" sz="1100" b="1" dirty="0"/>
          </a:p>
        </p:txBody>
      </p:sp>
      <p:sp>
        <p:nvSpPr>
          <p:cNvPr id="15" name="TextBox 14">
            <a:extLst>
              <a:ext uri="{FF2B5EF4-FFF2-40B4-BE49-F238E27FC236}">
                <a16:creationId xmlns:a16="http://schemas.microsoft.com/office/drawing/2014/main" id="{B728232B-B537-2D7B-3754-AAAE67946D52}"/>
              </a:ext>
            </a:extLst>
          </p:cNvPr>
          <p:cNvSpPr txBox="1"/>
          <p:nvPr/>
        </p:nvSpPr>
        <p:spPr>
          <a:xfrm>
            <a:off x="1212372" y="2137946"/>
            <a:ext cx="1211651" cy="261610"/>
          </a:xfrm>
          <a:prstGeom prst="rect">
            <a:avLst/>
          </a:prstGeom>
          <a:solidFill>
            <a:schemeClr val="bg1"/>
          </a:solidFill>
        </p:spPr>
        <p:txBody>
          <a:bodyPr wrap="square" rtlCol="0">
            <a:spAutoFit/>
          </a:bodyPr>
          <a:lstStyle/>
          <a:p>
            <a:endParaRPr lang="en-CA" sz="1100" b="1" dirty="0"/>
          </a:p>
        </p:txBody>
      </p:sp>
      <p:sp>
        <p:nvSpPr>
          <p:cNvPr id="12" name="TextBox 11">
            <a:extLst>
              <a:ext uri="{FF2B5EF4-FFF2-40B4-BE49-F238E27FC236}">
                <a16:creationId xmlns:a16="http://schemas.microsoft.com/office/drawing/2014/main" id="{719F0317-BD91-1EF4-B197-98BC41FFE7F2}"/>
              </a:ext>
            </a:extLst>
          </p:cNvPr>
          <p:cNvSpPr txBox="1"/>
          <p:nvPr/>
        </p:nvSpPr>
        <p:spPr>
          <a:xfrm>
            <a:off x="1302508" y="2130536"/>
            <a:ext cx="1035694" cy="261610"/>
          </a:xfrm>
          <a:prstGeom prst="rect">
            <a:avLst/>
          </a:prstGeom>
          <a:noFill/>
        </p:spPr>
        <p:txBody>
          <a:bodyPr wrap="square" rtlCol="0">
            <a:spAutoFit/>
          </a:bodyPr>
          <a:lstStyle/>
          <a:p>
            <a:endParaRPr lang="en-CA" sz="1100" b="1" dirty="0"/>
          </a:p>
        </p:txBody>
      </p:sp>
      <p:sp>
        <p:nvSpPr>
          <p:cNvPr id="16" name="TextBox 15">
            <a:extLst>
              <a:ext uri="{FF2B5EF4-FFF2-40B4-BE49-F238E27FC236}">
                <a16:creationId xmlns:a16="http://schemas.microsoft.com/office/drawing/2014/main" id="{253E52C8-1F12-6682-4A56-FA741ACFF581}"/>
              </a:ext>
            </a:extLst>
          </p:cNvPr>
          <p:cNvSpPr txBox="1"/>
          <p:nvPr/>
        </p:nvSpPr>
        <p:spPr>
          <a:xfrm>
            <a:off x="1369916" y="1750393"/>
            <a:ext cx="786687" cy="338554"/>
          </a:xfrm>
          <a:prstGeom prst="rect">
            <a:avLst/>
          </a:prstGeom>
          <a:noFill/>
        </p:spPr>
        <p:txBody>
          <a:bodyPr wrap="square" rtlCol="0">
            <a:spAutoFit/>
          </a:bodyPr>
          <a:lstStyle/>
          <a:p>
            <a:pPr algn="ctr"/>
            <a:r>
              <a:rPr lang="en-US" sz="1600" b="1" dirty="0"/>
              <a:t>Prairie</a:t>
            </a:r>
            <a:endParaRPr lang="en-CA" sz="1600" b="1" dirty="0"/>
          </a:p>
        </p:txBody>
      </p:sp>
      <p:sp>
        <p:nvSpPr>
          <p:cNvPr id="17" name="TextBox 16">
            <a:extLst>
              <a:ext uri="{FF2B5EF4-FFF2-40B4-BE49-F238E27FC236}">
                <a16:creationId xmlns:a16="http://schemas.microsoft.com/office/drawing/2014/main" id="{20622762-EE41-25CE-A338-96F304C0DA24}"/>
              </a:ext>
            </a:extLst>
          </p:cNvPr>
          <p:cNvSpPr txBox="1"/>
          <p:nvPr/>
        </p:nvSpPr>
        <p:spPr>
          <a:xfrm>
            <a:off x="3560804" y="2659327"/>
            <a:ext cx="1682151" cy="338554"/>
          </a:xfrm>
          <a:prstGeom prst="rect">
            <a:avLst/>
          </a:prstGeom>
          <a:solidFill>
            <a:schemeClr val="bg1"/>
          </a:solidFill>
        </p:spPr>
        <p:txBody>
          <a:bodyPr wrap="square" rtlCol="0">
            <a:spAutoFit/>
          </a:bodyPr>
          <a:lstStyle/>
          <a:p>
            <a:pPr algn="ctr"/>
            <a:r>
              <a:rPr lang="en-US" sz="1600" b="1" dirty="0"/>
              <a:t>Marais</a:t>
            </a:r>
            <a:endParaRPr lang="en-CA" sz="1600" b="1" dirty="0"/>
          </a:p>
        </p:txBody>
      </p:sp>
      <p:sp>
        <p:nvSpPr>
          <p:cNvPr id="18" name="TextBox 17">
            <a:extLst>
              <a:ext uri="{FF2B5EF4-FFF2-40B4-BE49-F238E27FC236}">
                <a16:creationId xmlns:a16="http://schemas.microsoft.com/office/drawing/2014/main" id="{F03A26B5-5991-1B66-FF79-5006E6BD36DC}"/>
              </a:ext>
            </a:extLst>
          </p:cNvPr>
          <p:cNvSpPr txBox="1"/>
          <p:nvPr/>
        </p:nvSpPr>
        <p:spPr>
          <a:xfrm>
            <a:off x="3565805" y="3065628"/>
            <a:ext cx="1682151" cy="261610"/>
          </a:xfrm>
          <a:prstGeom prst="rect">
            <a:avLst/>
          </a:prstGeom>
          <a:solidFill>
            <a:schemeClr val="bg1"/>
          </a:solidFill>
        </p:spPr>
        <p:txBody>
          <a:bodyPr wrap="square" rtlCol="0">
            <a:spAutoFit/>
          </a:bodyPr>
          <a:lstStyle/>
          <a:p>
            <a:pPr algn="ctr"/>
            <a:endParaRPr lang="en-CA" sz="1100" b="1" dirty="0">
              <a:solidFill>
                <a:srgbClr val="FF0000"/>
              </a:solidFill>
            </a:endParaRPr>
          </a:p>
        </p:txBody>
      </p:sp>
      <p:sp>
        <p:nvSpPr>
          <p:cNvPr id="19" name="TextBox 18">
            <a:extLst>
              <a:ext uri="{FF2B5EF4-FFF2-40B4-BE49-F238E27FC236}">
                <a16:creationId xmlns:a16="http://schemas.microsoft.com/office/drawing/2014/main" id="{52E9EC26-5460-92CA-DBF7-5A0CAF54D6EC}"/>
              </a:ext>
            </a:extLst>
          </p:cNvPr>
          <p:cNvSpPr txBox="1"/>
          <p:nvPr/>
        </p:nvSpPr>
        <p:spPr>
          <a:xfrm>
            <a:off x="2436172" y="3135084"/>
            <a:ext cx="1460912" cy="246221"/>
          </a:xfrm>
          <a:prstGeom prst="rect">
            <a:avLst/>
          </a:prstGeom>
          <a:solidFill>
            <a:schemeClr val="bg1"/>
          </a:solidFill>
        </p:spPr>
        <p:txBody>
          <a:bodyPr wrap="square" rtlCol="0">
            <a:spAutoFit/>
          </a:bodyPr>
          <a:lstStyle/>
          <a:p>
            <a:r>
              <a:rPr lang="en-US" sz="1000" b="1" dirty="0" err="1"/>
              <a:t>Végétation</a:t>
            </a:r>
            <a:r>
              <a:rPr lang="en-US" sz="1000" b="1" dirty="0"/>
              <a:t> </a:t>
            </a:r>
            <a:r>
              <a:rPr lang="en-US" sz="1000" b="1" dirty="0" err="1"/>
              <a:t>émergente</a:t>
            </a:r>
            <a:endParaRPr lang="en-CA" sz="1000" b="1" dirty="0"/>
          </a:p>
        </p:txBody>
      </p:sp>
      <p:sp>
        <p:nvSpPr>
          <p:cNvPr id="20" name="TextBox 19">
            <a:extLst>
              <a:ext uri="{FF2B5EF4-FFF2-40B4-BE49-F238E27FC236}">
                <a16:creationId xmlns:a16="http://schemas.microsoft.com/office/drawing/2014/main" id="{2AEF0D36-2018-8B11-D86F-7F348CE53FDF}"/>
              </a:ext>
            </a:extLst>
          </p:cNvPr>
          <p:cNvSpPr txBox="1"/>
          <p:nvPr/>
        </p:nvSpPr>
        <p:spPr>
          <a:xfrm>
            <a:off x="3166628" y="3483430"/>
            <a:ext cx="1460912" cy="246221"/>
          </a:xfrm>
          <a:prstGeom prst="rect">
            <a:avLst/>
          </a:prstGeom>
          <a:solidFill>
            <a:schemeClr val="bg1"/>
          </a:solidFill>
        </p:spPr>
        <p:txBody>
          <a:bodyPr wrap="square" rtlCol="0">
            <a:spAutoFit/>
          </a:bodyPr>
          <a:lstStyle/>
          <a:p>
            <a:r>
              <a:rPr lang="en-US" sz="1000" b="1" dirty="0" err="1"/>
              <a:t>Végétation</a:t>
            </a:r>
            <a:r>
              <a:rPr lang="en-US" sz="1000" b="1" dirty="0"/>
              <a:t> </a:t>
            </a:r>
            <a:r>
              <a:rPr lang="en-US" sz="1000" b="1" dirty="0" err="1"/>
              <a:t>flottante</a:t>
            </a:r>
            <a:endParaRPr lang="en-CA" sz="1000" b="1" dirty="0"/>
          </a:p>
        </p:txBody>
      </p:sp>
      <p:sp>
        <p:nvSpPr>
          <p:cNvPr id="21" name="TextBox 20">
            <a:extLst>
              <a:ext uri="{FF2B5EF4-FFF2-40B4-BE49-F238E27FC236}">
                <a16:creationId xmlns:a16="http://schemas.microsoft.com/office/drawing/2014/main" id="{DA5E309A-3CC1-82FE-FE4D-FE55C1F8ACB8}"/>
              </a:ext>
            </a:extLst>
          </p:cNvPr>
          <p:cNvSpPr txBox="1"/>
          <p:nvPr/>
        </p:nvSpPr>
        <p:spPr>
          <a:xfrm>
            <a:off x="5263432" y="4112540"/>
            <a:ext cx="1027650" cy="400110"/>
          </a:xfrm>
          <a:prstGeom prst="rect">
            <a:avLst/>
          </a:prstGeom>
          <a:solidFill>
            <a:schemeClr val="bg1"/>
          </a:solidFill>
        </p:spPr>
        <p:txBody>
          <a:bodyPr wrap="square" rtlCol="0">
            <a:spAutoFit/>
          </a:bodyPr>
          <a:lstStyle/>
          <a:p>
            <a:r>
              <a:rPr lang="en-US" sz="1000" b="1" dirty="0" err="1"/>
              <a:t>Végétation</a:t>
            </a:r>
            <a:r>
              <a:rPr lang="en-US" sz="1000" b="1" dirty="0"/>
              <a:t> </a:t>
            </a:r>
            <a:r>
              <a:rPr lang="en-US" sz="1000" b="1" dirty="0" err="1"/>
              <a:t>submergée</a:t>
            </a:r>
            <a:endParaRPr lang="en-CA" sz="1000" b="1" dirty="0"/>
          </a:p>
        </p:txBody>
      </p:sp>
    </p:spTree>
    <p:extLst>
      <p:ext uri="{BB962C8B-B14F-4D97-AF65-F5344CB8AC3E}">
        <p14:creationId xmlns:p14="http://schemas.microsoft.com/office/powerpoint/2010/main" val="2797426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21" presetClass="entr" presetSubtype="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subTnLst>
                                    <p:animClr clrSpc="rgb" dir="cw">
                                      <p:cBhvr override="childStyle">
                                        <p:cTn dur="1" fill="hold" display="0" masterRel="nextClick" afterEffect="1"/>
                                        <p:tgtEl>
                                          <p:spTgt spid="3"/>
                                        </p:tgtEl>
                                        <p:attrNameLst>
                                          <p:attrName>ppt_c</p:attrName>
                                        </p:attrNameLst>
                                      </p:cBhvr>
                                      <p:to>
                                        <a:srgbClr val="CEDD61"/>
                                      </p:to>
                                    </p:animClr>
                                  </p:subTnLst>
                                </p:cTn>
                              </p:par>
                            </p:childTnLst>
                          </p:cTn>
                        </p:par>
                        <p:par>
                          <p:cTn id="14" fill="hold">
                            <p:stCondLst>
                              <p:cond delay="2000"/>
                            </p:stCondLst>
                            <p:childTnLst>
                              <p:par>
                                <p:cTn id="15" presetID="21" presetClass="entr" presetSubtype="1"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2000"/>
                                        <p:tgtEl>
                                          <p:spTgt spid="13"/>
                                        </p:tgtEl>
                                      </p:cBhvr>
                                    </p:animEffect>
                                  </p:childTnLst>
                                  <p:subTnLst>
                                    <p:animClr clrSpc="rgb" dir="cw">
                                      <p:cBhvr override="childStyle">
                                        <p:cTn dur="1" fill="hold" display="0" masterRel="nextClick" afterEffect="1"/>
                                        <p:tgtEl>
                                          <p:spTgt spid="13"/>
                                        </p:tgtEl>
                                        <p:attrNameLst>
                                          <p:attrName>ppt_c</p:attrName>
                                        </p:attrNameLst>
                                      </p:cBhvr>
                                      <p:to>
                                        <a:srgbClr val="CEDD61"/>
                                      </p:to>
                                    </p:animClr>
                                  </p:subTnLst>
                                </p:cTn>
                              </p:par>
                            </p:childTnLst>
                          </p:cTn>
                        </p:par>
                        <p:par>
                          <p:cTn id="18" fill="hold">
                            <p:stCondLst>
                              <p:cond delay="4000"/>
                            </p:stCondLst>
                            <p:childTnLst>
                              <p:par>
                                <p:cTn id="19" presetID="21" presetClass="entr" presetSubtype="1"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heel(1)">
                                      <p:cBhvr>
                                        <p:cTn id="21" dur="1300"/>
                                        <p:tgtEl>
                                          <p:spTgt spid="14"/>
                                        </p:tgtEl>
                                      </p:cBhvr>
                                    </p:animEffect>
                                  </p:childTnLst>
                                  <p:subTnLst>
                                    <p:animClr clrSpc="rgb" dir="cw">
                                      <p:cBhvr override="childStyle">
                                        <p:cTn dur="1" fill="hold" display="0" masterRel="nextClick" afterEffect="1"/>
                                        <p:tgtEl>
                                          <p:spTgt spid="14"/>
                                        </p:tgtEl>
                                        <p:attrNameLst>
                                          <p:attrName>ppt_c</p:attrName>
                                        </p:attrNameLst>
                                      </p:cBhvr>
                                      <p:to>
                                        <a:srgbClr val="CEDD61"/>
                                      </p:to>
                                    </p:animClr>
                                  </p:subTnLst>
                                </p:cTn>
                              </p:par>
                            </p:childTnLst>
                          </p:cTn>
                        </p:par>
                        <p:par>
                          <p:cTn id="22" fill="hold">
                            <p:stCondLst>
                              <p:cond delay="5300"/>
                            </p:stCondLst>
                            <p:childTnLst>
                              <p:par>
                                <p:cTn id="23" presetID="1" presetClass="entr" presetSubtype="0" fill="hold" grpId="0" nodeType="afterEffect" nodePh="1">
                                  <p:stCondLst>
                                    <p:cond delay="0"/>
                                  </p:stCondLst>
                                  <p:endCondLst>
                                    <p:cond evt="begin" delay="0">
                                      <p:tn val="23"/>
                                    </p:cond>
                                  </p:end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 grpId="0" animBg="1"/>
      <p:bldP spid="13" grpId="0" animBg="1"/>
      <p:bldP spid="14"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6F72C-37CF-4D12-A7FD-FDC9E764721A}"/>
              </a:ext>
            </a:extLst>
          </p:cNvPr>
          <p:cNvSpPr>
            <a:spLocks noGrp="1"/>
          </p:cNvSpPr>
          <p:nvPr>
            <p:ph type="title"/>
          </p:nvPr>
        </p:nvSpPr>
        <p:spPr>
          <a:xfrm>
            <a:off x="1097280" y="286603"/>
            <a:ext cx="4670474" cy="1450757"/>
          </a:xfrm>
        </p:spPr>
        <p:txBody>
          <a:bodyPr/>
          <a:lstStyle/>
          <a:p>
            <a:r>
              <a:rPr lang="en-CA" dirty="0"/>
              <a:t>Succession </a:t>
            </a:r>
            <a:r>
              <a:rPr lang="en-CA" dirty="0" err="1"/>
              <a:t>écologique</a:t>
            </a:r>
            <a:endParaRPr lang="en-CA" dirty="0"/>
          </a:p>
        </p:txBody>
      </p:sp>
      <p:sp>
        <p:nvSpPr>
          <p:cNvPr id="3" name="Content Placeholder 2">
            <a:extLst>
              <a:ext uri="{FF2B5EF4-FFF2-40B4-BE49-F238E27FC236}">
                <a16:creationId xmlns:a16="http://schemas.microsoft.com/office/drawing/2014/main" id="{D479433C-56A0-4264-8B86-2E55EDFF0787}"/>
              </a:ext>
            </a:extLst>
          </p:cNvPr>
          <p:cNvSpPr>
            <a:spLocks noGrp="1"/>
          </p:cNvSpPr>
          <p:nvPr>
            <p:ph idx="1"/>
          </p:nvPr>
        </p:nvSpPr>
        <p:spPr>
          <a:xfrm>
            <a:off x="1097280" y="1845734"/>
            <a:ext cx="3655590" cy="4023360"/>
          </a:xfrm>
        </p:spPr>
        <p:txBody>
          <a:bodyPr/>
          <a:lstStyle/>
          <a:p>
            <a:r>
              <a:rPr lang="fr-FR" dirty="0"/>
              <a:t>Les écosystèmes ne changent pas seulement en fonction de la distance, mais aussi au fil du temps. C'est ce qu'on appelle la </a:t>
            </a:r>
            <a:r>
              <a:rPr lang="fr-FR" b="1" dirty="0"/>
              <a:t>succession</a:t>
            </a:r>
            <a:r>
              <a:rPr lang="fr-FR" dirty="0"/>
              <a:t> écologique.</a:t>
            </a:r>
            <a:endParaRPr lang="en-CA" dirty="0"/>
          </a:p>
        </p:txBody>
      </p:sp>
      <p:sp>
        <p:nvSpPr>
          <p:cNvPr id="37" name="TextBox 36">
            <a:extLst>
              <a:ext uri="{FF2B5EF4-FFF2-40B4-BE49-F238E27FC236}">
                <a16:creationId xmlns:a16="http://schemas.microsoft.com/office/drawing/2014/main" id="{6CB73235-923A-47DD-8525-351BD8453173}"/>
              </a:ext>
            </a:extLst>
          </p:cNvPr>
          <p:cNvSpPr txBox="1"/>
          <p:nvPr/>
        </p:nvSpPr>
        <p:spPr>
          <a:xfrm>
            <a:off x="0" y="6367558"/>
            <a:ext cx="4324246" cy="230832"/>
          </a:xfrm>
          <a:prstGeom prst="rect">
            <a:avLst/>
          </a:prstGeom>
          <a:noFill/>
        </p:spPr>
        <p:txBody>
          <a:bodyPr wrap="square" rtlCol="0">
            <a:spAutoFit/>
          </a:bodyPr>
          <a:lstStyle/>
          <a:p>
            <a:r>
              <a:rPr lang="en-CA" sz="900" i="1" dirty="0">
                <a:solidFill>
                  <a:schemeClr val="bg1">
                    <a:lumMod val="50000"/>
                  </a:schemeClr>
                </a:solidFill>
              </a:rPr>
              <a:t>Image from “Elements of Ecology” (1954)</a:t>
            </a:r>
          </a:p>
        </p:txBody>
      </p:sp>
      <p:grpSp>
        <p:nvGrpSpPr>
          <p:cNvPr id="10" name="Group 9">
            <a:extLst>
              <a:ext uri="{FF2B5EF4-FFF2-40B4-BE49-F238E27FC236}">
                <a16:creationId xmlns:a16="http://schemas.microsoft.com/office/drawing/2014/main" id="{773C78D4-0699-3B89-05D0-F3134BF5CF57}"/>
              </a:ext>
            </a:extLst>
          </p:cNvPr>
          <p:cNvGrpSpPr/>
          <p:nvPr/>
        </p:nvGrpSpPr>
        <p:grpSpPr>
          <a:xfrm>
            <a:off x="6096000" y="126814"/>
            <a:ext cx="5491529" cy="6135969"/>
            <a:chOff x="6096000" y="126814"/>
            <a:chExt cx="5491529" cy="6135969"/>
          </a:xfrm>
        </p:grpSpPr>
        <p:grpSp>
          <p:nvGrpSpPr>
            <p:cNvPr id="5" name="Group 4">
              <a:extLst>
                <a:ext uri="{FF2B5EF4-FFF2-40B4-BE49-F238E27FC236}">
                  <a16:creationId xmlns:a16="http://schemas.microsoft.com/office/drawing/2014/main" id="{A945826F-6B0F-4699-A1C3-B6DF11E97BD6}"/>
                </a:ext>
              </a:extLst>
            </p:cNvPr>
            <p:cNvGrpSpPr/>
            <p:nvPr/>
          </p:nvGrpSpPr>
          <p:grpSpPr>
            <a:xfrm>
              <a:off x="6096000" y="126814"/>
              <a:ext cx="5491529" cy="6135969"/>
              <a:chOff x="4958755" y="154298"/>
              <a:chExt cx="5491529" cy="6135969"/>
            </a:xfrm>
          </p:grpSpPr>
          <p:grpSp>
            <p:nvGrpSpPr>
              <p:cNvPr id="20" name="Group 19">
                <a:extLst>
                  <a:ext uri="{FF2B5EF4-FFF2-40B4-BE49-F238E27FC236}">
                    <a16:creationId xmlns:a16="http://schemas.microsoft.com/office/drawing/2014/main" id="{E5B9F327-0A81-4AE0-A4E6-EACB76ED76E6}"/>
                  </a:ext>
                </a:extLst>
              </p:cNvPr>
              <p:cNvGrpSpPr/>
              <p:nvPr/>
            </p:nvGrpSpPr>
            <p:grpSpPr>
              <a:xfrm>
                <a:off x="4958755" y="154298"/>
                <a:ext cx="5491529" cy="6135969"/>
                <a:chOff x="6692900" y="286603"/>
                <a:chExt cx="5041900" cy="5742943"/>
              </a:xfrm>
            </p:grpSpPr>
            <p:pic>
              <p:nvPicPr>
                <p:cNvPr id="48" name="Picture 47">
                  <a:extLst>
                    <a:ext uri="{FF2B5EF4-FFF2-40B4-BE49-F238E27FC236}">
                      <a16:creationId xmlns:a16="http://schemas.microsoft.com/office/drawing/2014/main" id="{534A1ED9-3239-4757-96DF-B0B17596CE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92900" y="286603"/>
                  <a:ext cx="5041900" cy="5742943"/>
                </a:xfrm>
                <a:prstGeom prst="rect">
                  <a:avLst/>
                </a:prstGeom>
                <a:ln>
                  <a:solidFill>
                    <a:schemeClr val="accent1"/>
                  </a:solidFill>
                </a:ln>
              </p:spPr>
            </p:pic>
            <p:sp>
              <p:nvSpPr>
                <p:cNvPr id="4" name="Rectangle: Rounded Corners 3">
                  <a:extLst>
                    <a:ext uri="{FF2B5EF4-FFF2-40B4-BE49-F238E27FC236}">
                      <a16:creationId xmlns:a16="http://schemas.microsoft.com/office/drawing/2014/main" id="{5559A2C6-58C7-47F5-8CAA-0CE5ABA98E61}"/>
                    </a:ext>
                  </a:extLst>
                </p:cNvPr>
                <p:cNvSpPr/>
                <p:nvPr/>
              </p:nvSpPr>
              <p:spPr>
                <a:xfrm>
                  <a:off x="11094720" y="4222750"/>
                  <a:ext cx="640080" cy="374650"/>
                </a:xfrm>
                <a:prstGeom prst="roundRect">
                  <a:avLst>
                    <a:gd name="adj" fmla="val 26837"/>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Rounded Corners 27">
                  <a:extLst>
                    <a:ext uri="{FF2B5EF4-FFF2-40B4-BE49-F238E27FC236}">
                      <a16:creationId xmlns:a16="http://schemas.microsoft.com/office/drawing/2014/main" id="{FE99FF1E-4A73-4F3B-A5E5-C07D42061EF1}"/>
                    </a:ext>
                  </a:extLst>
                </p:cNvPr>
                <p:cNvSpPr/>
                <p:nvPr/>
              </p:nvSpPr>
              <p:spPr>
                <a:xfrm>
                  <a:off x="10910570" y="4410075"/>
                  <a:ext cx="640080" cy="374650"/>
                </a:xfrm>
                <a:prstGeom prst="roundRect">
                  <a:avLst>
                    <a:gd name="adj" fmla="val 26837"/>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Rounded Corners 6">
                  <a:extLst>
                    <a:ext uri="{FF2B5EF4-FFF2-40B4-BE49-F238E27FC236}">
                      <a16:creationId xmlns:a16="http://schemas.microsoft.com/office/drawing/2014/main" id="{A3D90897-C7B9-4052-9F7C-32A582787613}"/>
                    </a:ext>
                  </a:extLst>
                </p:cNvPr>
                <p:cNvSpPr/>
                <p:nvPr/>
              </p:nvSpPr>
              <p:spPr>
                <a:xfrm>
                  <a:off x="11094720" y="5556250"/>
                  <a:ext cx="640080" cy="473296"/>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Rounded Corners 28">
                  <a:extLst>
                    <a:ext uri="{FF2B5EF4-FFF2-40B4-BE49-F238E27FC236}">
                      <a16:creationId xmlns:a16="http://schemas.microsoft.com/office/drawing/2014/main" id="{35FA58EC-4BD5-4CE8-A39C-E42467C2E1F8}"/>
                    </a:ext>
                  </a:extLst>
                </p:cNvPr>
                <p:cNvSpPr/>
                <p:nvPr/>
              </p:nvSpPr>
              <p:spPr>
                <a:xfrm>
                  <a:off x="10910570" y="5743575"/>
                  <a:ext cx="335280" cy="285970"/>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Rounded Corners 29">
                  <a:extLst>
                    <a:ext uri="{FF2B5EF4-FFF2-40B4-BE49-F238E27FC236}">
                      <a16:creationId xmlns:a16="http://schemas.microsoft.com/office/drawing/2014/main" id="{19150B9D-0AA8-4D55-8A90-43F714E76ABA}"/>
                    </a:ext>
                  </a:extLst>
                </p:cNvPr>
                <p:cNvSpPr/>
                <p:nvPr/>
              </p:nvSpPr>
              <p:spPr>
                <a:xfrm>
                  <a:off x="10787380" y="5869094"/>
                  <a:ext cx="143510" cy="142985"/>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Rounded Corners 7">
                  <a:extLst>
                    <a:ext uri="{FF2B5EF4-FFF2-40B4-BE49-F238E27FC236}">
                      <a16:creationId xmlns:a16="http://schemas.microsoft.com/office/drawing/2014/main" id="{0A70BB76-6777-43F6-9377-C403564C3633}"/>
                    </a:ext>
                  </a:extLst>
                </p:cNvPr>
                <p:cNvSpPr/>
                <p:nvPr/>
              </p:nvSpPr>
              <p:spPr>
                <a:xfrm>
                  <a:off x="11051540" y="2948524"/>
                  <a:ext cx="640080" cy="374650"/>
                </a:xfrm>
                <a:prstGeom prst="roundRect">
                  <a:avLst/>
                </a:prstGeom>
                <a:solidFill>
                  <a:srgbClr val="F0EED5"/>
                </a:solidFill>
                <a:ln>
                  <a:solidFill>
                    <a:srgbClr val="F0E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Rounded Corners 10">
                  <a:extLst>
                    <a:ext uri="{FF2B5EF4-FFF2-40B4-BE49-F238E27FC236}">
                      <a16:creationId xmlns:a16="http://schemas.microsoft.com/office/drawing/2014/main" id="{B5929DE6-ED56-4C67-A94B-39DE7CD65E28}"/>
                    </a:ext>
                  </a:extLst>
                </p:cNvPr>
                <p:cNvSpPr/>
                <p:nvPr/>
              </p:nvSpPr>
              <p:spPr>
                <a:xfrm>
                  <a:off x="11094720" y="1680633"/>
                  <a:ext cx="640080" cy="260350"/>
                </a:xfrm>
                <a:prstGeom prst="roundRect">
                  <a:avLst/>
                </a:prstGeom>
                <a:solidFill>
                  <a:srgbClr val="EEE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4" name="Rectangle: Rounded Corners 13">
                  <a:extLst>
                    <a:ext uri="{FF2B5EF4-FFF2-40B4-BE49-F238E27FC236}">
                      <a16:creationId xmlns:a16="http://schemas.microsoft.com/office/drawing/2014/main" id="{8D22265F-8B09-4743-873F-A7B7C3B1D731}"/>
                    </a:ext>
                  </a:extLst>
                </p:cNvPr>
                <p:cNvSpPr/>
                <p:nvPr/>
              </p:nvSpPr>
              <p:spPr>
                <a:xfrm>
                  <a:off x="11094720" y="388132"/>
                  <a:ext cx="640080" cy="542051"/>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ectangle: Rounded Corners 32">
                  <a:extLst>
                    <a:ext uri="{FF2B5EF4-FFF2-40B4-BE49-F238E27FC236}">
                      <a16:creationId xmlns:a16="http://schemas.microsoft.com/office/drawing/2014/main" id="{9C32F7F1-C02C-493B-80B6-C4CF65A9EACB}"/>
                    </a:ext>
                  </a:extLst>
                </p:cNvPr>
                <p:cNvSpPr/>
                <p:nvPr/>
              </p:nvSpPr>
              <p:spPr>
                <a:xfrm>
                  <a:off x="10943907" y="634811"/>
                  <a:ext cx="640080" cy="542051"/>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1" name="Arrow: Down 20">
                <a:extLst>
                  <a:ext uri="{FF2B5EF4-FFF2-40B4-BE49-F238E27FC236}">
                    <a16:creationId xmlns:a16="http://schemas.microsoft.com/office/drawing/2014/main" id="{3A044FBB-C373-457C-BA28-B4C4755E1EFF}"/>
                  </a:ext>
                </a:extLst>
              </p:cNvPr>
              <p:cNvSpPr/>
              <p:nvPr/>
            </p:nvSpPr>
            <p:spPr>
              <a:xfrm>
                <a:off x="4980599" y="348512"/>
                <a:ext cx="447102" cy="5700048"/>
              </a:xfrm>
              <a:prstGeom prst="downArrow">
                <a:avLst>
                  <a:gd name="adj1" fmla="val 56013"/>
                  <a:gd name="adj2" fmla="val 98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CA"/>
              </a:p>
            </p:txBody>
          </p:sp>
          <p:sp>
            <p:nvSpPr>
              <p:cNvPr id="24" name="TextBox 23">
                <a:extLst>
                  <a:ext uri="{FF2B5EF4-FFF2-40B4-BE49-F238E27FC236}">
                    <a16:creationId xmlns:a16="http://schemas.microsoft.com/office/drawing/2014/main" id="{284A12EC-EB1C-4E71-A188-6C9D27B96E77}"/>
                  </a:ext>
                </a:extLst>
              </p:cNvPr>
              <p:cNvSpPr txBox="1"/>
              <p:nvPr/>
            </p:nvSpPr>
            <p:spPr>
              <a:xfrm>
                <a:off x="4973318" y="2681772"/>
                <a:ext cx="461665" cy="633237"/>
              </a:xfrm>
              <a:prstGeom prst="rect">
                <a:avLst/>
              </a:prstGeom>
              <a:noFill/>
            </p:spPr>
            <p:txBody>
              <a:bodyPr vert="vert270" wrap="square" rtlCol="0">
                <a:spAutoFit/>
              </a:bodyPr>
              <a:lstStyle/>
              <a:p>
                <a:r>
                  <a:rPr lang="en-CA" i="1" dirty="0"/>
                  <a:t>Time</a:t>
                </a:r>
              </a:p>
            </p:txBody>
          </p:sp>
        </p:grpSp>
        <p:sp>
          <p:nvSpPr>
            <p:cNvPr id="9" name="TextBox 8">
              <a:extLst>
                <a:ext uri="{FF2B5EF4-FFF2-40B4-BE49-F238E27FC236}">
                  <a16:creationId xmlns:a16="http://schemas.microsoft.com/office/drawing/2014/main" id="{2ECC30C8-015A-F40A-E92A-A1CBD27A8CE0}"/>
                </a:ext>
              </a:extLst>
            </p:cNvPr>
            <p:cNvSpPr txBox="1"/>
            <p:nvPr/>
          </p:nvSpPr>
          <p:spPr>
            <a:xfrm rot="16200000">
              <a:off x="5577275" y="3063329"/>
              <a:ext cx="1528240" cy="215444"/>
            </a:xfrm>
            <a:prstGeom prst="rect">
              <a:avLst/>
            </a:prstGeom>
            <a:solidFill>
              <a:srgbClr val="AEC6DC"/>
            </a:solidFill>
          </p:spPr>
          <p:txBody>
            <a:bodyPr wrap="square" rtlCol="0">
              <a:spAutoFit/>
            </a:bodyPr>
            <a:lstStyle/>
            <a:p>
              <a:endParaRPr lang="en-CA" sz="800" b="1" dirty="0"/>
            </a:p>
          </p:txBody>
        </p:sp>
        <p:sp>
          <p:nvSpPr>
            <p:cNvPr id="6" name="TextBox 5">
              <a:extLst>
                <a:ext uri="{FF2B5EF4-FFF2-40B4-BE49-F238E27FC236}">
                  <a16:creationId xmlns:a16="http://schemas.microsoft.com/office/drawing/2014/main" id="{C4CFCFE3-7F15-4E6F-D50D-FE26FB6AF3C0}"/>
                </a:ext>
              </a:extLst>
            </p:cNvPr>
            <p:cNvSpPr txBox="1"/>
            <p:nvPr/>
          </p:nvSpPr>
          <p:spPr>
            <a:xfrm rot="16200000">
              <a:off x="5577275" y="2487908"/>
              <a:ext cx="1528240" cy="353943"/>
            </a:xfrm>
            <a:prstGeom prst="rect">
              <a:avLst/>
            </a:prstGeom>
            <a:noFill/>
          </p:spPr>
          <p:txBody>
            <a:bodyPr wrap="square" rtlCol="0">
              <a:spAutoFit/>
            </a:bodyPr>
            <a:lstStyle/>
            <a:p>
              <a:r>
                <a:rPr lang="en-US" sz="1700" b="1" dirty="0"/>
                <a:t>Temps</a:t>
              </a:r>
              <a:endParaRPr lang="en-CA" sz="1700" b="1" dirty="0"/>
            </a:p>
          </p:txBody>
        </p:sp>
      </p:grpSp>
    </p:spTree>
    <p:extLst>
      <p:ext uri="{BB962C8B-B14F-4D97-AF65-F5344CB8AC3E}">
        <p14:creationId xmlns:p14="http://schemas.microsoft.com/office/powerpoint/2010/main" val="375976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2" presetClass="entr" presetSubtype="1"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up)">
                                      <p:cBhvr>
                                        <p:cTn id="9"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ADB44-AF29-4D2B-92EA-2204FBA8C05C}"/>
              </a:ext>
            </a:extLst>
          </p:cNvPr>
          <p:cNvSpPr>
            <a:spLocks noGrp="1"/>
          </p:cNvSpPr>
          <p:nvPr>
            <p:ph type="title"/>
          </p:nvPr>
        </p:nvSpPr>
        <p:spPr/>
        <p:txBody>
          <a:bodyPr/>
          <a:lstStyle/>
          <a:p>
            <a:r>
              <a:rPr lang="en-CA" dirty="0"/>
              <a:t>Succession </a:t>
            </a:r>
            <a:r>
              <a:rPr lang="en-CA" dirty="0" err="1"/>
              <a:t>écologique</a:t>
            </a:r>
            <a:endParaRPr lang="en-CA" dirty="0"/>
          </a:p>
        </p:txBody>
      </p:sp>
      <p:sp>
        <p:nvSpPr>
          <p:cNvPr id="3" name="Content Placeholder 2">
            <a:extLst>
              <a:ext uri="{FF2B5EF4-FFF2-40B4-BE49-F238E27FC236}">
                <a16:creationId xmlns:a16="http://schemas.microsoft.com/office/drawing/2014/main" id="{9D8D7225-8E7B-4F30-BBA7-158E0D32BFF5}"/>
              </a:ext>
            </a:extLst>
          </p:cNvPr>
          <p:cNvSpPr>
            <a:spLocks noGrp="1"/>
          </p:cNvSpPr>
          <p:nvPr>
            <p:ph idx="1"/>
          </p:nvPr>
        </p:nvSpPr>
        <p:spPr>
          <a:xfrm>
            <a:off x="1026543" y="1789116"/>
            <a:ext cx="10508231" cy="4630198"/>
          </a:xfrm>
        </p:spPr>
        <p:txBody>
          <a:bodyPr>
            <a:normAutofit fontScale="85000" lnSpcReduction="20000"/>
          </a:bodyPr>
          <a:lstStyle/>
          <a:p>
            <a:pPr marL="0" indent="0">
              <a:buNone/>
            </a:pPr>
            <a:r>
              <a:rPr lang="fr-FR" dirty="0"/>
              <a:t>L'environnement dans lequel vit un organisme est en constante évolution.</a:t>
            </a:r>
            <a:r>
              <a:rPr lang="en-CA" dirty="0"/>
              <a:t> </a:t>
            </a:r>
          </a:p>
          <a:p>
            <a:pPr marL="0" indent="0">
              <a:lnSpc>
                <a:spcPct val="100000"/>
              </a:lnSpc>
              <a:buNone/>
            </a:pPr>
            <a:r>
              <a:rPr lang="fr-FR" dirty="0"/>
              <a:t>Ces changements sont parfois dus à la végétation elle-même, par exemple lorsque des plantes de grande taille créent de l'ombre ou que la matière végétale en décomposition enrichit le sol en nutriments.</a:t>
            </a:r>
            <a:endParaRPr lang="en-CA" dirty="0"/>
          </a:p>
          <a:p>
            <a:pPr>
              <a:lnSpc>
                <a:spcPct val="100000"/>
              </a:lnSpc>
            </a:pPr>
            <a:endParaRPr lang="en-CA" dirty="0"/>
          </a:p>
          <a:p>
            <a:pPr>
              <a:lnSpc>
                <a:spcPct val="100000"/>
              </a:lnSpc>
            </a:pPr>
            <a:endParaRPr lang="en-CA" dirty="0"/>
          </a:p>
          <a:p>
            <a:pPr>
              <a:lnSpc>
                <a:spcPct val="100000"/>
              </a:lnSpc>
            </a:pPr>
            <a:endParaRPr lang="en-CA" dirty="0"/>
          </a:p>
          <a:p>
            <a:pPr>
              <a:lnSpc>
                <a:spcPct val="100000"/>
              </a:lnSpc>
            </a:pPr>
            <a:endParaRPr lang="en-CA" dirty="0"/>
          </a:p>
          <a:p>
            <a:pPr>
              <a:lnSpc>
                <a:spcPct val="100000"/>
              </a:lnSpc>
            </a:pPr>
            <a:endParaRPr lang="en-CA" dirty="0"/>
          </a:p>
          <a:p>
            <a:pPr>
              <a:lnSpc>
                <a:spcPct val="100000"/>
              </a:lnSpc>
            </a:pPr>
            <a:endParaRPr lang="en-CA" sz="100" dirty="0"/>
          </a:p>
          <a:p>
            <a:pPr marL="0" indent="0">
              <a:lnSpc>
                <a:spcPct val="100000"/>
              </a:lnSpc>
              <a:buNone/>
            </a:pPr>
            <a:r>
              <a:rPr lang="fr-FR" dirty="0"/>
              <a:t>Parfois, ces changements sont dus à d'autres facteurs, tels que les inondations, les sécheresses ou la dispersion des graines par les animaux. Les événements qui modifient les communautés établies, comme les incendies, sont appelés des </a:t>
            </a:r>
            <a:r>
              <a:rPr lang="fr-FR" b="1" dirty="0"/>
              <a:t>événements perturbateurs</a:t>
            </a:r>
            <a:r>
              <a:rPr lang="fr-FR" dirty="0"/>
              <a:t>.</a:t>
            </a:r>
            <a:endParaRPr lang="en-CA" dirty="0"/>
          </a:p>
        </p:txBody>
      </p:sp>
      <p:sp>
        <p:nvSpPr>
          <p:cNvPr id="5" name="TextBox 4">
            <a:extLst>
              <a:ext uri="{FF2B5EF4-FFF2-40B4-BE49-F238E27FC236}">
                <a16:creationId xmlns:a16="http://schemas.microsoft.com/office/drawing/2014/main" id="{08C51228-466D-400A-88A1-63C45E28EE7A}"/>
              </a:ext>
            </a:extLst>
          </p:cNvPr>
          <p:cNvSpPr txBox="1"/>
          <p:nvPr/>
        </p:nvSpPr>
        <p:spPr>
          <a:xfrm>
            <a:off x="0" y="6367558"/>
            <a:ext cx="4324246" cy="230832"/>
          </a:xfrm>
          <a:prstGeom prst="rect">
            <a:avLst/>
          </a:prstGeom>
          <a:noFill/>
        </p:spPr>
        <p:txBody>
          <a:bodyPr wrap="square" rtlCol="0">
            <a:spAutoFit/>
          </a:bodyPr>
          <a:lstStyle/>
          <a:p>
            <a:r>
              <a:rPr lang="en-CA" sz="900" i="1" dirty="0">
                <a:solidFill>
                  <a:schemeClr val="bg1">
                    <a:lumMod val="50000"/>
                  </a:schemeClr>
                </a:solidFill>
              </a:rPr>
              <a:t>Image from CNX OpenStax via Wikimedia Commons</a:t>
            </a:r>
          </a:p>
        </p:txBody>
      </p:sp>
      <p:pic>
        <p:nvPicPr>
          <p:cNvPr id="7" name="Picture 6">
            <a:extLst>
              <a:ext uri="{FF2B5EF4-FFF2-40B4-BE49-F238E27FC236}">
                <a16:creationId xmlns:a16="http://schemas.microsoft.com/office/drawing/2014/main" id="{07D0E800-DB64-475C-9EE4-CF82131B1A90}"/>
              </a:ext>
            </a:extLst>
          </p:cNvPr>
          <p:cNvPicPr>
            <a:picLocks noChangeAspect="1"/>
          </p:cNvPicPr>
          <p:nvPr/>
        </p:nvPicPr>
        <p:blipFill>
          <a:blip r:embed="rId3"/>
          <a:stretch>
            <a:fillRect/>
          </a:stretch>
        </p:blipFill>
        <p:spPr>
          <a:xfrm>
            <a:off x="2503714" y="2765502"/>
            <a:ext cx="7229476" cy="1945410"/>
          </a:xfrm>
          <a:prstGeom prst="rect">
            <a:avLst/>
          </a:prstGeom>
        </p:spPr>
      </p:pic>
      <p:sp>
        <p:nvSpPr>
          <p:cNvPr id="10" name="TextBox 9">
            <a:extLst>
              <a:ext uri="{FF2B5EF4-FFF2-40B4-BE49-F238E27FC236}">
                <a16:creationId xmlns:a16="http://schemas.microsoft.com/office/drawing/2014/main" id="{42C393A8-F812-4ECE-833E-17F65910982B}"/>
              </a:ext>
            </a:extLst>
          </p:cNvPr>
          <p:cNvSpPr txBox="1"/>
          <p:nvPr/>
        </p:nvSpPr>
        <p:spPr>
          <a:xfrm>
            <a:off x="2503714" y="4646775"/>
            <a:ext cx="2409773" cy="646331"/>
          </a:xfrm>
          <a:prstGeom prst="rect">
            <a:avLst/>
          </a:prstGeom>
          <a:noFill/>
        </p:spPr>
        <p:txBody>
          <a:bodyPr wrap="square" rtlCol="0">
            <a:spAutoFit/>
          </a:bodyPr>
          <a:lstStyle/>
          <a:p>
            <a:r>
              <a:rPr lang="fr-FR" sz="1200" i="1" dirty="0"/>
              <a:t>Dans une prairie, les graminées et les arbustes poussent rapidement grâce à l'ensoleillement abondant.</a:t>
            </a:r>
            <a:endParaRPr lang="en-CA" sz="1200" i="1" dirty="0"/>
          </a:p>
        </p:txBody>
      </p:sp>
      <p:sp>
        <p:nvSpPr>
          <p:cNvPr id="11" name="TextBox 10">
            <a:extLst>
              <a:ext uri="{FF2B5EF4-FFF2-40B4-BE49-F238E27FC236}">
                <a16:creationId xmlns:a16="http://schemas.microsoft.com/office/drawing/2014/main" id="{0880CB01-6CD8-464B-AF86-8AAAF6E0219E}"/>
              </a:ext>
            </a:extLst>
          </p:cNvPr>
          <p:cNvSpPr txBox="1"/>
          <p:nvPr/>
        </p:nvSpPr>
        <p:spPr>
          <a:xfrm>
            <a:off x="4999264" y="4680985"/>
            <a:ext cx="2409773" cy="646331"/>
          </a:xfrm>
          <a:prstGeom prst="rect">
            <a:avLst/>
          </a:prstGeom>
          <a:noFill/>
        </p:spPr>
        <p:txBody>
          <a:bodyPr wrap="square" rtlCol="0">
            <a:spAutoFit/>
          </a:bodyPr>
          <a:lstStyle/>
          <a:p>
            <a:r>
              <a:rPr lang="fr-FR" sz="1200" i="1" dirty="0"/>
              <a:t>De jeunes arbres poussent, projetant leur ombre sur le sol en dessous. </a:t>
            </a:r>
            <a:endParaRPr lang="en-CA" sz="1200" i="1" dirty="0"/>
          </a:p>
        </p:txBody>
      </p:sp>
      <p:sp>
        <p:nvSpPr>
          <p:cNvPr id="12" name="TextBox 11">
            <a:extLst>
              <a:ext uri="{FF2B5EF4-FFF2-40B4-BE49-F238E27FC236}">
                <a16:creationId xmlns:a16="http://schemas.microsoft.com/office/drawing/2014/main" id="{0E3B39E8-8CA9-4099-8E34-ACC0A485AE36}"/>
              </a:ext>
            </a:extLst>
          </p:cNvPr>
          <p:cNvSpPr txBox="1"/>
          <p:nvPr/>
        </p:nvSpPr>
        <p:spPr>
          <a:xfrm>
            <a:off x="7409193" y="4662071"/>
            <a:ext cx="2409773" cy="646331"/>
          </a:xfrm>
          <a:prstGeom prst="rect">
            <a:avLst/>
          </a:prstGeom>
          <a:noFill/>
        </p:spPr>
        <p:txBody>
          <a:bodyPr wrap="square" rtlCol="0">
            <a:spAutoFit/>
          </a:bodyPr>
          <a:lstStyle/>
          <a:p>
            <a:r>
              <a:rPr lang="fr-FR" sz="1200" i="1" dirty="0"/>
              <a:t>Finalement, les graminées disparaissent car elles ne supportent pas l'ombre.</a:t>
            </a:r>
            <a:endParaRPr lang="en-CA" sz="1200" i="1" dirty="0"/>
          </a:p>
        </p:txBody>
      </p:sp>
    </p:spTree>
    <p:extLst>
      <p:ext uri="{BB962C8B-B14F-4D97-AF65-F5344CB8AC3E}">
        <p14:creationId xmlns:p14="http://schemas.microsoft.com/office/powerpoint/2010/main" val="258373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ADB44-AF29-4D2B-92EA-2204FBA8C05C}"/>
              </a:ext>
            </a:extLst>
          </p:cNvPr>
          <p:cNvSpPr>
            <a:spLocks noGrp="1"/>
          </p:cNvSpPr>
          <p:nvPr>
            <p:ph type="title"/>
          </p:nvPr>
        </p:nvSpPr>
        <p:spPr/>
        <p:txBody>
          <a:bodyPr/>
          <a:lstStyle/>
          <a:p>
            <a:r>
              <a:rPr lang="en-CA" dirty="0"/>
              <a:t>Étapes de la succession</a:t>
            </a:r>
          </a:p>
        </p:txBody>
      </p:sp>
      <p:sp>
        <p:nvSpPr>
          <p:cNvPr id="3" name="Content Placeholder 2">
            <a:extLst>
              <a:ext uri="{FF2B5EF4-FFF2-40B4-BE49-F238E27FC236}">
                <a16:creationId xmlns:a16="http://schemas.microsoft.com/office/drawing/2014/main" id="{9D8D7225-8E7B-4F30-BBA7-158E0D32BFF5}"/>
              </a:ext>
            </a:extLst>
          </p:cNvPr>
          <p:cNvSpPr>
            <a:spLocks noGrp="1"/>
          </p:cNvSpPr>
          <p:nvPr>
            <p:ph idx="1"/>
          </p:nvPr>
        </p:nvSpPr>
        <p:spPr>
          <a:xfrm>
            <a:off x="1097280" y="1845734"/>
            <a:ext cx="10058400" cy="4521824"/>
          </a:xfrm>
        </p:spPr>
        <p:txBody>
          <a:bodyPr>
            <a:normAutofit/>
          </a:bodyPr>
          <a:lstStyle/>
          <a:p>
            <a:r>
              <a:rPr lang="fr-FR" dirty="0"/>
              <a:t>Différents types de communautés se forment aux différentes étapes de la succession.</a:t>
            </a:r>
            <a:endParaRPr lang="en-CA" dirty="0"/>
          </a:p>
        </p:txBody>
      </p:sp>
      <p:sp>
        <p:nvSpPr>
          <p:cNvPr id="5" name="TextBox 4">
            <a:extLst>
              <a:ext uri="{FF2B5EF4-FFF2-40B4-BE49-F238E27FC236}">
                <a16:creationId xmlns:a16="http://schemas.microsoft.com/office/drawing/2014/main" id="{08C51228-466D-400A-88A1-63C45E28EE7A}"/>
              </a:ext>
            </a:extLst>
          </p:cNvPr>
          <p:cNvSpPr txBox="1"/>
          <p:nvPr/>
        </p:nvSpPr>
        <p:spPr>
          <a:xfrm>
            <a:off x="-34504" y="6703990"/>
            <a:ext cx="4324246" cy="230832"/>
          </a:xfrm>
          <a:prstGeom prst="rect">
            <a:avLst/>
          </a:prstGeom>
          <a:noFill/>
        </p:spPr>
        <p:txBody>
          <a:bodyPr wrap="square" rtlCol="0">
            <a:spAutoFit/>
          </a:bodyPr>
          <a:lstStyle/>
          <a:p>
            <a:r>
              <a:rPr lang="en-CA" sz="900" i="1" dirty="0">
                <a:solidFill>
                  <a:schemeClr val="bg1">
                    <a:lumMod val="50000"/>
                  </a:schemeClr>
                </a:solidFill>
              </a:rPr>
              <a:t>Image from CNX OpenStax via Wikimedia Commons</a:t>
            </a:r>
          </a:p>
        </p:txBody>
      </p:sp>
      <p:grpSp>
        <p:nvGrpSpPr>
          <p:cNvPr id="4" name="Group 3">
            <a:extLst>
              <a:ext uri="{FF2B5EF4-FFF2-40B4-BE49-F238E27FC236}">
                <a16:creationId xmlns:a16="http://schemas.microsoft.com/office/drawing/2014/main" id="{DDE3EE8D-ECD5-4E70-931B-5528C46B0796}"/>
              </a:ext>
            </a:extLst>
          </p:cNvPr>
          <p:cNvGrpSpPr/>
          <p:nvPr/>
        </p:nvGrpSpPr>
        <p:grpSpPr>
          <a:xfrm>
            <a:off x="1615283" y="2522946"/>
            <a:ext cx="8571492" cy="2667648"/>
            <a:chOff x="1977850" y="2367488"/>
            <a:chExt cx="7309025" cy="2155636"/>
          </a:xfrm>
        </p:grpSpPr>
        <p:pic>
          <p:nvPicPr>
            <p:cNvPr id="7" name="Picture 6">
              <a:extLst>
                <a:ext uri="{FF2B5EF4-FFF2-40B4-BE49-F238E27FC236}">
                  <a16:creationId xmlns:a16="http://schemas.microsoft.com/office/drawing/2014/main" id="{07D0E800-DB64-475C-9EE4-CF82131B1A90}"/>
                </a:ext>
              </a:extLst>
            </p:cNvPr>
            <p:cNvPicPr>
              <a:picLocks noChangeAspect="1"/>
            </p:cNvPicPr>
            <p:nvPr/>
          </p:nvPicPr>
          <p:blipFill>
            <a:blip r:embed="rId3"/>
            <a:stretch>
              <a:fillRect/>
            </a:stretch>
          </p:blipFill>
          <p:spPr>
            <a:xfrm>
              <a:off x="2057399" y="2367488"/>
              <a:ext cx="7229476" cy="1945410"/>
            </a:xfrm>
            <a:prstGeom prst="rect">
              <a:avLst/>
            </a:prstGeom>
          </p:spPr>
        </p:pic>
        <p:sp>
          <p:nvSpPr>
            <p:cNvPr id="10" name="TextBox 9">
              <a:extLst>
                <a:ext uri="{FF2B5EF4-FFF2-40B4-BE49-F238E27FC236}">
                  <a16:creationId xmlns:a16="http://schemas.microsoft.com/office/drawing/2014/main" id="{42C393A8-F812-4ECE-833E-17F65910982B}"/>
                </a:ext>
              </a:extLst>
            </p:cNvPr>
            <p:cNvSpPr txBox="1"/>
            <p:nvPr/>
          </p:nvSpPr>
          <p:spPr>
            <a:xfrm>
              <a:off x="1977850" y="4222982"/>
              <a:ext cx="2353086" cy="298445"/>
            </a:xfrm>
            <a:prstGeom prst="rect">
              <a:avLst/>
            </a:prstGeom>
            <a:noFill/>
          </p:spPr>
          <p:txBody>
            <a:bodyPr wrap="square" rtlCol="0">
              <a:spAutoFit/>
            </a:bodyPr>
            <a:lstStyle/>
            <a:p>
              <a:pPr algn="ctr"/>
              <a:r>
                <a:rPr lang="en-CA" b="1" dirty="0"/>
                <a:t>La </a:t>
              </a:r>
              <a:r>
                <a:rPr lang="en-CA" b="1" dirty="0" err="1"/>
                <a:t>communauté</a:t>
              </a:r>
              <a:r>
                <a:rPr lang="en-CA" b="1" dirty="0"/>
                <a:t> </a:t>
              </a:r>
              <a:r>
                <a:rPr lang="en-CA" b="1" dirty="0" err="1"/>
                <a:t>pionnière</a:t>
              </a:r>
              <a:endParaRPr lang="en-CA" b="1" dirty="0"/>
            </a:p>
          </p:txBody>
        </p:sp>
        <p:sp>
          <p:nvSpPr>
            <p:cNvPr id="9" name="TextBox 8">
              <a:extLst>
                <a:ext uri="{FF2B5EF4-FFF2-40B4-BE49-F238E27FC236}">
                  <a16:creationId xmlns:a16="http://schemas.microsoft.com/office/drawing/2014/main" id="{30D356D4-4F2B-4E2A-8B92-3CD36F4EE6D4}"/>
                </a:ext>
              </a:extLst>
            </p:cNvPr>
            <p:cNvSpPr txBox="1"/>
            <p:nvPr/>
          </p:nvSpPr>
          <p:spPr>
            <a:xfrm>
              <a:off x="4428789" y="4224679"/>
              <a:ext cx="2645340" cy="298445"/>
            </a:xfrm>
            <a:prstGeom prst="rect">
              <a:avLst/>
            </a:prstGeom>
            <a:noFill/>
          </p:spPr>
          <p:txBody>
            <a:bodyPr wrap="square" rtlCol="0">
              <a:spAutoFit/>
            </a:bodyPr>
            <a:lstStyle/>
            <a:p>
              <a:pPr algn="ctr"/>
              <a:r>
                <a:rPr lang="en-CA" b="1" dirty="0"/>
                <a:t>La </a:t>
              </a:r>
              <a:r>
                <a:rPr lang="en-CA" b="1" dirty="0" err="1"/>
                <a:t>communauté</a:t>
              </a:r>
              <a:r>
                <a:rPr lang="en-CA" b="1" dirty="0"/>
                <a:t> </a:t>
              </a:r>
              <a:r>
                <a:rPr lang="en-CA" b="1" dirty="0" err="1"/>
                <a:t>intermédiaire</a:t>
              </a:r>
              <a:endParaRPr lang="en-CA" b="1" dirty="0"/>
            </a:p>
          </p:txBody>
        </p:sp>
        <p:sp>
          <p:nvSpPr>
            <p:cNvPr id="13" name="TextBox 12">
              <a:extLst>
                <a:ext uri="{FF2B5EF4-FFF2-40B4-BE49-F238E27FC236}">
                  <a16:creationId xmlns:a16="http://schemas.microsoft.com/office/drawing/2014/main" id="{82B95C22-DEB6-4774-BC50-1C7C333C36ED}"/>
                </a:ext>
              </a:extLst>
            </p:cNvPr>
            <p:cNvSpPr txBox="1"/>
            <p:nvPr/>
          </p:nvSpPr>
          <p:spPr>
            <a:xfrm>
              <a:off x="7055564" y="4222981"/>
              <a:ext cx="2147888" cy="298445"/>
            </a:xfrm>
            <a:prstGeom prst="rect">
              <a:avLst/>
            </a:prstGeom>
            <a:noFill/>
          </p:spPr>
          <p:txBody>
            <a:bodyPr wrap="square" rtlCol="0">
              <a:spAutoFit/>
            </a:bodyPr>
            <a:lstStyle/>
            <a:p>
              <a:pPr algn="ctr"/>
              <a:r>
                <a:rPr lang="en-CA" b="1" dirty="0"/>
                <a:t>Le climax </a:t>
              </a:r>
            </a:p>
          </p:txBody>
        </p:sp>
      </p:grpSp>
      <p:sp>
        <p:nvSpPr>
          <p:cNvPr id="6" name="TextBox 5">
            <a:extLst>
              <a:ext uri="{FF2B5EF4-FFF2-40B4-BE49-F238E27FC236}">
                <a16:creationId xmlns:a16="http://schemas.microsoft.com/office/drawing/2014/main" id="{0F7E9614-C356-4130-8BA6-9763E63BD26D}"/>
              </a:ext>
            </a:extLst>
          </p:cNvPr>
          <p:cNvSpPr txBox="1"/>
          <p:nvPr/>
        </p:nvSpPr>
        <p:spPr>
          <a:xfrm>
            <a:off x="1886624" y="5200391"/>
            <a:ext cx="2581170" cy="954107"/>
          </a:xfrm>
          <a:prstGeom prst="rect">
            <a:avLst/>
          </a:prstGeom>
          <a:noFill/>
        </p:spPr>
        <p:txBody>
          <a:bodyPr wrap="square" rtlCol="0">
            <a:spAutoFit/>
          </a:bodyPr>
          <a:lstStyle/>
          <a:p>
            <a:r>
              <a:rPr lang="en-CA" sz="1400" b="1" dirty="0"/>
              <a:t>Premier </a:t>
            </a:r>
            <a:r>
              <a:rPr lang="en-CA" sz="1400" b="1" dirty="0" err="1"/>
              <a:t>stade</a:t>
            </a:r>
            <a:r>
              <a:rPr lang="en-CA" sz="1400" b="1" dirty="0"/>
              <a:t> de succession</a:t>
            </a:r>
          </a:p>
          <a:p>
            <a:pPr marL="171450" indent="-171450">
              <a:buFont typeface="Arial" panose="020B0604020202020204" pitchFamily="34" charset="0"/>
              <a:buChar char="•"/>
            </a:pPr>
            <a:r>
              <a:rPr lang="fr-FR" sz="1400" dirty="0"/>
              <a:t>Croissance rapide</a:t>
            </a:r>
          </a:p>
          <a:p>
            <a:pPr marL="171450" indent="-171450">
              <a:buFont typeface="Arial" panose="020B0604020202020204" pitchFamily="34" charset="0"/>
              <a:buChar char="•"/>
            </a:pPr>
            <a:r>
              <a:rPr lang="fr-FR" sz="1400" dirty="0"/>
              <a:t>Courte durée de vie</a:t>
            </a:r>
          </a:p>
          <a:p>
            <a:pPr marL="171450" indent="-171450">
              <a:buFont typeface="Arial" panose="020B0604020202020204" pitchFamily="34" charset="0"/>
              <a:buChar char="•"/>
            </a:pPr>
            <a:r>
              <a:rPr lang="fr-FR" sz="1400" dirty="0"/>
              <a:t>Intolérante à l'ombre</a:t>
            </a:r>
            <a:endParaRPr lang="en-CA" sz="1200" i="1" dirty="0"/>
          </a:p>
        </p:txBody>
      </p:sp>
      <p:sp>
        <p:nvSpPr>
          <p:cNvPr id="14" name="TextBox 13">
            <a:extLst>
              <a:ext uri="{FF2B5EF4-FFF2-40B4-BE49-F238E27FC236}">
                <a16:creationId xmlns:a16="http://schemas.microsoft.com/office/drawing/2014/main" id="{1854BAE0-D1DB-4ACD-969F-E1C7901FD929}"/>
              </a:ext>
            </a:extLst>
          </p:cNvPr>
          <p:cNvSpPr txBox="1"/>
          <p:nvPr/>
        </p:nvSpPr>
        <p:spPr>
          <a:xfrm>
            <a:off x="4708359" y="5200391"/>
            <a:ext cx="2759529" cy="954107"/>
          </a:xfrm>
          <a:prstGeom prst="rect">
            <a:avLst/>
          </a:prstGeom>
          <a:noFill/>
        </p:spPr>
        <p:txBody>
          <a:bodyPr wrap="square" rtlCol="0">
            <a:spAutoFit/>
          </a:bodyPr>
          <a:lstStyle/>
          <a:p>
            <a:r>
              <a:rPr lang="en-CA" sz="1400" b="1" dirty="0"/>
              <a:t>Stade </a:t>
            </a:r>
            <a:r>
              <a:rPr lang="en-CA" sz="1400" b="1" dirty="0" err="1"/>
              <a:t>transitoire</a:t>
            </a:r>
            <a:r>
              <a:rPr lang="en-CA" sz="1400" b="1" dirty="0"/>
              <a:t> de succession</a:t>
            </a:r>
          </a:p>
          <a:p>
            <a:pPr marL="285750" indent="-285750">
              <a:buFont typeface="Arial" panose="020B0604020202020204" pitchFamily="34" charset="0"/>
              <a:buChar char="•"/>
            </a:pPr>
            <a:r>
              <a:rPr lang="fr-FR" sz="1400" dirty="0"/>
              <a:t>Croissance moyenne</a:t>
            </a:r>
          </a:p>
          <a:p>
            <a:pPr marL="285750" indent="-285750">
              <a:buFont typeface="Arial" panose="020B0604020202020204" pitchFamily="34" charset="0"/>
              <a:buChar char="•"/>
            </a:pPr>
            <a:r>
              <a:rPr lang="fr-FR" sz="1400" dirty="0"/>
              <a:t>Durée de vie moyenne</a:t>
            </a:r>
          </a:p>
          <a:p>
            <a:pPr marL="285750" indent="-285750">
              <a:buFont typeface="Arial" panose="020B0604020202020204" pitchFamily="34" charset="0"/>
              <a:buChar char="•"/>
            </a:pPr>
            <a:r>
              <a:rPr lang="fr-FR" sz="1400" dirty="0"/>
              <a:t>Tolère la mi-ombre</a:t>
            </a:r>
            <a:endParaRPr lang="en-CA" sz="1400" dirty="0"/>
          </a:p>
        </p:txBody>
      </p:sp>
      <p:sp>
        <p:nvSpPr>
          <p:cNvPr id="15" name="TextBox 14">
            <a:extLst>
              <a:ext uri="{FF2B5EF4-FFF2-40B4-BE49-F238E27FC236}">
                <a16:creationId xmlns:a16="http://schemas.microsoft.com/office/drawing/2014/main" id="{FCBBBC7C-C8E3-457B-BAB7-00B094141152}"/>
              </a:ext>
            </a:extLst>
          </p:cNvPr>
          <p:cNvSpPr txBox="1"/>
          <p:nvPr/>
        </p:nvSpPr>
        <p:spPr>
          <a:xfrm>
            <a:off x="7905492" y="5182423"/>
            <a:ext cx="2581170" cy="954107"/>
          </a:xfrm>
          <a:prstGeom prst="rect">
            <a:avLst/>
          </a:prstGeom>
          <a:noFill/>
        </p:spPr>
        <p:txBody>
          <a:bodyPr wrap="square" rtlCol="0">
            <a:spAutoFit/>
          </a:bodyPr>
          <a:lstStyle/>
          <a:p>
            <a:r>
              <a:rPr lang="en-CA" sz="1400" b="1" dirty="0"/>
              <a:t>Stade final de succession</a:t>
            </a:r>
          </a:p>
          <a:p>
            <a:pPr marL="171450" indent="-171450">
              <a:buFont typeface="Arial" panose="020B0604020202020204" pitchFamily="34" charset="0"/>
              <a:buChar char="•"/>
            </a:pPr>
            <a:r>
              <a:rPr lang="fr-FR" sz="1400" dirty="0"/>
              <a:t>Croissance lente</a:t>
            </a:r>
          </a:p>
          <a:p>
            <a:pPr marL="171450" indent="-171450">
              <a:buFont typeface="Arial" panose="020B0604020202020204" pitchFamily="34" charset="0"/>
              <a:buChar char="•"/>
            </a:pPr>
            <a:r>
              <a:rPr lang="fr-FR" sz="1400" dirty="0"/>
              <a:t>Longue durée de vie</a:t>
            </a:r>
          </a:p>
          <a:p>
            <a:pPr marL="171450" indent="-171450">
              <a:buFont typeface="Arial" panose="020B0604020202020204" pitchFamily="34" charset="0"/>
              <a:buChar char="•"/>
            </a:pPr>
            <a:r>
              <a:rPr lang="fr-FR" sz="1400" dirty="0"/>
              <a:t>Tolérante à l'ombre</a:t>
            </a:r>
            <a:endParaRPr lang="en-CA" sz="1200" dirty="0"/>
          </a:p>
        </p:txBody>
      </p:sp>
      <p:sp>
        <p:nvSpPr>
          <p:cNvPr id="16" name="Rectangle 15">
            <a:extLst>
              <a:ext uri="{FF2B5EF4-FFF2-40B4-BE49-F238E27FC236}">
                <a16:creationId xmlns:a16="http://schemas.microsoft.com/office/drawing/2014/main" id="{23689E4D-EEF7-4C67-A340-B08E1F2BB6CE}"/>
              </a:ext>
            </a:extLst>
          </p:cNvPr>
          <p:cNvSpPr/>
          <p:nvPr/>
        </p:nvSpPr>
        <p:spPr>
          <a:xfrm>
            <a:off x="1430761" y="2524588"/>
            <a:ext cx="3201558" cy="35428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9E3B58B8-C9B1-4202-BB6E-AD321851A48C}"/>
              </a:ext>
            </a:extLst>
          </p:cNvPr>
          <p:cNvSpPr/>
          <p:nvPr/>
        </p:nvSpPr>
        <p:spPr>
          <a:xfrm>
            <a:off x="4623601" y="2609485"/>
            <a:ext cx="3089198" cy="3534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78AC68DC-4767-42B8-987B-5FFF789C6614}"/>
              </a:ext>
            </a:extLst>
          </p:cNvPr>
          <p:cNvSpPr/>
          <p:nvPr/>
        </p:nvSpPr>
        <p:spPr>
          <a:xfrm>
            <a:off x="7543928" y="2533345"/>
            <a:ext cx="3527738" cy="3534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4227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xit" presetSubtype="32" fill="hold" grpId="0" nodeType="clickEffect">
                                  <p:stCondLst>
                                    <p:cond delay="0"/>
                                  </p:stCondLst>
                                  <p:childTnLst>
                                    <p:animEffect transition="out" filter="circle(out)">
                                      <p:cBhvr>
                                        <p:cTn id="10" dur="2000"/>
                                        <p:tgtEl>
                                          <p:spTgt spid="16"/>
                                        </p:tgtEl>
                                      </p:cBhvr>
                                    </p:animEffect>
                                    <p:set>
                                      <p:cBhvr>
                                        <p:cTn id="11" dur="1" fill="hold">
                                          <p:stCondLst>
                                            <p:cond delay="1999"/>
                                          </p:stCondLst>
                                        </p:cTn>
                                        <p:tgtEl>
                                          <p:spTgt spid="1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6" presetClass="exit" presetSubtype="32" fill="hold" grpId="0" nodeType="clickEffect">
                                  <p:stCondLst>
                                    <p:cond delay="0"/>
                                  </p:stCondLst>
                                  <p:childTnLst>
                                    <p:animEffect transition="out" filter="circle(out)">
                                      <p:cBhvr>
                                        <p:cTn id="15" dur="2000"/>
                                        <p:tgtEl>
                                          <p:spTgt spid="17"/>
                                        </p:tgtEl>
                                      </p:cBhvr>
                                    </p:animEffect>
                                    <p:set>
                                      <p:cBhvr>
                                        <p:cTn id="16" dur="1" fill="hold">
                                          <p:stCondLst>
                                            <p:cond delay="1999"/>
                                          </p:stCondLst>
                                        </p:cTn>
                                        <p:tgtEl>
                                          <p:spTgt spid="1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grpId="0" nodeType="clickEffect">
                                  <p:stCondLst>
                                    <p:cond delay="0"/>
                                  </p:stCondLst>
                                  <p:childTnLst>
                                    <p:animEffect transition="out" filter="circle(out)">
                                      <p:cBhvr>
                                        <p:cTn id="20" dur="2000"/>
                                        <p:tgtEl>
                                          <p:spTgt spid="18"/>
                                        </p:tgtEl>
                                      </p:cBhvr>
                                    </p:animEffect>
                                    <p:set>
                                      <p:cBhvr>
                                        <p:cTn id="21" dur="1" fill="hold">
                                          <p:stCondLst>
                                            <p:cond delay="1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FBD608-470F-41D4-9897-3A6938A1A0DA}"/>
              </a:ext>
            </a:extLst>
          </p:cNvPr>
          <p:cNvSpPr>
            <a:spLocks noGrp="1"/>
          </p:cNvSpPr>
          <p:nvPr>
            <p:ph idx="4294967295"/>
          </p:nvPr>
        </p:nvSpPr>
        <p:spPr>
          <a:xfrm>
            <a:off x="7332415" y="1175501"/>
            <a:ext cx="4356337" cy="4997632"/>
          </a:xfrm>
        </p:spPr>
        <p:txBody>
          <a:bodyPr>
            <a:normAutofit/>
          </a:bodyPr>
          <a:lstStyle/>
          <a:p>
            <a:pPr marL="0" indent="0">
              <a:buNone/>
            </a:pPr>
            <a:r>
              <a:rPr lang="fr-FR" sz="2400" dirty="0">
                <a:solidFill>
                  <a:schemeClr val="accent1">
                    <a:lumMod val="50000"/>
                  </a:schemeClr>
                </a:solidFill>
              </a:rPr>
              <a:t>Même si la succession peut aboutir à un </a:t>
            </a:r>
            <a:r>
              <a:rPr lang="fr-FR" sz="2400" b="1" dirty="0">
                <a:solidFill>
                  <a:schemeClr val="accent1">
                    <a:lumMod val="50000"/>
                  </a:schemeClr>
                </a:solidFill>
              </a:rPr>
              <a:t>climax</a:t>
            </a:r>
            <a:r>
              <a:rPr lang="fr-FR" sz="2400" dirty="0">
                <a:solidFill>
                  <a:schemeClr val="accent1">
                    <a:lumMod val="50000"/>
                  </a:schemeClr>
                </a:solidFill>
              </a:rPr>
              <a:t>, cela se produit rarement dans la réalité.</a:t>
            </a:r>
            <a:endParaRPr lang="en-CA" sz="2400" dirty="0">
              <a:solidFill>
                <a:schemeClr val="accent1">
                  <a:lumMod val="50000"/>
                </a:schemeClr>
              </a:solidFill>
            </a:endParaRPr>
          </a:p>
          <a:p>
            <a:pPr marL="0" indent="0">
              <a:buNone/>
            </a:pPr>
            <a:r>
              <a:rPr lang="fr-FR" sz="2400" dirty="0">
                <a:solidFill>
                  <a:schemeClr val="accent1">
                    <a:lumMod val="50000"/>
                  </a:schemeClr>
                </a:solidFill>
              </a:rPr>
              <a:t>Une communauté au stade de climax est une communauté dont la composition en espèces ne varie pas au fil du temps. Les écosystèmes étant constamment soumis à des perturbations, toutes les communautés finissent par évoluer.</a:t>
            </a:r>
            <a:endParaRPr lang="en-CA" sz="2400" dirty="0"/>
          </a:p>
          <a:p>
            <a:endParaRPr lang="en-CA" sz="2200" dirty="0"/>
          </a:p>
        </p:txBody>
      </p:sp>
      <p:graphicFrame>
        <p:nvGraphicFramePr>
          <p:cNvPr id="51" name="Diagram 50">
            <a:extLst>
              <a:ext uri="{FF2B5EF4-FFF2-40B4-BE49-F238E27FC236}">
                <a16:creationId xmlns:a16="http://schemas.microsoft.com/office/drawing/2014/main" id="{33415129-61AA-4EE7-B2E8-BB878E99F7B1}"/>
              </a:ext>
            </a:extLst>
          </p:cNvPr>
          <p:cNvGraphicFramePr/>
          <p:nvPr>
            <p:extLst>
              <p:ext uri="{D42A27DB-BD31-4B8C-83A1-F6EECF244321}">
                <p14:modId xmlns:p14="http://schemas.microsoft.com/office/powerpoint/2010/main" val="138654021"/>
              </p:ext>
            </p:extLst>
          </p:nvPr>
        </p:nvGraphicFramePr>
        <p:xfrm>
          <a:off x="312745" y="355608"/>
          <a:ext cx="7266649" cy="5623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2" name="TextBox 51">
            <a:extLst>
              <a:ext uri="{FF2B5EF4-FFF2-40B4-BE49-F238E27FC236}">
                <a16:creationId xmlns:a16="http://schemas.microsoft.com/office/drawing/2014/main" id="{5770E0D9-C145-446A-A919-CF3F4CF080CD}"/>
              </a:ext>
            </a:extLst>
          </p:cNvPr>
          <p:cNvSpPr txBox="1"/>
          <p:nvPr/>
        </p:nvSpPr>
        <p:spPr>
          <a:xfrm>
            <a:off x="0" y="6367558"/>
            <a:ext cx="4324246" cy="230832"/>
          </a:xfrm>
          <a:prstGeom prst="rect">
            <a:avLst/>
          </a:prstGeom>
          <a:noFill/>
        </p:spPr>
        <p:txBody>
          <a:bodyPr wrap="square" rtlCol="0">
            <a:spAutoFit/>
          </a:bodyPr>
          <a:lstStyle/>
          <a:p>
            <a:r>
              <a:rPr lang="en-CA" sz="900" i="1" dirty="0">
                <a:solidFill>
                  <a:schemeClr val="bg1">
                    <a:lumMod val="50000"/>
                  </a:schemeClr>
                </a:solidFill>
              </a:rPr>
              <a:t>Image from </a:t>
            </a:r>
            <a:r>
              <a:rPr lang="en-US" sz="900" i="1" dirty="0">
                <a:solidFill>
                  <a:schemeClr val="bg1">
                    <a:lumMod val="50000"/>
                  </a:schemeClr>
                </a:solidFill>
              </a:rPr>
              <a:t>Katelyn Murphy via Wikimedia Commons</a:t>
            </a:r>
            <a:endParaRPr lang="en-CA" sz="900" i="1" dirty="0">
              <a:solidFill>
                <a:schemeClr val="bg1">
                  <a:lumMod val="50000"/>
                </a:schemeClr>
              </a:solidFill>
            </a:endParaRPr>
          </a:p>
        </p:txBody>
      </p:sp>
      <p:sp>
        <p:nvSpPr>
          <p:cNvPr id="53" name="Title 1">
            <a:extLst>
              <a:ext uri="{FF2B5EF4-FFF2-40B4-BE49-F238E27FC236}">
                <a16:creationId xmlns:a16="http://schemas.microsoft.com/office/drawing/2014/main" id="{6D4F8C8F-2985-46B3-A428-43F4032622AF}"/>
              </a:ext>
            </a:extLst>
          </p:cNvPr>
          <p:cNvSpPr txBox="1">
            <a:spLocks/>
          </p:cNvSpPr>
          <p:nvPr/>
        </p:nvSpPr>
        <p:spPr>
          <a:xfrm>
            <a:off x="2100940" y="2441777"/>
            <a:ext cx="3690257"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lang="en-US" sz="4800" b="1" kern="1200" spc="-50" baseline="0" dirty="0" smtClean="0">
                <a:solidFill>
                  <a:srgbClr val="1B5337"/>
                </a:solidFill>
                <a:latin typeface="Aleo" panose="020F0502020204030203" pitchFamily="34" charset="0"/>
                <a:ea typeface="+mj-ea"/>
                <a:cs typeface="+mj-cs"/>
              </a:defRPr>
            </a:lvl1pPr>
          </a:lstStyle>
          <a:p>
            <a:pPr algn="ctr"/>
            <a:r>
              <a:rPr lang="en-CA" dirty="0"/>
              <a:t>Le climax</a:t>
            </a:r>
          </a:p>
        </p:txBody>
      </p:sp>
    </p:spTree>
    <p:extLst>
      <p:ext uri="{BB962C8B-B14F-4D97-AF65-F5344CB8AC3E}">
        <p14:creationId xmlns:p14="http://schemas.microsoft.com/office/powerpoint/2010/main" val="182233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grpId="0" nodeType="afterEffect">
                                  <p:stCondLst>
                                    <p:cond delay="0"/>
                                  </p:stCondLst>
                                  <p:childTnLst>
                                    <p:set>
                                      <p:cBhvr>
                                        <p:cTn id="13" dur="1" fill="hold">
                                          <p:stCondLst>
                                            <p:cond delay="0"/>
                                          </p:stCondLst>
                                        </p:cTn>
                                        <p:tgtEl>
                                          <p:spTgt spid="51">
                                            <p:graphicEl>
                                              <a:dgm id="{B65FB707-9A89-4A68-9E7E-3EC4BDA7A297}"/>
                                            </p:graphicEl>
                                          </p:spTgt>
                                        </p:tgtEl>
                                        <p:attrNameLst>
                                          <p:attrName>style.visibility</p:attrName>
                                        </p:attrNameLst>
                                      </p:cBhvr>
                                      <p:to>
                                        <p:strVal val="visible"/>
                                      </p:to>
                                    </p:set>
                                    <p:animEffect transition="in" filter="fade">
                                      <p:cBhvr>
                                        <p:cTn id="14" dur="500"/>
                                        <p:tgtEl>
                                          <p:spTgt spid="51">
                                            <p:graphicEl>
                                              <a:dgm id="{B65FB707-9A89-4A68-9E7E-3EC4BDA7A297}"/>
                                            </p:graphicEl>
                                          </p:spTgt>
                                        </p:tgtEl>
                                      </p:cBhvr>
                                    </p:animEffect>
                                  </p:childTnLst>
                                </p:cTn>
                              </p:par>
                            </p:childTnLst>
                          </p:cTn>
                        </p:par>
                        <p:par>
                          <p:cTn id="15" fill="hold">
                            <p:stCondLst>
                              <p:cond delay="500"/>
                            </p:stCondLst>
                            <p:childTnLst>
                              <p:par>
                                <p:cTn id="16" presetID="1" presetClass="entr" presetSubtype="0" fill="hold" grpId="0" nodeType="afterEffect">
                                  <p:stCondLst>
                                    <p:cond delay="500"/>
                                  </p:stCondLst>
                                  <p:childTnLst>
                                    <p:set>
                                      <p:cBhvr>
                                        <p:cTn id="17" dur="1" fill="hold">
                                          <p:stCondLst>
                                            <p:cond delay="0"/>
                                          </p:stCondLst>
                                        </p:cTn>
                                        <p:tgtEl>
                                          <p:spTgt spid="51">
                                            <p:graphicEl>
                                              <a:dgm id="{58A27C7D-203F-4719-87EE-BDBFDBEA3384}"/>
                                            </p:graphicEl>
                                          </p:spTgt>
                                        </p:tgtEl>
                                        <p:attrNameLst>
                                          <p:attrName>style.visibility</p:attrName>
                                        </p:attrNameLst>
                                      </p:cBhvr>
                                      <p:to>
                                        <p:strVal val="visible"/>
                                      </p:to>
                                    </p:set>
                                  </p:childTnLst>
                                </p:cTn>
                              </p:par>
                            </p:childTnLst>
                          </p:cTn>
                        </p:par>
                        <p:par>
                          <p:cTn id="18" fill="hold">
                            <p:stCondLst>
                              <p:cond delay="1000"/>
                            </p:stCondLst>
                            <p:childTnLst>
                              <p:par>
                                <p:cTn id="19" presetID="10" presetClass="entr" presetSubtype="0" fill="hold" grpId="0" nodeType="afterEffect">
                                  <p:stCondLst>
                                    <p:cond delay="500"/>
                                  </p:stCondLst>
                                  <p:childTnLst>
                                    <p:set>
                                      <p:cBhvr>
                                        <p:cTn id="20" dur="1" fill="hold">
                                          <p:stCondLst>
                                            <p:cond delay="0"/>
                                          </p:stCondLst>
                                        </p:cTn>
                                        <p:tgtEl>
                                          <p:spTgt spid="51">
                                            <p:graphicEl>
                                              <a:dgm id="{4F1AA2B6-A179-474E-82C3-342049B823BD}"/>
                                            </p:graphicEl>
                                          </p:spTgt>
                                        </p:tgtEl>
                                        <p:attrNameLst>
                                          <p:attrName>style.visibility</p:attrName>
                                        </p:attrNameLst>
                                      </p:cBhvr>
                                      <p:to>
                                        <p:strVal val="visible"/>
                                      </p:to>
                                    </p:set>
                                    <p:animEffect transition="in" filter="fade">
                                      <p:cBhvr>
                                        <p:cTn id="21" dur="500"/>
                                        <p:tgtEl>
                                          <p:spTgt spid="51">
                                            <p:graphicEl>
                                              <a:dgm id="{4F1AA2B6-A179-474E-82C3-342049B823BD}"/>
                                            </p:graphicEl>
                                          </p:spTgt>
                                        </p:tgtEl>
                                      </p:cBhvr>
                                    </p:animEffect>
                                  </p:childTnLst>
                                </p:cTn>
                              </p:par>
                            </p:childTnLst>
                          </p:cTn>
                        </p:par>
                        <p:par>
                          <p:cTn id="22" fill="hold">
                            <p:stCondLst>
                              <p:cond delay="2000"/>
                            </p:stCondLst>
                            <p:childTnLst>
                              <p:par>
                                <p:cTn id="23" presetID="10" presetClass="entr" presetSubtype="0" fill="hold" grpId="0" nodeType="afterEffect">
                                  <p:stCondLst>
                                    <p:cond delay="500"/>
                                  </p:stCondLst>
                                  <p:childTnLst>
                                    <p:set>
                                      <p:cBhvr>
                                        <p:cTn id="24" dur="1" fill="hold">
                                          <p:stCondLst>
                                            <p:cond delay="0"/>
                                          </p:stCondLst>
                                        </p:cTn>
                                        <p:tgtEl>
                                          <p:spTgt spid="51">
                                            <p:graphicEl>
                                              <a:dgm id="{059D4E44-1219-454C-8F01-590AEB6CCDB3}"/>
                                            </p:graphicEl>
                                          </p:spTgt>
                                        </p:tgtEl>
                                        <p:attrNameLst>
                                          <p:attrName>style.visibility</p:attrName>
                                        </p:attrNameLst>
                                      </p:cBhvr>
                                      <p:to>
                                        <p:strVal val="visible"/>
                                      </p:to>
                                    </p:set>
                                    <p:animEffect transition="in" filter="fade">
                                      <p:cBhvr>
                                        <p:cTn id="25" dur="500"/>
                                        <p:tgtEl>
                                          <p:spTgt spid="51">
                                            <p:graphicEl>
                                              <a:dgm id="{059D4E44-1219-454C-8F01-590AEB6CCDB3}"/>
                                            </p:graphicEl>
                                          </p:spTgt>
                                        </p:tgtEl>
                                      </p:cBhvr>
                                    </p:animEffect>
                                  </p:childTnLst>
                                </p:cTn>
                              </p:par>
                            </p:childTnLst>
                          </p:cTn>
                        </p:par>
                        <p:par>
                          <p:cTn id="26" fill="hold">
                            <p:stCondLst>
                              <p:cond delay="3000"/>
                            </p:stCondLst>
                            <p:childTnLst>
                              <p:par>
                                <p:cTn id="27" presetID="10" presetClass="entr" presetSubtype="0" fill="hold" grpId="0" nodeType="afterEffect">
                                  <p:stCondLst>
                                    <p:cond delay="500"/>
                                  </p:stCondLst>
                                  <p:childTnLst>
                                    <p:set>
                                      <p:cBhvr>
                                        <p:cTn id="28" dur="1" fill="hold">
                                          <p:stCondLst>
                                            <p:cond delay="0"/>
                                          </p:stCondLst>
                                        </p:cTn>
                                        <p:tgtEl>
                                          <p:spTgt spid="51">
                                            <p:graphicEl>
                                              <a:dgm id="{841BBAD4-D2F6-42E3-AD38-20CD957A6D80}"/>
                                            </p:graphicEl>
                                          </p:spTgt>
                                        </p:tgtEl>
                                        <p:attrNameLst>
                                          <p:attrName>style.visibility</p:attrName>
                                        </p:attrNameLst>
                                      </p:cBhvr>
                                      <p:to>
                                        <p:strVal val="visible"/>
                                      </p:to>
                                    </p:set>
                                    <p:animEffect transition="in" filter="fade">
                                      <p:cBhvr>
                                        <p:cTn id="29" dur="500"/>
                                        <p:tgtEl>
                                          <p:spTgt spid="51">
                                            <p:graphicEl>
                                              <a:dgm id="{841BBAD4-D2F6-42E3-AD38-20CD957A6D80}"/>
                                            </p:graphicEl>
                                          </p:spTgt>
                                        </p:tgtEl>
                                      </p:cBhvr>
                                    </p:animEffect>
                                  </p:childTnLst>
                                </p:cTn>
                              </p:par>
                            </p:childTnLst>
                          </p:cTn>
                        </p:par>
                        <p:par>
                          <p:cTn id="30" fill="hold">
                            <p:stCondLst>
                              <p:cond delay="4000"/>
                            </p:stCondLst>
                            <p:childTnLst>
                              <p:par>
                                <p:cTn id="31" presetID="10" presetClass="entr" presetSubtype="0" fill="hold" grpId="0" nodeType="afterEffect">
                                  <p:stCondLst>
                                    <p:cond delay="500"/>
                                  </p:stCondLst>
                                  <p:childTnLst>
                                    <p:set>
                                      <p:cBhvr>
                                        <p:cTn id="32" dur="1" fill="hold">
                                          <p:stCondLst>
                                            <p:cond delay="0"/>
                                          </p:stCondLst>
                                        </p:cTn>
                                        <p:tgtEl>
                                          <p:spTgt spid="51">
                                            <p:graphicEl>
                                              <a:dgm id="{AF403F1C-1898-4C72-B30A-280E0B2F54C0}"/>
                                            </p:graphicEl>
                                          </p:spTgt>
                                        </p:tgtEl>
                                        <p:attrNameLst>
                                          <p:attrName>style.visibility</p:attrName>
                                        </p:attrNameLst>
                                      </p:cBhvr>
                                      <p:to>
                                        <p:strVal val="visible"/>
                                      </p:to>
                                    </p:set>
                                    <p:animEffect transition="in" filter="fade">
                                      <p:cBhvr>
                                        <p:cTn id="33" dur="500"/>
                                        <p:tgtEl>
                                          <p:spTgt spid="51">
                                            <p:graphicEl>
                                              <a:dgm id="{AF403F1C-1898-4C72-B30A-280E0B2F54C0}"/>
                                            </p:graphicEl>
                                          </p:spTgt>
                                        </p:tgtEl>
                                      </p:cBhvr>
                                    </p:animEffect>
                                  </p:childTnLst>
                                </p:cTn>
                              </p:par>
                            </p:childTnLst>
                          </p:cTn>
                        </p:par>
                        <p:par>
                          <p:cTn id="34" fill="hold">
                            <p:stCondLst>
                              <p:cond delay="5000"/>
                            </p:stCondLst>
                            <p:childTnLst>
                              <p:par>
                                <p:cTn id="35" presetID="10" presetClass="entr" presetSubtype="0" fill="hold" grpId="0" nodeType="afterEffect">
                                  <p:stCondLst>
                                    <p:cond delay="500"/>
                                  </p:stCondLst>
                                  <p:childTnLst>
                                    <p:set>
                                      <p:cBhvr>
                                        <p:cTn id="36" dur="1" fill="hold">
                                          <p:stCondLst>
                                            <p:cond delay="0"/>
                                          </p:stCondLst>
                                        </p:cTn>
                                        <p:tgtEl>
                                          <p:spTgt spid="51">
                                            <p:graphicEl>
                                              <a:dgm id="{FC88E324-BFE0-4207-B9D8-24FF461B8841}"/>
                                            </p:graphicEl>
                                          </p:spTgt>
                                        </p:tgtEl>
                                        <p:attrNameLst>
                                          <p:attrName>style.visibility</p:attrName>
                                        </p:attrNameLst>
                                      </p:cBhvr>
                                      <p:to>
                                        <p:strVal val="visible"/>
                                      </p:to>
                                    </p:set>
                                    <p:animEffect transition="in" filter="fade">
                                      <p:cBhvr>
                                        <p:cTn id="37" dur="500"/>
                                        <p:tgtEl>
                                          <p:spTgt spid="51">
                                            <p:graphicEl>
                                              <a:dgm id="{FC88E324-BFE0-4207-B9D8-24FF461B8841}"/>
                                            </p:graphicEl>
                                          </p:spTgt>
                                        </p:tgtEl>
                                      </p:cBhvr>
                                    </p:animEffect>
                                  </p:childTnLst>
                                </p:cTn>
                              </p:par>
                            </p:childTnLst>
                          </p:cTn>
                        </p:par>
                        <p:par>
                          <p:cTn id="38" fill="hold">
                            <p:stCondLst>
                              <p:cond delay="6000"/>
                            </p:stCondLst>
                            <p:childTnLst>
                              <p:par>
                                <p:cTn id="39" presetID="10" presetClass="entr" presetSubtype="0" fill="hold" grpId="0" nodeType="afterEffect">
                                  <p:stCondLst>
                                    <p:cond delay="500"/>
                                  </p:stCondLst>
                                  <p:childTnLst>
                                    <p:set>
                                      <p:cBhvr>
                                        <p:cTn id="40" dur="1" fill="hold">
                                          <p:stCondLst>
                                            <p:cond delay="0"/>
                                          </p:stCondLst>
                                        </p:cTn>
                                        <p:tgtEl>
                                          <p:spTgt spid="51">
                                            <p:graphicEl>
                                              <a:dgm id="{011B48C3-A3A8-4142-8B20-82F3267BD909}"/>
                                            </p:graphicEl>
                                          </p:spTgt>
                                        </p:tgtEl>
                                        <p:attrNameLst>
                                          <p:attrName>style.visibility</p:attrName>
                                        </p:attrNameLst>
                                      </p:cBhvr>
                                      <p:to>
                                        <p:strVal val="visible"/>
                                      </p:to>
                                    </p:set>
                                    <p:animEffect transition="in" filter="fade">
                                      <p:cBhvr>
                                        <p:cTn id="41" dur="500"/>
                                        <p:tgtEl>
                                          <p:spTgt spid="51">
                                            <p:graphicEl>
                                              <a:dgm id="{011B48C3-A3A8-4142-8B20-82F3267BD90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1"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E743D-7684-42EE-98EB-DC8F4F2937C7}"/>
              </a:ext>
            </a:extLst>
          </p:cNvPr>
          <p:cNvSpPr>
            <a:spLocks noGrp="1"/>
          </p:cNvSpPr>
          <p:nvPr>
            <p:ph type="title"/>
          </p:nvPr>
        </p:nvSpPr>
        <p:spPr>
          <a:xfrm>
            <a:off x="1097280" y="286603"/>
            <a:ext cx="10058400" cy="1450757"/>
          </a:xfrm>
        </p:spPr>
        <p:txBody>
          <a:bodyPr>
            <a:normAutofit/>
          </a:bodyPr>
          <a:lstStyle/>
          <a:p>
            <a:r>
              <a:rPr lang="en-CA" sz="3800" dirty="0"/>
              <a:t>Succession </a:t>
            </a:r>
            <a:r>
              <a:rPr lang="en-CA" sz="3800" dirty="0" err="1"/>
              <a:t>d’une</a:t>
            </a:r>
            <a:r>
              <a:rPr lang="en-CA" sz="3800" dirty="0"/>
              <a:t> terre </a:t>
            </a:r>
            <a:r>
              <a:rPr lang="en-CA" sz="3800" dirty="0" err="1"/>
              <a:t>humide</a:t>
            </a:r>
            <a:endParaRPr lang="en-CA" sz="3800" dirty="0"/>
          </a:p>
        </p:txBody>
      </p:sp>
      <p:sp>
        <p:nvSpPr>
          <p:cNvPr id="3" name="Content Placeholder 2">
            <a:extLst>
              <a:ext uri="{FF2B5EF4-FFF2-40B4-BE49-F238E27FC236}">
                <a16:creationId xmlns:a16="http://schemas.microsoft.com/office/drawing/2014/main" id="{02C433C3-942E-4E25-AD54-D7D0B446ABD8}"/>
              </a:ext>
            </a:extLst>
          </p:cNvPr>
          <p:cNvSpPr>
            <a:spLocks noGrp="1"/>
          </p:cNvSpPr>
          <p:nvPr>
            <p:ph idx="1"/>
          </p:nvPr>
        </p:nvSpPr>
        <p:spPr>
          <a:xfrm>
            <a:off x="1234511" y="2030650"/>
            <a:ext cx="6454987" cy="4023360"/>
          </a:xfrm>
        </p:spPr>
        <p:txBody>
          <a:bodyPr>
            <a:normAutofit fontScale="92500" lnSpcReduction="20000"/>
          </a:bodyPr>
          <a:lstStyle/>
          <a:p>
            <a:r>
              <a:rPr lang="fr-FR" dirty="0"/>
              <a:t>Les terres humides, comme tous les écosystèmes, sont soumises à une succession écologique. </a:t>
            </a:r>
            <a:r>
              <a:rPr lang="en-CA" dirty="0"/>
              <a:t> </a:t>
            </a:r>
          </a:p>
          <a:p>
            <a:r>
              <a:rPr lang="fr-FR" dirty="0"/>
              <a:t>Elles se présentent souvent au départ comme des zones d'eau claire et profonde, avec peu de végétation (1). </a:t>
            </a:r>
            <a:r>
              <a:rPr lang="en-CA" dirty="0"/>
              <a:t> </a:t>
            </a:r>
          </a:p>
          <a:p>
            <a:r>
              <a:rPr lang="fr-FR" dirty="0"/>
              <a:t>Au fil du temps, la terre humide se remplit de limon et de débris végétaux, ce qui la rend moins profonde. Une </a:t>
            </a:r>
            <a:r>
              <a:rPr lang="fr-FR" b="1" dirty="0"/>
              <a:t>végétation submergée </a:t>
            </a:r>
            <a:r>
              <a:rPr lang="fr-FR" dirty="0"/>
              <a:t>commence alors à pousser (2). </a:t>
            </a:r>
            <a:endParaRPr lang="en-CA" dirty="0"/>
          </a:p>
          <a:p>
            <a:r>
              <a:rPr lang="fr-FR" dirty="0"/>
              <a:t>La terre humide continue de se remplir et est suffisamment peu profonde pour permettre à la </a:t>
            </a:r>
            <a:r>
              <a:rPr lang="fr-FR" b="1" dirty="0"/>
              <a:t>végétation émergente </a:t>
            </a:r>
            <a:r>
              <a:rPr lang="fr-FR" dirty="0"/>
              <a:t>de pousser (3).</a:t>
            </a:r>
            <a:endParaRPr lang="en-CA" dirty="0"/>
          </a:p>
          <a:p>
            <a:r>
              <a:rPr lang="fr-FR" dirty="0"/>
              <a:t>La terre humide continue de se combler et est désormais dominée par une </a:t>
            </a:r>
            <a:r>
              <a:rPr lang="fr-FR" b="1" dirty="0"/>
              <a:t>végétation de prairie                       </a:t>
            </a:r>
            <a:r>
              <a:rPr lang="fr-FR" dirty="0"/>
              <a:t>(4 et 5).</a:t>
            </a:r>
            <a:endParaRPr lang="en-CA" dirty="0"/>
          </a:p>
        </p:txBody>
      </p:sp>
      <p:grpSp>
        <p:nvGrpSpPr>
          <p:cNvPr id="8" name="Group 7">
            <a:extLst>
              <a:ext uri="{FF2B5EF4-FFF2-40B4-BE49-F238E27FC236}">
                <a16:creationId xmlns:a16="http://schemas.microsoft.com/office/drawing/2014/main" id="{C89C172B-2475-43EE-B7DB-3C4EBE7D41DB}"/>
              </a:ext>
            </a:extLst>
          </p:cNvPr>
          <p:cNvGrpSpPr/>
          <p:nvPr/>
        </p:nvGrpSpPr>
        <p:grpSpPr>
          <a:xfrm>
            <a:off x="7689498" y="4839542"/>
            <a:ext cx="4402159" cy="1477328"/>
            <a:chOff x="7689498" y="4839542"/>
            <a:chExt cx="4402159" cy="1477328"/>
          </a:xfrm>
        </p:grpSpPr>
        <p:sp>
          <p:nvSpPr>
            <p:cNvPr id="6" name="TextBox 5">
              <a:extLst>
                <a:ext uri="{FF2B5EF4-FFF2-40B4-BE49-F238E27FC236}">
                  <a16:creationId xmlns:a16="http://schemas.microsoft.com/office/drawing/2014/main" id="{81BCE7DE-4FB7-4A4A-B831-7E0E1DE9078C}"/>
                </a:ext>
              </a:extLst>
            </p:cNvPr>
            <p:cNvSpPr txBox="1"/>
            <p:nvPr/>
          </p:nvSpPr>
          <p:spPr>
            <a:xfrm>
              <a:off x="7689498" y="4839542"/>
              <a:ext cx="2847270" cy="1477328"/>
            </a:xfrm>
            <a:prstGeom prst="rect">
              <a:avLst/>
            </a:prstGeom>
            <a:noFill/>
          </p:spPr>
          <p:txBody>
            <a:bodyPr wrap="square" rtlCol="0">
              <a:spAutoFit/>
            </a:bodyPr>
            <a:lstStyle/>
            <a:p>
              <a:r>
                <a:rPr lang="fr-FR" dirty="0">
                  <a:solidFill>
                    <a:schemeClr val="accent2">
                      <a:lumMod val="50000"/>
                    </a:schemeClr>
                  </a:solidFill>
                </a:rPr>
                <a:t>La</a:t>
              </a:r>
              <a:r>
                <a:rPr lang="fr-FR" b="1" dirty="0">
                  <a:solidFill>
                    <a:schemeClr val="accent2">
                      <a:lumMod val="50000"/>
                    </a:schemeClr>
                  </a:solidFill>
                </a:rPr>
                <a:t> végétation submergée </a:t>
              </a:r>
              <a:r>
                <a:rPr lang="fr-FR" dirty="0">
                  <a:solidFill>
                    <a:schemeClr val="accent2">
                      <a:lumMod val="50000"/>
                    </a:schemeClr>
                  </a:solidFill>
                </a:rPr>
                <a:t>désigne les plantes qui vivent entièrement sous l'eau (par exemple, la cornifle, le myriophylle).</a:t>
              </a:r>
              <a:endParaRPr lang="en-CA" dirty="0">
                <a:solidFill>
                  <a:schemeClr val="accent2">
                    <a:lumMod val="50000"/>
                  </a:schemeClr>
                </a:solidFill>
              </a:endParaRPr>
            </a:p>
          </p:txBody>
        </p:sp>
        <p:pic>
          <p:nvPicPr>
            <p:cNvPr id="1028" name="Picture 4">
              <a:extLst>
                <a:ext uri="{FF2B5EF4-FFF2-40B4-BE49-F238E27FC236}">
                  <a16:creationId xmlns:a16="http://schemas.microsoft.com/office/drawing/2014/main" id="{62E92EAF-4A68-42B7-B2F1-A07A6D9CC7E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536768" y="4839542"/>
              <a:ext cx="1554889" cy="1166167"/>
            </a:xfrm>
            <a:prstGeom prst="ellipse">
              <a:avLst/>
            </a:prstGeom>
            <a:noFill/>
            <a:ln w="19050">
              <a:solidFill>
                <a:schemeClr val="accent2"/>
              </a:solidFill>
            </a:ln>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CA2DB938-89A9-4859-9C6F-CFA4F3E6BF8E}"/>
              </a:ext>
            </a:extLst>
          </p:cNvPr>
          <p:cNvGrpSpPr/>
          <p:nvPr/>
        </p:nvGrpSpPr>
        <p:grpSpPr>
          <a:xfrm>
            <a:off x="7684890" y="4839542"/>
            <a:ext cx="4402159" cy="1450757"/>
            <a:chOff x="7689498" y="4827788"/>
            <a:chExt cx="4402159" cy="1384995"/>
          </a:xfrm>
        </p:grpSpPr>
        <p:sp>
          <p:nvSpPr>
            <p:cNvPr id="17" name="TextBox 16">
              <a:extLst>
                <a:ext uri="{FF2B5EF4-FFF2-40B4-BE49-F238E27FC236}">
                  <a16:creationId xmlns:a16="http://schemas.microsoft.com/office/drawing/2014/main" id="{467BAD03-4918-4E97-8E6C-DDC1C32EA39D}"/>
                </a:ext>
              </a:extLst>
            </p:cNvPr>
            <p:cNvSpPr txBox="1"/>
            <p:nvPr/>
          </p:nvSpPr>
          <p:spPr>
            <a:xfrm>
              <a:off x="7689498" y="4827788"/>
              <a:ext cx="2847270" cy="1384995"/>
            </a:xfrm>
            <a:prstGeom prst="rect">
              <a:avLst/>
            </a:prstGeom>
            <a:solidFill>
              <a:schemeClr val="bg1"/>
            </a:solidFill>
          </p:spPr>
          <p:txBody>
            <a:bodyPr wrap="square" rtlCol="0">
              <a:spAutoFit/>
            </a:bodyPr>
            <a:lstStyle/>
            <a:p>
              <a:r>
                <a:rPr lang="fr-FR" sz="1400" dirty="0">
                  <a:solidFill>
                    <a:schemeClr val="accent2">
                      <a:lumMod val="50000"/>
                    </a:schemeClr>
                  </a:solidFill>
                </a:rPr>
                <a:t>La </a:t>
              </a:r>
              <a:r>
                <a:rPr lang="fr-FR" sz="1400" b="1" dirty="0">
                  <a:solidFill>
                    <a:schemeClr val="accent2">
                      <a:lumMod val="50000"/>
                    </a:schemeClr>
                  </a:solidFill>
                </a:rPr>
                <a:t>végétation émergente </a:t>
              </a:r>
              <a:r>
                <a:rPr lang="fr-FR" sz="1400" dirty="0">
                  <a:solidFill>
                    <a:schemeClr val="accent2">
                      <a:lumMod val="50000"/>
                    </a:schemeClr>
                  </a:solidFill>
                </a:rPr>
                <a:t>désigne les plantes dont les feuilles et les tiges se trouvent au-dessus de l'eau, mais dont les racines sont immergées (par exemple, la quenouille, la scirpe).</a:t>
              </a:r>
              <a:endParaRPr lang="en-CA" sz="1400" dirty="0">
                <a:solidFill>
                  <a:schemeClr val="accent2">
                    <a:lumMod val="50000"/>
                  </a:schemeClr>
                </a:solidFill>
              </a:endParaRPr>
            </a:p>
          </p:txBody>
        </p:sp>
        <p:pic>
          <p:nvPicPr>
            <p:cNvPr id="18" name="Picture 4">
              <a:extLst>
                <a:ext uri="{FF2B5EF4-FFF2-40B4-BE49-F238E27FC236}">
                  <a16:creationId xmlns:a16="http://schemas.microsoft.com/office/drawing/2014/main" id="{D1873BB6-64E1-49CF-A143-368C7A1FEF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10536768" y="4839542"/>
              <a:ext cx="1554889" cy="1166167"/>
            </a:xfrm>
            <a:prstGeom prst="ellipse">
              <a:avLst/>
            </a:prstGeom>
            <a:noFill/>
            <a:ln w="19050">
              <a:solidFill>
                <a:schemeClr val="accent2"/>
              </a:solidFill>
            </a:ln>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68BAC3C7-11C8-40C6-8BA6-28BE3F553933}"/>
              </a:ext>
            </a:extLst>
          </p:cNvPr>
          <p:cNvGrpSpPr/>
          <p:nvPr/>
        </p:nvGrpSpPr>
        <p:grpSpPr>
          <a:xfrm>
            <a:off x="7684890" y="4836723"/>
            <a:ext cx="4402158" cy="1477328"/>
            <a:chOff x="7689498" y="4784658"/>
            <a:chExt cx="4402158" cy="1477328"/>
          </a:xfrm>
        </p:grpSpPr>
        <p:sp>
          <p:nvSpPr>
            <p:cNvPr id="20" name="TextBox 19">
              <a:extLst>
                <a:ext uri="{FF2B5EF4-FFF2-40B4-BE49-F238E27FC236}">
                  <a16:creationId xmlns:a16="http://schemas.microsoft.com/office/drawing/2014/main" id="{FA06B2FE-BC40-418A-883A-984F629E4280}"/>
                </a:ext>
              </a:extLst>
            </p:cNvPr>
            <p:cNvSpPr txBox="1"/>
            <p:nvPr/>
          </p:nvSpPr>
          <p:spPr>
            <a:xfrm>
              <a:off x="7689498" y="4784658"/>
              <a:ext cx="2847270" cy="1477328"/>
            </a:xfrm>
            <a:prstGeom prst="rect">
              <a:avLst/>
            </a:prstGeom>
            <a:solidFill>
              <a:schemeClr val="bg1"/>
            </a:solidFill>
          </p:spPr>
          <p:txBody>
            <a:bodyPr wrap="square" rtlCol="0">
              <a:spAutoFit/>
            </a:bodyPr>
            <a:lstStyle/>
            <a:p>
              <a:r>
                <a:rPr lang="fr-FR" sz="1500" dirty="0">
                  <a:solidFill>
                    <a:schemeClr val="accent2">
                      <a:lumMod val="50000"/>
                    </a:schemeClr>
                  </a:solidFill>
                </a:rPr>
                <a:t>La </a:t>
              </a:r>
              <a:r>
                <a:rPr lang="fr-FR" sz="1500" b="1" dirty="0">
                  <a:solidFill>
                    <a:schemeClr val="accent2">
                      <a:lumMod val="50000"/>
                    </a:schemeClr>
                  </a:solidFill>
                </a:rPr>
                <a:t>végétation </a:t>
              </a:r>
              <a:r>
                <a:rPr lang="fr-FR" sz="1500" b="1" dirty="0">
                  <a:solidFill>
                    <a:srgbClr val="535C13"/>
                  </a:solidFill>
                </a:rPr>
                <a:t>de prairie </a:t>
              </a:r>
              <a:r>
                <a:rPr lang="fr-FR" sz="1500" dirty="0">
                  <a:solidFill>
                    <a:schemeClr val="accent2">
                      <a:lumMod val="50000"/>
                    </a:schemeClr>
                  </a:solidFill>
                </a:rPr>
                <a:t>est constituée de plantes qui ne poussent pas bien lorsqu'elles sont immergées dans l'eau (par exemple, le peuplier faux-tremble, </a:t>
              </a:r>
              <a:r>
                <a:rPr lang="fr-FR" sz="1500" dirty="0">
                  <a:solidFill>
                    <a:srgbClr val="535C13"/>
                  </a:solidFill>
                </a:rPr>
                <a:t>l’amélanchier</a:t>
              </a:r>
              <a:r>
                <a:rPr lang="fr-FR" sz="1500" dirty="0">
                  <a:solidFill>
                    <a:schemeClr val="accent2">
                      <a:lumMod val="50000"/>
                    </a:schemeClr>
                  </a:solidFill>
                </a:rPr>
                <a:t>).</a:t>
              </a:r>
              <a:endParaRPr lang="en-CA" sz="1500" dirty="0">
                <a:solidFill>
                  <a:schemeClr val="accent2">
                    <a:lumMod val="50000"/>
                  </a:schemeClr>
                </a:solidFill>
              </a:endParaRPr>
            </a:p>
          </p:txBody>
        </p:sp>
        <p:pic>
          <p:nvPicPr>
            <p:cNvPr id="21" name="Picture 4">
              <a:extLst>
                <a:ext uri="{FF2B5EF4-FFF2-40B4-BE49-F238E27FC236}">
                  <a16:creationId xmlns:a16="http://schemas.microsoft.com/office/drawing/2014/main" id="{9B6FF4A3-16C3-458B-9010-ABFB74F82C1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10536767" y="4833664"/>
              <a:ext cx="1554889" cy="1177921"/>
            </a:xfrm>
            <a:prstGeom prst="ellipse">
              <a:avLst/>
            </a:prstGeom>
            <a:noFill/>
            <a:ln w="19050">
              <a:solidFill>
                <a:schemeClr val="accent2"/>
              </a:solidFill>
            </a:ln>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5407A30E-D59A-D0E1-B8BE-BF85DA1C4F7B}"/>
              </a:ext>
            </a:extLst>
          </p:cNvPr>
          <p:cNvGrpSpPr/>
          <p:nvPr/>
        </p:nvGrpSpPr>
        <p:grpSpPr>
          <a:xfrm>
            <a:off x="7959306" y="237477"/>
            <a:ext cx="4031181" cy="4305523"/>
            <a:chOff x="7959306" y="237477"/>
            <a:chExt cx="4031181" cy="4305523"/>
          </a:xfrm>
        </p:grpSpPr>
        <p:grpSp>
          <p:nvGrpSpPr>
            <p:cNvPr id="10" name="Group 9">
              <a:extLst>
                <a:ext uri="{FF2B5EF4-FFF2-40B4-BE49-F238E27FC236}">
                  <a16:creationId xmlns:a16="http://schemas.microsoft.com/office/drawing/2014/main" id="{BB45D4F3-3374-5FB6-AAF8-C1405557B08C}"/>
                </a:ext>
              </a:extLst>
            </p:cNvPr>
            <p:cNvGrpSpPr/>
            <p:nvPr/>
          </p:nvGrpSpPr>
          <p:grpSpPr>
            <a:xfrm>
              <a:off x="7959306" y="237477"/>
              <a:ext cx="3853328" cy="4305523"/>
              <a:chOff x="4958766" y="154298"/>
              <a:chExt cx="5491526" cy="6135969"/>
            </a:xfrm>
          </p:grpSpPr>
          <p:grpSp>
            <p:nvGrpSpPr>
              <p:cNvPr id="14" name="Group 13">
                <a:extLst>
                  <a:ext uri="{FF2B5EF4-FFF2-40B4-BE49-F238E27FC236}">
                    <a16:creationId xmlns:a16="http://schemas.microsoft.com/office/drawing/2014/main" id="{EA889D6D-74F6-D5E5-CDAE-376C4F1F797E}"/>
                  </a:ext>
                </a:extLst>
              </p:cNvPr>
              <p:cNvGrpSpPr/>
              <p:nvPr/>
            </p:nvGrpSpPr>
            <p:grpSpPr>
              <a:xfrm>
                <a:off x="4958766" y="154298"/>
                <a:ext cx="5491526" cy="6135969"/>
                <a:chOff x="6692916" y="286603"/>
                <a:chExt cx="5041899" cy="5742943"/>
              </a:xfrm>
            </p:grpSpPr>
            <p:pic>
              <p:nvPicPr>
                <p:cNvPr id="19" name="Picture 18">
                  <a:extLst>
                    <a:ext uri="{FF2B5EF4-FFF2-40B4-BE49-F238E27FC236}">
                      <a16:creationId xmlns:a16="http://schemas.microsoft.com/office/drawing/2014/main" id="{70EE9BFF-4E0F-D560-286B-93E08754DC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92916" y="286603"/>
                  <a:ext cx="5041899" cy="5742943"/>
                </a:xfrm>
                <a:prstGeom prst="rect">
                  <a:avLst/>
                </a:prstGeom>
                <a:ln>
                  <a:solidFill>
                    <a:schemeClr val="accent1"/>
                  </a:solidFill>
                </a:ln>
              </p:spPr>
            </p:pic>
            <p:sp>
              <p:nvSpPr>
                <p:cNvPr id="22" name="Rectangle: Rounded Corners 21">
                  <a:extLst>
                    <a:ext uri="{FF2B5EF4-FFF2-40B4-BE49-F238E27FC236}">
                      <a16:creationId xmlns:a16="http://schemas.microsoft.com/office/drawing/2014/main" id="{AC4B529F-3706-59BD-FAF0-495D923BE453}"/>
                    </a:ext>
                  </a:extLst>
                </p:cNvPr>
                <p:cNvSpPr/>
                <p:nvPr/>
              </p:nvSpPr>
              <p:spPr>
                <a:xfrm>
                  <a:off x="11094720" y="4222750"/>
                  <a:ext cx="640080" cy="374650"/>
                </a:xfrm>
                <a:prstGeom prst="roundRect">
                  <a:avLst>
                    <a:gd name="adj" fmla="val 26837"/>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ectangle: Rounded Corners 26">
                  <a:extLst>
                    <a:ext uri="{FF2B5EF4-FFF2-40B4-BE49-F238E27FC236}">
                      <a16:creationId xmlns:a16="http://schemas.microsoft.com/office/drawing/2014/main" id="{FFE4CA40-35F0-7DC7-5ED6-A2CF49727D1B}"/>
                    </a:ext>
                  </a:extLst>
                </p:cNvPr>
                <p:cNvSpPr/>
                <p:nvPr/>
              </p:nvSpPr>
              <p:spPr>
                <a:xfrm>
                  <a:off x="10910570" y="4410075"/>
                  <a:ext cx="640080" cy="374650"/>
                </a:xfrm>
                <a:prstGeom prst="roundRect">
                  <a:avLst>
                    <a:gd name="adj" fmla="val 26837"/>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ectangle: Rounded Corners 27">
                  <a:extLst>
                    <a:ext uri="{FF2B5EF4-FFF2-40B4-BE49-F238E27FC236}">
                      <a16:creationId xmlns:a16="http://schemas.microsoft.com/office/drawing/2014/main" id="{A4D9E29B-8808-2EB2-18F8-525F1A67C90D}"/>
                    </a:ext>
                  </a:extLst>
                </p:cNvPr>
                <p:cNvSpPr/>
                <p:nvPr/>
              </p:nvSpPr>
              <p:spPr>
                <a:xfrm>
                  <a:off x="11094720" y="5556250"/>
                  <a:ext cx="640080" cy="473296"/>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ectangle: Rounded Corners 28">
                  <a:extLst>
                    <a:ext uri="{FF2B5EF4-FFF2-40B4-BE49-F238E27FC236}">
                      <a16:creationId xmlns:a16="http://schemas.microsoft.com/office/drawing/2014/main" id="{B0CF2CBB-BF72-0F4A-F2D7-0621EF86B034}"/>
                    </a:ext>
                  </a:extLst>
                </p:cNvPr>
                <p:cNvSpPr/>
                <p:nvPr/>
              </p:nvSpPr>
              <p:spPr>
                <a:xfrm>
                  <a:off x="10910570" y="5743575"/>
                  <a:ext cx="335280" cy="285970"/>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ectangle: Rounded Corners 29">
                  <a:extLst>
                    <a:ext uri="{FF2B5EF4-FFF2-40B4-BE49-F238E27FC236}">
                      <a16:creationId xmlns:a16="http://schemas.microsoft.com/office/drawing/2014/main" id="{32DAF950-E03C-7F5A-C846-4CBCB41B606A}"/>
                    </a:ext>
                  </a:extLst>
                </p:cNvPr>
                <p:cNvSpPr/>
                <p:nvPr/>
              </p:nvSpPr>
              <p:spPr>
                <a:xfrm>
                  <a:off x="10787380" y="5869094"/>
                  <a:ext cx="143510" cy="142985"/>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Rounded Corners 30">
                  <a:extLst>
                    <a:ext uri="{FF2B5EF4-FFF2-40B4-BE49-F238E27FC236}">
                      <a16:creationId xmlns:a16="http://schemas.microsoft.com/office/drawing/2014/main" id="{9762E34E-C8B4-C1EC-98FA-7DBDB7A1223F}"/>
                    </a:ext>
                  </a:extLst>
                </p:cNvPr>
                <p:cNvSpPr/>
                <p:nvPr/>
              </p:nvSpPr>
              <p:spPr>
                <a:xfrm>
                  <a:off x="11051540" y="2948524"/>
                  <a:ext cx="640080" cy="374650"/>
                </a:xfrm>
                <a:prstGeom prst="roundRect">
                  <a:avLst/>
                </a:prstGeom>
                <a:solidFill>
                  <a:srgbClr val="F0EED5"/>
                </a:solidFill>
                <a:ln>
                  <a:solidFill>
                    <a:srgbClr val="F0EE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ectangle: Rounded Corners 31">
                  <a:extLst>
                    <a:ext uri="{FF2B5EF4-FFF2-40B4-BE49-F238E27FC236}">
                      <a16:creationId xmlns:a16="http://schemas.microsoft.com/office/drawing/2014/main" id="{77BA9768-0963-E3A8-9C76-3616FB8C89D0}"/>
                    </a:ext>
                  </a:extLst>
                </p:cNvPr>
                <p:cNvSpPr/>
                <p:nvPr/>
              </p:nvSpPr>
              <p:spPr>
                <a:xfrm>
                  <a:off x="11094720" y="1680633"/>
                  <a:ext cx="640080" cy="260350"/>
                </a:xfrm>
                <a:prstGeom prst="roundRect">
                  <a:avLst/>
                </a:prstGeom>
                <a:solidFill>
                  <a:srgbClr val="EEE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3" name="Rectangle: Rounded Corners 32">
                  <a:extLst>
                    <a:ext uri="{FF2B5EF4-FFF2-40B4-BE49-F238E27FC236}">
                      <a16:creationId xmlns:a16="http://schemas.microsoft.com/office/drawing/2014/main" id="{AE7DAA8A-1771-A3A9-B583-C4C76E27AFB2}"/>
                    </a:ext>
                  </a:extLst>
                </p:cNvPr>
                <p:cNvSpPr/>
                <p:nvPr/>
              </p:nvSpPr>
              <p:spPr>
                <a:xfrm>
                  <a:off x="11094720" y="388132"/>
                  <a:ext cx="640080" cy="542051"/>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ectangle: Rounded Corners 33">
                  <a:extLst>
                    <a:ext uri="{FF2B5EF4-FFF2-40B4-BE49-F238E27FC236}">
                      <a16:creationId xmlns:a16="http://schemas.microsoft.com/office/drawing/2014/main" id="{2043EA5A-8B89-059E-F396-ACEEA4EC836A}"/>
                    </a:ext>
                  </a:extLst>
                </p:cNvPr>
                <p:cNvSpPr/>
                <p:nvPr/>
              </p:nvSpPr>
              <p:spPr>
                <a:xfrm>
                  <a:off x="10943907" y="634811"/>
                  <a:ext cx="640080" cy="542051"/>
                </a:xfrm>
                <a:prstGeom prst="roundRect">
                  <a:avLst/>
                </a:prstGeom>
                <a:solidFill>
                  <a:srgbClr val="ECEA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5" name="Arrow: Down 14">
                <a:extLst>
                  <a:ext uri="{FF2B5EF4-FFF2-40B4-BE49-F238E27FC236}">
                    <a16:creationId xmlns:a16="http://schemas.microsoft.com/office/drawing/2014/main" id="{EC6BCD53-4B9A-C82C-5AF1-E1E970CC99C1}"/>
                  </a:ext>
                </a:extLst>
              </p:cNvPr>
              <p:cNvSpPr/>
              <p:nvPr/>
            </p:nvSpPr>
            <p:spPr>
              <a:xfrm>
                <a:off x="4980599" y="348512"/>
                <a:ext cx="447102" cy="5700048"/>
              </a:xfrm>
              <a:prstGeom prst="downArrow">
                <a:avLst>
                  <a:gd name="adj1" fmla="val 56013"/>
                  <a:gd name="adj2" fmla="val 9800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CA"/>
              </a:p>
            </p:txBody>
          </p:sp>
        </p:grpSp>
        <p:sp>
          <p:nvSpPr>
            <p:cNvPr id="12" name="TextBox 11">
              <a:extLst>
                <a:ext uri="{FF2B5EF4-FFF2-40B4-BE49-F238E27FC236}">
                  <a16:creationId xmlns:a16="http://schemas.microsoft.com/office/drawing/2014/main" id="{F18FE61C-8CD1-013E-D2E1-7CF501AC821D}"/>
                </a:ext>
              </a:extLst>
            </p:cNvPr>
            <p:cNvSpPr txBox="1"/>
            <p:nvPr/>
          </p:nvSpPr>
          <p:spPr>
            <a:xfrm rot="16200000">
              <a:off x="7595316" y="2297988"/>
              <a:ext cx="1072344" cy="151174"/>
            </a:xfrm>
            <a:prstGeom prst="rect">
              <a:avLst/>
            </a:prstGeom>
            <a:solidFill>
              <a:srgbClr val="AEC6DC"/>
            </a:solidFill>
          </p:spPr>
          <p:txBody>
            <a:bodyPr wrap="square" rtlCol="0">
              <a:spAutoFit/>
            </a:bodyPr>
            <a:lstStyle/>
            <a:p>
              <a:endParaRPr lang="en-CA" sz="800" b="1" dirty="0"/>
            </a:p>
          </p:txBody>
        </p:sp>
        <p:sp>
          <p:nvSpPr>
            <p:cNvPr id="13" name="TextBox 12">
              <a:extLst>
                <a:ext uri="{FF2B5EF4-FFF2-40B4-BE49-F238E27FC236}">
                  <a16:creationId xmlns:a16="http://schemas.microsoft.com/office/drawing/2014/main" id="{CA80E9B1-D6C4-3BD5-8E9F-D7B15D6C55F9}"/>
                </a:ext>
              </a:extLst>
            </p:cNvPr>
            <p:cNvSpPr txBox="1"/>
            <p:nvPr/>
          </p:nvSpPr>
          <p:spPr>
            <a:xfrm rot="16200000">
              <a:off x="7590452" y="2082745"/>
              <a:ext cx="1072344" cy="307777"/>
            </a:xfrm>
            <a:prstGeom prst="rect">
              <a:avLst/>
            </a:prstGeom>
            <a:noFill/>
          </p:spPr>
          <p:txBody>
            <a:bodyPr wrap="square" rtlCol="0">
              <a:spAutoFit/>
            </a:bodyPr>
            <a:lstStyle/>
            <a:p>
              <a:r>
                <a:rPr lang="en-US" sz="1400" b="1" dirty="0"/>
                <a:t>Temps</a:t>
              </a:r>
              <a:endParaRPr lang="en-CA" sz="1400" b="1" dirty="0"/>
            </a:p>
          </p:txBody>
        </p:sp>
        <p:sp>
          <p:nvSpPr>
            <p:cNvPr id="11" name="TextBox 10">
              <a:extLst>
                <a:ext uri="{FF2B5EF4-FFF2-40B4-BE49-F238E27FC236}">
                  <a16:creationId xmlns:a16="http://schemas.microsoft.com/office/drawing/2014/main" id="{7FF6CC4D-4FFA-4E9B-BB76-1EAC1992A69D}"/>
                </a:ext>
              </a:extLst>
            </p:cNvPr>
            <p:cNvSpPr txBox="1"/>
            <p:nvPr/>
          </p:nvSpPr>
          <p:spPr>
            <a:xfrm>
              <a:off x="11314212" y="252441"/>
              <a:ext cx="676275" cy="369332"/>
            </a:xfrm>
            <a:prstGeom prst="rect">
              <a:avLst/>
            </a:prstGeom>
            <a:noFill/>
          </p:spPr>
          <p:txBody>
            <a:bodyPr wrap="square" rtlCol="0">
              <a:spAutoFit/>
            </a:bodyPr>
            <a:lstStyle/>
            <a:p>
              <a:r>
                <a:rPr lang="en-CA" b="1" dirty="0">
                  <a:solidFill>
                    <a:srgbClr val="183444"/>
                  </a:solidFill>
                  <a:latin typeface="Arial Narrow" panose="020B0606020202030204" pitchFamily="34" charset="0"/>
                  <a:cs typeface="Times New Roman" panose="02020603050405020304" pitchFamily="18" charset="0"/>
                </a:rPr>
                <a:t>(1)</a:t>
              </a:r>
              <a:endParaRPr lang="en-CA" dirty="0"/>
            </a:p>
          </p:txBody>
        </p:sp>
        <p:sp>
          <p:nvSpPr>
            <p:cNvPr id="23" name="TextBox 22">
              <a:extLst>
                <a:ext uri="{FF2B5EF4-FFF2-40B4-BE49-F238E27FC236}">
                  <a16:creationId xmlns:a16="http://schemas.microsoft.com/office/drawing/2014/main" id="{8BB1DD96-3FE7-4E23-9224-7729E5D03E8C}"/>
                </a:ext>
              </a:extLst>
            </p:cNvPr>
            <p:cNvSpPr txBox="1"/>
            <p:nvPr/>
          </p:nvSpPr>
          <p:spPr>
            <a:xfrm>
              <a:off x="11314212" y="1136361"/>
              <a:ext cx="676275" cy="369332"/>
            </a:xfrm>
            <a:prstGeom prst="rect">
              <a:avLst/>
            </a:prstGeom>
            <a:noFill/>
          </p:spPr>
          <p:txBody>
            <a:bodyPr wrap="square" rtlCol="0">
              <a:spAutoFit/>
            </a:bodyPr>
            <a:lstStyle/>
            <a:p>
              <a:r>
                <a:rPr lang="en-CA" b="1" dirty="0">
                  <a:solidFill>
                    <a:srgbClr val="183444"/>
                  </a:solidFill>
                  <a:latin typeface="Arial Narrow" panose="020B0606020202030204" pitchFamily="34" charset="0"/>
                  <a:cs typeface="Times New Roman" panose="02020603050405020304" pitchFamily="18" charset="0"/>
                </a:rPr>
                <a:t>(2)</a:t>
              </a:r>
              <a:endParaRPr lang="en-CA" dirty="0"/>
            </a:p>
          </p:txBody>
        </p:sp>
        <p:sp>
          <p:nvSpPr>
            <p:cNvPr id="24" name="TextBox 23">
              <a:extLst>
                <a:ext uri="{FF2B5EF4-FFF2-40B4-BE49-F238E27FC236}">
                  <a16:creationId xmlns:a16="http://schemas.microsoft.com/office/drawing/2014/main" id="{FA60E773-423D-44E8-ADFF-24CBE33594D4}"/>
                </a:ext>
              </a:extLst>
            </p:cNvPr>
            <p:cNvSpPr txBox="1"/>
            <p:nvPr/>
          </p:nvSpPr>
          <p:spPr>
            <a:xfrm>
              <a:off x="11314212" y="2090145"/>
              <a:ext cx="676275" cy="369332"/>
            </a:xfrm>
            <a:prstGeom prst="rect">
              <a:avLst/>
            </a:prstGeom>
            <a:noFill/>
          </p:spPr>
          <p:txBody>
            <a:bodyPr wrap="square" rtlCol="0">
              <a:spAutoFit/>
            </a:bodyPr>
            <a:lstStyle/>
            <a:p>
              <a:r>
                <a:rPr lang="en-CA" b="1" dirty="0">
                  <a:solidFill>
                    <a:srgbClr val="183444"/>
                  </a:solidFill>
                  <a:latin typeface="Arial Narrow" panose="020B0606020202030204" pitchFamily="34" charset="0"/>
                  <a:cs typeface="Times New Roman" panose="02020603050405020304" pitchFamily="18" charset="0"/>
                </a:rPr>
                <a:t>(3)</a:t>
              </a:r>
              <a:endParaRPr lang="en-CA" dirty="0"/>
            </a:p>
          </p:txBody>
        </p:sp>
        <p:sp>
          <p:nvSpPr>
            <p:cNvPr id="25" name="TextBox 24">
              <a:extLst>
                <a:ext uri="{FF2B5EF4-FFF2-40B4-BE49-F238E27FC236}">
                  <a16:creationId xmlns:a16="http://schemas.microsoft.com/office/drawing/2014/main" id="{EEEA9173-CD19-42BB-AEB9-692F33F9AD90}"/>
                </a:ext>
              </a:extLst>
            </p:cNvPr>
            <p:cNvSpPr txBox="1"/>
            <p:nvPr/>
          </p:nvSpPr>
          <p:spPr>
            <a:xfrm>
              <a:off x="11314212" y="3059668"/>
              <a:ext cx="676275" cy="369332"/>
            </a:xfrm>
            <a:prstGeom prst="rect">
              <a:avLst/>
            </a:prstGeom>
            <a:noFill/>
          </p:spPr>
          <p:txBody>
            <a:bodyPr wrap="square" rtlCol="0">
              <a:spAutoFit/>
            </a:bodyPr>
            <a:lstStyle/>
            <a:p>
              <a:r>
                <a:rPr lang="en-CA" b="1" dirty="0">
                  <a:solidFill>
                    <a:srgbClr val="183444"/>
                  </a:solidFill>
                  <a:latin typeface="Arial Narrow" panose="020B0606020202030204" pitchFamily="34" charset="0"/>
                  <a:cs typeface="Times New Roman" panose="02020603050405020304" pitchFamily="18" charset="0"/>
                </a:rPr>
                <a:t>(4)</a:t>
              </a:r>
              <a:endParaRPr lang="en-CA" dirty="0"/>
            </a:p>
          </p:txBody>
        </p:sp>
        <p:sp>
          <p:nvSpPr>
            <p:cNvPr id="26" name="TextBox 25">
              <a:extLst>
                <a:ext uri="{FF2B5EF4-FFF2-40B4-BE49-F238E27FC236}">
                  <a16:creationId xmlns:a16="http://schemas.microsoft.com/office/drawing/2014/main" id="{7F551E28-404D-489B-BE27-5A0F4D9F53F2}"/>
                </a:ext>
              </a:extLst>
            </p:cNvPr>
            <p:cNvSpPr txBox="1"/>
            <p:nvPr/>
          </p:nvSpPr>
          <p:spPr>
            <a:xfrm>
              <a:off x="11314212" y="4029192"/>
              <a:ext cx="676275" cy="369332"/>
            </a:xfrm>
            <a:prstGeom prst="rect">
              <a:avLst/>
            </a:prstGeom>
            <a:noFill/>
          </p:spPr>
          <p:txBody>
            <a:bodyPr wrap="square" rtlCol="0">
              <a:spAutoFit/>
            </a:bodyPr>
            <a:lstStyle/>
            <a:p>
              <a:r>
                <a:rPr lang="en-CA" b="1" dirty="0">
                  <a:solidFill>
                    <a:srgbClr val="183444"/>
                  </a:solidFill>
                  <a:latin typeface="Arial Narrow" panose="020B0606020202030204" pitchFamily="34" charset="0"/>
                  <a:cs typeface="Times New Roman" panose="02020603050405020304" pitchFamily="18" charset="0"/>
                </a:rPr>
                <a:t>(5)</a:t>
              </a:r>
              <a:endParaRPr lang="en-CA" dirty="0"/>
            </a:p>
          </p:txBody>
        </p:sp>
      </p:grpSp>
    </p:spTree>
    <p:extLst>
      <p:ext uri="{BB962C8B-B14F-4D97-AF65-F5344CB8AC3E}">
        <p14:creationId xmlns:p14="http://schemas.microsoft.com/office/powerpoint/2010/main" val="2712639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par>
                          <p:cTn id="24" fill="hold">
                            <p:stCondLst>
                              <p:cond delay="0"/>
                            </p:stCondLst>
                            <p:childTnLst>
                              <p:par>
                                <p:cTn id="25" presetID="42"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childTnLst>
                                </p:cTn>
                              </p:par>
                              <p:par>
                                <p:cTn id="34" presetID="42" presetClass="entr" presetSubtype="0"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BCA6C6B0BC6E4FBB68B56678D0D2A8" ma:contentTypeVersion="25" ma:contentTypeDescription="Create a new document." ma:contentTypeScope="" ma:versionID="ee225ee6facb1f224834f19626bb6859">
  <xsd:schema xmlns:xsd="http://www.w3.org/2001/XMLSchema" xmlns:xs="http://www.w3.org/2001/XMLSchema" xmlns:p="http://schemas.microsoft.com/office/2006/metadata/properties" xmlns:ns1="http://schemas.microsoft.com/sharepoint/v3" xmlns:ns2="eb741441-2dce-446e-a303-1f1b1d8633c3" xmlns:ns3="0137a5ad-ac98-4981-b4c7-8563c6144a29" targetNamespace="http://schemas.microsoft.com/office/2006/metadata/properties" ma:root="true" ma:fieldsID="3f8bab3b1537590c5d1673af09fcd323" ns1:_="" ns2:_="" ns3:_="">
    <xsd:import namespace="http://schemas.microsoft.com/sharepoint/v3"/>
    <xsd:import namespace="eb741441-2dce-446e-a303-1f1b1d8633c3"/>
    <xsd:import namespace="0137a5ad-ac98-4981-b4c7-8563c6144a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_Flow_SignoffStatus" minOccurs="0"/>
                <xsd:element ref="ns2:MediaServiceObjectDetectorVersions" minOccurs="0"/>
                <xsd:element ref="ns2:MediaServiceSearchProperties" minOccurs="0"/>
                <xsd:element ref="ns2:InternalDocumentNotes" minOccurs="0"/>
                <xsd:element ref="ns2:MediaServiceBillingMetadata"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741441-2dce-446e-a303-1f1b1d8633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4" nillable="true" ma:displayName="Sign-off status" ma:internalName="Sign_x002d_off_x0020_status">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InternalDocumentNotes" ma:index="27" nillable="true" ma:displayName="Internal Document Notes" ma:format="Dropdown" ma:internalName="InternalDocumentNotes">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0416c9de-d322-4079-99ba-8b48fe7f0d1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37a5ad-ac98-4981-b4c7-8563c6144a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10defb1-7675-472a-a413-71c2e4931000}" ma:internalName="TaxCatchAll" ma:showField="CatchAllData" ma:web="0137a5ad-ac98-4981-b4c7-8563c6144a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eb741441-2dce-446e-a303-1f1b1d8633c3" xsi:nil="true"/>
    <TaxCatchAll xmlns="0137a5ad-ac98-4981-b4c7-8563c6144a29" xsi:nil="true"/>
    <lcf76f155ced4ddcb4097134ff3c332f xmlns="eb741441-2dce-446e-a303-1f1b1d8633c3">
      <Terms xmlns="http://schemas.microsoft.com/office/infopath/2007/PartnerControls"/>
    </lcf76f155ced4ddcb4097134ff3c332f>
    <InternalDocumentNotes xmlns="eb741441-2dce-446e-a303-1f1b1d8633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0A9D46-D2A9-4DB0-B70D-1E98EFD3B3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741441-2dce-446e-a303-1f1b1d8633c3"/>
    <ds:schemaRef ds:uri="0137a5ad-ac98-4981-b4c7-8563c6144a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226BF3-438B-47AD-AC78-26016615C801}">
  <ds:schemaRefs>
    <ds:schemaRef ds:uri="http://schemas.microsoft.com/office/2006/metadata/properties"/>
    <ds:schemaRef ds:uri="http://schemas.microsoft.com/office/2006/documentManagement/types"/>
    <ds:schemaRef ds:uri="http://www.w3.org/XML/1998/namespace"/>
    <ds:schemaRef ds:uri="http://purl.org/dc/elements/1.1/"/>
    <ds:schemaRef ds:uri="http://schemas.openxmlformats.org/package/2006/metadata/core-properties"/>
    <ds:schemaRef ds:uri="eb741441-2dce-446e-a303-1f1b1d8633c3"/>
    <ds:schemaRef ds:uri="http://purl.org/dc/dcmitype/"/>
    <ds:schemaRef ds:uri="http://schemas.microsoft.com/office/infopath/2007/PartnerControls"/>
    <ds:schemaRef ds:uri="0137a5ad-ac98-4981-b4c7-8563c6144a29"/>
    <ds:schemaRef ds:uri="http://schemas.microsoft.com/sharepoint/v3"/>
    <ds:schemaRef ds:uri="http://purl.org/dc/terms/"/>
  </ds:schemaRefs>
</ds:datastoreItem>
</file>

<file path=customXml/itemProps3.xml><?xml version="1.0" encoding="utf-8"?>
<ds:datastoreItem xmlns:ds="http://schemas.openxmlformats.org/officeDocument/2006/customXml" ds:itemID="{FAE6ED0B-80BE-42D8-BE36-36800E35D0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2347</TotalTime>
  <Words>1838</Words>
  <Application>Microsoft Office PowerPoint</Application>
  <PresentationFormat>Widescreen</PresentationFormat>
  <Paragraphs>145</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Aleo</vt:lpstr>
      <vt:lpstr>Arial</vt:lpstr>
      <vt:lpstr>Arial Narrow</vt:lpstr>
      <vt:lpstr>Calibri</vt:lpstr>
      <vt:lpstr>Calibri Light</vt:lpstr>
      <vt:lpstr>Retrospect</vt:lpstr>
      <vt:lpstr>Succession écologique</vt:lpstr>
      <vt:lpstr>PowerPoint Presentation</vt:lpstr>
      <vt:lpstr>Évolution au fil du temps</vt:lpstr>
      <vt:lpstr>Zonation écologique</vt:lpstr>
      <vt:lpstr>Succession écologique</vt:lpstr>
      <vt:lpstr>Succession écologique</vt:lpstr>
      <vt:lpstr>Étapes de la succession</vt:lpstr>
      <vt:lpstr>PowerPoint Presentation</vt:lpstr>
      <vt:lpstr>Succession d’une terre humide</vt:lpstr>
      <vt:lpstr>Succession d’une terre humide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Ecological Succession</dc:title>
  <dc:creator>Elsie Hampshire</dc:creator>
  <cp:lastModifiedBy>Lorène Lailler</cp:lastModifiedBy>
  <cp:revision>38</cp:revision>
  <cp:lastPrinted>2026-06-09T17:24:36Z</cp:lastPrinted>
  <dcterms:created xsi:type="dcterms:W3CDTF">2020-01-21T18:02:58Z</dcterms:created>
  <dcterms:modified xsi:type="dcterms:W3CDTF">2026-07-29T21:01:52Z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0x01010064BCA6C6B0BC6E4FBB68B56678D0D2A8</vt:lpwstr>
  </property>
  <property fmtid="{D5CDD505-2E9C-101B-9397-08002B2CF9AE}" pid="3" name="MediaServiceImageTags">
    <vt:lpwstr/>
  </property>
</Properties>
</file>