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notesMasterIdLst>
    <p:notesMasterId r:id="rId13"/>
  </p:notesMasterIdLst>
  <p:sldIdLst>
    <p:sldId id="256" r:id="rId5"/>
    <p:sldId id="260" r:id="rId6"/>
    <p:sldId id="273" r:id="rId7"/>
    <p:sldId id="259" r:id="rId8"/>
    <p:sldId id="280" r:id="rId9"/>
    <p:sldId id="261" r:id="rId10"/>
    <p:sldId id="272" r:id="rId11"/>
    <p:sldId id="276" r:id="rId12"/>
  </p:sldIdLst>
  <p:sldSz cx="12192000" cy="6858000"/>
  <p:notesSz cx="6858000" cy="29622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manda Benson" initials="AB" lastIdx="23" clrIdx="0">
    <p:extLst>
      <p:ext uri="{19B8F6BF-5375-455C-9EA6-DF929625EA0E}">
        <p15:presenceInfo xmlns:p15="http://schemas.microsoft.com/office/powerpoint/2012/main" userId="S::a_benson@ducks.ca::58b1cdbe-8fda-49c4-8e2f-923ab35499f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B5337"/>
    <a:srgbClr val="455F5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BFE4047-CCC1-4DEF-9E31-CB0DE96CF4A2}" v="1" dt="2026-07-29T20:56:30.70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03" autoAdjust="0"/>
    <p:restoredTop sz="52300" autoAdjust="0"/>
  </p:normalViewPr>
  <p:slideViewPr>
    <p:cSldViewPr snapToGrid="0">
      <p:cViewPr varScale="1">
        <p:scale>
          <a:sx n="58" d="100"/>
          <a:sy n="58" d="100"/>
        </p:scale>
        <p:origin x="2460" y="60"/>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446B96C-D1A2-4962-931A-724BB3D2DEA6}" type="datetimeFigureOut">
              <a:rPr lang="en-CA" smtClean="0"/>
              <a:t>2026-07-29</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F7B84BF-4991-4DD1-85D4-E8A8B5C9AE35}" type="slidenum">
              <a:rPr lang="en-CA" smtClean="0"/>
              <a:t>‹#›</a:t>
            </a:fld>
            <a:endParaRPr lang="en-CA"/>
          </a:p>
        </p:txBody>
      </p:sp>
    </p:spTree>
    <p:extLst>
      <p:ext uri="{BB962C8B-B14F-4D97-AF65-F5344CB8AC3E}">
        <p14:creationId xmlns:p14="http://schemas.microsoft.com/office/powerpoint/2010/main" val="15472402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Aujourd'hui, nous allons étudier les écosystèmes et voir comment les humains peuvent avoir des effets positifs et négatifs sur ces derniers.</a:t>
            </a:r>
            <a:endParaRPr lang="en-CA" baseline="0" dirty="0"/>
          </a:p>
        </p:txBody>
      </p:sp>
      <p:sp>
        <p:nvSpPr>
          <p:cNvPr id="4" name="Slide Number Placeholder 3"/>
          <p:cNvSpPr>
            <a:spLocks noGrp="1"/>
          </p:cNvSpPr>
          <p:nvPr>
            <p:ph type="sldNum" sz="quarter" idx="10"/>
          </p:nvPr>
        </p:nvSpPr>
        <p:spPr/>
        <p:txBody>
          <a:bodyPr/>
          <a:lstStyle/>
          <a:p>
            <a:fld id="{EF7B84BF-4991-4DD1-85D4-E8A8B5C9AE35}" type="slidenum">
              <a:rPr lang="en-CA" smtClean="0"/>
              <a:t>1</a:t>
            </a:fld>
            <a:endParaRPr lang="en-CA"/>
          </a:p>
        </p:txBody>
      </p:sp>
    </p:spTree>
    <p:extLst>
      <p:ext uri="{BB962C8B-B14F-4D97-AF65-F5344CB8AC3E}">
        <p14:creationId xmlns:p14="http://schemas.microsoft.com/office/powerpoint/2010/main" val="23938144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Les terres humides couvrent près de la moitié du Manitoba et sont présentes dans toutes les régions (écozones) de la province. </a:t>
            </a:r>
          </a:p>
          <a:p>
            <a:endParaRPr lang="fr-FR" dirty="0"/>
          </a:p>
          <a:p>
            <a:r>
              <a:rPr lang="fr-FR" dirty="0"/>
              <a:t>Les principales caractéristiques biotiques et abiotiques d’une terre humide sont les suivantes :</a:t>
            </a:r>
          </a:p>
          <a:p>
            <a:pPr marL="171450" indent="-171450">
              <a:buFontTx/>
              <a:buChar char="-"/>
            </a:pPr>
            <a:r>
              <a:rPr lang="fr-FR" dirty="0"/>
              <a:t>Une étendue de terre saturée d’eau de manière permanente ou périodique</a:t>
            </a:r>
          </a:p>
          <a:p>
            <a:pPr marL="171450" indent="-171450">
              <a:buFontTx/>
              <a:buChar char="-"/>
            </a:pPr>
            <a:r>
              <a:rPr lang="fr-FR" dirty="0"/>
              <a:t>La profondeur de l’eau ne dépasse pas 2 mètres</a:t>
            </a:r>
          </a:p>
          <a:p>
            <a:pPr marL="171450" indent="-171450">
              <a:buFontTx/>
              <a:buChar char="-"/>
            </a:pPr>
            <a:r>
              <a:rPr lang="fr-FR" dirty="0"/>
              <a:t>Des plantes aquatiques poussent dans l’eau et autour de celle-ci</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fr-FR" dirty="0"/>
              <a:t>De nombreux animaux y vivent</a:t>
            </a:r>
          </a:p>
          <a:p>
            <a:pPr marL="171450" indent="-171450">
              <a:buFontTx/>
              <a:buChar char="-"/>
            </a:pPr>
            <a:endParaRPr lang="en-CA" dirty="0"/>
          </a:p>
          <a:p>
            <a:r>
              <a:rPr lang="fr-FR" dirty="0"/>
              <a:t>Chaque type de terre humide présente des caractéristiques biotiques et abiotiques légèrement différentes qui le distinguent des autres types de terres humides, tout en conservant les caractéristiques générales d’une terre humide. </a:t>
            </a:r>
          </a:p>
          <a:p>
            <a:endParaRPr lang="fr-FR" i="1" dirty="0"/>
          </a:p>
          <a:p>
            <a:r>
              <a:rPr lang="fr-FR" b="1" i="1" dirty="0"/>
              <a:t>Remarque : </a:t>
            </a:r>
            <a:r>
              <a:rPr lang="fr-FR" b="0" i="1" dirty="0"/>
              <a:t>Pour plus de détails sur les caractéristiques spécifiques de chaque type de terre humide, consultez l'activité pré-visite 1 : Connais tes zones!</a:t>
            </a:r>
            <a:endParaRPr lang="en-CA" b="0" i="1" dirty="0"/>
          </a:p>
        </p:txBody>
      </p:sp>
      <p:sp>
        <p:nvSpPr>
          <p:cNvPr id="4" name="Slide Number Placeholder 3"/>
          <p:cNvSpPr>
            <a:spLocks noGrp="1"/>
          </p:cNvSpPr>
          <p:nvPr>
            <p:ph type="sldNum" sz="quarter" idx="10"/>
          </p:nvPr>
        </p:nvSpPr>
        <p:spPr/>
        <p:txBody>
          <a:bodyPr/>
          <a:lstStyle/>
          <a:p>
            <a:fld id="{EF7B84BF-4991-4DD1-85D4-E8A8B5C9AE35}" type="slidenum">
              <a:rPr lang="en-CA" smtClean="0"/>
              <a:t>2</a:t>
            </a:fld>
            <a:endParaRPr lang="en-CA"/>
          </a:p>
        </p:txBody>
      </p:sp>
    </p:spTree>
    <p:extLst>
      <p:ext uri="{BB962C8B-B14F-4D97-AF65-F5344CB8AC3E}">
        <p14:creationId xmlns:p14="http://schemas.microsoft.com/office/powerpoint/2010/main" val="32957193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Le bétail occupe une place importante dans l'écosystème des Prairies et illustre bien les effets à la fois positifs et négatifs de l'intervention humaine. Les plantes des Prairies ont évolué en présence des bisons, et la plupart des espèces ont besoin de la perturbation (piétinement) ou du « broutage » que procuraient les troupeaux de bisons en liberté. Avec la disparition des bisons, le bétail peut constituer un bon substitut si l'élevage est pratiqué de manière durable. Parmi les exemples de pratiques agricoles durables, on peut citer le déplacement du bétail afin d'éviter le surpâturage d'une zone et la mise en place d'abreuvoirs pour préserver les terres humides.</a:t>
            </a:r>
            <a:endParaRPr lang="en-CA" dirty="0"/>
          </a:p>
        </p:txBody>
      </p:sp>
      <p:sp>
        <p:nvSpPr>
          <p:cNvPr id="4" name="Slide Number Placeholder 3"/>
          <p:cNvSpPr>
            <a:spLocks noGrp="1"/>
          </p:cNvSpPr>
          <p:nvPr>
            <p:ph type="sldNum" sz="quarter" idx="10"/>
          </p:nvPr>
        </p:nvSpPr>
        <p:spPr/>
        <p:txBody>
          <a:bodyPr/>
          <a:lstStyle/>
          <a:p>
            <a:fld id="{EF7B84BF-4991-4DD1-85D4-E8A8B5C9AE35}" type="slidenum">
              <a:rPr lang="en-CA" smtClean="0"/>
              <a:t>3</a:t>
            </a:fld>
            <a:endParaRPr lang="en-CA"/>
          </a:p>
        </p:txBody>
      </p:sp>
    </p:spTree>
    <p:extLst>
      <p:ext uri="{BB962C8B-B14F-4D97-AF65-F5344CB8AC3E}">
        <p14:creationId xmlns:p14="http://schemas.microsoft.com/office/powerpoint/2010/main" val="27403326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baseline="0" dirty="0"/>
              <a:t>Pouvez-vous citer quelques interventions humaines positives?  Celles qui figurent sur cette diapositive ne sont que quelques exemples. Voyez ce que vos élèves peuvent proposer.</a:t>
            </a:r>
          </a:p>
          <a:p>
            <a:endParaRPr lang="fr-FR" baseline="0" dirty="0"/>
          </a:p>
          <a:p>
            <a:pPr marL="171450" indent="-171450">
              <a:buFontTx/>
              <a:buChar char="-"/>
            </a:pPr>
            <a:r>
              <a:rPr lang="fr-FR" b="1" baseline="0" dirty="0"/>
              <a:t>Protection des habitats </a:t>
            </a:r>
            <a:r>
              <a:rPr lang="fr-FR" baseline="0" dirty="0"/>
              <a:t>: Il existe de nombreuses façons de protéger les habitats, qu'il s'agisse de restaurer une terre humide, de clôturer une zone pour les pluviers siffleurs ou de créer des parcs.</a:t>
            </a:r>
          </a:p>
          <a:p>
            <a:pPr marL="171450" indent="-171450">
              <a:buFontTx/>
              <a:buChar char="-"/>
            </a:pPr>
            <a:r>
              <a:rPr lang="fr-FR" b="1" baseline="0" dirty="0"/>
              <a:t>Réintroduire des espèces </a:t>
            </a:r>
            <a:r>
              <a:rPr lang="fr-FR" baseline="0" dirty="0"/>
              <a:t>: Il est difficile, mais pas impossible, de faire en sorte que des espèces indigènes réintègrent un écosystème qu'elles habitaient autrefois. La bernache du Canada (forme géante) que l'on voit aujourd'hui à Winnipeg et au marais était autrefois considérée comme éteinte. Une petite population de 200 oiseaux a été découverte dans le Minnesota, et un programme d'élevage et de réintroduction a été lancé. Leur nombre s'élève désormais à environ 4 millions. Une réussite remarquable! </a:t>
            </a:r>
          </a:p>
          <a:p>
            <a:pPr marL="171450" indent="-171450">
              <a:buFontTx/>
              <a:buChar char="-"/>
            </a:pPr>
            <a:r>
              <a:rPr lang="fr-FR" b="1" baseline="0" dirty="0"/>
              <a:t>Créer des bassins de rétention</a:t>
            </a:r>
            <a:r>
              <a:rPr lang="fr-FR" baseline="0" dirty="0"/>
              <a:t> : Les nouveaux quartiers se composent d’espaces verts et </a:t>
            </a:r>
            <a:r>
              <a:rPr lang="fr-FR" baseline="0" dirty="0" err="1"/>
              <a:t>gérent</a:t>
            </a:r>
            <a:r>
              <a:rPr lang="fr-FR" baseline="0" dirty="0"/>
              <a:t> le ruissellement des eaux. Les bassins de rétention traditionnels sont bordés d’herbe tondue jusqu’au bord de l’eau et ne sont pas utilisés par de nombreuses espèces sauvages. Native Plant Solutions (une branche de Canards Illimités Canada) aide à construire des bassins qui constituent des terres humides fonctionnelles et attirent une faune abondante.</a:t>
            </a:r>
          </a:p>
          <a:p>
            <a:pPr marL="171450" indent="-171450">
              <a:buFontTx/>
              <a:buChar char="-"/>
            </a:pPr>
            <a:r>
              <a:rPr lang="fr-FR" b="1" baseline="0" dirty="0"/>
              <a:t>Contrôler les feux </a:t>
            </a:r>
            <a:r>
              <a:rPr lang="fr-FR" baseline="0" dirty="0"/>
              <a:t>: Les feux sont un élément nécessaire de nombreux écosystèmes. Ici, au Manitoba, les plantes des Prairies et du Bouclier boréal dépendent des feux pour maintenir un écosystème sain. Les feux contrôlés sont un moyen d’exercer une influence positive sur un écosystème sans que le feu ne devienne destructeur.</a:t>
            </a:r>
            <a:br>
              <a:rPr lang="en-CA" baseline="0" dirty="0"/>
            </a:br>
            <a:br>
              <a:rPr lang="en-CA" baseline="0" dirty="0"/>
            </a:br>
            <a:r>
              <a:rPr lang="en-CA" baseline="0" dirty="0"/>
              <a:t>Images :</a:t>
            </a:r>
            <a:br>
              <a:rPr lang="en-CA" baseline="0" dirty="0"/>
            </a:br>
            <a:r>
              <a:rPr lang="en-CA" baseline="0" dirty="0"/>
              <a:t>1. Terre </a:t>
            </a:r>
            <a:r>
              <a:rPr lang="en-CA" baseline="0" dirty="0" err="1"/>
              <a:t>humide</a:t>
            </a:r>
            <a:r>
              <a:rPr lang="en-CA" baseline="0" dirty="0"/>
              <a:t> </a:t>
            </a:r>
            <a:r>
              <a:rPr lang="en-CA" baseline="0" dirty="0" err="1"/>
              <a:t>restaurée</a:t>
            </a:r>
            <a:br>
              <a:rPr lang="en-CA" baseline="0" dirty="0"/>
            </a:br>
            <a:r>
              <a:rPr lang="en-CA" baseline="0" dirty="0"/>
              <a:t>2. Bernache du Canada (</a:t>
            </a:r>
            <a:r>
              <a:rPr lang="en-CA" sz="5000" baseline="0" dirty="0">
                <a:solidFill>
                  <a:srgbClr val="FF0000"/>
                </a:solidFill>
                <a:highlight>
                  <a:srgbClr val="FF0000"/>
                </a:highlight>
              </a:rPr>
              <a:t>sous-</a:t>
            </a:r>
            <a:r>
              <a:rPr lang="en-CA" sz="5000" baseline="0" dirty="0" err="1">
                <a:solidFill>
                  <a:srgbClr val="FF0000"/>
                </a:solidFill>
                <a:highlight>
                  <a:srgbClr val="FF0000"/>
                </a:highlight>
              </a:rPr>
              <a:t>espèce</a:t>
            </a:r>
            <a:r>
              <a:rPr lang="en-CA" sz="5000" baseline="0" dirty="0">
                <a:solidFill>
                  <a:srgbClr val="FF0000"/>
                </a:solidFill>
                <a:highlight>
                  <a:srgbClr val="FF0000"/>
                </a:highlight>
              </a:rPr>
              <a:t> </a:t>
            </a:r>
            <a:r>
              <a:rPr lang="en-CA" sz="5000" baseline="0" dirty="0" err="1">
                <a:solidFill>
                  <a:srgbClr val="FF0000"/>
                </a:solidFill>
                <a:highlight>
                  <a:srgbClr val="FF0000"/>
                </a:highlight>
              </a:rPr>
              <a:t>géante</a:t>
            </a:r>
            <a:r>
              <a:rPr lang="en-CA" baseline="0" dirty="0"/>
              <a:t>)</a:t>
            </a:r>
            <a:br>
              <a:rPr lang="en-CA" baseline="0" dirty="0"/>
            </a:br>
            <a:r>
              <a:rPr lang="en-CA" baseline="0" dirty="0"/>
              <a:t>3. Bassin de </a:t>
            </a:r>
            <a:r>
              <a:rPr lang="en-CA" baseline="0" dirty="0" err="1"/>
              <a:t>rétention</a:t>
            </a:r>
            <a:br>
              <a:rPr lang="en-CA" baseline="0" dirty="0"/>
            </a:br>
            <a:r>
              <a:rPr lang="en-CA" baseline="0" dirty="0"/>
              <a:t>4. Feu </a:t>
            </a:r>
            <a:r>
              <a:rPr lang="en-CA" baseline="0" dirty="0" err="1"/>
              <a:t>contrôlé</a:t>
            </a:r>
            <a:endParaRPr lang="en-CA" dirty="0"/>
          </a:p>
        </p:txBody>
      </p:sp>
      <p:sp>
        <p:nvSpPr>
          <p:cNvPr id="4" name="Slide Number Placeholder 3"/>
          <p:cNvSpPr>
            <a:spLocks noGrp="1"/>
          </p:cNvSpPr>
          <p:nvPr>
            <p:ph type="sldNum" sz="quarter" idx="10"/>
          </p:nvPr>
        </p:nvSpPr>
        <p:spPr/>
        <p:txBody>
          <a:bodyPr/>
          <a:lstStyle/>
          <a:p>
            <a:fld id="{EF7B84BF-4991-4DD1-85D4-E8A8B5C9AE35}" type="slidenum">
              <a:rPr lang="en-CA" smtClean="0"/>
              <a:t>4</a:t>
            </a:fld>
            <a:endParaRPr lang="en-CA"/>
          </a:p>
        </p:txBody>
      </p:sp>
    </p:spTree>
    <p:extLst>
      <p:ext uri="{BB962C8B-B14F-4D97-AF65-F5344CB8AC3E}">
        <p14:creationId xmlns:p14="http://schemas.microsoft.com/office/powerpoint/2010/main" val="28714573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baseline="0" dirty="0">
                <a:solidFill>
                  <a:srgbClr val="FF0000"/>
                </a:solidFill>
              </a:rPr>
              <a:t>Pouvez-vous citer quelques interventions humaines négatives? Celles qui figurent sur cette diapositive ne sont que quelques exemples. Voyez ce que vos élèves peuvent proposer.</a:t>
            </a:r>
          </a:p>
          <a:p>
            <a:endParaRPr lang="en-CA" baseline="0" dirty="0">
              <a:solidFill>
                <a:srgbClr val="FF0000"/>
              </a:solidFill>
            </a:endParaRPr>
          </a:p>
          <a:p>
            <a:r>
              <a:rPr lang="fr-FR" b="1" baseline="0" dirty="0">
                <a:solidFill>
                  <a:srgbClr val="FF0000"/>
                </a:solidFill>
              </a:rPr>
              <a:t>Pollution : </a:t>
            </a:r>
            <a:r>
              <a:rPr lang="fr-FR" b="0" baseline="0" dirty="0">
                <a:solidFill>
                  <a:srgbClr val="FF0000"/>
                </a:solidFill>
              </a:rPr>
              <a:t>La pollution peut prendre de nombreuses formes. Elle peut inclure des déchets visibles à l'œil nu, mais aussi des produits chimiques et des microplastiques trop petits pour être vus. Certains polluants sont plus faciles à prévenir que d'autres. </a:t>
            </a:r>
          </a:p>
          <a:p>
            <a:endParaRPr lang="en-CA" b="0" baseline="0" dirty="0"/>
          </a:p>
          <a:p>
            <a:r>
              <a:rPr lang="fr-FR" b="1" baseline="0" dirty="0"/>
              <a:t>Prévention des feux naturels : </a:t>
            </a:r>
            <a:r>
              <a:rPr lang="fr-FR" b="0" baseline="0" dirty="0"/>
              <a:t>Les feux font naturellement partie de nombreux écosystèmes, mais peuvent être destructeurs dans les zones habitées. On a cherché à les éteindre pour « sauver » les forêts et prévenir les dommages matériels. En l’absence de feux, les matières mortes s’accumulent, de sorte que lorsqu’un feu se déclare, il brûle souvent à une température beaucoup plus élevée (que les plantes ne peuvent supporter) et devient incontrôlable.</a:t>
            </a:r>
            <a:endParaRPr lang="en-CA" b="0"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CA" b="1"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b="1" baseline="0" dirty="0"/>
              <a:t>Assèchement des terres humides : </a:t>
            </a:r>
            <a:r>
              <a:rPr lang="fr-FR" b="0" baseline="0" dirty="0"/>
              <a:t>Des terres humides disparaissent encore chaque jour (15 acres par jour au Manitoba, soit l’équivalent de 4,5 terrains de football). L’assèchement est l’une des plus grandes menaces qui pèsent sur les terres humides dans les zones rurales du Canada. Notre pays a une longue histoire d’installation de fossés qui drainent l’eau des terres humides afin de pouvoir cultiver davantage de terres. Cela a contribué à nourrir les communautés, mais cela leur nuit également en supprimant nos systèmes de défense naturels : les terres humides. Des pratiques durables sont nécessaires pour atteindre un équilibre entre la production alimentaire et des écosystèmes sains et fonctionnels.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b="0" baseline="0" dirty="0"/>
          </a:p>
          <a:p>
            <a:r>
              <a:rPr lang="fr-FR" b="1" baseline="0" dirty="0"/>
              <a:t>Introduction d'espèces non indigènes : </a:t>
            </a:r>
            <a:r>
              <a:rPr lang="fr-FR" b="0" baseline="0" dirty="0"/>
              <a:t>ces espèces ont souvent la capacité de s'implanter et de se propager rapidement, « envahissant » souvent des zones entières et étouffant ou remplaçant les espèces indigènes. Cela réduit la biodiversité (la diversité de la vie) d'une région, privant ainsi de leur habitat les espèces sauvages qui ont évolué aux côtés des espèces indigènes. Elles peuvent également avoir des répercussions sur les économies locales en entraînant des pertes de production agricole et forestière, une augmentation des coûts de gestion, ainsi qu'une baisse des recettes issues du tourisme et des loisirs. </a:t>
            </a:r>
          </a:p>
          <a:p>
            <a:endParaRPr lang="en-CA" b="0" u="none" baseline="0" dirty="0">
              <a:solidFill>
                <a:srgbClr val="455F51"/>
              </a:solidFill>
            </a:endParaRPr>
          </a:p>
          <a:p>
            <a:r>
              <a:rPr lang="en-CA" baseline="0" dirty="0"/>
              <a:t>Images :</a:t>
            </a:r>
            <a:br>
              <a:rPr lang="en-CA" baseline="0" dirty="0"/>
            </a:br>
            <a:r>
              <a:rPr lang="en-CA" baseline="0" dirty="0"/>
              <a:t>1. Pollution dans </a:t>
            </a:r>
            <a:r>
              <a:rPr lang="en-CA" baseline="0" dirty="0" err="1"/>
              <a:t>une</a:t>
            </a:r>
            <a:r>
              <a:rPr lang="en-CA" baseline="0" dirty="0"/>
              <a:t> terre </a:t>
            </a:r>
            <a:r>
              <a:rPr lang="en-CA" baseline="0" dirty="0" err="1"/>
              <a:t>humide</a:t>
            </a:r>
            <a:br>
              <a:rPr lang="en-CA" baseline="0" dirty="0"/>
            </a:br>
            <a:r>
              <a:rPr lang="en-CA" baseline="0" dirty="0"/>
              <a:t>2. Feu de </a:t>
            </a:r>
            <a:r>
              <a:rPr lang="en-CA" baseline="0" dirty="0" err="1"/>
              <a:t>forêt</a:t>
            </a:r>
            <a:br>
              <a:rPr lang="en-CA" baseline="0" dirty="0"/>
            </a:br>
            <a:r>
              <a:rPr lang="en-CA" baseline="0" dirty="0"/>
              <a:t>3. </a:t>
            </a:r>
            <a:r>
              <a:rPr lang="en-CA" baseline="0" dirty="0" err="1"/>
              <a:t>Assèchement</a:t>
            </a:r>
            <a:r>
              <a:rPr lang="en-CA" baseline="0" dirty="0"/>
              <a:t> d’un </a:t>
            </a:r>
            <a:r>
              <a:rPr lang="en-CA" baseline="0" dirty="0" err="1"/>
              <a:t>fossé</a:t>
            </a:r>
            <a:br>
              <a:rPr lang="en-CA" baseline="0" dirty="0"/>
            </a:br>
            <a:r>
              <a:rPr lang="en-CA" baseline="0" dirty="0"/>
              <a:t>4. </a:t>
            </a:r>
            <a:r>
              <a:rPr lang="fr-FR" baseline="0" dirty="0"/>
              <a:t>Salicaire pourpre - plante vivace originaire d'Eurasie qui a été introduite accidentellement en Amérique du Nord au début du XIXe siècle. Elle dégrade les habitats naturels tels que les terres humides et les zones riveraines, réduisant la diversité biologique en supplantant la végétation indigène. Cela affecte l'ensemble de la communauté des terres humides, tant végétale qu'animale. Le coût estimé des mesures de lutte, des pertes et des dommages associés à la salicaire pourpre s'élève à 45 millions de dollars américains par an. La gestion de la salicaire pourpre dans les terres humides a fait appel à quatre approches générales de lutte : culturale, mécanique, chimique et biologique. Les efforts actuels au Manitoba se concentrent sur l'utilisation de coléoptères comme moyen de lutte biologique à long terme. Alors que d'autres méthodes de lutte ont eu peu de succès, l'utilisation de coléoptères s'est avérée efficace.</a:t>
            </a:r>
            <a:endParaRPr lang="en-CA" dirty="0"/>
          </a:p>
        </p:txBody>
      </p:sp>
      <p:sp>
        <p:nvSpPr>
          <p:cNvPr id="4" name="Slide Number Placeholder 3"/>
          <p:cNvSpPr>
            <a:spLocks noGrp="1"/>
          </p:cNvSpPr>
          <p:nvPr>
            <p:ph type="sldNum" sz="quarter" idx="10"/>
          </p:nvPr>
        </p:nvSpPr>
        <p:spPr/>
        <p:txBody>
          <a:bodyPr/>
          <a:lstStyle/>
          <a:p>
            <a:fld id="{EF7B84BF-4991-4DD1-85D4-E8A8B5C9AE35}" type="slidenum">
              <a:rPr lang="en-CA" smtClean="0"/>
              <a:t>5</a:t>
            </a:fld>
            <a:endParaRPr lang="en-CA"/>
          </a:p>
        </p:txBody>
      </p:sp>
    </p:spTree>
    <p:extLst>
      <p:ext uri="{BB962C8B-B14F-4D97-AF65-F5344CB8AC3E}">
        <p14:creationId xmlns:p14="http://schemas.microsoft.com/office/powerpoint/2010/main" val="1680156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1" u="none" kern="1200" dirty="0">
                <a:solidFill>
                  <a:srgbClr val="455F51"/>
                </a:solidFill>
                <a:effectLst/>
                <a:latin typeface="+mn-lt"/>
                <a:ea typeface="+mn-ea"/>
                <a:cs typeface="+mn-cs"/>
              </a:rPr>
              <a:t>Les facteurs sociaux </a:t>
            </a:r>
            <a:r>
              <a:rPr lang="fr-FR" sz="1200" b="0" u="none" kern="1200" dirty="0">
                <a:solidFill>
                  <a:srgbClr val="455F51"/>
                </a:solidFill>
                <a:effectLst/>
                <a:latin typeface="+mn-lt"/>
                <a:ea typeface="+mn-ea"/>
                <a:cs typeface="+mn-cs"/>
              </a:rPr>
              <a:t>sont des variables issues de la culture, de l'environnement, de la communauté, de la famille, des organisations, de la société, des gouvernements, des médias, de la technologie, de la religion, de l'idéologie, du discours, de la langue et de la communication, et qui influencent l'individu à penser et à agir d'une certaine manière.</a:t>
            </a:r>
          </a:p>
          <a:p>
            <a:endParaRPr lang="fr-FR" sz="1200" b="0" u="none" kern="1200" dirty="0">
              <a:solidFill>
                <a:srgbClr val="455F51"/>
              </a:solidFill>
              <a:effectLst/>
              <a:latin typeface="+mn-lt"/>
              <a:ea typeface="+mn-ea"/>
              <a:cs typeface="+mn-cs"/>
            </a:endParaRPr>
          </a:p>
          <a:p>
            <a:r>
              <a:rPr lang="fr-FR" sz="1200" b="1" u="none" kern="1200" dirty="0">
                <a:solidFill>
                  <a:srgbClr val="455F51"/>
                </a:solidFill>
                <a:effectLst/>
                <a:latin typeface="+mn-lt"/>
                <a:ea typeface="+mn-ea"/>
                <a:cs typeface="+mn-cs"/>
              </a:rPr>
              <a:t>Les facteurs économiques </a:t>
            </a:r>
            <a:r>
              <a:rPr lang="fr-FR" sz="1200" u="none" kern="1200" dirty="0">
                <a:solidFill>
                  <a:srgbClr val="455F51"/>
                </a:solidFill>
                <a:effectLst/>
                <a:latin typeface="+mn-lt"/>
                <a:ea typeface="+mn-ea"/>
                <a:cs typeface="+mn-cs"/>
              </a:rPr>
              <a:t>peuvent inclure des coûts tels que les salaires, les taux d'intérêt, l'action gouvernementale, la législation, les politiques, les taux d'imposition et le chômage. Tous ces facteurs sont extérieurs à l'entreprise ou à l'investissement lui-même, mais ils influencent fortement la valeur future de l'investissement.</a:t>
            </a:r>
            <a:r>
              <a:rPr lang="en-CA" sz="1200" u="none" kern="1200" dirty="0">
                <a:solidFill>
                  <a:srgbClr val="455F51"/>
                </a:solidFill>
                <a:effectLst/>
                <a:latin typeface="+mn-lt"/>
                <a:ea typeface="+mn-ea"/>
                <a:cs typeface="+mn-cs"/>
              </a:rPr>
              <a:t> </a:t>
            </a:r>
          </a:p>
          <a:p>
            <a:endParaRPr lang="en-CA" sz="1200" u="none" kern="1200" dirty="0">
              <a:solidFill>
                <a:srgbClr val="455F51"/>
              </a:solidFill>
              <a:effectLst/>
              <a:latin typeface="+mn-lt"/>
              <a:ea typeface="+mn-ea"/>
              <a:cs typeface="+mn-cs"/>
            </a:endParaRPr>
          </a:p>
          <a:p>
            <a:r>
              <a:rPr lang="fr-FR" sz="1200" b="1" u="none" kern="1200" dirty="0">
                <a:solidFill>
                  <a:srgbClr val="455F51"/>
                </a:solidFill>
                <a:effectLst/>
                <a:latin typeface="+mn-lt"/>
                <a:ea typeface="+mn-ea"/>
                <a:cs typeface="+mn-cs"/>
              </a:rPr>
              <a:t>Les facteurs environnementaux </a:t>
            </a:r>
            <a:r>
              <a:rPr lang="fr-FR" sz="1200" b="0" u="none" kern="1200" dirty="0">
                <a:solidFill>
                  <a:srgbClr val="455F51"/>
                </a:solidFill>
                <a:effectLst/>
                <a:latin typeface="+mn-lt"/>
                <a:ea typeface="+mn-ea"/>
                <a:cs typeface="+mn-cs"/>
              </a:rPr>
              <a:t>désignent tous les facteurs, abiotiques ou biotiques, qui influencent les organismes vivants. Les facteurs abiotiques comprennent la température ambiante, l'ensoleillement et le pH de l'eau ou du sol dans lequel vit un organisme. Les facteurs biotiques comprennent la disponibilité de proies, ainsi que la présence de congénères, de concurrents, de prédateurs et de parasites.</a:t>
            </a:r>
          </a:p>
          <a:p>
            <a:endParaRPr lang="en-CA" dirty="0"/>
          </a:p>
          <a:p>
            <a:r>
              <a:rPr lang="en-CA" dirty="0"/>
              <a:t>Images : </a:t>
            </a:r>
            <a:br>
              <a:rPr lang="en-CA" dirty="0"/>
            </a:br>
            <a:r>
              <a:rPr lang="en-CA" dirty="0"/>
              <a:t>1. Enfants regardant les </a:t>
            </a:r>
            <a:r>
              <a:rPr lang="en-CA" dirty="0" err="1"/>
              <a:t>oiseaux</a:t>
            </a:r>
            <a:endParaRPr lang="en-CA" baseline="0" dirty="0"/>
          </a:p>
          <a:p>
            <a:r>
              <a:rPr lang="en-CA" baseline="0" dirty="0"/>
              <a:t>2. </a:t>
            </a:r>
            <a:r>
              <a:rPr lang="en-CA" baseline="0" dirty="0" err="1"/>
              <a:t>Bernaches</a:t>
            </a:r>
            <a:r>
              <a:rPr lang="en-CA" baseline="0" dirty="0"/>
              <a:t> du Canada dans un champs</a:t>
            </a:r>
          </a:p>
          <a:p>
            <a:r>
              <a:rPr lang="en-CA" baseline="0" dirty="0"/>
              <a:t>3. </a:t>
            </a:r>
            <a:r>
              <a:rPr lang="fr-FR" baseline="0" dirty="0"/>
              <a:t>Prolifération d'algues sur le lac Winnipeg due à l'eutrophisation</a:t>
            </a:r>
            <a:endParaRPr lang="en-CA" baseline="0" dirty="0"/>
          </a:p>
        </p:txBody>
      </p:sp>
      <p:sp>
        <p:nvSpPr>
          <p:cNvPr id="4" name="Slide Number Placeholder 3"/>
          <p:cNvSpPr>
            <a:spLocks noGrp="1"/>
          </p:cNvSpPr>
          <p:nvPr>
            <p:ph type="sldNum" sz="quarter" idx="10"/>
          </p:nvPr>
        </p:nvSpPr>
        <p:spPr/>
        <p:txBody>
          <a:bodyPr/>
          <a:lstStyle/>
          <a:p>
            <a:fld id="{EF7B84BF-4991-4DD1-85D4-E8A8B5C9AE35}" type="slidenum">
              <a:rPr lang="en-CA" smtClean="0"/>
              <a:t>6</a:t>
            </a:fld>
            <a:endParaRPr lang="en-CA"/>
          </a:p>
        </p:txBody>
      </p:sp>
    </p:spTree>
    <p:extLst>
      <p:ext uri="{BB962C8B-B14F-4D97-AF65-F5344CB8AC3E}">
        <p14:creationId xmlns:p14="http://schemas.microsoft.com/office/powerpoint/2010/main" val="1894036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baseline="0" dirty="0"/>
              <a:t>Seuls ou en groupes, les élèves mèneront des recherches et présenteront un sujet ayant un impact sur un écosystème de terre humide locale. Ce sujet peut porter sur un thème aussi précis que les microplastiques ou aussi vaste que la restauration des terres humides. </a:t>
            </a:r>
            <a:r>
              <a:rPr lang="fr-FR" baseline="0"/>
              <a:t>Les élèves devront répondre à ces trois questions, leur proposition découlant des solutions qu’ils auront imaginées.</a:t>
            </a:r>
            <a:endParaRPr lang="en-CA" baseline="0" dirty="0"/>
          </a:p>
        </p:txBody>
      </p:sp>
      <p:sp>
        <p:nvSpPr>
          <p:cNvPr id="4" name="Slide Number Placeholder 3"/>
          <p:cNvSpPr>
            <a:spLocks noGrp="1"/>
          </p:cNvSpPr>
          <p:nvPr>
            <p:ph type="sldNum" sz="quarter" idx="10"/>
          </p:nvPr>
        </p:nvSpPr>
        <p:spPr/>
        <p:txBody>
          <a:bodyPr/>
          <a:lstStyle/>
          <a:p>
            <a:fld id="{EF7B84BF-4991-4DD1-85D4-E8A8B5C9AE35}" type="slidenum">
              <a:rPr lang="en-CA" smtClean="0"/>
              <a:t>7</a:t>
            </a:fld>
            <a:endParaRPr lang="en-CA"/>
          </a:p>
        </p:txBody>
      </p:sp>
    </p:spTree>
    <p:extLst>
      <p:ext uri="{BB962C8B-B14F-4D97-AF65-F5344CB8AC3E}">
        <p14:creationId xmlns:p14="http://schemas.microsoft.com/office/powerpoint/2010/main" val="4158585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EF7B84BF-4991-4DD1-85D4-E8A8B5C9AE35}" type="slidenum">
              <a:rPr lang="en-CA" smtClean="0"/>
              <a:t>8</a:t>
            </a:fld>
            <a:endParaRPr lang="en-CA"/>
          </a:p>
        </p:txBody>
      </p:sp>
    </p:spTree>
    <p:extLst>
      <p:ext uri="{BB962C8B-B14F-4D97-AF65-F5344CB8AC3E}">
        <p14:creationId xmlns:p14="http://schemas.microsoft.com/office/powerpoint/2010/main" val="39152312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A069CB8-F204-4D06-B913-C5A26A89888A}" type="datetimeFigureOut">
              <a:rPr lang="en-US" dirty="0"/>
              <a:t>7/29/2026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0B6E300-0A13-4A81-945A-7333C271A069}" type="datetimeFigureOut">
              <a:rPr lang="en-US" dirty="0"/>
              <a:t>7/29/2026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4671962-1EA4-46E7-BCB0-F36CE46D1A59}" type="datetimeFigureOut">
              <a:rPr lang="en-US" dirty="0"/>
              <a:t>7/29/2026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30BB376-B19C-488D-ABEB-03C7E6E9E3E0}" type="datetimeFigureOut">
              <a:rPr lang="en-US" dirty="0"/>
              <a:t>7/29/2026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29637A9-119A-49DA-BD12-AAC58B377D80}"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86F077B-A50F-4D64-8574-E2D6A98A5553}" type="datetimeFigureOut">
              <a:rPr lang="en-US" dirty="0"/>
              <a:t>7/29/2026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D9E2A62-1983-43A1-A163-D8AA46534C80}" type="datetimeFigureOut">
              <a:rPr lang="en-US" dirty="0"/>
              <a:t>7/29/2026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98F3E3B-34E3-4345-B2A1-994B83598A9C}" type="datetimeFigureOut">
              <a:rPr lang="en-US" dirty="0"/>
              <a:t>7/29/2026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D816C96-82A1-4D77-8ADA-627AC6FE3D65}" type="datetimeFigureOut">
              <a:rPr lang="en-US" dirty="0"/>
              <a:t>7/29/2026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1D102C1E-28F2-47E9-802D-339E64E2F920}" type="datetimeFigureOut">
              <a:rPr lang="en-US" dirty="0"/>
              <a:t>7/29/2026</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24271A48-F18A-45B3-BC05-1E27DA3F88AF}" type="datetimeFigureOut">
              <a:rPr lang="en-US" dirty="0"/>
              <a:t>7/29/2026</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65B747F8-9654-4282-85D2-65F41AAE7A75}" type="datetimeFigureOut">
              <a:rPr lang="en-US" dirty="0"/>
              <a:t>7/29/2026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5DC5B261-8843-42D1-AAFC-05E20E2D9B97}" type="datetimeFigureOut">
              <a:rPr lang="en-US" dirty="0"/>
              <a:t>7/29/2026</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dirty="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6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2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62891" y="2074343"/>
            <a:ext cx="10332720" cy="2240453"/>
          </a:xfrm>
        </p:spPr>
        <p:txBody>
          <a:bodyPr>
            <a:normAutofit/>
          </a:bodyPr>
          <a:lstStyle/>
          <a:p>
            <a:pPr algn="ctr"/>
            <a:r>
              <a:rPr lang="en-US" b="1" dirty="0">
                <a:solidFill>
                  <a:srgbClr val="1B5337"/>
                </a:solidFill>
                <a:latin typeface="Aleo" panose="020F0502020204030203"/>
              </a:rPr>
              <a:t>P</a:t>
            </a:r>
            <a:r>
              <a:rPr lang="en-CA" b="1" dirty="0" err="1">
                <a:solidFill>
                  <a:srgbClr val="1B5337"/>
                </a:solidFill>
                <a:latin typeface="Aleo" panose="020F0502020204030203"/>
              </a:rPr>
              <a:t>rojet</a:t>
            </a:r>
            <a:r>
              <a:rPr lang="en-CA" b="1" dirty="0">
                <a:solidFill>
                  <a:srgbClr val="1B5337"/>
                </a:solidFill>
                <a:latin typeface="Aleo" panose="020F0502020204030203"/>
              </a:rPr>
              <a:t> de protection des </a:t>
            </a:r>
            <a:r>
              <a:rPr lang="en-CA" b="1" dirty="0" err="1">
                <a:solidFill>
                  <a:srgbClr val="1B5337"/>
                </a:solidFill>
                <a:latin typeface="Aleo" panose="020F0502020204030203"/>
              </a:rPr>
              <a:t>écosystèmes</a:t>
            </a:r>
            <a:endParaRPr lang="en-CA" dirty="0">
              <a:solidFill>
                <a:srgbClr val="1B5337"/>
              </a:solidFill>
              <a:latin typeface="Aleo" panose="020F0502020204030203"/>
            </a:endParaRPr>
          </a:p>
        </p:txBody>
      </p:sp>
      <p:sp>
        <p:nvSpPr>
          <p:cNvPr id="3" name="Subtitle 2"/>
          <p:cNvSpPr>
            <a:spLocks noGrp="1"/>
          </p:cNvSpPr>
          <p:nvPr>
            <p:ph type="subTitle" idx="1"/>
          </p:nvPr>
        </p:nvSpPr>
        <p:spPr>
          <a:xfrm>
            <a:off x="1237211" y="4940336"/>
            <a:ext cx="10058400" cy="1143000"/>
          </a:xfrm>
        </p:spPr>
        <p:txBody>
          <a:bodyPr/>
          <a:lstStyle/>
          <a:p>
            <a:pPr algn="ctr"/>
            <a:r>
              <a:rPr lang="en-CA" spc="300" dirty="0" err="1">
                <a:solidFill>
                  <a:schemeClr val="accent3">
                    <a:lumMod val="50000"/>
                  </a:schemeClr>
                </a:solidFill>
              </a:rPr>
              <a:t>Découvrir</a:t>
            </a:r>
            <a:r>
              <a:rPr lang="en-CA" spc="300" dirty="0">
                <a:solidFill>
                  <a:schemeClr val="accent3">
                    <a:lumMod val="50000"/>
                  </a:schemeClr>
                </a:solidFill>
              </a:rPr>
              <a:t> les interventions </a:t>
            </a:r>
            <a:r>
              <a:rPr lang="en-CA" spc="300" dirty="0" err="1">
                <a:solidFill>
                  <a:schemeClr val="accent3">
                    <a:lumMod val="50000"/>
                  </a:schemeClr>
                </a:solidFill>
              </a:rPr>
              <a:t>humaines</a:t>
            </a:r>
            <a:endParaRPr lang="en-CA" spc="300" dirty="0">
              <a:solidFill>
                <a:schemeClr val="accent3">
                  <a:lumMod val="50000"/>
                </a:schemeClr>
              </a:solidFill>
            </a:endParaRPr>
          </a:p>
        </p:txBody>
      </p:sp>
      <p:pic>
        <p:nvPicPr>
          <p:cNvPr id="5" name="Picture 4">
            <a:extLst>
              <a:ext uri="{FF2B5EF4-FFF2-40B4-BE49-F238E27FC236}">
                <a16:creationId xmlns:a16="http://schemas.microsoft.com/office/drawing/2014/main" id="{D7D9FBB9-7B17-7F0A-5546-647F99F0A78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09209" y="394175"/>
            <a:ext cx="3414111" cy="1367398"/>
          </a:xfrm>
          <a:prstGeom prst="rect">
            <a:avLst/>
          </a:prstGeom>
        </p:spPr>
      </p:pic>
    </p:spTree>
    <p:extLst>
      <p:ext uri="{BB962C8B-B14F-4D97-AF65-F5344CB8AC3E}">
        <p14:creationId xmlns:p14="http://schemas.microsoft.com/office/powerpoint/2010/main" val="38885870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387825" y="2726483"/>
            <a:ext cx="9954201" cy="1200329"/>
          </a:xfrm>
          <a:prstGeom prst="rect">
            <a:avLst/>
          </a:prstGeom>
          <a:noFill/>
        </p:spPr>
        <p:txBody>
          <a:bodyPr wrap="square" rtlCol="0">
            <a:spAutoFit/>
          </a:bodyPr>
          <a:lstStyle/>
          <a:p>
            <a:r>
              <a:rPr lang="fr-FR" sz="2400" dirty="0">
                <a:solidFill>
                  <a:schemeClr val="accent3">
                    <a:lumMod val="50000"/>
                  </a:schemeClr>
                </a:solidFill>
              </a:rPr>
              <a:t>Une </a:t>
            </a:r>
            <a:r>
              <a:rPr lang="fr-FR" sz="2400" b="1" dirty="0">
                <a:solidFill>
                  <a:schemeClr val="accent3">
                    <a:lumMod val="50000"/>
                  </a:schemeClr>
                </a:solidFill>
              </a:rPr>
              <a:t>terre humide </a:t>
            </a:r>
            <a:r>
              <a:rPr lang="fr-FR" sz="2400" dirty="0">
                <a:solidFill>
                  <a:schemeClr val="accent3">
                    <a:lumMod val="50000"/>
                  </a:schemeClr>
                </a:solidFill>
              </a:rPr>
              <a:t>est une étendue de terre saturée d'eau de manière permanente ou périodique. La profondeur de l'eau ne peut dépasser 2 mètres, en raison des plantes aquatiques qui poussent dans l'eau et autour de celle-ci. </a:t>
            </a:r>
            <a:endParaRPr lang="en-CA" sz="2400" dirty="0">
              <a:solidFill>
                <a:schemeClr val="accent3">
                  <a:lumMod val="50000"/>
                </a:schemeClr>
              </a:solidFill>
            </a:endParaRPr>
          </a:p>
        </p:txBody>
      </p:sp>
      <p:sp>
        <p:nvSpPr>
          <p:cNvPr id="23" name="Rectangle 22"/>
          <p:cNvSpPr/>
          <p:nvPr/>
        </p:nvSpPr>
        <p:spPr>
          <a:xfrm>
            <a:off x="1387824" y="1863698"/>
            <a:ext cx="9954201" cy="830997"/>
          </a:xfrm>
          <a:prstGeom prst="rect">
            <a:avLst/>
          </a:prstGeom>
        </p:spPr>
        <p:txBody>
          <a:bodyPr wrap="square">
            <a:spAutoFit/>
          </a:bodyPr>
          <a:lstStyle/>
          <a:p>
            <a:r>
              <a:rPr lang="fr-FR" sz="2400" dirty="0">
                <a:solidFill>
                  <a:schemeClr val="accent3">
                    <a:lumMod val="50000"/>
                  </a:schemeClr>
                </a:solidFill>
              </a:rPr>
              <a:t>Les terres humides sont des écosystèmes qui présentent des caractéristiques biotiques et abiotiques spécifiques qui les distinguent des autres écosystèmes.</a:t>
            </a:r>
            <a:endParaRPr lang="en-CA" sz="2400" dirty="0">
              <a:solidFill>
                <a:schemeClr val="accent3">
                  <a:lumMod val="50000"/>
                </a:schemeClr>
              </a:solidFill>
            </a:endParaRPr>
          </a:p>
        </p:txBody>
      </p:sp>
      <p:sp>
        <p:nvSpPr>
          <p:cNvPr id="24" name="Title 3"/>
          <p:cNvSpPr>
            <a:spLocks noGrp="1"/>
          </p:cNvSpPr>
          <p:nvPr>
            <p:ph type="title"/>
          </p:nvPr>
        </p:nvSpPr>
        <p:spPr>
          <a:xfrm>
            <a:off x="1097280" y="286603"/>
            <a:ext cx="10058400" cy="1450757"/>
          </a:xfrm>
        </p:spPr>
        <p:txBody>
          <a:bodyPr/>
          <a:lstStyle/>
          <a:p>
            <a:r>
              <a:rPr lang="en-CA" b="1" dirty="0" err="1">
                <a:latin typeface="Aleo" panose="020F0502020204030203" pitchFamily="34" charset="0"/>
              </a:rPr>
              <a:t>Écosystèmes</a:t>
            </a:r>
            <a:r>
              <a:rPr lang="en-CA" b="1" dirty="0">
                <a:latin typeface="Aleo" panose="020F0502020204030203" pitchFamily="34" charset="0"/>
              </a:rPr>
              <a:t> des </a:t>
            </a:r>
            <a:r>
              <a:rPr lang="en-CA" b="1" dirty="0" err="1">
                <a:latin typeface="Aleo" panose="020F0502020204030203" pitchFamily="34" charset="0"/>
              </a:rPr>
              <a:t>terres</a:t>
            </a:r>
            <a:r>
              <a:rPr lang="en-CA" b="1" dirty="0">
                <a:latin typeface="Aleo" panose="020F0502020204030203" pitchFamily="34" charset="0"/>
              </a:rPr>
              <a:t> </a:t>
            </a:r>
            <a:r>
              <a:rPr lang="en-CA" b="1" dirty="0" err="1">
                <a:latin typeface="Aleo" panose="020F0502020204030203" pitchFamily="34" charset="0"/>
              </a:rPr>
              <a:t>humides</a:t>
            </a:r>
            <a:endParaRPr lang="en-CA" b="1" dirty="0">
              <a:latin typeface="Aleo" panose="020F0502020204030203" pitchFamily="34" charset="0"/>
            </a:endParaRPr>
          </a:p>
        </p:txBody>
      </p:sp>
      <p:sp>
        <p:nvSpPr>
          <p:cNvPr id="25" name="TextBox 24"/>
          <p:cNvSpPr txBox="1"/>
          <p:nvPr/>
        </p:nvSpPr>
        <p:spPr>
          <a:xfrm>
            <a:off x="69116" y="6138042"/>
            <a:ext cx="3378552" cy="184666"/>
          </a:xfrm>
          <a:prstGeom prst="rect">
            <a:avLst/>
          </a:prstGeom>
          <a:noFill/>
        </p:spPr>
        <p:txBody>
          <a:bodyPr wrap="square" rtlCol="0">
            <a:spAutoFit/>
          </a:bodyPr>
          <a:lstStyle/>
          <a:p>
            <a:r>
              <a:rPr lang="en-CA" sz="600" i="1" dirty="0">
                <a:solidFill>
                  <a:schemeClr val="tx1">
                    <a:lumMod val="50000"/>
                    <a:lumOff val="50000"/>
                  </a:schemeClr>
                </a:solidFill>
              </a:rPr>
              <a:t>Shallow water image from geograph.org.uk. All other images from Ducks Unlimited Canada.</a:t>
            </a:r>
          </a:p>
        </p:txBody>
      </p:sp>
      <p:sp>
        <p:nvSpPr>
          <p:cNvPr id="3" name="TextBox 2">
            <a:extLst>
              <a:ext uri="{FF2B5EF4-FFF2-40B4-BE49-F238E27FC236}">
                <a16:creationId xmlns:a16="http://schemas.microsoft.com/office/drawing/2014/main" id="{C04C8FE9-9C36-F46C-E7F5-01DA1DACB9DF}"/>
              </a:ext>
            </a:extLst>
          </p:cNvPr>
          <p:cNvSpPr txBox="1"/>
          <p:nvPr/>
        </p:nvSpPr>
        <p:spPr>
          <a:xfrm>
            <a:off x="947216" y="4021062"/>
            <a:ext cx="5090160" cy="523220"/>
          </a:xfrm>
          <a:prstGeom prst="rect">
            <a:avLst/>
          </a:prstGeom>
          <a:noFill/>
        </p:spPr>
        <p:txBody>
          <a:bodyPr wrap="square" rtlCol="0">
            <a:spAutoFit/>
          </a:bodyPr>
          <a:lstStyle/>
          <a:p>
            <a:r>
              <a:rPr lang="en-CA" sz="2800" b="1" dirty="0">
                <a:solidFill>
                  <a:schemeClr val="tx1">
                    <a:lumMod val="75000"/>
                    <a:lumOff val="25000"/>
                  </a:schemeClr>
                </a:solidFill>
              </a:rPr>
              <a:t>Types de </a:t>
            </a:r>
            <a:r>
              <a:rPr lang="en-CA" sz="2800" b="1" dirty="0" err="1">
                <a:solidFill>
                  <a:schemeClr val="tx1">
                    <a:lumMod val="75000"/>
                    <a:lumOff val="25000"/>
                  </a:schemeClr>
                </a:solidFill>
              </a:rPr>
              <a:t>terres</a:t>
            </a:r>
            <a:r>
              <a:rPr lang="en-CA" sz="2800" b="1" dirty="0">
                <a:solidFill>
                  <a:schemeClr val="tx1">
                    <a:lumMod val="75000"/>
                    <a:lumOff val="25000"/>
                  </a:schemeClr>
                </a:solidFill>
              </a:rPr>
              <a:t> </a:t>
            </a:r>
            <a:r>
              <a:rPr lang="en-CA" sz="2800" b="1" dirty="0" err="1">
                <a:solidFill>
                  <a:schemeClr val="tx1">
                    <a:lumMod val="75000"/>
                    <a:lumOff val="25000"/>
                  </a:schemeClr>
                </a:solidFill>
              </a:rPr>
              <a:t>humides</a:t>
            </a:r>
            <a:r>
              <a:rPr lang="en-CA" sz="2800" b="1" dirty="0">
                <a:solidFill>
                  <a:schemeClr val="tx1">
                    <a:lumMod val="75000"/>
                    <a:lumOff val="25000"/>
                  </a:schemeClr>
                </a:solidFill>
              </a:rPr>
              <a:t> :</a:t>
            </a:r>
          </a:p>
        </p:txBody>
      </p:sp>
      <p:grpSp>
        <p:nvGrpSpPr>
          <p:cNvPr id="5" name="Group 4">
            <a:extLst>
              <a:ext uri="{FF2B5EF4-FFF2-40B4-BE49-F238E27FC236}">
                <a16:creationId xmlns:a16="http://schemas.microsoft.com/office/drawing/2014/main" id="{DC761FB2-8DD3-C4D9-A071-6774A97A507C}"/>
              </a:ext>
            </a:extLst>
          </p:cNvPr>
          <p:cNvGrpSpPr/>
          <p:nvPr/>
        </p:nvGrpSpPr>
        <p:grpSpPr>
          <a:xfrm>
            <a:off x="5385382" y="4491136"/>
            <a:ext cx="1303989" cy="1733508"/>
            <a:chOff x="5385382" y="4430176"/>
            <a:chExt cx="1303989" cy="1733508"/>
          </a:xfrm>
        </p:grpSpPr>
        <p:sp>
          <p:nvSpPr>
            <p:cNvPr id="6" name="Oval 5">
              <a:extLst>
                <a:ext uri="{FF2B5EF4-FFF2-40B4-BE49-F238E27FC236}">
                  <a16:creationId xmlns:a16="http://schemas.microsoft.com/office/drawing/2014/main" id="{C48E7A6A-3E26-4B4C-2841-05A7C6A5696F}"/>
                </a:ext>
              </a:extLst>
            </p:cNvPr>
            <p:cNvSpPr/>
            <p:nvPr/>
          </p:nvSpPr>
          <p:spPr>
            <a:xfrm>
              <a:off x="5385382" y="4430176"/>
              <a:ext cx="1303989" cy="1251885"/>
            </a:xfrm>
            <a:prstGeom prst="ellipse">
              <a:avLst/>
            </a:prstGeom>
            <a:blipFill dpi="0" rotWithShape="1">
              <a:blip r:embed="rId3" cstate="screen">
                <a:extLst>
                  <a:ext uri="{28A0092B-C50C-407E-A947-70E740481C1C}">
                    <a14:useLocalDpi xmlns:a14="http://schemas.microsoft.com/office/drawing/2010/main"/>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0" name="Rectangle 19">
              <a:extLst>
                <a:ext uri="{FF2B5EF4-FFF2-40B4-BE49-F238E27FC236}">
                  <a16:creationId xmlns:a16="http://schemas.microsoft.com/office/drawing/2014/main" id="{0EB77D42-0A6F-15FD-ABE4-89489D3353D6}"/>
                </a:ext>
              </a:extLst>
            </p:cNvPr>
            <p:cNvSpPr/>
            <p:nvPr/>
          </p:nvSpPr>
          <p:spPr>
            <a:xfrm>
              <a:off x="5497142" y="5794352"/>
              <a:ext cx="1139065" cy="369332"/>
            </a:xfrm>
            <a:prstGeom prst="rect">
              <a:avLst/>
            </a:prstGeom>
          </p:spPr>
          <p:txBody>
            <a:bodyPr wrap="square">
              <a:spAutoFit/>
            </a:bodyPr>
            <a:lstStyle/>
            <a:p>
              <a:pPr algn="ctr"/>
              <a:r>
                <a:rPr lang="en-CA" b="1" dirty="0" err="1">
                  <a:solidFill>
                    <a:schemeClr val="tx1">
                      <a:lumMod val="75000"/>
                      <a:lumOff val="25000"/>
                    </a:schemeClr>
                  </a:solidFill>
                </a:rPr>
                <a:t>Marécage</a:t>
              </a:r>
              <a:endParaRPr lang="en-CA" b="1" dirty="0">
                <a:solidFill>
                  <a:schemeClr val="tx1">
                    <a:lumMod val="75000"/>
                    <a:lumOff val="25000"/>
                  </a:schemeClr>
                </a:solidFill>
              </a:endParaRPr>
            </a:p>
          </p:txBody>
        </p:sp>
      </p:grpSp>
      <p:grpSp>
        <p:nvGrpSpPr>
          <p:cNvPr id="26" name="Group 25">
            <a:extLst>
              <a:ext uri="{FF2B5EF4-FFF2-40B4-BE49-F238E27FC236}">
                <a16:creationId xmlns:a16="http://schemas.microsoft.com/office/drawing/2014/main" id="{93178139-3314-0BD5-F693-311E9B3CA18C}"/>
              </a:ext>
            </a:extLst>
          </p:cNvPr>
          <p:cNvGrpSpPr/>
          <p:nvPr/>
        </p:nvGrpSpPr>
        <p:grpSpPr>
          <a:xfrm>
            <a:off x="7201389" y="4487094"/>
            <a:ext cx="1644562" cy="1878968"/>
            <a:chOff x="7201389" y="4426134"/>
            <a:chExt cx="1644562" cy="1878968"/>
          </a:xfrm>
        </p:grpSpPr>
        <p:sp>
          <p:nvSpPr>
            <p:cNvPr id="27" name="Rectangle 26">
              <a:extLst>
                <a:ext uri="{FF2B5EF4-FFF2-40B4-BE49-F238E27FC236}">
                  <a16:creationId xmlns:a16="http://schemas.microsoft.com/office/drawing/2014/main" id="{85E7E3D8-A381-68FE-16E1-825617AAAA98}"/>
                </a:ext>
              </a:extLst>
            </p:cNvPr>
            <p:cNvSpPr/>
            <p:nvPr/>
          </p:nvSpPr>
          <p:spPr>
            <a:xfrm>
              <a:off x="7201389" y="5658771"/>
              <a:ext cx="1644562" cy="646331"/>
            </a:xfrm>
            <a:prstGeom prst="rect">
              <a:avLst/>
            </a:prstGeom>
          </p:spPr>
          <p:txBody>
            <a:bodyPr wrap="square">
              <a:spAutoFit/>
            </a:bodyPr>
            <a:lstStyle/>
            <a:p>
              <a:pPr algn="ctr"/>
              <a:r>
                <a:rPr lang="en-CA" b="1" dirty="0" err="1">
                  <a:solidFill>
                    <a:schemeClr val="tx1">
                      <a:lumMod val="75000"/>
                      <a:lumOff val="25000"/>
                    </a:schemeClr>
                  </a:solidFill>
                </a:rPr>
                <a:t>Tourbière</a:t>
              </a:r>
              <a:r>
                <a:rPr lang="en-CA" b="1" dirty="0">
                  <a:solidFill>
                    <a:schemeClr val="tx1">
                      <a:lumMod val="75000"/>
                      <a:lumOff val="25000"/>
                    </a:schemeClr>
                  </a:solidFill>
                </a:rPr>
                <a:t> </a:t>
              </a:r>
            </a:p>
            <a:p>
              <a:pPr algn="ctr"/>
              <a:r>
                <a:rPr lang="en-CA" b="1" dirty="0" err="1">
                  <a:solidFill>
                    <a:schemeClr val="tx1">
                      <a:lumMod val="75000"/>
                      <a:lumOff val="25000"/>
                    </a:schemeClr>
                  </a:solidFill>
                </a:rPr>
                <a:t>ombrotrophe</a:t>
              </a:r>
              <a:endParaRPr lang="en-CA" b="1" dirty="0">
                <a:solidFill>
                  <a:schemeClr val="tx1">
                    <a:lumMod val="75000"/>
                    <a:lumOff val="25000"/>
                  </a:schemeClr>
                </a:solidFill>
              </a:endParaRPr>
            </a:p>
          </p:txBody>
        </p:sp>
        <p:sp>
          <p:nvSpPr>
            <p:cNvPr id="28" name="Oval 27">
              <a:extLst>
                <a:ext uri="{FF2B5EF4-FFF2-40B4-BE49-F238E27FC236}">
                  <a16:creationId xmlns:a16="http://schemas.microsoft.com/office/drawing/2014/main" id="{0614D906-D0B1-CEFC-F4AA-42CB3EFF9D10}"/>
                </a:ext>
              </a:extLst>
            </p:cNvPr>
            <p:cNvSpPr/>
            <p:nvPr/>
          </p:nvSpPr>
          <p:spPr>
            <a:xfrm>
              <a:off x="7335400" y="4426134"/>
              <a:ext cx="1303989" cy="1251885"/>
            </a:xfrm>
            <a:prstGeom prst="ellipse">
              <a:avLst/>
            </a:prstGeom>
            <a:blipFill dpi="0" rotWithShape="1">
              <a:blip r:embed="rId4" cstate="screen">
                <a:extLst>
                  <a:ext uri="{28A0092B-C50C-407E-A947-70E740481C1C}">
                    <a14:useLocalDpi xmlns:a14="http://schemas.microsoft.com/office/drawing/2010/main"/>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grpSp>
      <p:grpSp>
        <p:nvGrpSpPr>
          <p:cNvPr id="29" name="Group 28">
            <a:extLst>
              <a:ext uri="{FF2B5EF4-FFF2-40B4-BE49-F238E27FC236}">
                <a16:creationId xmlns:a16="http://schemas.microsoft.com/office/drawing/2014/main" id="{9FD202E8-024B-155F-8AD4-8A1D161BA9AF}"/>
              </a:ext>
            </a:extLst>
          </p:cNvPr>
          <p:cNvGrpSpPr/>
          <p:nvPr/>
        </p:nvGrpSpPr>
        <p:grpSpPr>
          <a:xfrm>
            <a:off x="3161474" y="4527777"/>
            <a:ext cx="1881900" cy="1865950"/>
            <a:chOff x="3161474" y="4466817"/>
            <a:chExt cx="1881900" cy="1865950"/>
          </a:xfrm>
        </p:grpSpPr>
        <p:sp>
          <p:nvSpPr>
            <p:cNvPr id="30" name="Rectangle 29">
              <a:extLst>
                <a:ext uri="{FF2B5EF4-FFF2-40B4-BE49-F238E27FC236}">
                  <a16:creationId xmlns:a16="http://schemas.microsoft.com/office/drawing/2014/main" id="{227E6BAE-9B3B-ED15-D358-A71A0E2EB113}"/>
                </a:ext>
              </a:extLst>
            </p:cNvPr>
            <p:cNvSpPr/>
            <p:nvPr/>
          </p:nvSpPr>
          <p:spPr>
            <a:xfrm>
              <a:off x="3161474" y="5686436"/>
              <a:ext cx="1881900" cy="646331"/>
            </a:xfrm>
            <a:prstGeom prst="rect">
              <a:avLst/>
            </a:prstGeom>
          </p:spPr>
          <p:txBody>
            <a:bodyPr wrap="square">
              <a:spAutoFit/>
            </a:bodyPr>
            <a:lstStyle/>
            <a:p>
              <a:pPr algn="ctr"/>
              <a:r>
                <a:rPr lang="en-CA" b="1" dirty="0" err="1">
                  <a:solidFill>
                    <a:schemeClr val="tx1">
                      <a:lumMod val="75000"/>
                      <a:lumOff val="25000"/>
                    </a:schemeClr>
                  </a:solidFill>
                </a:rPr>
                <a:t>Tourbière</a:t>
              </a:r>
              <a:r>
                <a:rPr lang="en-CA" b="1" dirty="0">
                  <a:solidFill>
                    <a:schemeClr val="tx1">
                      <a:lumMod val="75000"/>
                      <a:lumOff val="25000"/>
                    </a:schemeClr>
                  </a:solidFill>
                </a:rPr>
                <a:t> </a:t>
              </a:r>
              <a:r>
                <a:rPr lang="en-CA" b="1" dirty="0" err="1">
                  <a:solidFill>
                    <a:schemeClr val="tx1">
                      <a:lumMod val="75000"/>
                      <a:lumOff val="25000"/>
                    </a:schemeClr>
                  </a:solidFill>
                </a:rPr>
                <a:t>minérotrophe</a:t>
              </a:r>
              <a:endParaRPr lang="en-CA" b="1" dirty="0">
                <a:solidFill>
                  <a:schemeClr val="tx1">
                    <a:lumMod val="75000"/>
                    <a:lumOff val="25000"/>
                  </a:schemeClr>
                </a:solidFill>
              </a:endParaRPr>
            </a:p>
          </p:txBody>
        </p:sp>
        <p:sp>
          <p:nvSpPr>
            <p:cNvPr id="31" name="Oval 30">
              <a:extLst>
                <a:ext uri="{FF2B5EF4-FFF2-40B4-BE49-F238E27FC236}">
                  <a16:creationId xmlns:a16="http://schemas.microsoft.com/office/drawing/2014/main" id="{C2A87A68-2DA1-B42D-45D3-E5076C18E869}"/>
                </a:ext>
              </a:extLst>
            </p:cNvPr>
            <p:cNvSpPr/>
            <p:nvPr/>
          </p:nvSpPr>
          <p:spPr>
            <a:xfrm>
              <a:off x="3447668" y="4466817"/>
              <a:ext cx="1303989" cy="1251885"/>
            </a:xfrm>
            <a:prstGeom prst="ellipse">
              <a:avLst/>
            </a:prstGeom>
            <a:blipFill dpi="0" rotWithShape="1">
              <a:blip r:embed="rId5" cstate="screen">
                <a:extLst>
                  <a:ext uri="{28A0092B-C50C-407E-A947-70E740481C1C}">
                    <a14:useLocalDpi xmlns:a14="http://schemas.microsoft.com/office/drawing/2010/main"/>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grpSp>
        <p:nvGrpSpPr>
          <p:cNvPr id="32" name="Group 31">
            <a:extLst>
              <a:ext uri="{FF2B5EF4-FFF2-40B4-BE49-F238E27FC236}">
                <a16:creationId xmlns:a16="http://schemas.microsoft.com/office/drawing/2014/main" id="{CD2E587D-F711-89D7-BC29-2A0F7FF29294}"/>
              </a:ext>
            </a:extLst>
          </p:cNvPr>
          <p:cNvGrpSpPr/>
          <p:nvPr/>
        </p:nvGrpSpPr>
        <p:grpSpPr>
          <a:xfrm>
            <a:off x="1078888" y="4558237"/>
            <a:ext cx="2196060" cy="1621217"/>
            <a:chOff x="1078888" y="4497277"/>
            <a:chExt cx="2196060" cy="1621217"/>
          </a:xfrm>
        </p:grpSpPr>
        <p:sp>
          <p:nvSpPr>
            <p:cNvPr id="33" name="TextBox 32">
              <a:extLst>
                <a:ext uri="{FF2B5EF4-FFF2-40B4-BE49-F238E27FC236}">
                  <a16:creationId xmlns:a16="http://schemas.microsoft.com/office/drawing/2014/main" id="{F659BD3C-A6F4-DC12-EB73-AF9C729B6584}"/>
                </a:ext>
              </a:extLst>
            </p:cNvPr>
            <p:cNvSpPr txBox="1"/>
            <p:nvPr/>
          </p:nvSpPr>
          <p:spPr>
            <a:xfrm>
              <a:off x="1078888" y="5749162"/>
              <a:ext cx="2196060" cy="369332"/>
            </a:xfrm>
            <a:prstGeom prst="rect">
              <a:avLst/>
            </a:prstGeom>
            <a:noFill/>
          </p:spPr>
          <p:txBody>
            <a:bodyPr wrap="square" rtlCol="0">
              <a:spAutoFit/>
            </a:bodyPr>
            <a:lstStyle/>
            <a:p>
              <a:r>
                <a:rPr lang="en-CA" b="1" dirty="0">
                  <a:solidFill>
                    <a:schemeClr val="tx1">
                      <a:lumMod val="75000"/>
                      <a:lumOff val="25000"/>
                    </a:schemeClr>
                  </a:solidFill>
                </a:rPr>
                <a:t>Marais </a:t>
              </a:r>
              <a:r>
                <a:rPr lang="en-CA" b="1" dirty="0" err="1">
                  <a:solidFill>
                    <a:schemeClr val="tx1">
                      <a:lumMod val="75000"/>
                      <a:lumOff val="25000"/>
                    </a:schemeClr>
                  </a:solidFill>
                </a:rPr>
                <a:t>d’eau</a:t>
              </a:r>
              <a:r>
                <a:rPr lang="en-CA" b="1" dirty="0">
                  <a:solidFill>
                    <a:schemeClr val="tx1">
                      <a:lumMod val="75000"/>
                      <a:lumOff val="25000"/>
                    </a:schemeClr>
                  </a:solidFill>
                </a:rPr>
                <a:t> </a:t>
              </a:r>
              <a:r>
                <a:rPr lang="en-CA" b="1" dirty="0" err="1">
                  <a:solidFill>
                    <a:schemeClr val="tx1">
                      <a:lumMod val="75000"/>
                      <a:lumOff val="25000"/>
                    </a:schemeClr>
                  </a:solidFill>
                </a:rPr>
                <a:t>douce</a:t>
              </a:r>
              <a:endParaRPr lang="en-CA" b="1" dirty="0">
                <a:solidFill>
                  <a:schemeClr val="tx1">
                    <a:lumMod val="75000"/>
                    <a:lumOff val="25000"/>
                  </a:schemeClr>
                </a:solidFill>
              </a:endParaRPr>
            </a:p>
          </p:txBody>
        </p:sp>
        <p:sp>
          <p:nvSpPr>
            <p:cNvPr id="34" name="Oval 33">
              <a:extLst>
                <a:ext uri="{FF2B5EF4-FFF2-40B4-BE49-F238E27FC236}">
                  <a16:creationId xmlns:a16="http://schemas.microsoft.com/office/drawing/2014/main" id="{4F8A038D-DCDF-D99D-83F0-D08CBE519374}"/>
                </a:ext>
              </a:extLst>
            </p:cNvPr>
            <p:cNvSpPr/>
            <p:nvPr/>
          </p:nvSpPr>
          <p:spPr>
            <a:xfrm>
              <a:off x="1504657" y="4497277"/>
              <a:ext cx="1303989" cy="1251885"/>
            </a:xfrm>
            <a:prstGeom prst="ellipse">
              <a:avLst/>
            </a:prstGeom>
            <a:blipFill dpi="0" rotWithShape="1">
              <a:blip r:embed="rId6" cstate="screen">
                <a:extLst>
                  <a:ext uri="{28A0092B-C50C-407E-A947-70E740481C1C}">
                    <a14:useLocalDpi xmlns:a14="http://schemas.microsoft.com/office/drawing/2010/main"/>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grpSp>
        <p:nvGrpSpPr>
          <p:cNvPr id="35" name="Group 34">
            <a:extLst>
              <a:ext uri="{FF2B5EF4-FFF2-40B4-BE49-F238E27FC236}">
                <a16:creationId xmlns:a16="http://schemas.microsoft.com/office/drawing/2014/main" id="{1F6724FC-BBAF-2717-1E84-1331F1371B2B}"/>
              </a:ext>
            </a:extLst>
          </p:cNvPr>
          <p:cNvGrpSpPr/>
          <p:nvPr/>
        </p:nvGrpSpPr>
        <p:grpSpPr>
          <a:xfrm>
            <a:off x="9244166" y="4484834"/>
            <a:ext cx="1303989" cy="1653957"/>
            <a:chOff x="9244166" y="4423874"/>
            <a:chExt cx="1303989" cy="1653957"/>
          </a:xfrm>
        </p:grpSpPr>
        <p:sp>
          <p:nvSpPr>
            <p:cNvPr id="36" name="Rectangle 35">
              <a:extLst>
                <a:ext uri="{FF2B5EF4-FFF2-40B4-BE49-F238E27FC236}">
                  <a16:creationId xmlns:a16="http://schemas.microsoft.com/office/drawing/2014/main" id="{62E399CB-2910-B6C7-3E1D-E1DF69A0D3C6}"/>
                </a:ext>
              </a:extLst>
            </p:cNvPr>
            <p:cNvSpPr/>
            <p:nvPr/>
          </p:nvSpPr>
          <p:spPr>
            <a:xfrm>
              <a:off x="9539178" y="5708499"/>
              <a:ext cx="717632" cy="369332"/>
            </a:xfrm>
            <a:prstGeom prst="rect">
              <a:avLst/>
            </a:prstGeom>
            <a:noFill/>
          </p:spPr>
          <p:txBody>
            <a:bodyPr wrap="none">
              <a:spAutoFit/>
            </a:bodyPr>
            <a:lstStyle/>
            <a:p>
              <a:r>
                <a:rPr lang="en-CA" b="1" dirty="0" err="1">
                  <a:solidFill>
                    <a:schemeClr val="tx1">
                      <a:lumMod val="75000"/>
                      <a:lumOff val="25000"/>
                    </a:schemeClr>
                  </a:solidFill>
                </a:rPr>
                <a:t>Étang</a:t>
              </a:r>
              <a:endParaRPr lang="en-CA" dirty="0">
                <a:solidFill>
                  <a:schemeClr val="tx1">
                    <a:lumMod val="75000"/>
                    <a:lumOff val="25000"/>
                  </a:schemeClr>
                </a:solidFill>
              </a:endParaRPr>
            </a:p>
          </p:txBody>
        </p:sp>
        <p:sp>
          <p:nvSpPr>
            <p:cNvPr id="37" name="Oval 36">
              <a:extLst>
                <a:ext uri="{FF2B5EF4-FFF2-40B4-BE49-F238E27FC236}">
                  <a16:creationId xmlns:a16="http://schemas.microsoft.com/office/drawing/2014/main" id="{642A07BE-38A9-70C2-205D-B2F2419D34FF}"/>
                </a:ext>
              </a:extLst>
            </p:cNvPr>
            <p:cNvSpPr/>
            <p:nvPr/>
          </p:nvSpPr>
          <p:spPr>
            <a:xfrm>
              <a:off x="9244166" y="4423874"/>
              <a:ext cx="1303989" cy="1251885"/>
            </a:xfrm>
            <a:prstGeom prst="ellipse">
              <a:avLst/>
            </a:prstGeom>
            <a:blipFill dpi="0" rotWithShape="1">
              <a:blip r:embed="rId7" cstate="screen">
                <a:extLst>
                  <a:ext uri="{28A0092B-C50C-407E-A947-70E740481C1C}">
                    <a14:useLocalDpi xmlns:a14="http://schemas.microsoft.com/office/drawing/2010/main"/>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spTree>
    <p:extLst>
      <p:ext uri="{BB962C8B-B14F-4D97-AF65-F5344CB8AC3E}">
        <p14:creationId xmlns:p14="http://schemas.microsoft.com/office/powerpoint/2010/main" val="3622601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3" grpId="0"/>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b="1" dirty="0" err="1">
                <a:latin typeface="Aleo" panose="020F0502020204030203" pitchFamily="34" charset="0"/>
              </a:rPr>
              <a:t>Qu'est-ce</a:t>
            </a:r>
            <a:r>
              <a:rPr lang="en-CA" b="1" dirty="0">
                <a:latin typeface="Aleo" panose="020F0502020204030203" pitchFamily="34" charset="0"/>
              </a:rPr>
              <a:t> </a:t>
            </a:r>
            <a:r>
              <a:rPr lang="en-CA" b="1" dirty="0" err="1">
                <a:latin typeface="Aleo" panose="020F0502020204030203" pitchFamily="34" charset="0"/>
              </a:rPr>
              <a:t>qu'une</a:t>
            </a:r>
            <a:r>
              <a:rPr lang="en-CA" b="1" dirty="0">
                <a:latin typeface="Aleo" panose="020F0502020204030203" pitchFamily="34" charset="0"/>
              </a:rPr>
              <a:t> intervention?</a:t>
            </a:r>
          </a:p>
        </p:txBody>
      </p:sp>
      <p:sp>
        <p:nvSpPr>
          <p:cNvPr id="48" name="TextBox 47"/>
          <p:cNvSpPr txBox="1"/>
          <p:nvPr/>
        </p:nvSpPr>
        <p:spPr>
          <a:xfrm>
            <a:off x="1097280" y="3084846"/>
            <a:ext cx="10189845" cy="1200329"/>
          </a:xfrm>
          <a:prstGeom prst="rect">
            <a:avLst/>
          </a:prstGeom>
          <a:noFill/>
        </p:spPr>
        <p:txBody>
          <a:bodyPr wrap="square" rtlCol="0">
            <a:spAutoFit/>
          </a:bodyPr>
          <a:lstStyle/>
          <a:p>
            <a:r>
              <a:rPr lang="fr-FR" sz="2400" dirty="0">
                <a:solidFill>
                  <a:srgbClr val="455F51"/>
                </a:solidFill>
              </a:rPr>
              <a:t>Le</a:t>
            </a:r>
            <a:r>
              <a:rPr lang="fr-FR" sz="2400" b="1" dirty="0">
                <a:solidFill>
                  <a:srgbClr val="455F51"/>
                </a:solidFill>
              </a:rPr>
              <a:t> développement durable </a:t>
            </a:r>
            <a:r>
              <a:rPr lang="fr-FR" sz="2400" dirty="0">
                <a:solidFill>
                  <a:srgbClr val="455F51"/>
                </a:solidFill>
              </a:rPr>
              <a:t>est une approche des décisions quotidiennes qui tient compte des conséquences probables sur l'environnement, l'économie, ainsi que la santé et le bien-être des personnes. </a:t>
            </a:r>
            <a:endParaRPr lang="en-CA" sz="2400" dirty="0">
              <a:solidFill>
                <a:srgbClr val="1B5337"/>
              </a:solidFill>
            </a:endParaRPr>
          </a:p>
        </p:txBody>
      </p:sp>
      <p:sp>
        <p:nvSpPr>
          <p:cNvPr id="69" name="TextBox 68"/>
          <p:cNvSpPr txBox="1"/>
          <p:nvPr/>
        </p:nvSpPr>
        <p:spPr>
          <a:xfrm>
            <a:off x="1097280" y="2150408"/>
            <a:ext cx="10356163" cy="830997"/>
          </a:xfrm>
          <a:prstGeom prst="rect">
            <a:avLst/>
          </a:prstGeom>
          <a:noFill/>
        </p:spPr>
        <p:txBody>
          <a:bodyPr wrap="square" rtlCol="0">
            <a:spAutoFit/>
          </a:bodyPr>
          <a:lstStyle/>
          <a:p>
            <a:r>
              <a:rPr lang="fr-FR" sz="2400" dirty="0">
                <a:solidFill>
                  <a:srgbClr val="1B5337"/>
                </a:solidFill>
              </a:rPr>
              <a:t>Les</a:t>
            </a:r>
            <a:r>
              <a:rPr lang="fr-FR" sz="2400" b="1" dirty="0">
                <a:solidFill>
                  <a:srgbClr val="1B5337"/>
                </a:solidFill>
              </a:rPr>
              <a:t> interventions humaines </a:t>
            </a:r>
            <a:r>
              <a:rPr lang="fr-FR" sz="2400" dirty="0">
                <a:solidFill>
                  <a:srgbClr val="1B5337"/>
                </a:solidFill>
              </a:rPr>
              <a:t>sont des actions susceptibles d'avoir des effets positifs et négatifs sur un écosystème.</a:t>
            </a:r>
            <a:endParaRPr lang="en-US" sz="2400" dirty="0">
              <a:solidFill>
                <a:srgbClr val="1B5337"/>
              </a:solidFill>
            </a:endParaRPr>
          </a:p>
        </p:txBody>
      </p:sp>
      <p:grpSp>
        <p:nvGrpSpPr>
          <p:cNvPr id="8" name="Group 7">
            <a:extLst>
              <a:ext uri="{FF2B5EF4-FFF2-40B4-BE49-F238E27FC236}">
                <a16:creationId xmlns:a16="http://schemas.microsoft.com/office/drawing/2014/main" id="{7C4ECE59-6890-482D-AEA8-7FAA2B42E32F}"/>
              </a:ext>
            </a:extLst>
          </p:cNvPr>
          <p:cNvGrpSpPr/>
          <p:nvPr/>
        </p:nvGrpSpPr>
        <p:grpSpPr>
          <a:xfrm>
            <a:off x="3454814" y="4285175"/>
            <a:ext cx="5641093" cy="1908000"/>
            <a:chOff x="2306931" y="4388616"/>
            <a:chExt cx="5641093" cy="1908000"/>
          </a:xfrm>
        </p:grpSpPr>
        <p:pic>
          <p:nvPicPr>
            <p:cNvPr id="5" name="Picture 4">
              <a:extLst>
                <a:ext uri="{FF2B5EF4-FFF2-40B4-BE49-F238E27FC236}">
                  <a16:creationId xmlns:a16="http://schemas.microsoft.com/office/drawing/2014/main" id="{2A8D62A4-386F-410D-AFB9-19692FE8427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306931" y="4388616"/>
              <a:ext cx="2872720" cy="1908000"/>
            </a:xfrm>
            <a:prstGeom prst="rect">
              <a:avLst/>
            </a:prstGeom>
            <a:ln>
              <a:solidFill>
                <a:schemeClr val="accent1"/>
              </a:solidFill>
            </a:ln>
          </p:spPr>
        </p:pic>
        <p:pic>
          <p:nvPicPr>
            <p:cNvPr id="7" name="Picture 6">
              <a:extLst>
                <a:ext uri="{FF2B5EF4-FFF2-40B4-BE49-F238E27FC236}">
                  <a16:creationId xmlns:a16="http://schemas.microsoft.com/office/drawing/2014/main" id="{513998D8-C8A3-410B-AE0F-4C8E090C5A0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192024" y="4388616"/>
              <a:ext cx="2756000" cy="1908000"/>
            </a:xfrm>
            <a:prstGeom prst="rect">
              <a:avLst/>
            </a:prstGeom>
            <a:ln>
              <a:solidFill>
                <a:schemeClr val="accent1"/>
              </a:solidFill>
            </a:ln>
          </p:spPr>
        </p:pic>
      </p:grpSp>
      <p:sp>
        <p:nvSpPr>
          <p:cNvPr id="22" name="TextBox 21">
            <a:extLst>
              <a:ext uri="{FF2B5EF4-FFF2-40B4-BE49-F238E27FC236}">
                <a16:creationId xmlns:a16="http://schemas.microsoft.com/office/drawing/2014/main" id="{4891CD0D-4EC7-4347-A7CA-4F5140A9297C}"/>
              </a:ext>
            </a:extLst>
          </p:cNvPr>
          <p:cNvSpPr txBox="1"/>
          <p:nvPr/>
        </p:nvSpPr>
        <p:spPr>
          <a:xfrm>
            <a:off x="69116" y="6178981"/>
            <a:ext cx="2995448" cy="184666"/>
          </a:xfrm>
          <a:prstGeom prst="rect">
            <a:avLst/>
          </a:prstGeom>
          <a:noFill/>
        </p:spPr>
        <p:txBody>
          <a:bodyPr wrap="square" rtlCol="0">
            <a:spAutoFit/>
          </a:bodyPr>
          <a:lstStyle/>
          <a:p>
            <a:r>
              <a:rPr lang="en-CA" sz="600" i="1" dirty="0">
                <a:solidFill>
                  <a:schemeClr val="tx1">
                    <a:lumMod val="50000"/>
                    <a:lumOff val="50000"/>
                  </a:schemeClr>
                </a:solidFill>
              </a:rPr>
              <a:t>All photos from Ducks Unlimited Canada.</a:t>
            </a:r>
          </a:p>
        </p:txBody>
      </p:sp>
    </p:spTree>
    <p:extLst>
      <p:ext uri="{BB962C8B-B14F-4D97-AF65-F5344CB8AC3E}">
        <p14:creationId xmlns:p14="http://schemas.microsoft.com/office/powerpoint/2010/main" val="3770742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P spid="6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b="1" dirty="0">
                <a:latin typeface="Aleo" panose="020F0502020204030203" pitchFamily="34" charset="0"/>
              </a:rPr>
              <a:t>Interventions </a:t>
            </a:r>
            <a:r>
              <a:rPr lang="en-CA" b="1" dirty="0" err="1">
                <a:latin typeface="Aleo" panose="020F0502020204030203" pitchFamily="34" charset="0"/>
              </a:rPr>
              <a:t>humaines</a:t>
            </a:r>
            <a:r>
              <a:rPr lang="en-CA" b="1" dirty="0">
                <a:latin typeface="Aleo" panose="020F0502020204030203" pitchFamily="34" charset="0"/>
              </a:rPr>
              <a:t> positives</a:t>
            </a:r>
          </a:p>
        </p:txBody>
      </p:sp>
      <p:sp>
        <p:nvSpPr>
          <p:cNvPr id="5" name="TextBox 4"/>
          <p:cNvSpPr txBox="1"/>
          <p:nvPr/>
        </p:nvSpPr>
        <p:spPr>
          <a:xfrm>
            <a:off x="1196432" y="1997015"/>
            <a:ext cx="9540608" cy="461665"/>
          </a:xfrm>
          <a:prstGeom prst="rect">
            <a:avLst/>
          </a:prstGeom>
          <a:noFill/>
        </p:spPr>
        <p:txBody>
          <a:bodyPr wrap="square" rtlCol="0">
            <a:spAutoFit/>
          </a:bodyPr>
          <a:lstStyle/>
          <a:p>
            <a:r>
              <a:rPr lang="fr-FR" sz="2400" dirty="0">
                <a:solidFill>
                  <a:schemeClr val="accent3">
                    <a:lumMod val="50000"/>
                  </a:schemeClr>
                </a:solidFill>
              </a:rPr>
              <a:t>Les interventions humaines positives visent à aider un écosystème.</a:t>
            </a:r>
            <a:endParaRPr lang="en-CA" sz="2400" dirty="0">
              <a:solidFill>
                <a:schemeClr val="accent3">
                  <a:lumMod val="50000"/>
                </a:schemeClr>
              </a:solidFill>
            </a:endParaRPr>
          </a:p>
        </p:txBody>
      </p:sp>
      <p:sp>
        <p:nvSpPr>
          <p:cNvPr id="7" name="TextBox 6"/>
          <p:cNvSpPr txBox="1"/>
          <p:nvPr/>
        </p:nvSpPr>
        <p:spPr>
          <a:xfrm>
            <a:off x="1967340" y="2976193"/>
            <a:ext cx="8873259" cy="461665"/>
          </a:xfrm>
          <a:prstGeom prst="rect">
            <a:avLst/>
          </a:prstGeom>
          <a:noFill/>
        </p:spPr>
        <p:txBody>
          <a:bodyPr wrap="square" rtlCol="0">
            <a:spAutoFit/>
          </a:bodyPr>
          <a:lstStyle/>
          <a:p>
            <a:pPr marL="342900" indent="-342900">
              <a:buFont typeface="Arial" panose="020B0604020202020204" pitchFamily="34" charset="0"/>
              <a:buChar char="•"/>
            </a:pPr>
            <a:r>
              <a:rPr lang="en-US" sz="2400" dirty="0" err="1">
                <a:solidFill>
                  <a:schemeClr val="accent3">
                    <a:lumMod val="50000"/>
                  </a:schemeClr>
                </a:solidFill>
              </a:rPr>
              <a:t>Protéger</a:t>
            </a:r>
            <a:r>
              <a:rPr lang="en-US" sz="2400" dirty="0">
                <a:solidFill>
                  <a:schemeClr val="accent3">
                    <a:lumMod val="50000"/>
                  </a:schemeClr>
                </a:solidFill>
              </a:rPr>
              <a:t> les habitats</a:t>
            </a:r>
            <a:endParaRPr lang="en-CA" sz="2400" dirty="0">
              <a:solidFill>
                <a:schemeClr val="accent3">
                  <a:lumMod val="50000"/>
                </a:schemeClr>
              </a:solidFill>
            </a:endParaRPr>
          </a:p>
        </p:txBody>
      </p:sp>
      <p:sp>
        <p:nvSpPr>
          <p:cNvPr id="8" name="Rectangle 7"/>
          <p:cNvSpPr/>
          <p:nvPr/>
        </p:nvSpPr>
        <p:spPr>
          <a:xfrm>
            <a:off x="1967340" y="3427481"/>
            <a:ext cx="8108959" cy="461665"/>
          </a:xfrm>
          <a:prstGeom prst="rect">
            <a:avLst/>
          </a:prstGeom>
        </p:spPr>
        <p:txBody>
          <a:bodyPr wrap="square">
            <a:spAutoFit/>
          </a:bodyPr>
          <a:lstStyle/>
          <a:p>
            <a:pPr marL="342900" indent="-342900">
              <a:buFont typeface="Arial" panose="020B0604020202020204" pitchFamily="34" charset="0"/>
              <a:buChar char="•"/>
            </a:pPr>
            <a:r>
              <a:rPr lang="en-CA" sz="2400" dirty="0" err="1">
                <a:solidFill>
                  <a:schemeClr val="accent3">
                    <a:lumMod val="50000"/>
                  </a:schemeClr>
                </a:solidFill>
              </a:rPr>
              <a:t>Réintroduire</a:t>
            </a:r>
            <a:r>
              <a:rPr lang="en-CA" sz="2400" dirty="0">
                <a:solidFill>
                  <a:schemeClr val="accent3">
                    <a:lumMod val="50000"/>
                  </a:schemeClr>
                </a:solidFill>
              </a:rPr>
              <a:t> des </a:t>
            </a:r>
            <a:r>
              <a:rPr lang="en-CA" sz="2400" dirty="0" err="1">
                <a:solidFill>
                  <a:schemeClr val="accent3">
                    <a:lumMod val="50000"/>
                  </a:schemeClr>
                </a:solidFill>
              </a:rPr>
              <a:t>espèces</a:t>
            </a:r>
            <a:endParaRPr lang="en-CA" sz="2400" dirty="0">
              <a:solidFill>
                <a:schemeClr val="accent3">
                  <a:lumMod val="50000"/>
                </a:schemeClr>
              </a:solidFill>
            </a:endParaRPr>
          </a:p>
        </p:txBody>
      </p:sp>
      <p:sp>
        <p:nvSpPr>
          <p:cNvPr id="9" name="TextBox 8"/>
          <p:cNvSpPr txBox="1"/>
          <p:nvPr/>
        </p:nvSpPr>
        <p:spPr>
          <a:xfrm>
            <a:off x="1196432" y="2487502"/>
            <a:ext cx="10084840" cy="461665"/>
          </a:xfrm>
          <a:prstGeom prst="rect">
            <a:avLst/>
          </a:prstGeom>
          <a:noFill/>
        </p:spPr>
        <p:txBody>
          <a:bodyPr wrap="square" rtlCol="0">
            <a:spAutoFit/>
          </a:bodyPr>
          <a:lstStyle/>
          <a:p>
            <a:r>
              <a:rPr lang="en-CA" sz="2400" dirty="0" err="1">
                <a:solidFill>
                  <a:schemeClr val="accent3">
                    <a:lumMod val="50000"/>
                  </a:schemeClr>
                </a:solidFill>
              </a:rPr>
              <a:t>Exemples</a:t>
            </a:r>
            <a:r>
              <a:rPr lang="en-CA" sz="2400" dirty="0">
                <a:solidFill>
                  <a:schemeClr val="accent3">
                    <a:lumMod val="50000"/>
                  </a:schemeClr>
                </a:solidFill>
              </a:rPr>
              <a:t>:</a:t>
            </a:r>
          </a:p>
        </p:txBody>
      </p:sp>
      <p:sp>
        <p:nvSpPr>
          <p:cNvPr id="11" name="TextBox 10"/>
          <p:cNvSpPr txBox="1"/>
          <p:nvPr/>
        </p:nvSpPr>
        <p:spPr>
          <a:xfrm>
            <a:off x="69116" y="6178981"/>
            <a:ext cx="2995448" cy="184666"/>
          </a:xfrm>
          <a:prstGeom prst="rect">
            <a:avLst/>
          </a:prstGeom>
          <a:noFill/>
        </p:spPr>
        <p:txBody>
          <a:bodyPr wrap="square" rtlCol="0">
            <a:spAutoFit/>
          </a:bodyPr>
          <a:lstStyle/>
          <a:p>
            <a:r>
              <a:rPr lang="en-CA" sz="600" i="1" dirty="0">
                <a:solidFill>
                  <a:schemeClr val="tx1">
                    <a:lumMod val="50000"/>
                    <a:lumOff val="50000"/>
                  </a:schemeClr>
                </a:solidFill>
              </a:rPr>
              <a:t>All photos from Ducks Unlimited Canada.</a:t>
            </a:r>
          </a:p>
        </p:txBody>
      </p:sp>
      <p:sp>
        <p:nvSpPr>
          <p:cNvPr id="16" name="Rectangle 15">
            <a:extLst>
              <a:ext uri="{FF2B5EF4-FFF2-40B4-BE49-F238E27FC236}">
                <a16:creationId xmlns:a16="http://schemas.microsoft.com/office/drawing/2014/main" id="{44F5DE6E-7714-4D5A-AA97-D047C101EA76}"/>
              </a:ext>
            </a:extLst>
          </p:cNvPr>
          <p:cNvSpPr/>
          <p:nvPr/>
        </p:nvSpPr>
        <p:spPr>
          <a:xfrm>
            <a:off x="6403969" y="2976193"/>
            <a:ext cx="8108959" cy="461665"/>
          </a:xfrm>
          <a:prstGeom prst="rect">
            <a:avLst/>
          </a:prstGeom>
        </p:spPr>
        <p:txBody>
          <a:bodyPr wrap="square">
            <a:spAutoFit/>
          </a:bodyPr>
          <a:lstStyle/>
          <a:p>
            <a:pPr marL="342900" indent="-342900">
              <a:buFont typeface="Arial" panose="020B0604020202020204" pitchFamily="34" charset="0"/>
              <a:buChar char="•"/>
            </a:pPr>
            <a:r>
              <a:rPr lang="en-US" sz="2400" dirty="0" err="1">
                <a:solidFill>
                  <a:schemeClr val="accent3">
                    <a:lumMod val="50000"/>
                  </a:schemeClr>
                </a:solidFill>
              </a:rPr>
              <a:t>Créer</a:t>
            </a:r>
            <a:r>
              <a:rPr lang="en-US" sz="2400" dirty="0">
                <a:solidFill>
                  <a:schemeClr val="accent3">
                    <a:lumMod val="50000"/>
                  </a:schemeClr>
                </a:solidFill>
              </a:rPr>
              <a:t> des </a:t>
            </a:r>
            <a:r>
              <a:rPr lang="en-US" sz="2400" dirty="0" err="1">
                <a:solidFill>
                  <a:schemeClr val="accent3">
                    <a:lumMod val="50000"/>
                  </a:schemeClr>
                </a:solidFill>
              </a:rPr>
              <a:t>bassins</a:t>
            </a:r>
            <a:r>
              <a:rPr lang="en-US" sz="2400" dirty="0">
                <a:solidFill>
                  <a:schemeClr val="accent3">
                    <a:lumMod val="50000"/>
                  </a:schemeClr>
                </a:solidFill>
              </a:rPr>
              <a:t> de </a:t>
            </a:r>
            <a:r>
              <a:rPr lang="en-US" sz="2400" dirty="0" err="1">
                <a:solidFill>
                  <a:schemeClr val="accent3">
                    <a:lumMod val="50000"/>
                  </a:schemeClr>
                </a:solidFill>
              </a:rPr>
              <a:t>rétention</a:t>
            </a:r>
            <a:endParaRPr lang="en-CA" sz="2400" dirty="0">
              <a:solidFill>
                <a:schemeClr val="accent3">
                  <a:lumMod val="50000"/>
                </a:schemeClr>
              </a:solidFill>
            </a:endParaRPr>
          </a:p>
        </p:txBody>
      </p:sp>
      <p:sp>
        <p:nvSpPr>
          <p:cNvPr id="17" name="Rectangle 16">
            <a:extLst>
              <a:ext uri="{FF2B5EF4-FFF2-40B4-BE49-F238E27FC236}">
                <a16:creationId xmlns:a16="http://schemas.microsoft.com/office/drawing/2014/main" id="{58024E98-D1B1-4990-90A8-FACBEB7D4CD3}"/>
              </a:ext>
            </a:extLst>
          </p:cNvPr>
          <p:cNvSpPr/>
          <p:nvPr/>
        </p:nvSpPr>
        <p:spPr>
          <a:xfrm>
            <a:off x="6403969" y="3427481"/>
            <a:ext cx="8108959" cy="461665"/>
          </a:xfrm>
          <a:prstGeom prst="rect">
            <a:avLst/>
          </a:prstGeom>
        </p:spPr>
        <p:txBody>
          <a:bodyPr wrap="square">
            <a:spAutoFit/>
          </a:bodyPr>
          <a:lstStyle/>
          <a:p>
            <a:pPr marL="342900" indent="-342900">
              <a:buFont typeface="Arial" panose="020B0604020202020204" pitchFamily="34" charset="0"/>
              <a:buChar char="•"/>
            </a:pPr>
            <a:r>
              <a:rPr lang="fr-CA" sz="2400" noProof="0" dirty="0">
                <a:solidFill>
                  <a:schemeClr val="accent3">
                    <a:lumMod val="50000"/>
                  </a:schemeClr>
                </a:solidFill>
              </a:rPr>
              <a:t>Contrôler les feux</a:t>
            </a:r>
          </a:p>
        </p:txBody>
      </p:sp>
      <p:pic>
        <p:nvPicPr>
          <p:cNvPr id="4" name="Picture 3">
            <a:extLst>
              <a:ext uri="{FF2B5EF4-FFF2-40B4-BE49-F238E27FC236}">
                <a16:creationId xmlns:a16="http://schemas.microsoft.com/office/drawing/2014/main" id="{365558B1-1058-41E7-B038-A77DA95DC70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445804" y="4450981"/>
            <a:ext cx="1728000" cy="1728000"/>
          </a:xfrm>
          <a:prstGeom prst="ellipse">
            <a:avLst/>
          </a:prstGeom>
          <a:ln>
            <a:solidFill>
              <a:schemeClr val="accent1"/>
            </a:solidFill>
          </a:ln>
        </p:spPr>
      </p:pic>
      <p:pic>
        <p:nvPicPr>
          <p:cNvPr id="10" name="Picture 9">
            <a:extLst>
              <a:ext uri="{FF2B5EF4-FFF2-40B4-BE49-F238E27FC236}">
                <a16:creationId xmlns:a16="http://schemas.microsoft.com/office/drawing/2014/main" id="{78F4BD3A-1AF7-444B-ACA0-8161A99D06D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t="-433" r="-88"/>
          <a:stretch/>
        </p:blipFill>
        <p:spPr>
          <a:xfrm>
            <a:off x="6238852" y="4450981"/>
            <a:ext cx="1728000" cy="1728000"/>
          </a:xfrm>
          <a:prstGeom prst="ellipse">
            <a:avLst/>
          </a:prstGeom>
          <a:ln>
            <a:solidFill>
              <a:schemeClr val="accent1"/>
            </a:solidFill>
          </a:ln>
        </p:spPr>
      </p:pic>
      <p:pic>
        <p:nvPicPr>
          <p:cNvPr id="31" name="Picture 30">
            <a:extLst>
              <a:ext uri="{FF2B5EF4-FFF2-40B4-BE49-F238E27FC236}">
                <a16:creationId xmlns:a16="http://schemas.microsoft.com/office/drawing/2014/main" id="{C8474229-58AF-4A6D-8DC6-D4D5B7DA0A3E}"/>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4031900" y="4450981"/>
            <a:ext cx="1728000" cy="1728000"/>
          </a:xfrm>
          <a:prstGeom prst="ellipse">
            <a:avLst/>
          </a:prstGeom>
          <a:noFill/>
          <a:ln>
            <a:solidFill>
              <a:schemeClr val="accent1"/>
            </a:solidFill>
          </a:ln>
        </p:spPr>
      </p:pic>
      <p:pic>
        <p:nvPicPr>
          <p:cNvPr id="33" name="Picture 32">
            <a:extLst>
              <a:ext uri="{FF2B5EF4-FFF2-40B4-BE49-F238E27FC236}">
                <a16:creationId xmlns:a16="http://schemas.microsoft.com/office/drawing/2014/main" id="{24B508A9-0C78-438F-851F-B190EC577C09}"/>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743364" y="4450981"/>
            <a:ext cx="1728000" cy="1728000"/>
          </a:xfrm>
          <a:prstGeom prst="ellipse">
            <a:avLst/>
          </a:prstGeom>
          <a:ln>
            <a:solidFill>
              <a:schemeClr val="accent1"/>
            </a:solidFill>
          </a:ln>
        </p:spPr>
      </p:pic>
    </p:spTree>
    <p:extLst>
      <p:ext uri="{BB962C8B-B14F-4D97-AF65-F5344CB8AC3E}">
        <p14:creationId xmlns:p14="http://schemas.microsoft.com/office/powerpoint/2010/main" val="3867939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 calcmode="lin" valueType="num">
                                      <p:cBhvr additive="base">
                                        <p:cTn id="27" dur="500" fill="hold"/>
                                        <p:tgtEl>
                                          <p:spTgt spid="4"/>
                                        </p:tgtEl>
                                        <p:attrNameLst>
                                          <p:attrName>ppt_x</p:attrName>
                                        </p:attrNameLst>
                                      </p:cBhvr>
                                      <p:tavLst>
                                        <p:tav tm="0">
                                          <p:val>
                                            <p:strVal val="#ppt_x"/>
                                          </p:val>
                                        </p:tav>
                                        <p:tav tm="100000">
                                          <p:val>
                                            <p:strVal val="#ppt_x"/>
                                          </p:val>
                                        </p:tav>
                                      </p:tavLst>
                                    </p:anim>
                                    <p:anim calcmode="lin" valueType="num">
                                      <p:cBhvr additive="base">
                                        <p:cTn id="28" dur="500" fill="hold"/>
                                        <p:tgtEl>
                                          <p:spTgt spid="4"/>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500" fill="hold"/>
                                        <p:tgtEl>
                                          <p:spTgt spid="10"/>
                                        </p:tgtEl>
                                        <p:attrNameLst>
                                          <p:attrName>ppt_x</p:attrName>
                                        </p:attrNameLst>
                                      </p:cBhvr>
                                      <p:tavLst>
                                        <p:tav tm="0">
                                          <p:val>
                                            <p:strVal val="#ppt_x"/>
                                          </p:val>
                                        </p:tav>
                                        <p:tav tm="100000">
                                          <p:val>
                                            <p:strVal val="#ppt_x"/>
                                          </p:val>
                                        </p:tav>
                                      </p:tavLst>
                                    </p:anim>
                                    <p:anim calcmode="lin" valueType="num">
                                      <p:cBhvr additive="base">
                                        <p:cTn id="32" dur="500" fill="hold"/>
                                        <p:tgtEl>
                                          <p:spTgt spid="10"/>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1"/>
                                        </p:tgtEl>
                                        <p:attrNameLst>
                                          <p:attrName>style.visibility</p:attrName>
                                        </p:attrNameLst>
                                      </p:cBhvr>
                                      <p:to>
                                        <p:strVal val="visible"/>
                                      </p:to>
                                    </p:set>
                                    <p:anim calcmode="lin" valueType="num">
                                      <p:cBhvr additive="base">
                                        <p:cTn id="35" dur="500" fill="hold"/>
                                        <p:tgtEl>
                                          <p:spTgt spid="31"/>
                                        </p:tgtEl>
                                        <p:attrNameLst>
                                          <p:attrName>ppt_x</p:attrName>
                                        </p:attrNameLst>
                                      </p:cBhvr>
                                      <p:tavLst>
                                        <p:tav tm="0">
                                          <p:val>
                                            <p:strVal val="#ppt_x"/>
                                          </p:val>
                                        </p:tav>
                                        <p:tav tm="100000">
                                          <p:val>
                                            <p:strVal val="#ppt_x"/>
                                          </p:val>
                                        </p:tav>
                                      </p:tavLst>
                                    </p:anim>
                                    <p:anim calcmode="lin" valueType="num">
                                      <p:cBhvr additive="base">
                                        <p:cTn id="36" dur="500" fill="hold"/>
                                        <p:tgtEl>
                                          <p:spTgt spid="31"/>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33"/>
                                        </p:tgtEl>
                                        <p:attrNameLst>
                                          <p:attrName>style.visibility</p:attrName>
                                        </p:attrNameLst>
                                      </p:cBhvr>
                                      <p:to>
                                        <p:strVal val="visible"/>
                                      </p:to>
                                    </p:set>
                                    <p:anim calcmode="lin" valueType="num">
                                      <p:cBhvr additive="base">
                                        <p:cTn id="39" dur="500" fill="hold"/>
                                        <p:tgtEl>
                                          <p:spTgt spid="33"/>
                                        </p:tgtEl>
                                        <p:attrNameLst>
                                          <p:attrName>ppt_x</p:attrName>
                                        </p:attrNameLst>
                                      </p:cBhvr>
                                      <p:tavLst>
                                        <p:tav tm="0">
                                          <p:val>
                                            <p:strVal val="#ppt_x"/>
                                          </p:val>
                                        </p:tav>
                                        <p:tav tm="100000">
                                          <p:val>
                                            <p:strVal val="#ppt_x"/>
                                          </p:val>
                                        </p:tav>
                                      </p:tavLst>
                                    </p:anim>
                                    <p:anim calcmode="lin" valueType="num">
                                      <p:cBhvr additive="base">
                                        <p:cTn id="40"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6" grpId="0"/>
      <p:bldP spid="1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58024E98-D1B1-4990-90A8-FACBEB7D4CD3}"/>
              </a:ext>
            </a:extLst>
          </p:cNvPr>
          <p:cNvSpPr/>
          <p:nvPr/>
        </p:nvSpPr>
        <p:spPr>
          <a:xfrm>
            <a:off x="1967340" y="3437858"/>
            <a:ext cx="4353561" cy="461665"/>
          </a:xfrm>
          <a:prstGeom prst="rect">
            <a:avLst/>
          </a:prstGeom>
        </p:spPr>
        <p:txBody>
          <a:bodyPr wrap="square">
            <a:spAutoFit/>
          </a:bodyPr>
          <a:lstStyle/>
          <a:p>
            <a:pPr marL="342900" indent="-342900">
              <a:buFont typeface="Arial" panose="020B0604020202020204" pitchFamily="34" charset="0"/>
              <a:buChar char="•"/>
            </a:pPr>
            <a:r>
              <a:rPr lang="fr-FR" sz="2400" dirty="0">
                <a:solidFill>
                  <a:schemeClr val="accent3">
                    <a:lumMod val="50000"/>
                  </a:schemeClr>
                </a:solidFill>
              </a:rPr>
              <a:t>Prévention des feux naturels</a:t>
            </a:r>
            <a:endParaRPr lang="en-CA" sz="2400" dirty="0">
              <a:solidFill>
                <a:schemeClr val="accent3">
                  <a:lumMod val="50000"/>
                </a:schemeClr>
              </a:solidFill>
            </a:endParaRPr>
          </a:p>
        </p:txBody>
      </p:sp>
      <p:sp>
        <p:nvSpPr>
          <p:cNvPr id="2" name="Title 1"/>
          <p:cNvSpPr>
            <a:spLocks noGrp="1"/>
          </p:cNvSpPr>
          <p:nvPr>
            <p:ph type="title"/>
          </p:nvPr>
        </p:nvSpPr>
        <p:spPr/>
        <p:txBody>
          <a:bodyPr/>
          <a:lstStyle/>
          <a:p>
            <a:r>
              <a:rPr lang="en-CA" b="1" dirty="0">
                <a:latin typeface="Aleo" panose="020F0502020204030203" pitchFamily="34" charset="0"/>
              </a:rPr>
              <a:t>Interventions </a:t>
            </a:r>
            <a:r>
              <a:rPr lang="en-CA" b="1" dirty="0" err="1">
                <a:latin typeface="Aleo" panose="020F0502020204030203" pitchFamily="34" charset="0"/>
              </a:rPr>
              <a:t>humaines</a:t>
            </a:r>
            <a:r>
              <a:rPr lang="en-CA" b="1" dirty="0">
                <a:latin typeface="Aleo" panose="020F0502020204030203" pitchFamily="34" charset="0"/>
              </a:rPr>
              <a:t> </a:t>
            </a:r>
            <a:r>
              <a:rPr lang="en-CA" b="1" dirty="0" err="1">
                <a:latin typeface="Aleo" panose="020F0502020204030203" pitchFamily="34" charset="0"/>
              </a:rPr>
              <a:t>négatives</a:t>
            </a:r>
            <a:endParaRPr lang="en-CA" b="1" dirty="0">
              <a:latin typeface="Aleo" panose="020F0502020204030203" pitchFamily="34" charset="0"/>
            </a:endParaRPr>
          </a:p>
        </p:txBody>
      </p:sp>
      <p:sp>
        <p:nvSpPr>
          <p:cNvPr id="5" name="TextBox 4"/>
          <p:cNvSpPr txBox="1"/>
          <p:nvPr/>
        </p:nvSpPr>
        <p:spPr>
          <a:xfrm>
            <a:off x="1196431" y="1997015"/>
            <a:ext cx="10379041" cy="461665"/>
          </a:xfrm>
          <a:prstGeom prst="rect">
            <a:avLst/>
          </a:prstGeom>
          <a:noFill/>
        </p:spPr>
        <p:txBody>
          <a:bodyPr wrap="square" rtlCol="0">
            <a:spAutoFit/>
          </a:bodyPr>
          <a:lstStyle/>
          <a:p>
            <a:r>
              <a:rPr lang="fr-FR" sz="2400" dirty="0">
                <a:solidFill>
                  <a:schemeClr val="accent3">
                    <a:lumMod val="50000"/>
                  </a:schemeClr>
                </a:solidFill>
              </a:rPr>
              <a:t>Les interventions humaines négatives causent des dommages à un écosystème.</a:t>
            </a:r>
            <a:endParaRPr lang="en-CA" sz="2400" dirty="0">
              <a:solidFill>
                <a:schemeClr val="accent3">
                  <a:lumMod val="50000"/>
                </a:schemeClr>
              </a:solidFill>
            </a:endParaRPr>
          </a:p>
        </p:txBody>
      </p:sp>
      <p:sp>
        <p:nvSpPr>
          <p:cNvPr id="7" name="TextBox 6"/>
          <p:cNvSpPr txBox="1"/>
          <p:nvPr/>
        </p:nvSpPr>
        <p:spPr>
          <a:xfrm>
            <a:off x="1967340" y="2976193"/>
            <a:ext cx="8873259" cy="461665"/>
          </a:xfrm>
          <a:prstGeom prst="rect">
            <a:avLst/>
          </a:prstGeom>
          <a:noFill/>
        </p:spPr>
        <p:txBody>
          <a:bodyPr wrap="square" rtlCol="0">
            <a:spAutoFit/>
          </a:bodyPr>
          <a:lstStyle/>
          <a:p>
            <a:pPr marL="342900" indent="-342900">
              <a:buFont typeface="Arial" panose="020B0604020202020204" pitchFamily="34" charset="0"/>
              <a:buChar char="•"/>
            </a:pPr>
            <a:r>
              <a:rPr lang="en-US" sz="2400" dirty="0">
                <a:solidFill>
                  <a:schemeClr val="accent3">
                    <a:lumMod val="50000"/>
                  </a:schemeClr>
                </a:solidFill>
              </a:rPr>
              <a:t>Pollution</a:t>
            </a:r>
            <a:endParaRPr lang="en-CA" sz="2400" dirty="0">
              <a:solidFill>
                <a:schemeClr val="accent3">
                  <a:lumMod val="50000"/>
                </a:schemeClr>
              </a:solidFill>
            </a:endParaRPr>
          </a:p>
        </p:txBody>
      </p:sp>
      <p:sp>
        <p:nvSpPr>
          <p:cNvPr id="8" name="Rectangle 7"/>
          <p:cNvSpPr/>
          <p:nvPr/>
        </p:nvSpPr>
        <p:spPr>
          <a:xfrm>
            <a:off x="6403969" y="3437857"/>
            <a:ext cx="8108959" cy="461665"/>
          </a:xfrm>
          <a:prstGeom prst="rect">
            <a:avLst/>
          </a:prstGeom>
        </p:spPr>
        <p:txBody>
          <a:bodyPr wrap="square">
            <a:spAutoFit/>
          </a:bodyPr>
          <a:lstStyle/>
          <a:p>
            <a:pPr marL="342900" indent="-342900">
              <a:buFont typeface="Arial" panose="020B0604020202020204" pitchFamily="34" charset="0"/>
              <a:buChar char="•"/>
            </a:pPr>
            <a:r>
              <a:rPr lang="en-CA" sz="2400" dirty="0">
                <a:solidFill>
                  <a:schemeClr val="accent3">
                    <a:lumMod val="50000"/>
                  </a:schemeClr>
                </a:solidFill>
              </a:rPr>
              <a:t>Introduction </a:t>
            </a:r>
            <a:r>
              <a:rPr lang="en-CA" sz="2400" dirty="0" err="1">
                <a:solidFill>
                  <a:schemeClr val="accent3">
                    <a:lumMod val="50000"/>
                  </a:schemeClr>
                </a:solidFill>
              </a:rPr>
              <a:t>d’espèces</a:t>
            </a:r>
            <a:r>
              <a:rPr lang="en-CA" sz="2400" dirty="0">
                <a:solidFill>
                  <a:schemeClr val="accent3">
                    <a:lumMod val="50000"/>
                  </a:schemeClr>
                </a:solidFill>
              </a:rPr>
              <a:t> non-</a:t>
            </a:r>
            <a:r>
              <a:rPr lang="en-CA" sz="2400" dirty="0" err="1">
                <a:solidFill>
                  <a:schemeClr val="accent3">
                    <a:lumMod val="50000"/>
                  </a:schemeClr>
                </a:solidFill>
              </a:rPr>
              <a:t>indigènes</a:t>
            </a:r>
            <a:endParaRPr lang="en-CA" sz="2400" dirty="0">
              <a:solidFill>
                <a:schemeClr val="accent3">
                  <a:lumMod val="50000"/>
                </a:schemeClr>
              </a:solidFill>
            </a:endParaRPr>
          </a:p>
        </p:txBody>
      </p:sp>
      <p:sp>
        <p:nvSpPr>
          <p:cNvPr id="9" name="TextBox 8"/>
          <p:cNvSpPr txBox="1"/>
          <p:nvPr/>
        </p:nvSpPr>
        <p:spPr>
          <a:xfrm>
            <a:off x="1196432" y="2487502"/>
            <a:ext cx="10084840" cy="461665"/>
          </a:xfrm>
          <a:prstGeom prst="rect">
            <a:avLst/>
          </a:prstGeom>
          <a:noFill/>
        </p:spPr>
        <p:txBody>
          <a:bodyPr wrap="square" rtlCol="0">
            <a:spAutoFit/>
          </a:bodyPr>
          <a:lstStyle/>
          <a:p>
            <a:r>
              <a:rPr lang="en-CA" sz="2400" dirty="0" err="1">
                <a:solidFill>
                  <a:schemeClr val="accent3">
                    <a:lumMod val="50000"/>
                  </a:schemeClr>
                </a:solidFill>
              </a:rPr>
              <a:t>Exemples</a:t>
            </a:r>
            <a:r>
              <a:rPr lang="en-CA" sz="2400" dirty="0">
                <a:solidFill>
                  <a:schemeClr val="accent3">
                    <a:lumMod val="50000"/>
                  </a:schemeClr>
                </a:solidFill>
              </a:rPr>
              <a:t>:</a:t>
            </a:r>
          </a:p>
        </p:txBody>
      </p:sp>
      <p:sp>
        <p:nvSpPr>
          <p:cNvPr id="11" name="TextBox 10"/>
          <p:cNvSpPr txBox="1"/>
          <p:nvPr/>
        </p:nvSpPr>
        <p:spPr>
          <a:xfrm>
            <a:off x="69116" y="6178981"/>
            <a:ext cx="2995448" cy="184666"/>
          </a:xfrm>
          <a:prstGeom prst="rect">
            <a:avLst/>
          </a:prstGeom>
          <a:noFill/>
        </p:spPr>
        <p:txBody>
          <a:bodyPr wrap="square" rtlCol="0">
            <a:spAutoFit/>
          </a:bodyPr>
          <a:lstStyle/>
          <a:p>
            <a:r>
              <a:rPr lang="en-CA" sz="600" i="1" dirty="0">
                <a:solidFill>
                  <a:schemeClr val="tx1">
                    <a:lumMod val="50000"/>
                    <a:lumOff val="50000"/>
                  </a:schemeClr>
                </a:solidFill>
              </a:rPr>
              <a:t>All photos from Ducks Unlimited Canada.</a:t>
            </a:r>
          </a:p>
        </p:txBody>
      </p:sp>
      <p:sp>
        <p:nvSpPr>
          <p:cNvPr id="16" name="Rectangle 15">
            <a:extLst>
              <a:ext uri="{FF2B5EF4-FFF2-40B4-BE49-F238E27FC236}">
                <a16:creationId xmlns:a16="http://schemas.microsoft.com/office/drawing/2014/main" id="{44F5DE6E-7714-4D5A-AA97-D047C101EA76}"/>
              </a:ext>
            </a:extLst>
          </p:cNvPr>
          <p:cNvSpPr/>
          <p:nvPr/>
        </p:nvSpPr>
        <p:spPr>
          <a:xfrm>
            <a:off x="6403969" y="2976193"/>
            <a:ext cx="8108959" cy="461665"/>
          </a:xfrm>
          <a:prstGeom prst="rect">
            <a:avLst/>
          </a:prstGeom>
        </p:spPr>
        <p:txBody>
          <a:bodyPr wrap="square">
            <a:spAutoFit/>
          </a:bodyPr>
          <a:lstStyle/>
          <a:p>
            <a:pPr marL="342900" indent="-342900">
              <a:buFont typeface="Arial" panose="020B0604020202020204" pitchFamily="34" charset="0"/>
              <a:buChar char="•"/>
            </a:pPr>
            <a:r>
              <a:rPr lang="en-CA" sz="2400" dirty="0" err="1">
                <a:solidFill>
                  <a:schemeClr val="accent3">
                    <a:lumMod val="50000"/>
                  </a:schemeClr>
                </a:solidFill>
              </a:rPr>
              <a:t>Assèchement</a:t>
            </a:r>
            <a:r>
              <a:rPr lang="en-CA" sz="2400" dirty="0">
                <a:solidFill>
                  <a:schemeClr val="accent3">
                    <a:lumMod val="50000"/>
                  </a:schemeClr>
                </a:solidFill>
              </a:rPr>
              <a:t> de </a:t>
            </a:r>
            <a:r>
              <a:rPr lang="en-CA" sz="2400" dirty="0" err="1">
                <a:solidFill>
                  <a:schemeClr val="accent3">
                    <a:lumMod val="50000"/>
                  </a:schemeClr>
                </a:solidFill>
              </a:rPr>
              <a:t>terres</a:t>
            </a:r>
            <a:r>
              <a:rPr lang="en-CA" sz="2400" dirty="0">
                <a:solidFill>
                  <a:schemeClr val="accent3">
                    <a:lumMod val="50000"/>
                  </a:schemeClr>
                </a:solidFill>
              </a:rPr>
              <a:t> </a:t>
            </a:r>
            <a:r>
              <a:rPr lang="en-CA" sz="2400" dirty="0" err="1">
                <a:solidFill>
                  <a:schemeClr val="accent3">
                    <a:lumMod val="50000"/>
                  </a:schemeClr>
                </a:solidFill>
              </a:rPr>
              <a:t>humides</a:t>
            </a:r>
            <a:endParaRPr lang="en-CA" sz="2400" dirty="0">
              <a:solidFill>
                <a:schemeClr val="accent3">
                  <a:lumMod val="50000"/>
                </a:schemeClr>
              </a:solidFill>
            </a:endParaRPr>
          </a:p>
        </p:txBody>
      </p:sp>
      <p:pic>
        <p:nvPicPr>
          <p:cNvPr id="19" name="Picture 18">
            <a:extLst>
              <a:ext uri="{FF2B5EF4-FFF2-40B4-BE49-F238E27FC236}">
                <a16:creationId xmlns:a16="http://schemas.microsoft.com/office/drawing/2014/main" id="{CEDF6039-7667-44AD-A72E-8C9D8FC8C1D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445804" y="4450981"/>
            <a:ext cx="1728000" cy="1728000"/>
          </a:xfrm>
          <a:prstGeom prst="ellipse">
            <a:avLst/>
          </a:prstGeom>
          <a:ln>
            <a:solidFill>
              <a:schemeClr val="accent1"/>
            </a:solidFill>
          </a:ln>
        </p:spPr>
      </p:pic>
      <p:pic>
        <p:nvPicPr>
          <p:cNvPr id="15" name="Picture 14">
            <a:extLst>
              <a:ext uri="{FF2B5EF4-FFF2-40B4-BE49-F238E27FC236}">
                <a16:creationId xmlns:a16="http://schemas.microsoft.com/office/drawing/2014/main" id="{FF9E0225-E107-4BE0-B0A3-109A61FC6845}"/>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238852" y="4442435"/>
            <a:ext cx="1728000" cy="1728000"/>
          </a:xfrm>
          <a:prstGeom prst="ellipse">
            <a:avLst/>
          </a:prstGeom>
          <a:ln>
            <a:solidFill>
              <a:schemeClr val="accent1"/>
            </a:solidFill>
          </a:ln>
        </p:spPr>
      </p:pic>
      <p:pic>
        <p:nvPicPr>
          <p:cNvPr id="13" name="Picture 12">
            <a:extLst>
              <a:ext uri="{FF2B5EF4-FFF2-40B4-BE49-F238E27FC236}">
                <a16:creationId xmlns:a16="http://schemas.microsoft.com/office/drawing/2014/main" id="{035BC26B-7D24-4D44-B8C6-8FFE49A0C69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4031900" y="4442435"/>
            <a:ext cx="1728000" cy="1728000"/>
          </a:xfrm>
          <a:prstGeom prst="ellipse">
            <a:avLst/>
          </a:prstGeom>
          <a:ln>
            <a:solidFill>
              <a:schemeClr val="accent1"/>
            </a:solidFill>
          </a:ln>
        </p:spPr>
      </p:pic>
      <p:pic>
        <p:nvPicPr>
          <p:cNvPr id="6" name="Picture 5">
            <a:extLst>
              <a:ext uri="{FF2B5EF4-FFF2-40B4-BE49-F238E27FC236}">
                <a16:creationId xmlns:a16="http://schemas.microsoft.com/office/drawing/2014/main" id="{0765A472-CB0F-4A49-98C8-93DCFD575CE4}"/>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743364" y="4450981"/>
            <a:ext cx="1728000" cy="1728000"/>
          </a:xfrm>
          <a:prstGeom prst="ellipse">
            <a:avLst/>
          </a:prstGeom>
          <a:ln>
            <a:solidFill>
              <a:schemeClr val="accent1"/>
            </a:solidFill>
          </a:ln>
        </p:spPr>
      </p:pic>
    </p:spTree>
    <p:extLst>
      <p:ext uri="{BB962C8B-B14F-4D97-AF65-F5344CB8AC3E}">
        <p14:creationId xmlns:p14="http://schemas.microsoft.com/office/powerpoint/2010/main" val="3317594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additive="base">
                                        <p:cTn id="27" dur="500" fill="hold"/>
                                        <p:tgtEl>
                                          <p:spTgt spid="6"/>
                                        </p:tgtEl>
                                        <p:attrNameLst>
                                          <p:attrName>ppt_x</p:attrName>
                                        </p:attrNameLst>
                                      </p:cBhvr>
                                      <p:tavLst>
                                        <p:tav tm="0">
                                          <p:val>
                                            <p:strVal val="#ppt_x"/>
                                          </p:val>
                                        </p:tav>
                                        <p:tav tm="100000">
                                          <p:val>
                                            <p:strVal val="#ppt_x"/>
                                          </p:val>
                                        </p:tav>
                                      </p:tavLst>
                                    </p:anim>
                                    <p:anim calcmode="lin" valueType="num">
                                      <p:cBhvr additive="base">
                                        <p:cTn id="28" dur="500" fill="hold"/>
                                        <p:tgtEl>
                                          <p:spTgt spid="6"/>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500" fill="hold"/>
                                        <p:tgtEl>
                                          <p:spTgt spid="13"/>
                                        </p:tgtEl>
                                        <p:attrNameLst>
                                          <p:attrName>ppt_x</p:attrName>
                                        </p:attrNameLst>
                                      </p:cBhvr>
                                      <p:tavLst>
                                        <p:tav tm="0">
                                          <p:val>
                                            <p:strVal val="#ppt_x"/>
                                          </p:val>
                                        </p:tav>
                                        <p:tav tm="100000">
                                          <p:val>
                                            <p:strVal val="#ppt_x"/>
                                          </p:val>
                                        </p:tav>
                                      </p:tavLst>
                                    </p:anim>
                                    <p:anim calcmode="lin" valueType="num">
                                      <p:cBhvr additive="base">
                                        <p:cTn id="32" dur="500" fill="hold"/>
                                        <p:tgtEl>
                                          <p:spTgt spid="13"/>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15"/>
                                        </p:tgtEl>
                                        <p:attrNameLst>
                                          <p:attrName>style.visibility</p:attrName>
                                        </p:attrNameLst>
                                      </p:cBhvr>
                                      <p:to>
                                        <p:strVal val="visible"/>
                                      </p:to>
                                    </p:set>
                                    <p:anim calcmode="lin" valueType="num">
                                      <p:cBhvr additive="base">
                                        <p:cTn id="35" dur="500" fill="hold"/>
                                        <p:tgtEl>
                                          <p:spTgt spid="15"/>
                                        </p:tgtEl>
                                        <p:attrNameLst>
                                          <p:attrName>ppt_x</p:attrName>
                                        </p:attrNameLst>
                                      </p:cBhvr>
                                      <p:tavLst>
                                        <p:tav tm="0">
                                          <p:val>
                                            <p:strVal val="#ppt_x"/>
                                          </p:val>
                                        </p:tav>
                                        <p:tav tm="100000">
                                          <p:val>
                                            <p:strVal val="#ppt_x"/>
                                          </p:val>
                                        </p:tav>
                                      </p:tavLst>
                                    </p:anim>
                                    <p:anim calcmode="lin" valueType="num">
                                      <p:cBhvr additive="base">
                                        <p:cTn id="36" dur="500" fill="hold"/>
                                        <p:tgtEl>
                                          <p:spTgt spid="15"/>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19"/>
                                        </p:tgtEl>
                                        <p:attrNameLst>
                                          <p:attrName>style.visibility</p:attrName>
                                        </p:attrNameLst>
                                      </p:cBhvr>
                                      <p:to>
                                        <p:strVal val="visible"/>
                                      </p:to>
                                    </p:set>
                                    <p:anim calcmode="lin" valueType="num">
                                      <p:cBhvr additive="base">
                                        <p:cTn id="39" dur="500" fill="hold"/>
                                        <p:tgtEl>
                                          <p:spTgt spid="19"/>
                                        </p:tgtEl>
                                        <p:attrNameLst>
                                          <p:attrName>ppt_x</p:attrName>
                                        </p:attrNameLst>
                                      </p:cBhvr>
                                      <p:tavLst>
                                        <p:tav tm="0">
                                          <p:val>
                                            <p:strVal val="#ppt_x"/>
                                          </p:val>
                                        </p:tav>
                                        <p:tav tm="100000">
                                          <p:val>
                                            <p:strVal val="#ppt_x"/>
                                          </p:val>
                                        </p:tav>
                                      </p:tavLst>
                                    </p:anim>
                                    <p:anim calcmode="lin" valueType="num">
                                      <p:cBhvr additive="base">
                                        <p:cTn id="40"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8" grpId="0"/>
      <p:bldP spid="1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r-FR" b="1" dirty="0">
                <a:latin typeface="Aleo" panose="020F0502020204030203" pitchFamily="34" charset="0"/>
              </a:rPr>
              <a:t>Quels sont les facteurs susceptibles d'être affectés?</a:t>
            </a:r>
            <a:endParaRPr lang="en-CA" b="1" dirty="0">
              <a:latin typeface="Aleo" panose="020F0502020204030203" pitchFamily="34" charset="0"/>
            </a:endParaRPr>
          </a:p>
        </p:txBody>
      </p:sp>
      <p:sp>
        <p:nvSpPr>
          <p:cNvPr id="9" name="TextBox 8"/>
          <p:cNvSpPr txBox="1"/>
          <p:nvPr/>
        </p:nvSpPr>
        <p:spPr>
          <a:xfrm>
            <a:off x="1097280" y="2037340"/>
            <a:ext cx="10624667" cy="830997"/>
          </a:xfrm>
          <a:prstGeom prst="rect">
            <a:avLst/>
          </a:prstGeom>
          <a:noFill/>
        </p:spPr>
        <p:txBody>
          <a:bodyPr wrap="square" rtlCol="0">
            <a:spAutoFit/>
          </a:bodyPr>
          <a:lstStyle/>
          <a:p>
            <a:r>
              <a:rPr lang="fr-FR" sz="2400" dirty="0">
                <a:solidFill>
                  <a:schemeClr val="accent3">
                    <a:lumMod val="50000"/>
                  </a:schemeClr>
                </a:solidFill>
              </a:rPr>
              <a:t>Les facteurs susceptibles d'être influencés par des interventions positives ou négatives sont les facteurs :</a:t>
            </a:r>
            <a:endParaRPr lang="en-CA" sz="2400" dirty="0">
              <a:solidFill>
                <a:schemeClr val="accent3">
                  <a:lumMod val="50000"/>
                </a:schemeClr>
              </a:solidFill>
            </a:endParaRPr>
          </a:p>
        </p:txBody>
      </p:sp>
      <p:sp>
        <p:nvSpPr>
          <p:cNvPr id="3" name="TextBox 2"/>
          <p:cNvSpPr txBox="1"/>
          <p:nvPr/>
        </p:nvSpPr>
        <p:spPr>
          <a:xfrm>
            <a:off x="1716517" y="2874971"/>
            <a:ext cx="7700790" cy="461665"/>
          </a:xfrm>
          <a:prstGeom prst="rect">
            <a:avLst/>
          </a:prstGeom>
          <a:noFill/>
        </p:spPr>
        <p:txBody>
          <a:bodyPr wrap="square" rtlCol="0">
            <a:spAutoFit/>
          </a:bodyPr>
          <a:lstStyle/>
          <a:p>
            <a:pPr marL="285750" indent="-285750">
              <a:buFont typeface="Arial" panose="020B0604020202020204" pitchFamily="34" charset="0"/>
              <a:buChar char="•"/>
            </a:pPr>
            <a:r>
              <a:rPr lang="fr-FR" sz="2400" dirty="0">
                <a:solidFill>
                  <a:schemeClr val="accent3">
                    <a:lumMod val="50000"/>
                  </a:schemeClr>
                </a:solidFill>
              </a:rPr>
              <a:t>Sociaux – par exemple, les loisirs</a:t>
            </a:r>
            <a:endParaRPr lang="en-CA" dirty="0"/>
          </a:p>
        </p:txBody>
      </p:sp>
      <p:sp>
        <p:nvSpPr>
          <p:cNvPr id="16" name="TextBox 15"/>
          <p:cNvSpPr txBox="1"/>
          <p:nvPr/>
        </p:nvSpPr>
        <p:spPr>
          <a:xfrm>
            <a:off x="1716517" y="3093520"/>
            <a:ext cx="9002328" cy="646331"/>
          </a:xfrm>
          <a:prstGeom prst="rect">
            <a:avLst/>
          </a:prstGeom>
          <a:noFill/>
        </p:spPr>
        <p:txBody>
          <a:bodyPr wrap="square" rtlCol="0">
            <a:spAutoFit/>
          </a:bodyPr>
          <a:lstStyle/>
          <a:p>
            <a:br>
              <a:rPr lang="en-CA" dirty="0">
                <a:solidFill>
                  <a:srgbClr val="455F51"/>
                </a:solidFill>
              </a:rPr>
            </a:br>
            <a:endParaRPr lang="en-CA" dirty="0"/>
          </a:p>
        </p:txBody>
      </p:sp>
      <p:sp>
        <p:nvSpPr>
          <p:cNvPr id="15" name="TextBox 14">
            <a:extLst>
              <a:ext uri="{FF2B5EF4-FFF2-40B4-BE49-F238E27FC236}">
                <a16:creationId xmlns:a16="http://schemas.microsoft.com/office/drawing/2014/main" id="{FE9FF7F8-5C6F-49BF-852C-21F2190C2592}"/>
              </a:ext>
            </a:extLst>
          </p:cNvPr>
          <p:cNvSpPr txBox="1"/>
          <p:nvPr/>
        </p:nvSpPr>
        <p:spPr>
          <a:xfrm>
            <a:off x="69116" y="6178981"/>
            <a:ext cx="2995448" cy="184666"/>
          </a:xfrm>
          <a:prstGeom prst="rect">
            <a:avLst/>
          </a:prstGeom>
          <a:noFill/>
        </p:spPr>
        <p:txBody>
          <a:bodyPr wrap="square" rtlCol="0">
            <a:spAutoFit/>
          </a:bodyPr>
          <a:lstStyle/>
          <a:p>
            <a:r>
              <a:rPr lang="en-CA" sz="600" i="1" dirty="0">
                <a:solidFill>
                  <a:schemeClr val="tx1">
                    <a:lumMod val="50000"/>
                    <a:lumOff val="50000"/>
                  </a:schemeClr>
                </a:solidFill>
              </a:rPr>
              <a:t>All photos from Ducks Unlimited Canada.</a:t>
            </a:r>
          </a:p>
        </p:txBody>
      </p:sp>
      <p:sp>
        <p:nvSpPr>
          <p:cNvPr id="17" name="TextBox 16">
            <a:extLst>
              <a:ext uri="{FF2B5EF4-FFF2-40B4-BE49-F238E27FC236}">
                <a16:creationId xmlns:a16="http://schemas.microsoft.com/office/drawing/2014/main" id="{F1343ABC-79DE-48FE-ACF5-4E19BDA2614E}"/>
              </a:ext>
            </a:extLst>
          </p:cNvPr>
          <p:cNvSpPr txBox="1"/>
          <p:nvPr/>
        </p:nvSpPr>
        <p:spPr>
          <a:xfrm>
            <a:off x="1716517" y="3341822"/>
            <a:ext cx="9890464" cy="461665"/>
          </a:xfrm>
          <a:prstGeom prst="rect">
            <a:avLst/>
          </a:prstGeom>
          <a:noFill/>
        </p:spPr>
        <p:txBody>
          <a:bodyPr wrap="square" rtlCol="0">
            <a:spAutoFit/>
          </a:bodyPr>
          <a:lstStyle/>
          <a:p>
            <a:pPr marL="285750" indent="-285750">
              <a:buFont typeface="Arial" panose="020B0604020202020204" pitchFamily="34" charset="0"/>
              <a:buChar char="•"/>
            </a:pPr>
            <a:r>
              <a:rPr lang="en-CA" sz="2400">
                <a:solidFill>
                  <a:schemeClr val="accent3">
                    <a:lumMod val="50000"/>
                  </a:schemeClr>
                </a:solidFill>
              </a:rPr>
              <a:t>Économiquex </a:t>
            </a:r>
            <a:r>
              <a:rPr lang="en-CA" sz="2400" dirty="0">
                <a:solidFill>
                  <a:schemeClr val="accent3">
                    <a:lumMod val="50000"/>
                  </a:schemeClr>
                </a:solidFill>
              </a:rPr>
              <a:t>– par </a:t>
            </a:r>
            <a:r>
              <a:rPr lang="en-CA" sz="2400" dirty="0" err="1">
                <a:solidFill>
                  <a:schemeClr val="accent3">
                    <a:lumMod val="50000"/>
                  </a:schemeClr>
                </a:solidFill>
              </a:rPr>
              <a:t>exemple</a:t>
            </a:r>
            <a:r>
              <a:rPr lang="en-CA" sz="2400" dirty="0">
                <a:solidFill>
                  <a:schemeClr val="accent3">
                    <a:lumMod val="50000"/>
                  </a:schemeClr>
                </a:solidFill>
              </a:rPr>
              <a:t>, </a:t>
            </a:r>
            <a:r>
              <a:rPr lang="en-CA" sz="2400" dirty="0" err="1">
                <a:solidFill>
                  <a:schemeClr val="accent3">
                    <a:lumMod val="50000"/>
                  </a:schemeClr>
                </a:solidFill>
              </a:rPr>
              <a:t>l'emploi</a:t>
            </a:r>
            <a:endParaRPr lang="en-CA" dirty="0"/>
          </a:p>
        </p:txBody>
      </p:sp>
      <p:sp>
        <p:nvSpPr>
          <p:cNvPr id="18" name="TextBox 17">
            <a:extLst>
              <a:ext uri="{FF2B5EF4-FFF2-40B4-BE49-F238E27FC236}">
                <a16:creationId xmlns:a16="http://schemas.microsoft.com/office/drawing/2014/main" id="{FC617D93-4066-47C0-82ED-0DD70CC7864F}"/>
              </a:ext>
            </a:extLst>
          </p:cNvPr>
          <p:cNvSpPr txBox="1"/>
          <p:nvPr/>
        </p:nvSpPr>
        <p:spPr>
          <a:xfrm>
            <a:off x="1716517" y="3783008"/>
            <a:ext cx="9167506" cy="461665"/>
          </a:xfrm>
          <a:prstGeom prst="rect">
            <a:avLst/>
          </a:prstGeom>
          <a:noFill/>
        </p:spPr>
        <p:txBody>
          <a:bodyPr wrap="square" rtlCol="0">
            <a:spAutoFit/>
          </a:bodyPr>
          <a:lstStyle/>
          <a:p>
            <a:pPr marL="285750" indent="-285750">
              <a:buFont typeface="Arial" panose="020B0604020202020204" pitchFamily="34" charset="0"/>
              <a:buChar char="•"/>
            </a:pPr>
            <a:r>
              <a:rPr lang="fr-FR" sz="2400" dirty="0">
                <a:solidFill>
                  <a:schemeClr val="accent3">
                    <a:lumMod val="50000"/>
                  </a:schemeClr>
                </a:solidFill>
              </a:rPr>
              <a:t>Environnementaux – par exemple, la préservation des habitats </a:t>
            </a:r>
            <a:endParaRPr lang="en-CA" dirty="0"/>
          </a:p>
        </p:txBody>
      </p:sp>
      <p:pic>
        <p:nvPicPr>
          <p:cNvPr id="5" name="Picture 4">
            <a:extLst>
              <a:ext uri="{FF2B5EF4-FFF2-40B4-BE49-F238E27FC236}">
                <a16:creationId xmlns:a16="http://schemas.microsoft.com/office/drawing/2014/main" id="{9AA0CCE2-45B7-4FA2-9D2E-C513C061F87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653898" y="4307674"/>
            <a:ext cx="1980000" cy="1980000"/>
          </a:xfrm>
          <a:prstGeom prst="ellipse">
            <a:avLst/>
          </a:prstGeom>
          <a:ln>
            <a:solidFill>
              <a:schemeClr val="accent1"/>
            </a:solidFill>
          </a:ln>
        </p:spPr>
      </p:pic>
      <p:pic>
        <p:nvPicPr>
          <p:cNvPr id="7" name="Picture 6">
            <a:extLst>
              <a:ext uri="{FF2B5EF4-FFF2-40B4-BE49-F238E27FC236}">
                <a16:creationId xmlns:a16="http://schemas.microsoft.com/office/drawing/2014/main" id="{F250A52E-41BC-4625-94C0-38FA5198820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472962" y="3100555"/>
            <a:ext cx="1980000" cy="1980000"/>
          </a:xfrm>
          <a:prstGeom prst="ellipse">
            <a:avLst/>
          </a:prstGeom>
          <a:ln>
            <a:solidFill>
              <a:schemeClr val="accent1"/>
            </a:solidFill>
          </a:ln>
        </p:spPr>
      </p:pic>
      <p:pic>
        <p:nvPicPr>
          <p:cNvPr id="10" name="Picture 9">
            <a:extLst>
              <a:ext uri="{FF2B5EF4-FFF2-40B4-BE49-F238E27FC236}">
                <a16:creationId xmlns:a16="http://schemas.microsoft.com/office/drawing/2014/main" id="{C788447A-4170-4520-B1CD-C2E0237F413B}"/>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4942836" y="4307674"/>
            <a:ext cx="1980000" cy="1980000"/>
          </a:xfrm>
          <a:prstGeom prst="ellipse">
            <a:avLst/>
          </a:prstGeom>
          <a:ln>
            <a:solidFill>
              <a:schemeClr val="accent1"/>
            </a:solidFill>
          </a:ln>
        </p:spPr>
      </p:pic>
      <p:pic>
        <p:nvPicPr>
          <p:cNvPr id="12" name="Picture 11">
            <a:extLst>
              <a:ext uri="{FF2B5EF4-FFF2-40B4-BE49-F238E27FC236}">
                <a16:creationId xmlns:a16="http://schemas.microsoft.com/office/drawing/2014/main" id="{C2C01611-1172-4A23-A481-5F4B2F9B56B4}"/>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2231774" y="4314709"/>
            <a:ext cx="1980000" cy="1980000"/>
          </a:xfrm>
          <a:prstGeom prst="ellipse">
            <a:avLst/>
          </a:prstGeom>
          <a:ln>
            <a:solidFill>
              <a:schemeClr val="accent1"/>
            </a:solidFill>
          </a:ln>
        </p:spPr>
      </p:pic>
    </p:spTree>
    <p:extLst>
      <p:ext uri="{BB962C8B-B14F-4D97-AF65-F5344CB8AC3E}">
        <p14:creationId xmlns:p14="http://schemas.microsoft.com/office/powerpoint/2010/main" val="3444494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1000"/>
                                        <p:tgtEl>
                                          <p:spTgt spid="12"/>
                                        </p:tgtEl>
                                      </p:cBhvr>
                                    </p:animEffect>
                                    <p:anim calcmode="lin" valueType="num">
                                      <p:cBhvr>
                                        <p:cTn id="26" dur="1000" fill="hold"/>
                                        <p:tgtEl>
                                          <p:spTgt spid="12"/>
                                        </p:tgtEl>
                                        <p:attrNameLst>
                                          <p:attrName>ppt_x</p:attrName>
                                        </p:attrNameLst>
                                      </p:cBhvr>
                                      <p:tavLst>
                                        <p:tav tm="0">
                                          <p:val>
                                            <p:strVal val="#ppt_x"/>
                                          </p:val>
                                        </p:tav>
                                        <p:tav tm="100000">
                                          <p:val>
                                            <p:strVal val="#ppt_x"/>
                                          </p:val>
                                        </p:tav>
                                      </p:tavLst>
                                    </p:anim>
                                    <p:anim calcmode="lin" valueType="num">
                                      <p:cBhvr>
                                        <p:cTn id="27" dur="1000" fill="hold"/>
                                        <p:tgtEl>
                                          <p:spTgt spid="12"/>
                                        </p:tgtEl>
                                        <p:attrNameLst>
                                          <p:attrName>ppt_y</p:attrName>
                                        </p:attrNameLst>
                                      </p:cBhvr>
                                      <p:tavLst>
                                        <p:tav tm="0">
                                          <p:val>
                                            <p:strVal val="#ppt_y+.1"/>
                                          </p:val>
                                        </p:tav>
                                        <p:tav tm="100000">
                                          <p:val>
                                            <p:strVal val="#ppt_y"/>
                                          </p:val>
                                        </p:tav>
                                      </p:tavLst>
                                    </p:anim>
                                  </p:childTnLst>
                                </p:cTn>
                              </p:par>
                              <p:par>
                                <p:cTn id="28" presetID="42" presetClass="entr" presetSubtype="0" fill="hold" nodeType="with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fade">
                                      <p:cBhvr>
                                        <p:cTn id="30" dur="1000"/>
                                        <p:tgtEl>
                                          <p:spTgt spid="10"/>
                                        </p:tgtEl>
                                      </p:cBhvr>
                                    </p:animEffect>
                                    <p:anim calcmode="lin" valueType="num">
                                      <p:cBhvr>
                                        <p:cTn id="31" dur="1000" fill="hold"/>
                                        <p:tgtEl>
                                          <p:spTgt spid="10"/>
                                        </p:tgtEl>
                                        <p:attrNameLst>
                                          <p:attrName>ppt_x</p:attrName>
                                        </p:attrNameLst>
                                      </p:cBhvr>
                                      <p:tavLst>
                                        <p:tav tm="0">
                                          <p:val>
                                            <p:strVal val="#ppt_x"/>
                                          </p:val>
                                        </p:tav>
                                        <p:tav tm="100000">
                                          <p:val>
                                            <p:strVal val="#ppt_x"/>
                                          </p:val>
                                        </p:tav>
                                      </p:tavLst>
                                    </p:anim>
                                    <p:anim calcmode="lin" valueType="num">
                                      <p:cBhvr>
                                        <p:cTn id="32" dur="1000" fill="hold"/>
                                        <p:tgtEl>
                                          <p:spTgt spid="10"/>
                                        </p:tgtEl>
                                        <p:attrNameLst>
                                          <p:attrName>ppt_y</p:attrName>
                                        </p:attrNameLst>
                                      </p:cBhvr>
                                      <p:tavLst>
                                        <p:tav tm="0">
                                          <p:val>
                                            <p:strVal val="#ppt_y+.1"/>
                                          </p:val>
                                        </p:tav>
                                        <p:tav tm="100000">
                                          <p:val>
                                            <p:strVal val="#ppt_y"/>
                                          </p:val>
                                        </p:tav>
                                      </p:tavLst>
                                    </p:anim>
                                  </p:childTnLst>
                                </p:cTn>
                              </p:par>
                              <p:par>
                                <p:cTn id="33" presetID="42" presetClass="entr" presetSubtype="0" fill="hold" nodeType="with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fade">
                                      <p:cBhvr>
                                        <p:cTn id="35" dur="1000"/>
                                        <p:tgtEl>
                                          <p:spTgt spid="5"/>
                                        </p:tgtEl>
                                      </p:cBhvr>
                                    </p:animEffect>
                                    <p:anim calcmode="lin" valueType="num">
                                      <p:cBhvr>
                                        <p:cTn id="36" dur="1000" fill="hold"/>
                                        <p:tgtEl>
                                          <p:spTgt spid="5"/>
                                        </p:tgtEl>
                                        <p:attrNameLst>
                                          <p:attrName>ppt_x</p:attrName>
                                        </p:attrNameLst>
                                      </p:cBhvr>
                                      <p:tavLst>
                                        <p:tav tm="0">
                                          <p:val>
                                            <p:strVal val="#ppt_x"/>
                                          </p:val>
                                        </p:tav>
                                        <p:tav tm="100000">
                                          <p:val>
                                            <p:strVal val="#ppt_x"/>
                                          </p:val>
                                        </p:tav>
                                      </p:tavLst>
                                    </p:anim>
                                    <p:anim calcmode="lin" valueType="num">
                                      <p:cBhvr>
                                        <p:cTn id="37"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3" grpId="0"/>
      <p:bldP spid="16" grpId="0"/>
      <p:bldP spid="17" grpId="0"/>
      <p:bldP spid="1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b="1" dirty="0">
                <a:latin typeface="Aleo" panose="020F0502020204030203" pitchFamily="34" charset="0"/>
              </a:rPr>
              <a:t>Projet de protection des écosystèmes</a:t>
            </a:r>
            <a:endParaRPr lang="en-CA" b="1" dirty="0">
              <a:latin typeface="Aleo" panose="020F0502020204030203" pitchFamily="34" charset="0"/>
            </a:endParaRPr>
          </a:p>
        </p:txBody>
      </p:sp>
      <p:sp>
        <p:nvSpPr>
          <p:cNvPr id="8" name="TextBox 7"/>
          <p:cNvSpPr txBox="1"/>
          <p:nvPr/>
        </p:nvSpPr>
        <p:spPr>
          <a:xfrm>
            <a:off x="1164647" y="1964724"/>
            <a:ext cx="9650627" cy="830997"/>
          </a:xfrm>
          <a:prstGeom prst="rect">
            <a:avLst/>
          </a:prstGeom>
          <a:noFill/>
        </p:spPr>
        <p:txBody>
          <a:bodyPr wrap="square" rtlCol="0">
            <a:spAutoFit/>
          </a:bodyPr>
          <a:lstStyle/>
          <a:p>
            <a:r>
              <a:rPr lang="fr-FR" sz="2400" dirty="0">
                <a:solidFill>
                  <a:srgbClr val="1B5337"/>
                </a:solidFill>
              </a:rPr>
              <a:t>Vous mènerez des recherches sur un problème touchant un écosystème de terre humide locale. Vous devrez répondre aux questions suivantes :</a:t>
            </a:r>
            <a:endParaRPr lang="en-CA" sz="2400" dirty="0">
              <a:solidFill>
                <a:srgbClr val="1B5337"/>
              </a:solidFill>
            </a:endParaRPr>
          </a:p>
        </p:txBody>
      </p:sp>
      <p:sp>
        <p:nvSpPr>
          <p:cNvPr id="9" name="TextBox 8"/>
          <p:cNvSpPr txBox="1"/>
          <p:nvPr/>
        </p:nvSpPr>
        <p:spPr>
          <a:xfrm>
            <a:off x="1268756" y="2875586"/>
            <a:ext cx="8686800" cy="830997"/>
          </a:xfrm>
          <a:prstGeom prst="rect">
            <a:avLst/>
          </a:prstGeom>
          <a:noFill/>
        </p:spPr>
        <p:txBody>
          <a:bodyPr wrap="square" rtlCol="0">
            <a:spAutoFit/>
          </a:bodyPr>
          <a:lstStyle/>
          <a:p>
            <a:r>
              <a:rPr lang="fr-FR" sz="2400" dirty="0">
                <a:solidFill>
                  <a:srgbClr val="1B5337"/>
                </a:solidFill>
              </a:rPr>
              <a:t>1) </a:t>
            </a:r>
            <a:r>
              <a:rPr lang="fr-FR" sz="2400" b="1" dirty="0">
                <a:solidFill>
                  <a:srgbClr val="1B5337"/>
                </a:solidFill>
              </a:rPr>
              <a:t>Quel est le problème?                                                                                                        	</a:t>
            </a:r>
            <a:r>
              <a:rPr lang="fr-FR" sz="2400" dirty="0">
                <a:solidFill>
                  <a:srgbClr val="1B5337"/>
                </a:solidFill>
              </a:rPr>
              <a:t>En quoi s'agit-il d'une intervention négative?</a:t>
            </a:r>
            <a:endParaRPr lang="en-CA" sz="2400" dirty="0">
              <a:solidFill>
                <a:srgbClr val="1B5337"/>
              </a:solidFill>
            </a:endParaRPr>
          </a:p>
        </p:txBody>
      </p:sp>
      <p:sp>
        <p:nvSpPr>
          <p:cNvPr id="10" name="TextBox 9"/>
          <p:cNvSpPr txBox="1"/>
          <p:nvPr/>
        </p:nvSpPr>
        <p:spPr>
          <a:xfrm>
            <a:off x="1268756" y="3872141"/>
            <a:ext cx="9811265" cy="830997"/>
          </a:xfrm>
          <a:prstGeom prst="rect">
            <a:avLst/>
          </a:prstGeom>
          <a:noFill/>
        </p:spPr>
        <p:txBody>
          <a:bodyPr wrap="square" rtlCol="0">
            <a:spAutoFit/>
          </a:bodyPr>
          <a:lstStyle/>
          <a:p>
            <a:r>
              <a:rPr lang="fr-FR" sz="2400" dirty="0">
                <a:solidFill>
                  <a:srgbClr val="1B5337"/>
                </a:solidFill>
              </a:rPr>
              <a:t>2) </a:t>
            </a:r>
            <a:r>
              <a:rPr lang="fr-FR" sz="2400" b="1" dirty="0">
                <a:solidFill>
                  <a:srgbClr val="1B5337"/>
                </a:solidFill>
              </a:rPr>
              <a:t>Quelles sont les solutions possibles?                                                                           	</a:t>
            </a:r>
            <a:r>
              <a:rPr lang="fr-FR" sz="2400" dirty="0">
                <a:solidFill>
                  <a:srgbClr val="1B5337"/>
                </a:solidFill>
              </a:rPr>
              <a:t>Comment transformer cela en une intervention positive?</a:t>
            </a:r>
            <a:endParaRPr lang="en-CA" sz="2400" dirty="0">
              <a:solidFill>
                <a:srgbClr val="1B5337"/>
              </a:solidFill>
            </a:endParaRPr>
          </a:p>
        </p:txBody>
      </p:sp>
      <p:sp>
        <p:nvSpPr>
          <p:cNvPr id="11" name="TextBox 10"/>
          <p:cNvSpPr txBox="1"/>
          <p:nvPr/>
        </p:nvSpPr>
        <p:spPr>
          <a:xfrm>
            <a:off x="1268756" y="4860069"/>
            <a:ext cx="11046147" cy="1200329"/>
          </a:xfrm>
          <a:prstGeom prst="rect">
            <a:avLst/>
          </a:prstGeom>
          <a:noFill/>
        </p:spPr>
        <p:txBody>
          <a:bodyPr wrap="square" rtlCol="0">
            <a:spAutoFit/>
          </a:bodyPr>
          <a:lstStyle/>
          <a:p>
            <a:r>
              <a:rPr lang="fr-FR" sz="2400" dirty="0">
                <a:solidFill>
                  <a:srgbClr val="1B5337"/>
                </a:solidFill>
              </a:rPr>
              <a:t>3) </a:t>
            </a:r>
            <a:r>
              <a:rPr lang="fr-FR" sz="2400" b="1" dirty="0">
                <a:solidFill>
                  <a:srgbClr val="1B5337"/>
                </a:solidFill>
              </a:rPr>
              <a:t>Quels sont les facteurs sociaux, économiques et environnementaux concernés?               </a:t>
            </a:r>
            <a:r>
              <a:rPr lang="fr-FR" sz="2400" dirty="0">
                <a:solidFill>
                  <a:srgbClr val="1B5337"/>
                </a:solidFill>
              </a:rPr>
              <a:t>	On peut citer, par exemple, les réseaux sociaux, la croissance industrielle et 	l'exploitation des ressources</a:t>
            </a:r>
            <a:endParaRPr lang="en-CA" sz="2400" dirty="0">
              <a:solidFill>
                <a:srgbClr val="455F51"/>
              </a:solidFill>
            </a:endParaRPr>
          </a:p>
        </p:txBody>
      </p:sp>
    </p:spTree>
    <p:extLst>
      <p:ext uri="{BB962C8B-B14F-4D97-AF65-F5344CB8AC3E}">
        <p14:creationId xmlns:p14="http://schemas.microsoft.com/office/powerpoint/2010/main" val="3174780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26D75EE5-57FF-4D1E-B105-A6036B0FE6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p:nvSpPr>
          <p:cNvPr id="16" name="Rectangle 15">
            <a:extLst>
              <a:ext uri="{FF2B5EF4-FFF2-40B4-BE49-F238E27FC236}">
                <a16:creationId xmlns:a16="http://schemas.microsoft.com/office/drawing/2014/main" id="{C913828F-06C6-4172-B0DE-BAB0120201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cxnSp>
        <p:nvCxnSpPr>
          <p:cNvPr id="18" name="Straight Connector 17">
            <a:extLst>
              <a:ext uri="{FF2B5EF4-FFF2-40B4-BE49-F238E27FC236}">
                <a16:creationId xmlns:a16="http://schemas.microsoft.com/office/drawing/2014/main" id="{0CB2A3A6-962C-4D7A-8272-EDEDD881F07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20" name="Rectangle 19">
            <a:extLst>
              <a:ext uri="{FF2B5EF4-FFF2-40B4-BE49-F238E27FC236}">
                <a16:creationId xmlns:a16="http://schemas.microsoft.com/office/drawing/2014/main" id="{F502EE6A-E20B-4198-A9E9-F18046822C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250ED6B0-0071-4164-9C0B-11DC08FE96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75816"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p:nvSpPr>
          <p:cNvPr id="24" name="Rectangle 23">
            <a:extLst>
              <a:ext uri="{FF2B5EF4-FFF2-40B4-BE49-F238E27FC236}">
                <a16:creationId xmlns:a16="http://schemas.microsoft.com/office/drawing/2014/main" id="{58629BE5-5413-4AD8-BEFB-E1A7B4482E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5339824" y="0"/>
            <a:ext cx="6858396"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p:nvSpPr>
          <p:cNvPr id="9" name="TextBox 8"/>
          <p:cNvSpPr txBox="1"/>
          <p:nvPr/>
        </p:nvSpPr>
        <p:spPr>
          <a:xfrm>
            <a:off x="5961344" y="758952"/>
            <a:ext cx="5542398" cy="3566160"/>
          </a:xfrm>
          <a:prstGeom prst="rect">
            <a:avLst/>
          </a:prstGeom>
        </p:spPr>
        <p:txBody>
          <a:bodyPr vert="horz" lIns="91440" tIns="45720" rIns="91440" bIns="45720" rtlCol="0" anchor="b">
            <a:normAutofit/>
          </a:bodyPr>
          <a:lstStyle/>
          <a:p>
            <a:pPr defTabSz="914400">
              <a:lnSpc>
                <a:spcPct val="85000"/>
              </a:lnSpc>
              <a:spcBef>
                <a:spcPct val="0"/>
              </a:spcBef>
              <a:spcAft>
                <a:spcPts val="600"/>
              </a:spcAft>
            </a:pPr>
            <a:r>
              <a:rPr lang="en-US" sz="8000" b="1" i="1" spc="-50" dirty="0">
                <a:solidFill>
                  <a:srgbClr val="FFFFFF"/>
                </a:solidFill>
                <a:latin typeface="+mj-lt"/>
                <a:ea typeface="+mj-ea"/>
                <a:cs typeface="+mj-cs"/>
              </a:rPr>
              <a:t>MERCI!</a:t>
            </a:r>
          </a:p>
        </p:txBody>
      </p:sp>
      <p:pic>
        <p:nvPicPr>
          <p:cNvPr id="2" name="Picture 1">
            <a:extLst>
              <a:ext uri="{FF2B5EF4-FFF2-40B4-BE49-F238E27FC236}">
                <a16:creationId xmlns:a16="http://schemas.microsoft.com/office/drawing/2014/main" id="{2FE02FD9-801A-CA32-0BB9-BC73C7EE50A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27779" y="1740448"/>
            <a:ext cx="4020297" cy="1608119"/>
          </a:xfrm>
          <a:prstGeom prst="rect">
            <a:avLst/>
          </a:prstGeom>
        </p:spPr>
      </p:pic>
      <p:pic>
        <p:nvPicPr>
          <p:cNvPr id="4" name="Picture 3">
            <a:extLst>
              <a:ext uri="{FF2B5EF4-FFF2-40B4-BE49-F238E27FC236}">
                <a16:creationId xmlns:a16="http://schemas.microsoft.com/office/drawing/2014/main" id="{8B2FFFA6-7204-B99C-55C8-A4D50B320EA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27779" y="3509435"/>
            <a:ext cx="4020297" cy="1085480"/>
          </a:xfrm>
          <a:prstGeom prst="rect">
            <a:avLst/>
          </a:prstGeom>
        </p:spPr>
      </p:pic>
      <p:cxnSp>
        <p:nvCxnSpPr>
          <p:cNvPr id="26" name="Straight Connector 25">
            <a:extLst>
              <a:ext uri="{FF2B5EF4-FFF2-40B4-BE49-F238E27FC236}">
                <a16:creationId xmlns:a16="http://schemas.microsoft.com/office/drawing/2014/main" id="{2004E216-9F18-44C6-B650-B0AE2C5A48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61343" y="4343400"/>
            <a:ext cx="5202616" cy="0"/>
          </a:xfrm>
          <a:prstGeom prst="line">
            <a:avLst/>
          </a:prstGeom>
          <a:ln w="6350">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05033214"/>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4BCA6C6B0BC6E4FBB68B56678D0D2A8" ma:contentTypeVersion="25" ma:contentTypeDescription="Create a new document." ma:contentTypeScope="" ma:versionID="ee225ee6facb1f224834f19626bb6859">
  <xsd:schema xmlns:xsd="http://www.w3.org/2001/XMLSchema" xmlns:xs="http://www.w3.org/2001/XMLSchema" xmlns:p="http://schemas.microsoft.com/office/2006/metadata/properties" xmlns:ns1="http://schemas.microsoft.com/sharepoint/v3" xmlns:ns2="eb741441-2dce-446e-a303-1f1b1d8633c3" xmlns:ns3="0137a5ad-ac98-4981-b4c7-8563c6144a29" targetNamespace="http://schemas.microsoft.com/office/2006/metadata/properties" ma:root="true" ma:fieldsID="3f8bab3b1537590c5d1673af09fcd323" ns1:_="" ns2:_="" ns3:_="">
    <xsd:import namespace="http://schemas.microsoft.com/sharepoint/v3"/>
    <xsd:import namespace="eb741441-2dce-446e-a303-1f1b1d8633c3"/>
    <xsd:import namespace="0137a5ad-ac98-4981-b4c7-8563c6144a2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Location"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AutoKeyPoints" minOccurs="0"/>
                <xsd:element ref="ns2:MediaServiceKeyPoints" minOccurs="0"/>
                <xsd:element ref="ns1:_ip_UnifiedCompliancePolicyProperties" minOccurs="0"/>
                <xsd:element ref="ns1:_ip_UnifiedCompliancePolicyUIAction" minOccurs="0"/>
                <xsd:element ref="ns2:MediaLengthInSeconds" minOccurs="0"/>
                <xsd:element ref="ns3:TaxCatchAll" minOccurs="0"/>
                <xsd:element ref="ns2:_Flow_SignoffStatus" minOccurs="0"/>
                <xsd:element ref="ns2:MediaServiceObjectDetectorVersions" minOccurs="0"/>
                <xsd:element ref="ns2:MediaServiceSearchProperties" minOccurs="0"/>
                <xsd:element ref="ns2:InternalDocumentNotes" minOccurs="0"/>
                <xsd:element ref="ns2:MediaServiceBillingMetadata" minOccurs="0"/>
                <xsd:element ref="ns2:lcf76f155ced4ddcb4097134ff3c332f"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b741441-2dce-446e-a303-1f1b1d8633c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Location" ma:index="11" nillable="true" ma:displayName="Location" ma:internalName="MediaServiceLocation" ma:readOnly="true">
      <xsd:simpleType>
        <xsd:restriction base="dms:Text"/>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2" nillable="true" ma:displayName="Length (seconds)" ma:internalName="MediaLengthInSeconds" ma:readOnly="true">
      <xsd:simpleType>
        <xsd:restriction base="dms:Unknown"/>
      </xsd:simpleType>
    </xsd:element>
    <xsd:element name="_Flow_SignoffStatus" ma:index="24" nillable="true" ma:displayName="Sign-off status" ma:internalName="Sign_x002d_off_x0020_status">
      <xsd:simpleType>
        <xsd:restriction base="dms:Text"/>
      </xsd:simple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element name="InternalDocumentNotes" ma:index="27" nillable="true" ma:displayName="Internal Document Notes" ma:format="Dropdown" ma:internalName="InternalDocumentNotes">
      <xsd:simpleType>
        <xsd:restriction base="dms:Text">
          <xsd:maxLength value="255"/>
        </xsd:restriction>
      </xsd:simpleType>
    </xsd:element>
    <xsd:element name="MediaServiceBillingMetadata" ma:index="28" nillable="true" ma:displayName="MediaServiceBillingMetadata" ma:hidden="true" ma:internalName="MediaServiceBillingMetadata" ma:readOnly="true">
      <xsd:simpleType>
        <xsd:restriction base="dms:Note"/>
      </xsd:simpleType>
    </xsd:element>
    <xsd:element name="lcf76f155ced4ddcb4097134ff3c332f" ma:index="30" nillable="true" ma:taxonomy="true" ma:internalName="lcf76f155ced4ddcb4097134ff3c332f" ma:taxonomyFieldName="MediaServiceImageTags" ma:displayName="Image Tags" ma:readOnly="false" ma:fieldId="{5cf76f15-5ced-4ddc-b409-7134ff3c332f}" ma:taxonomyMulti="true" ma:sspId="0416c9de-d322-4079-99ba-8b48fe7f0d1c"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0137a5ad-ac98-4981-b4c7-8563c6144a29"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c10defb1-7675-472a-a413-71c2e4931000}" ma:internalName="TaxCatchAll" ma:showField="CatchAllData" ma:web="0137a5ad-ac98-4981-b4c7-8563c6144a2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_Flow_SignoffStatus xmlns="eb741441-2dce-446e-a303-1f1b1d8633c3" xsi:nil="true"/>
    <TaxCatchAll xmlns="0137a5ad-ac98-4981-b4c7-8563c6144a29" xsi:nil="true"/>
    <lcf76f155ced4ddcb4097134ff3c332f xmlns="eb741441-2dce-446e-a303-1f1b1d8633c3">
      <Terms xmlns="http://schemas.microsoft.com/office/infopath/2007/PartnerControls"/>
    </lcf76f155ced4ddcb4097134ff3c332f>
    <InternalDocumentNotes xmlns="eb741441-2dce-446e-a303-1f1b1d8633c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F0F1126-B19B-41B4-8AAE-7D6FD2589FF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eb741441-2dce-446e-a303-1f1b1d8633c3"/>
    <ds:schemaRef ds:uri="0137a5ad-ac98-4981-b4c7-8563c6144a2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C7AB35B-AA1F-4F42-A6A7-57A917FF1482}">
  <ds:schemaRefs>
    <ds:schemaRef ds:uri="http://schemas.microsoft.com/office/2006/metadata/properties"/>
    <ds:schemaRef ds:uri="http://schemas.microsoft.com/office/infopath/2007/PartnerControls"/>
    <ds:schemaRef ds:uri="http://schemas.microsoft.com/sharepoint/v3"/>
    <ds:schemaRef ds:uri="eb741441-2dce-446e-a303-1f1b1d8633c3"/>
    <ds:schemaRef ds:uri="0137a5ad-ac98-4981-b4c7-8563c6144a29"/>
  </ds:schemaRefs>
</ds:datastoreItem>
</file>

<file path=customXml/itemProps3.xml><?xml version="1.0" encoding="utf-8"?>
<ds:datastoreItem xmlns:ds="http://schemas.openxmlformats.org/officeDocument/2006/customXml" ds:itemID="{B33DF8AE-0E4A-4226-AFC9-EB88384300F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Retrospect</Template>
  <TotalTime>2746</TotalTime>
  <Words>1807</Words>
  <Application>Microsoft Office PowerPoint</Application>
  <PresentationFormat>Widescreen</PresentationFormat>
  <Paragraphs>94</Paragraphs>
  <Slides>8</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Aleo</vt:lpstr>
      <vt:lpstr>Arial</vt:lpstr>
      <vt:lpstr>Calibri</vt:lpstr>
      <vt:lpstr>Calibri Light</vt:lpstr>
      <vt:lpstr>Retrospect</vt:lpstr>
      <vt:lpstr>Projet de protection des écosystèmes</vt:lpstr>
      <vt:lpstr>Écosystèmes des terres humides</vt:lpstr>
      <vt:lpstr>Qu'est-ce qu'une intervention?</vt:lpstr>
      <vt:lpstr>Interventions humaines positives</vt:lpstr>
      <vt:lpstr>Interventions humaines négatives</vt:lpstr>
      <vt:lpstr>Quels sont les facteurs susceptibles d'être affectés?</vt:lpstr>
      <vt:lpstr>Projet de protection des écosystèmes</vt:lpstr>
      <vt:lpstr>PowerPoint Presentation</vt:lpstr>
    </vt:vector>
  </TitlesOfParts>
  <Company>Ducks Unlimited Canada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Know You Zone!</dc:title>
  <dc:creator>Ducks Unlimited</dc:creator>
  <cp:lastModifiedBy>Lorène Lailler</cp:lastModifiedBy>
  <cp:revision>363</cp:revision>
  <dcterms:created xsi:type="dcterms:W3CDTF">2018-07-24T21:14:02Z</dcterms:created>
  <dcterms:modified xsi:type="dcterms:W3CDTF">2026-07-29T20:56:41Z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0x01010064BCA6C6B0BC6E4FBB68B56678D0D2A8</vt:lpwstr>
  </property>
  <property fmtid="{D5CDD505-2E9C-101B-9397-08002B2CF9AE}" pid="3" name="MediaServiceImageTags">
    <vt:lpwstr/>
  </property>
</Properties>
</file>