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18"/>
  </p:notesMasterIdLst>
  <p:sldIdLst>
    <p:sldId id="256" r:id="rId5"/>
    <p:sldId id="260" r:id="rId6"/>
    <p:sldId id="257" r:id="rId7"/>
    <p:sldId id="270" r:id="rId8"/>
    <p:sldId id="272" r:id="rId9"/>
    <p:sldId id="271" r:id="rId10"/>
    <p:sldId id="273" r:id="rId11"/>
    <p:sldId id="292" r:id="rId12"/>
    <p:sldId id="286" r:id="rId13"/>
    <p:sldId id="276" r:id="rId14"/>
    <p:sldId id="279" r:id="rId15"/>
    <p:sldId id="274" r:id="rId16"/>
    <p:sldId id="258" r:id="rId17"/>
  </p:sldIdLst>
  <p:sldSz cx="12192000" cy="6858000"/>
  <p:notesSz cx="6858000" cy="2495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Benson" initials="AB" lastIdx="8" clrIdx="0">
    <p:extLst>
      <p:ext uri="{19B8F6BF-5375-455C-9EA6-DF929625EA0E}">
        <p15:presenceInfo xmlns:p15="http://schemas.microsoft.com/office/powerpoint/2012/main" userId="S::a_benson@ducks.ca::58b1cdbe-8fda-49c4-8e2f-923ab35499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337"/>
    <a:srgbClr val="B96D00"/>
    <a:srgbClr val="FFFFFF"/>
    <a:srgbClr val="2F6481"/>
    <a:srgbClr val="4790DE"/>
    <a:srgbClr val="4490BA"/>
    <a:srgbClr val="418AB3"/>
    <a:srgbClr val="2D4E6B"/>
    <a:srgbClr val="773E18"/>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023D56-C10B-4CD5-86E1-CA92F4DF662F}" v="1" dt="2026-07-29T20:59:51.0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59806" autoAdjust="0"/>
  </p:normalViewPr>
  <p:slideViewPr>
    <p:cSldViewPr snapToGrid="0">
      <p:cViewPr varScale="1">
        <p:scale>
          <a:sx n="66" d="100"/>
          <a:sy n="66" d="100"/>
        </p:scale>
        <p:origin x="2634" y="6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7567C-C35E-4E98-B5D6-C5B973EC268E}" type="datetimeFigureOut">
              <a:rPr lang="en-CA" smtClean="0"/>
              <a:t>2026-07-29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82EC7-BC10-4AD2-A7D8-681C86851C1E}" type="slidenum">
              <a:rPr lang="en-CA" smtClean="0"/>
              <a:t>‹#›</a:t>
            </a:fld>
            <a:endParaRPr lang="en-CA"/>
          </a:p>
        </p:txBody>
      </p:sp>
    </p:spTree>
    <p:extLst>
      <p:ext uri="{BB962C8B-B14F-4D97-AF65-F5344CB8AC3E}">
        <p14:creationId xmlns:p14="http://schemas.microsoft.com/office/powerpoint/2010/main" val="2373548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Alors que nous explorons le rôle des nécrophages et des décomposeurs dans le cycle de l'énergie et des nutriments à travers un écosystème, nous utiliserons les terres humides comme exemple d'écosystème, car il s'agit d'un habitat courant au Manitoba, couvrant 40 % de la province. Cela signifie que tous les animaux et toutes les plantes que vous voyez dans cette présentation vivent dans les terres humides. Que sont les terres humides? Eh bien...</a:t>
            </a:r>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1</a:t>
            </a:fld>
            <a:endParaRPr lang="en-CA"/>
          </a:p>
        </p:txBody>
      </p:sp>
    </p:spTree>
    <p:extLst>
      <p:ext uri="{BB962C8B-B14F-4D97-AF65-F5344CB8AC3E}">
        <p14:creationId xmlns:p14="http://schemas.microsoft.com/office/powerpoint/2010/main" val="535603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accent1">
                    <a:lumMod val="50000"/>
                  </a:schemeClr>
                </a:solidFill>
              </a:rPr>
              <a:t>Les invertébrés </a:t>
            </a:r>
            <a:r>
              <a:rPr lang="fr-FR" sz="1200" b="0" dirty="0">
                <a:solidFill>
                  <a:schemeClr val="accent1">
                    <a:lumMod val="50000"/>
                  </a:schemeClr>
                </a:solidFill>
              </a:rPr>
              <a:t>sont des animaux dépourvus de colonne vertébrale.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dirty="0">
              <a:solidFill>
                <a:schemeClr val="accent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accent1">
                    <a:lumMod val="50000"/>
                  </a:schemeClr>
                </a:solidFill>
              </a:rPr>
              <a:t>Les micro-organismes </a:t>
            </a:r>
            <a:r>
              <a:rPr lang="fr-FR" sz="1200" b="0" dirty="0">
                <a:solidFill>
                  <a:schemeClr val="accent1">
                    <a:lumMod val="50000"/>
                  </a:schemeClr>
                </a:solidFill>
              </a:rPr>
              <a:t>sont des organismes trop petits pour être visibles à l'œil nu sans microscope.</a:t>
            </a:r>
            <a:r>
              <a:rPr lang="en-CA" sz="1200" b="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10</a:t>
            </a:fld>
            <a:endParaRPr lang="en-CA"/>
          </a:p>
        </p:txBody>
      </p:sp>
    </p:spTree>
    <p:extLst>
      <p:ext uri="{BB962C8B-B14F-4D97-AF65-F5344CB8AC3E}">
        <p14:creationId xmlns:p14="http://schemas.microsoft.com/office/powerpoint/2010/main" val="2318223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0" kern="1200" dirty="0">
                <a:solidFill>
                  <a:schemeClr val="tx1"/>
                </a:solidFill>
                <a:effectLst/>
                <a:latin typeface="+mn-lt"/>
                <a:ea typeface="+mn-ea"/>
                <a:cs typeface="+mn-cs"/>
              </a:rPr>
              <a:t> Certains nécrophages agissent également comme des décomposeurs : ce sont des animaux qui mangent des organismes morts ou leurs déchets (excréments) et les décomposent en nutriments simples qui peuvent être réutilisés par d'autres organismes, tels que les plantes. </a:t>
            </a:r>
          </a:p>
          <a:p>
            <a:r>
              <a:rPr lang="fr-FR" sz="1200" i="0" kern="1200" dirty="0">
                <a:solidFill>
                  <a:schemeClr val="tx1"/>
                </a:solidFill>
                <a:effectLst/>
                <a:latin typeface="+mn-lt"/>
                <a:ea typeface="+mn-ea"/>
                <a:cs typeface="+mn-cs"/>
              </a:rPr>
              <a:t>Ces nutriments sont renvoyés dans le sol (ou dans l'eau dans un écosystème aquatique), où ils sont accessibles.</a:t>
            </a:r>
          </a:p>
          <a:p>
            <a:endParaRPr lang="fr-FR" sz="1200" i="0" kern="1200" dirty="0">
              <a:solidFill>
                <a:schemeClr val="tx1"/>
              </a:solidFill>
              <a:effectLst/>
              <a:latin typeface="+mn-lt"/>
              <a:ea typeface="+mn-ea"/>
              <a:cs typeface="+mn-cs"/>
            </a:endParaRPr>
          </a:p>
          <a:p>
            <a:r>
              <a:rPr lang="fr-FR" sz="1200" i="0" kern="1200" dirty="0">
                <a:solidFill>
                  <a:schemeClr val="tx1"/>
                </a:solidFill>
                <a:effectLst/>
                <a:latin typeface="+mn-lt"/>
                <a:ea typeface="+mn-ea"/>
                <a:cs typeface="+mn-cs"/>
              </a:rPr>
              <a:t>Rappel : </a:t>
            </a:r>
          </a:p>
          <a:p>
            <a:r>
              <a:rPr lang="fr-FR" sz="1200" i="0" kern="1200" dirty="0">
                <a:solidFill>
                  <a:schemeClr val="tx1"/>
                </a:solidFill>
                <a:effectLst/>
                <a:latin typeface="+mn-lt"/>
                <a:ea typeface="+mn-ea"/>
                <a:cs typeface="+mn-cs"/>
              </a:rPr>
              <a:t>Nécrophage = animal qui se nourrit de matière organique morte.</a:t>
            </a:r>
          </a:p>
          <a:p>
            <a:r>
              <a:rPr lang="fr-FR" sz="1200" i="0" kern="1200" dirty="0">
                <a:solidFill>
                  <a:schemeClr val="tx1"/>
                </a:solidFill>
                <a:effectLst/>
                <a:latin typeface="+mn-lt"/>
                <a:ea typeface="+mn-ea"/>
                <a:cs typeface="+mn-cs"/>
              </a:rPr>
              <a:t>Décomposeur = organisme qui décompose la matière organique en nutriments simples pouvant être utilisés par d'autres organismes (tels que les plantes!).</a:t>
            </a:r>
          </a:p>
          <a:p>
            <a:r>
              <a:rPr lang="fr-FR" sz="1200" i="0" kern="1200" dirty="0">
                <a:solidFill>
                  <a:schemeClr val="tx1"/>
                </a:solidFill>
                <a:effectLst/>
                <a:latin typeface="+mn-lt"/>
                <a:ea typeface="+mn-ea"/>
                <a:cs typeface="+mn-cs"/>
              </a:rPr>
              <a:t>Les grands nécrophages ne décomposent généralement pas les nutriments, mais de nombreux petits nécrophages le font!</a:t>
            </a:r>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11</a:t>
            </a:fld>
            <a:endParaRPr lang="en-CA"/>
          </a:p>
        </p:txBody>
      </p:sp>
    </p:spTree>
    <p:extLst>
      <p:ext uri="{BB962C8B-B14F-4D97-AF65-F5344CB8AC3E}">
        <p14:creationId xmlns:p14="http://schemas.microsoft.com/office/powerpoint/2010/main" val="462209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a:solidFill>
                  <a:schemeClr val="tx1"/>
                </a:solidFill>
                <a:effectLst/>
                <a:latin typeface="+mn-lt"/>
                <a:ea typeface="+mn-ea"/>
                <a:cs typeface="+mn-cs"/>
              </a:rPr>
              <a:t> Voir le descriptif de l'activité pour les instructions.</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4D82EC7-BC10-4AD2-A7D8-681C86851C1E}" type="slidenum">
              <a:rPr lang="en-CA" smtClean="0"/>
              <a:t>12</a:t>
            </a:fld>
            <a:endParaRPr lang="en-CA"/>
          </a:p>
        </p:txBody>
      </p:sp>
    </p:spTree>
    <p:extLst>
      <p:ext uri="{BB962C8B-B14F-4D97-AF65-F5344CB8AC3E}">
        <p14:creationId xmlns:p14="http://schemas.microsoft.com/office/powerpoint/2010/main" val="1695981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13</a:t>
            </a:fld>
            <a:endParaRPr lang="en-CA"/>
          </a:p>
        </p:txBody>
      </p:sp>
    </p:spTree>
    <p:extLst>
      <p:ext uri="{BB962C8B-B14F-4D97-AF65-F5344CB8AC3E}">
        <p14:creationId xmlns:p14="http://schemas.microsoft.com/office/powerpoint/2010/main" val="396919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i="1" dirty="0"/>
              <a:t>Remarque : </a:t>
            </a:r>
            <a:r>
              <a:rPr lang="fr-FR" b="0" i="1" dirty="0"/>
              <a:t>Pour plus de détails sur les caractéristiques spécifiques de chaque type de terre humide, consultez l'activité pré-visite 1 : Connais tes zones!</a:t>
            </a:r>
            <a:endParaRPr lang="en-CA" b="0" i="1" dirty="0"/>
          </a:p>
        </p:txBody>
      </p:sp>
      <p:sp>
        <p:nvSpPr>
          <p:cNvPr id="4" name="Slide Number Placeholder 3"/>
          <p:cNvSpPr>
            <a:spLocks noGrp="1"/>
          </p:cNvSpPr>
          <p:nvPr>
            <p:ph type="sldNum" sz="quarter" idx="10"/>
          </p:nvPr>
        </p:nvSpPr>
        <p:spPr/>
        <p:txBody>
          <a:bodyPr/>
          <a:lstStyle/>
          <a:p>
            <a:fld id="{EF7B84BF-4991-4DD1-85D4-E8A8B5C9AE35}" type="slidenum">
              <a:rPr lang="en-CA" smtClean="0"/>
              <a:t>2</a:t>
            </a:fld>
            <a:endParaRPr lang="en-CA"/>
          </a:p>
        </p:txBody>
      </p:sp>
    </p:spTree>
    <p:extLst>
      <p:ext uri="{BB962C8B-B14F-4D97-AF65-F5344CB8AC3E}">
        <p14:creationId xmlns:p14="http://schemas.microsoft.com/office/powerpoint/2010/main" val="3295719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u="sng" kern="1200" dirty="0" err="1">
                <a:solidFill>
                  <a:schemeClr val="tx1"/>
                </a:solidFill>
                <a:effectLst/>
                <a:latin typeface="+mn-lt"/>
                <a:ea typeface="+mn-ea"/>
                <a:cs typeface="+mn-cs"/>
              </a:rPr>
              <a:t>Revoyez</a:t>
            </a:r>
            <a:r>
              <a:rPr lang="en-CA" sz="1200" b="0" u="sng" kern="1200" dirty="0">
                <a:solidFill>
                  <a:schemeClr val="tx1"/>
                </a:solidFill>
                <a:effectLst/>
                <a:latin typeface="+mn-lt"/>
                <a:ea typeface="+mn-ea"/>
                <a:cs typeface="+mn-cs"/>
              </a:rPr>
              <a:t> les concepts </a:t>
            </a:r>
            <a:r>
              <a:rPr lang="en-CA" sz="1200" b="0" u="sng" kern="1200" dirty="0" err="1">
                <a:solidFill>
                  <a:schemeClr val="tx1"/>
                </a:solidFill>
                <a:effectLst/>
                <a:latin typeface="+mn-lt"/>
                <a:ea typeface="+mn-ea"/>
                <a:cs typeface="+mn-cs"/>
              </a:rPr>
              <a:t>suivants</a:t>
            </a:r>
            <a:r>
              <a:rPr lang="en-CA" sz="1200" b="0" u="sng" kern="1200" dirty="0">
                <a:solidFill>
                  <a:schemeClr val="tx1"/>
                </a:solidFill>
                <a:effectLst/>
                <a:latin typeface="+mn-lt"/>
                <a:ea typeface="+mn-ea"/>
                <a:cs typeface="+mn-cs"/>
              </a:rPr>
              <a:t> :</a:t>
            </a: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Un</a:t>
            </a:r>
            <a:r>
              <a:rPr lang="en-CA" sz="1200" kern="1200" dirty="0">
                <a:solidFill>
                  <a:schemeClr val="tx1"/>
                </a:solidFill>
                <a:effectLst/>
                <a:latin typeface="+mn-lt"/>
                <a:ea typeface="+mn-ea"/>
                <a:cs typeface="+mn-cs"/>
              </a:rPr>
              <a:t> </a:t>
            </a:r>
            <a:r>
              <a:rPr lang="en-CA" sz="1200" b="1" kern="1200" dirty="0" err="1">
                <a:solidFill>
                  <a:schemeClr val="tx1"/>
                </a:solidFill>
                <a:effectLst/>
                <a:latin typeface="+mn-lt"/>
                <a:ea typeface="+mn-ea"/>
                <a:cs typeface="+mn-cs"/>
              </a:rPr>
              <a:t>écosystème</a:t>
            </a:r>
            <a:r>
              <a:rPr lang="en-CA" sz="1200" b="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est un lieu sur Terre </a:t>
            </a:r>
            <a:r>
              <a:rPr lang="en-CA" sz="1200" kern="1200" dirty="0" err="1">
                <a:solidFill>
                  <a:schemeClr val="tx1"/>
                </a:solidFill>
                <a:effectLst/>
                <a:latin typeface="+mn-lt"/>
                <a:ea typeface="+mn-ea"/>
                <a:cs typeface="+mn-cs"/>
              </a:rPr>
              <a:t>où</a:t>
            </a:r>
            <a:r>
              <a:rPr lang="en-CA" sz="1200" kern="1200" dirty="0">
                <a:solidFill>
                  <a:schemeClr val="tx1"/>
                </a:solidFill>
                <a:effectLst/>
                <a:latin typeface="+mn-lt"/>
                <a:ea typeface="+mn-ea"/>
                <a:cs typeface="+mn-cs"/>
              </a:rPr>
              <a:t> les </a:t>
            </a:r>
            <a:r>
              <a:rPr lang="en-CA" sz="1200" kern="1200" dirty="0" err="1">
                <a:solidFill>
                  <a:schemeClr val="tx1"/>
                </a:solidFill>
                <a:effectLst/>
                <a:latin typeface="+mn-lt"/>
                <a:ea typeface="+mn-ea"/>
                <a:cs typeface="+mn-cs"/>
              </a:rPr>
              <a:t>êtres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vivants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interagissent</a:t>
            </a:r>
            <a:r>
              <a:rPr lang="en-CA" sz="1200" kern="1200" dirty="0">
                <a:solidFill>
                  <a:schemeClr val="tx1"/>
                </a:solidFill>
                <a:effectLst/>
                <a:latin typeface="+mn-lt"/>
                <a:ea typeface="+mn-ea"/>
                <a:cs typeface="+mn-cs"/>
              </a:rPr>
              <a:t> avec </a:t>
            </a:r>
            <a:r>
              <a:rPr lang="en-CA" sz="1200" kern="1200" dirty="0" err="1">
                <a:solidFill>
                  <a:schemeClr val="tx1"/>
                </a:solidFill>
                <a:effectLst/>
                <a:latin typeface="+mn-lt"/>
                <a:ea typeface="+mn-ea"/>
                <a:cs typeface="+mn-cs"/>
              </a:rPr>
              <a:t>d'autres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êtres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vivants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ainsi</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qu'avec</a:t>
            </a:r>
            <a:r>
              <a:rPr lang="en-CA" sz="1200" kern="1200" dirty="0">
                <a:solidFill>
                  <a:schemeClr val="tx1"/>
                </a:solidFill>
                <a:effectLst/>
                <a:latin typeface="+mn-lt"/>
                <a:ea typeface="+mn-ea"/>
                <a:cs typeface="+mn-cs"/>
              </a:rPr>
              <a:t> des </a:t>
            </a:r>
            <a:r>
              <a:rPr lang="en-CA" sz="1200" kern="1200" dirty="0" err="1">
                <a:solidFill>
                  <a:schemeClr val="tx1"/>
                </a:solidFill>
                <a:effectLst/>
                <a:latin typeface="+mn-lt"/>
                <a:ea typeface="+mn-ea"/>
                <a:cs typeface="+mn-cs"/>
              </a:rPr>
              <a:t>éléments</a:t>
            </a:r>
            <a:r>
              <a:rPr lang="en-CA" sz="1200" kern="1200" dirty="0">
                <a:solidFill>
                  <a:schemeClr val="tx1"/>
                </a:solidFill>
                <a:effectLst/>
                <a:latin typeface="+mn-lt"/>
                <a:ea typeface="+mn-ea"/>
                <a:cs typeface="+mn-cs"/>
              </a:rPr>
              <a:t> non </a:t>
            </a:r>
            <a:r>
              <a:rPr lang="en-CA" sz="1200" kern="1200" dirty="0" err="1">
                <a:solidFill>
                  <a:schemeClr val="tx1"/>
                </a:solidFill>
                <a:effectLst/>
                <a:latin typeface="+mn-lt"/>
                <a:ea typeface="+mn-ea"/>
                <a:cs typeface="+mn-cs"/>
              </a:rPr>
              <a:t>vivants</a:t>
            </a:r>
            <a:r>
              <a:rPr lang="en-CA" sz="1200" kern="1200" dirty="0">
                <a:solidFill>
                  <a:schemeClr val="tx1"/>
                </a:solidFill>
                <a:effectLst/>
                <a:latin typeface="+mn-lt"/>
                <a:ea typeface="+mn-ea"/>
                <a:cs typeface="+mn-cs"/>
              </a:rPr>
              <a:t>. En </a:t>
            </a:r>
            <a:r>
              <a:rPr lang="en-CA" sz="1200" kern="1200" dirty="0" err="1">
                <a:solidFill>
                  <a:schemeClr val="tx1"/>
                </a:solidFill>
                <a:effectLst/>
                <a:latin typeface="+mn-lt"/>
                <a:ea typeface="+mn-ea"/>
                <a:cs typeface="+mn-cs"/>
              </a:rPr>
              <a:t>d'autres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termes</a:t>
            </a:r>
            <a:r>
              <a:rPr lang="en-CA" sz="1200" kern="1200" dirty="0">
                <a:solidFill>
                  <a:schemeClr val="tx1"/>
                </a:solidFill>
                <a:effectLst/>
                <a:latin typeface="+mn-lt"/>
                <a:ea typeface="+mn-ea"/>
                <a:cs typeface="+mn-cs"/>
              </a:rPr>
              <a:t>, il </a:t>
            </a:r>
            <a:r>
              <a:rPr lang="en-CA" sz="1200" kern="1200" dirty="0" err="1">
                <a:solidFill>
                  <a:schemeClr val="tx1"/>
                </a:solidFill>
                <a:effectLst/>
                <a:latin typeface="+mn-lt"/>
                <a:ea typeface="+mn-ea"/>
                <a:cs typeface="+mn-cs"/>
              </a:rPr>
              <a:t>s'agit</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d'une</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communauté</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d'organismes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en</a:t>
            </a:r>
            <a:r>
              <a:rPr lang="en-CA" sz="1200" kern="1200" dirty="0">
                <a:solidFill>
                  <a:schemeClr val="tx1"/>
                </a:solidFill>
                <a:effectLst/>
                <a:latin typeface="+mn-lt"/>
                <a:ea typeface="+mn-ea"/>
                <a:cs typeface="+mn-cs"/>
              </a:rPr>
              <a:t> interaction et de </a:t>
            </a:r>
            <a:r>
              <a:rPr lang="en-CA" sz="1200" kern="1200" dirty="0" err="1">
                <a:solidFill>
                  <a:schemeClr val="tx1"/>
                </a:solidFill>
                <a:effectLst/>
                <a:latin typeface="+mn-lt"/>
                <a:ea typeface="+mn-ea"/>
                <a:cs typeface="+mn-cs"/>
              </a:rPr>
              <a:t>leur</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environnement</a:t>
            </a:r>
            <a:r>
              <a:rPr lang="en-CA" sz="1200" kern="1200" dirty="0">
                <a:solidFill>
                  <a:schemeClr val="tx1"/>
                </a:solidFill>
                <a:effectLst/>
                <a:latin typeface="+mn-lt"/>
                <a:ea typeface="+mn-ea"/>
                <a:cs typeface="+mn-cs"/>
              </a:rPr>
              <a:t> physique. Un </a:t>
            </a:r>
            <a:r>
              <a:rPr lang="en-CA" sz="1200" kern="1200" dirty="0" err="1">
                <a:solidFill>
                  <a:schemeClr val="tx1"/>
                </a:solidFill>
                <a:effectLst/>
                <a:latin typeface="+mn-lt"/>
                <a:ea typeface="+mn-ea"/>
                <a:cs typeface="+mn-cs"/>
              </a:rPr>
              <a:t>écosystème</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peut</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être</a:t>
            </a:r>
            <a:r>
              <a:rPr lang="en-CA" sz="1200" kern="1200" dirty="0">
                <a:solidFill>
                  <a:schemeClr val="tx1"/>
                </a:solidFill>
                <a:effectLst/>
                <a:latin typeface="+mn-lt"/>
                <a:ea typeface="+mn-ea"/>
                <a:cs typeface="+mn-cs"/>
              </a:rPr>
              <a:t> très petit </a:t>
            </a:r>
            <a:r>
              <a:rPr lang="en-CA" sz="1200" kern="1200" dirty="0" err="1">
                <a:solidFill>
                  <a:schemeClr val="tx1"/>
                </a:solidFill>
                <a:effectLst/>
                <a:latin typeface="+mn-lt"/>
                <a:ea typeface="+mn-ea"/>
                <a:cs typeface="+mn-cs"/>
              </a:rPr>
              <a:t>ou</a:t>
            </a:r>
            <a:r>
              <a:rPr lang="en-CA" sz="1200" kern="1200" dirty="0">
                <a:solidFill>
                  <a:schemeClr val="tx1"/>
                </a:solidFill>
                <a:effectLst/>
                <a:latin typeface="+mn-lt"/>
                <a:ea typeface="+mn-ea"/>
                <a:cs typeface="+mn-cs"/>
              </a:rPr>
              <a:t> très grand, </a:t>
            </a:r>
            <a:r>
              <a:rPr lang="en-CA" sz="1200" kern="1200" dirty="0" err="1">
                <a:solidFill>
                  <a:schemeClr val="tx1"/>
                </a:solidFill>
                <a:effectLst/>
                <a:latin typeface="+mn-lt"/>
                <a:ea typeface="+mn-ea"/>
                <a:cs typeface="+mn-cs"/>
              </a:rPr>
              <a:t>allant</a:t>
            </a:r>
            <a:r>
              <a:rPr lang="en-CA" sz="1200" kern="1200" dirty="0">
                <a:solidFill>
                  <a:schemeClr val="tx1"/>
                </a:solidFill>
                <a:effectLst/>
                <a:latin typeface="+mn-lt"/>
                <a:ea typeface="+mn-ea"/>
                <a:cs typeface="+mn-cs"/>
              </a:rPr>
              <a:t> du </a:t>
            </a:r>
            <a:r>
              <a:rPr lang="en-CA" sz="1200" kern="1200" dirty="0" err="1">
                <a:solidFill>
                  <a:schemeClr val="tx1"/>
                </a:solidFill>
                <a:effectLst/>
                <a:latin typeface="+mn-lt"/>
                <a:ea typeface="+mn-ea"/>
                <a:cs typeface="+mn-cs"/>
              </a:rPr>
              <a:t>microscopique</a:t>
            </a:r>
            <a:r>
              <a:rPr lang="en-CA" sz="1200" kern="1200" dirty="0">
                <a:solidFill>
                  <a:schemeClr val="tx1"/>
                </a:solidFill>
                <a:effectLst/>
                <a:latin typeface="+mn-lt"/>
                <a:ea typeface="+mn-ea"/>
                <a:cs typeface="+mn-cs"/>
              </a:rPr>
              <a:t> à </a:t>
            </a:r>
            <a:r>
              <a:rPr lang="en-CA" sz="1200" kern="1200" dirty="0" err="1">
                <a:solidFill>
                  <a:schemeClr val="tx1"/>
                </a:solidFill>
                <a:effectLst/>
                <a:latin typeface="+mn-lt"/>
                <a:ea typeface="+mn-ea"/>
                <a:cs typeface="+mn-cs"/>
              </a:rPr>
              <a:t>l'ensemble</a:t>
            </a:r>
            <a:r>
              <a:rPr lang="en-CA" sz="1200" kern="1200" dirty="0">
                <a:solidFill>
                  <a:schemeClr val="tx1"/>
                </a:solidFill>
                <a:effectLst/>
                <a:latin typeface="+mn-lt"/>
                <a:ea typeface="+mn-ea"/>
                <a:cs typeface="+mn-cs"/>
              </a:rPr>
              <a:t> de la </a:t>
            </a:r>
            <a:r>
              <a:rPr lang="en-CA" sz="1200" kern="1200" dirty="0" err="1">
                <a:solidFill>
                  <a:schemeClr val="tx1"/>
                </a:solidFill>
                <a:effectLst/>
                <a:latin typeface="+mn-lt"/>
                <a:ea typeface="+mn-ea"/>
                <a:cs typeface="+mn-cs"/>
              </a:rPr>
              <a:t>biosphère</a:t>
            </a:r>
            <a:r>
              <a:rPr lang="en-CA" sz="1200" kern="1200" dirty="0">
                <a:solidFill>
                  <a:schemeClr val="tx1"/>
                </a:solidFill>
                <a:effectLst/>
                <a:latin typeface="+mn-lt"/>
                <a:ea typeface="+mn-ea"/>
                <a:cs typeface="+mn-cs"/>
              </a:rPr>
              <a:t>.</a:t>
            </a: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Une chaîne alimentaire </a:t>
            </a:r>
            <a:r>
              <a:rPr lang="fr-FR" sz="1200" b="0" kern="1200" dirty="0">
                <a:solidFill>
                  <a:schemeClr val="tx1"/>
                </a:solidFill>
                <a:effectLst/>
                <a:latin typeface="+mn-lt"/>
                <a:ea typeface="+mn-ea"/>
                <a:cs typeface="+mn-cs"/>
              </a:rPr>
              <a:t>montre comment l'énergie est transférée d'un être vivant à un autre. Les chaînes alimentaires commencent toujours par un producteur, qui sera toujours une forme de plante. Les plantes convertissent l'énergie solaire en énergie consommable, de sorte que lorsqu'une plante est consommée, son énergie est transmise à l'animal qui l'a mangée, appelé consommateur primaire. Le consommateur qui mange le consommateur primaire est appelé consommateur secondaire, et la chaîne se poursuit ainsi indéfiniment. </a:t>
            </a:r>
            <a:endParaRPr lang="en-CA" sz="1200" b="0" i="0" kern="1200" dirty="0">
              <a:solidFill>
                <a:schemeClr val="tx1"/>
              </a:solidFill>
              <a:effectLst/>
              <a:latin typeface="+mn-lt"/>
              <a:ea typeface="+mn-ea"/>
              <a:cs typeface="+mn-cs"/>
            </a:endParaRPr>
          </a:p>
          <a:p>
            <a:endParaRPr lang="en-CA" sz="1200" i="0" kern="1200" dirty="0">
              <a:solidFill>
                <a:schemeClr val="tx1"/>
              </a:solidFill>
              <a:effectLst/>
              <a:latin typeface="+mn-lt"/>
              <a:ea typeface="+mn-ea"/>
              <a:cs typeface="+mn-cs"/>
            </a:endParaRPr>
          </a:p>
          <a:p>
            <a:endParaRPr lang="en-CA" sz="1200" i="0" kern="1200" dirty="0">
              <a:solidFill>
                <a:schemeClr val="tx1"/>
              </a:solidFill>
              <a:effectLst/>
              <a:latin typeface="+mn-lt"/>
              <a:ea typeface="+mn-ea"/>
              <a:cs typeface="+mn-cs"/>
            </a:endParaRPr>
          </a:p>
          <a:p>
            <a:endParaRPr lang="en-CA" sz="1200" i="0"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 </a:t>
            </a:r>
          </a:p>
          <a:p>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3</a:t>
            </a:fld>
            <a:endParaRPr lang="en-CA"/>
          </a:p>
        </p:txBody>
      </p:sp>
    </p:spTree>
    <p:extLst>
      <p:ext uri="{BB962C8B-B14F-4D97-AF65-F5344CB8AC3E}">
        <p14:creationId xmlns:p14="http://schemas.microsoft.com/office/powerpoint/2010/main" val="1221650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u="sng" kern="1200" dirty="0" err="1">
                <a:solidFill>
                  <a:schemeClr val="tx1"/>
                </a:solidFill>
                <a:effectLst/>
                <a:latin typeface="+mn-lt"/>
                <a:ea typeface="+mn-ea"/>
                <a:cs typeface="+mn-cs"/>
              </a:rPr>
              <a:t>Revoyez</a:t>
            </a:r>
            <a:r>
              <a:rPr lang="en-CA" sz="1200" b="0" u="sng" kern="1200" dirty="0">
                <a:solidFill>
                  <a:schemeClr val="tx1"/>
                </a:solidFill>
                <a:effectLst/>
                <a:latin typeface="+mn-lt"/>
                <a:ea typeface="+mn-ea"/>
                <a:cs typeface="+mn-cs"/>
              </a:rPr>
              <a:t> le concept </a:t>
            </a:r>
            <a:r>
              <a:rPr lang="en-CA" sz="1200" b="0" u="sng" kern="1200" dirty="0" err="1">
                <a:solidFill>
                  <a:schemeClr val="tx1"/>
                </a:solidFill>
                <a:effectLst/>
                <a:latin typeface="+mn-lt"/>
                <a:ea typeface="+mn-ea"/>
                <a:cs typeface="+mn-cs"/>
              </a:rPr>
              <a:t>suivant</a:t>
            </a:r>
            <a:r>
              <a:rPr lang="en-CA" sz="1200" b="0" u="sng" kern="1200" dirty="0">
                <a:solidFill>
                  <a:schemeClr val="tx1"/>
                </a:solidFill>
                <a:effectLst/>
                <a:latin typeface="+mn-lt"/>
                <a:ea typeface="+mn-ea"/>
                <a:cs typeface="+mn-cs"/>
              </a:rPr>
              <a:t> :</a:t>
            </a:r>
          </a:p>
          <a:p>
            <a:endParaRPr lang="en-CA" sz="1200" b="0" u="sng" kern="1200" baseline="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Un réseau alimentaire </a:t>
            </a:r>
            <a:r>
              <a:rPr lang="fr-FR" sz="1200" b="0" kern="1200" dirty="0">
                <a:solidFill>
                  <a:schemeClr val="tx1"/>
                </a:solidFill>
                <a:effectLst/>
                <a:latin typeface="+mn-lt"/>
                <a:ea typeface="+mn-ea"/>
                <a:cs typeface="+mn-cs"/>
              </a:rPr>
              <a:t>est un moyen de représenter les relations prédateur-proie et consommateur-producteur au sein d'un écosystème (quelle que soit sa taille) et est constitué d'un réseau de chaînes alimentaires. Un réseau alimentaire comprend toujours des producteurs (les plantes qui convertissent l'énergie solaire en énergie consommable) et des consommateurs (ceux qui se nourrissent d'êtres vivants). Contrairement à une chaîne alimentaire, les réseaux alimentaires permettent de montrer la nature plus complexe et interconnectée des êtres vivants au sein d'un écosystème particulier.</a:t>
            </a:r>
            <a:endParaRPr lang="en-CA" sz="1200" b="0" i="0" kern="1200" dirty="0">
              <a:solidFill>
                <a:schemeClr val="tx1"/>
              </a:solidFill>
              <a:effectLst/>
              <a:latin typeface="+mn-lt"/>
              <a:ea typeface="+mn-ea"/>
              <a:cs typeface="+mn-cs"/>
            </a:endParaRPr>
          </a:p>
          <a:p>
            <a:endParaRPr lang="en-CA" sz="1200" i="0" kern="1200" dirty="0">
              <a:solidFill>
                <a:schemeClr val="tx1"/>
              </a:solidFill>
              <a:effectLst/>
              <a:latin typeface="+mn-lt"/>
              <a:ea typeface="+mn-ea"/>
              <a:cs typeface="+mn-cs"/>
            </a:endParaRPr>
          </a:p>
          <a:p>
            <a:endParaRPr lang="en-CA" sz="1200" i="0"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 </a:t>
            </a:r>
          </a:p>
          <a:p>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4</a:t>
            </a:fld>
            <a:endParaRPr lang="en-CA"/>
          </a:p>
        </p:txBody>
      </p:sp>
    </p:spTree>
    <p:extLst>
      <p:ext uri="{BB962C8B-B14F-4D97-AF65-F5344CB8AC3E}">
        <p14:creationId xmlns:p14="http://schemas.microsoft.com/office/powerpoint/2010/main" val="616497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u="sng" kern="1200" dirty="0">
                <a:solidFill>
                  <a:schemeClr val="tx1"/>
                </a:solidFill>
                <a:effectLst/>
                <a:latin typeface="+mn-lt"/>
                <a:ea typeface="+mn-ea"/>
                <a:cs typeface="+mn-cs"/>
              </a:rPr>
              <a:t>Réviser les concepts suivants :</a:t>
            </a:r>
          </a:p>
          <a:p>
            <a:endParaRPr lang="fr-FR" sz="1200" b="0" u="none" kern="1200" dirty="0">
              <a:solidFill>
                <a:schemeClr val="tx1"/>
              </a:solidFill>
              <a:effectLst/>
              <a:latin typeface="+mn-lt"/>
              <a:ea typeface="+mn-ea"/>
              <a:cs typeface="+mn-cs"/>
            </a:endParaRPr>
          </a:p>
          <a:p>
            <a:r>
              <a:rPr lang="fr-FR" sz="1200" b="0" u="none" kern="1200" dirty="0">
                <a:solidFill>
                  <a:schemeClr val="tx1"/>
                </a:solidFill>
                <a:effectLst/>
                <a:latin typeface="+mn-lt"/>
                <a:ea typeface="+mn-ea"/>
                <a:cs typeface="+mn-cs"/>
              </a:rPr>
              <a:t>Un </a:t>
            </a:r>
            <a:r>
              <a:rPr lang="fr-FR" sz="1200" b="1" u="none" kern="1200" dirty="0">
                <a:solidFill>
                  <a:schemeClr val="tx1"/>
                </a:solidFill>
                <a:effectLst/>
                <a:latin typeface="+mn-lt"/>
                <a:ea typeface="+mn-ea"/>
                <a:cs typeface="+mn-cs"/>
              </a:rPr>
              <a:t>nécrophage</a:t>
            </a:r>
            <a:r>
              <a:rPr lang="fr-FR" sz="1200" b="0" u="none" kern="1200" dirty="0">
                <a:solidFill>
                  <a:schemeClr val="tx1"/>
                </a:solidFill>
                <a:effectLst/>
                <a:latin typeface="+mn-lt"/>
                <a:ea typeface="+mn-ea"/>
                <a:cs typeface="+mn-cs"/>
              </a:rPr>
              <a:t> est un animal qui se nourrit des cadavres d'organismes qu'il n'a pas tués lui-même. Sa nourriture peut avoir été tuée par un autre prédateur, ou être morte d'une maladie, d'un accident, etc. De nombreux nécrophages mangent de la viande, mais certains se nourrissent également de matières végétales en décomposition. Les nécrophages sont des animaux carnivores ou omnivores. Ils peuvent se nourrir exclusivement ou partiellement de charognes. Parmi les nécrophages des terres humides, on trouve notamment les corbeaux, les renards, les crevettes, les coléoptères et les vers.</a:t>
            </a:r>
          </a:p>
          <a:p>
            <a:endParaRPr lang="fr-FR" sz="1200" b="0" u="none" kern="1200" dirty="0">
              <a:solidFill>
                <a:schemeClr val="tx1"/>
              </a:solidFill>
              <a:effectLst/>
              <a:latin typeface="+mn-lt"/>
              <a:ea typeface="+mn-ea"/>
              <a:cs typeface="+mn-cs"/>
            </a:endParaRPr>
          </a:p>
          <a:p>
            <a:r>
              <a:rPr lang="fr-FR" sz="1200" b="0" u="none" kern="1200" dirty="0">
                <a:solidFill>
                  <a:schemeClr val="tx1"/>
                </a:solidFill>
                <a:effectLst/>
                <a:latin typeface="+mn-lt"/>
                <a:ea typeface="+mn-ea"/>
                <a:cs typeface="+mn-cs"/>
              </a:rPr>
              <a:t>Un </a:t>
            </a:r>
            <a:r>
              <a:rPr lang="fr-FR" sz="1200" b="1" u="none" kern="1200" dirty="0">
                <a:solidFill>
                  <a:schemeClr val="tx1"/>
                </a:solidFill>
                <a:effectLst/>
                <a:latin typeface="+mn-lt"/>
                <a:ea typeface="+mn-ea"/>
                <a:cs typeface="+mn-cs"/>
              </a:rPr>
              <a:t>décomposeur</a:t>
            </a:r>
            <a:r>
              <a:rPr lang="fr-FR" sz="1200" b="0" u="none" kern="1200" dirty="0">
                <a:solidFill>
                  <a:schemeClr val="tx1"/>
                </a:solidFill>
                <a:effectLst/>
                <a:latin typeface="+mn-lt"/>
                <a:ea typeface="+mn-ea"/>
                <a:cs typeface="+mn-cs"/>
              </a:rPr>
              <a:t> est un organisme qui décompose la matière organique en nutriments inorganiques tels que le carbone ou l'azote. Ces nutriments sont restitués au sol, où ils seront utilisés par les plantes et réintégreront la chaîne alimentaire. Les décomposeurs sont généralement de petits invertébrés tels que les mouches, et des micro-organismes tels que les champignons et les bactéries.</a:t>
            </a:r>
            <a:endParaRPr lang="en-CA" sz="1200" i="0" u="none" kern="1200" dirty="0">
              <a:solidFill>
                <a:schemeClr val="tx1"/>
              </a:solidFill>
              <a:effectLst/>
              <a:latin typeface="+mn-lt"/>
              <a:ea typeface="+mn-ea"/>
              <a:cs typeface="+mn-cs"/>
            </a:endParaRPr>
          </a:p>
          <a:p>
            <a:endParaRPr lang="en-CA" sz="1200" i="0"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 </a:t>
            </a:r>
          </a:p>
          <a:p>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5</a:t>
            </a:fld>
            <a:endParaRPr lang="en-CA"/>
          </a:p>
        </p:txBody>
      </p:sp>
    </p:spTree>
    <p:extLst>
      <p:ext uri="{BB962C8B-B14F-4D97-AF65-F5344CB8AC3E}">
        <p14:creationId xmlns:p14="http://schemas.microsoft.com/office/powerpoint/2010/main" val="2383529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u="none" kern="1200" dirty="0">
                <a:solidFill>
                  <a:schemeClr val="tx1"/>
                </a:solidFill>
                <a:effectLst/>
                <a:latin typeface="+mn-lt"/>
                <a:ea typeface="+mn-ea"/>
                <a:cs typeface="+mn-cs"/>
              </a:rPr>
              <a:t>Les </a:t>
            </a:r>
            <a:r>
              <a:rPr lang="fr-FR" sz="1200" b="1" u="none" kern="1200" dirty="0">
                <a:solidFill>
                  <a:schemeClr val="tx1"/>
                </a:solidFill>
                <a:effectLst/>
                <a:latin typeface="+mn-lt"/>
                <a:ea typeface="+mn-ea"/>
                <a:cs typeface="+mn-cs"/>
              </a:rPr>
              <a:t>nécrophages</a:t>
            </a:r>
            <a:r>
              <a:rPr lang="fr-FR" sz="1200" b="0" u="none" kern="1200" dirty="0">
                <a:solidFill>
                  <a:schemeClr val="tx1"/>
                </a:solidFill>
                <a:effectLst/>
                <a:latin typeface="+mn-lt"/>
                <a:ea typeface="+mn-ea"/>
                <a:cs typeface="+mn-cs"/>
              </a:rPr>
              <a:t> et les </a:t>
            </a:r>
            <a:r>
              <a:rPr lang="fr-FR" sz="1200" b="1" u="none" kern="1200" dirty="0">
                <a:solidFill>
                  <a:schemeClr val="tx1"/>
                </a:solidFill>
                <a:effectLst/>
                <a:latin typeface="+mn-lt"/>
                <a:ea typeface="+mn-ea"/>
                <a:cs typeface="+mn-cs"/>
              </a:rPr>
              <a:t>décomposeurs</a:t>
            </a:r>
            <a:r>
              <a:rPr lang="fr-FR" sz="1200" b="0" u="none" kern="1200" dirty="0">
                <a:solidFill>
                  <a:schemeClr val="tx1"/>
                </a:solidFill>
                <a:effectLst/>
                <a:latin typeface="+mn-lt"/>
                <a:ea typeface="+mn-ea"/>
                <a:cs typeface="+mn-cs"/>
              </a:rPr>
              <a:t> agissent comme le système de </a:t>
            </a:r>
            <a:r>
              <a:rPr lang="fr-FR" sz="1200" b="0" u="none" kern="1200" dirty="0">
                <a:solidFill>
                  <a:srgbClr val="C00000"/>
                </a:solidFill>
                <a:effectLst/>
                <a:latin typeface="+mn-lt"/>
                <a:ea typeface="+mn-ea"/>
                <a:cs typeface="+mn-cs"/>
              </a:rPr>
              <a:t>RECYCLAGE</a:t>
            </a:r>
            <a:r>
              <a:rPr lang="fr-FR" sz="1200" b="0" u="none" kern="1200" dirty="0">
                <a:solidFill>
                  <a:schemeClr val="tx1"/>
                </a:solidFill>
                <a:effectLst/>
                <a:latin typeface="+mn-lt"/>
                <a:ea typeface="+mn-ea"/>
                <a:cs typeface="+mn-cs"/>
              </a:rPr>
              <a:t> de la nature! Ils rendent l'énergie et les nutriments accessibles aux autres organismes de la chaîne alimentaire. </a:t>
            </a:r>
            <a:endParaRPr lang="en-CA" sz="1200" u="none"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6</a:t>
            </a:fld>
            <a:endParaRPr lang="en-CA"/>
          </a:p>
        </p:txBody>
      </p:sp>
    </p:spTree>
    <p:extLst>
      <p:ext uri="{BB962C8B-B14F-4D97-AF65-F5344CB8AC3E}">
        <p14:creationId xmlns:p14="http://schemas.microsoft.com/office/powerpoint/2010/main" val="1791031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u="none" kern="1200" dirty="0">
                <a:solidFill>
                  <a:schemeClr val="tx1"/>
                </a:solidFill>
                <a:effectLst/>
                <a:latin typeface="+mn-lt"/>
                <a:ea typeface="+mn-ea"/>
                <a:cs typeface="+mn-cs"/>
              </a:rPr>
              <a:t>Les nécrophages et les décomposeurs empêchent les matières mortes et les déchets de s'accumuler. S'ils disparaissaient tous, le monde serait rapidement recouvert de matières mortes, ce qui finirait par perturber les réseaux alimentaires des écosystèmes. Une fois tous les nutriments disponibles épuisés, il n'y en aurait plus pour alimenter l'écosystème, les organismes vivants s'épuiseraient et finiraient par mourir.</a:t>
            </a:r>
            <a:r>
              <a:rPr lang="en-CA" sz="1200" i="0" u="none" kern="1200" dirty="0">
                <a:solidFill>
                  <a:schemeClr val="tx1"/>
                </a:solidFill>
                <a:effectLst/>
                <a:latin typeface="+mn-lt"/>
                <a:ea typeface="+mn-ea"/>
                <a:cs typeface="+mn-cs"/>
              </a:rPr>
              <a:t> </a:t>
            </a:r>
          </a:p>
          <a:p>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7</a:t>
            </a:fld>
            <a:endParaRPr lang="en-CA"/>
          </a:p>
        </p:txBody>
      </p:sp>
    </p:spTree>
    <p:extLst>
      <p:ext uri="{BB962C8B-B14F-4D97-AF65-F5344CB8AC3E}">
        <p14:creationId xmlns:p14="http://schemas.microsoft.com/office/powerpoint/2010/main" val="3578993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1FEFE-CAD7-2FD5-535F-69F8C38A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256CD-696D-CF1B-7BF9-A34DB63A3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11C51-2A88-B113-B3D6-E97676654B23}"/>
              </a:ext>
            </a:extLst>
          </p:cNvPr>
          <p:cNvSpPr>
            <a:spLocks noGrp="1"/>
          </p:cNvSpPr>
          <p:nvPr>
            <p:ph type="body" idx="1"/>
          </p:nvPr>
        </p:nvSpPr>
        <p:spPr/>
        <p:txBody>
          <a:bodyPr/>
          <a:lstStyle/>
          <a:p>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a:extLst>
              <a:ext uri="{FF2B5EF4-FFF2-40B4-BE49-F238E27FC236}">
                <a16:creationId xmlns:a16="http://schemas.microsoft.com/office/drawing/2014/main" id="{AB120391-18C6-F525-852C-4AB7DB410467}"/>
              </a:ext>
            </a:extLst>
          </p:cNvPr>
          <p:cNvSpPr>
            <a:spLocks noGrp="1"/>
          </p:cNvSpPr>
          <p:nvPr>
            <p:ph type="sldNum" sz="quarter" idx="10"/>
          </p:nvPr>
        </p:nvSpPr>
        <p:spPr/>
        <p:txBody>
          <a:bodyPr/>
          <a:lstStyle/>
          <a:p>
            <a:fld id="{14D82EC7-BC10-4AD2-A7D8-681C86851C1E}" type="slidenum">
              <a:rPr lang="en-CA" smtClean="0"/>
              <a:t>8</a:t>
            </a:fld>
            <a:endParaRPr lang="en-CA"/>
          </a:p>
        </p:txBody>
      </p:sp>
    </p:spTree>
    <p:extLst>
      <p:ext uri="{BB962C8B-B14F-4D97-AF65-F5344CB8AC3E}">
        <p14:creationId xmlns:p14="http://schemas.microsoft.com/office/powerpoint/2010/main" val="3540699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EB4F2-DA9B-B016-456B-4C86792DD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D0162-3DAF-CFE8-634A-F1A22AC83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F2219C-4D41-1850-E863-E3B0E4CD4A91}"/>
              </a:ext>
            </a:extLst>
          </p:cNvPr>
          <p:cNvSpPr>
            <a:spLocks noGrp="1"/>
          </p:cNvSpPr>
          <p:nvPr>
            <p:ph type="body" idx="1"/>
          </p:nvPr>
        </p:nvSpPr>
        <p:spPr/>
        <p:txBody>
          <a:bodyPr/>
          <a:lstStyle/>
          <a:p>
            <a:r>
              <a:rPr lang="fr-FR" sz="1200" b="0" u="none" kern="1200" dirty="0">
                <a:solidFill>
                  <a:schemeClr val="tx1"/>
                </a:solidFill>
                <a:effectLst/>
                <a:latin typeface="+mn-lt"/>
                <a:ea typeface="+mn-ea"/>
                <a:cs typeface="+mn-cs"/>
              </a:rPr>
              <a:t>La plupart des animaux (en particulier les carnivores et les omnivores) se nourrissent de charognes s'ils en ont l'occasion – ils ne font pas la fine bouche quand un repas leur est offert gratuitement! Mais certains animaux sont mieux adaptés que d'autres à la consommation de charognes. Les vautours, par exemple, sont des nécrophages spécialisés.</a:t>
            </a:r>
            <a:r>
              <a:rPr lang="en-CA" sz="1200" i="0" u="none" kern="1200" dirty="0">
                <a:solidFill>
                  <a:schemeClr val="tx1"/>
                </a:solidFill>
                <a:effectLst/>
                <a:latin typeface="+mn-lt"/>
                <a:ea typeface="+mn-ea"/>
                <a:cs typeface="+mn-cs"/>
              </a:rPr>
              <a:t> </a:t>
            </a:r>
          </a:p>
          <a:p>
            <a:endParaRPr lang="en-CA" sz="1200" i="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CA" dirty="0"/>
          </a:p>
        </p:txBody>
      </p:sp>
      <p:sp>
        <p:nvSpPr>
          <p:cNvPr id="4" name="Slide Number Placeholder 3">
            <a:extLst>
              <a:ext uri="{FF2B5EF4-FFF2-40B4-BE49-F238E27FC236}">
                <a16:creationId xmlns:a16="http://schemas.microsoft.com/office/drawing/2014/main" id="{C99D7959-3461-1FF9-9219-C481633FCFBE}"/>
              </a:ext>
            </a:extLst>
          </p:cNvPr>
          <p:cNvSpPr>
            <a:spLocks noGrp="1"/>
          </p:cNvSpPr>
          <p:nvPr>
            <p:ph type="sldNum" sz="quarter" idx="10"/>
          </p:nvPr>
        </p:nvSpPr>
        <p:spPr/>
        <p:txBody>
          <a:bodyPr/>
          <a:lstStyle/>
          <a:p>
            <a:fld id="{14D82EC7-BC10-4AD2-A7D8-681C86851C1E}" type="slidenum">
              <a:rPr lang="en-CA" smtClean="0"/>
              <a:t>9</a:t>
            </a:fld>
            <a:endParaRPr lang="en-CA"/>
          </a:p>
        </p:txBody>
      </p:sp>
    </p:spTree>
    <p:extLst>
      <p:ext uri="{BB962C8B-B14F-4D97-AF65-F5344CB8AC3E}">
        <p14:creationId xmlns:p14="http://schemas.microsoft.com/office/powerpoint/2010/main" val="1606051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180163-6D7C-4C37-8BD5-1F5485BC6181}"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B4D5640-EAC8-4A03-87AA-7EC8033C489B}"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52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180163-6D7C-4C37-8BD5-1F5485BC6181}"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257391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180163-6D7C-4C37-8BD5-1F5485BC6181}"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236451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180163-6D7C-4C37-8BD5-1F5485BC6181}"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100413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180163-6D7C-4C37-8BD5-1F5485BC6181}"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B4D5640-EAC8-4A03-87AA-7EC8033C489B}"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040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180163-6D7C-4C37-8BD5-1F5485BC6181}" type="datetimeFigureOut">
              <a:rPr lang="en-CA" smtClean="0"/>
              <a:t>2026-07-29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376207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180163-6D7C-4C37-8BD5-1F5485BC6181}" type="datetimeFigureOut">
              <a:rPr lang="en-CA" smtClean="0"/>
              <a:t>2026-07-29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911699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180163-6D7C-4C37-8BD5-1F5485BC6181}" type="datetimeFigureOut">
              <a:rPr lang="en-CA" smtClean="0"/>
              <a:t>2026-07-29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310778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1180163-6D7C-4C37-8BD5-1F5485BC6181}" type="datetimeFigureOut">
              <a:rPr lang="en-CA" smtClean="0"/>
              <a:t>2026-07-29</a:t>
            </a:fld>
            <a:endParaRPr lang="en-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CA"/>
          </a:p>
        </p:txBody>
      </p:sp>
      <p:sp>
        <p:nvSpPr>
          <p:cNvPr id="9" name="Slide Number Placeholder 8"/>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215631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1180163-6D7C-4C37-8BD5-1F5485BC6181}" type="datetimeFigureOut">
              <a:rPr lang="en-CA" smtClean="0"/>
              <a:t>2026-07-29</a:t>
            </a:fld>
            <a:endParaRPr lang="en-C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B4D5640-EAC8-4A03-87AA-7EC8033C489B}" type="slidenum">
              <a:rPr lang="en-CA" smtClean="0"/>
              <a:t>‹#›</a:t>
            </a:fld>
            <a:endParaRPr lang="en-CA"/>
          </a:p>
        </p:txBody>
      </p:sp>
    </p:spTree>
    <p:extLst>
      <p:ext uri="{BB962C8B-B14F-4D97-AF65-F5344CB8AC3E}">
        <p14:creationId xmlns:p14="http://schemas.microsoft.com/office/powerpoint/2010/main" val="79733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1180163-6D7C-4C37-8BD5-1F5485BC6181}" type="datetimeFigureOut">
              <a:rPr lang="en-CA" smtClean="0"/>
              <a:t>2026-07-29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B4D5640-EAC8-4A03-87AA-7EC8033C489B}" type="slidenum">
              <a:rPr lang="en-CA" smtClean="0"/>
              <a:t>‹#›</a:t>
            </a:fld>
            <a:endParaRPr lang="en-CA"/>
          </a:p>
        </p:txBody>
      </p:sp>
    </p:spTree>
    <p:extLst>
      <p:ext uri="{BB962C8B-B14F-4D97-AF65-F5344CB8AC3E}">
        <p14:creationId xmlns:p14="http://schemas.microsoft.com/office/powerpoint/2010/main" val="407815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1180163-6D7C-4C37-8BD5-1F5485BC6181}" type="datetimeFigureOut">
              <a:rPr lang="en-CA" smtClean="0"/>
              <a:t>2026-07-29</a:t>
            </a:fld>
            <a:endParaRPr lang="en-C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C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B4D5640-EAC8-4A03-87AA-7EC8033C489B}" type="slidenum">
              <a:rPr lang="en-CA" smtClean="0"/>
              <a:t>‹#›</a:t>
            </a:fld>
            <a:endParaRPr lang="en-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1588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5.png"/><Relationship Id="rId3" Type="http://schemas.openxmlformats.org/officeDocument/2006/relationships/image" Target="../media/image8.jpeg"/><Relationship Id="rId7" Type="http://schemas.openxmlformats.org/officeDocument/2006/relationships/image" Target="../media/image11.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9.png"/><Relationship Id="rId9" Type="http://schemas.openxmlformats.org/officeDocument/2006/relationships/image" Target="../media/image12.png"/><Relationship Id="rId1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CA" b="1" dirty="0">
                <a:solidFill>
                  <a:srgbClr val="1B5337"/>
                </a:solidFill>
                <a:latin typeface="Aleo" panose="020F0502020204030203" pitchFamily="34" charset="0"/>
              </a:rPr>
              <a:t>Cycle &amp; </a:t>
            </a:r>
            <a:r>
              <a:rPr lang="en-CA" b="1" dirty="0" err="1">
                <a:solidFill>
                  <a:srgbClr val="1B5337"/>
                </a:solidFill>
                <a:latin typeface="Aleo" panose="020F0502020204030203" pitchFamily="34" charset="0"/>
              </a:rPr>
              <a:t>recyclage</a:t>
            </a:r>
            <a:endParaRPr lang="en-CA" b="1" dirty="0">
              <a:solidFill>
                <a:srgbClr val="1B5337"/>
              </a:solidFill>
            </a:endParaRPr>
          </a:p>
        </p:txBody>
      </p:sp>
      <p:sp>
        <p:nvSpPr>
          <p:cNvPr id="3" name="Subtitle 2"/>
          <p:cNvSpPr>
            <a:spLocks noGrp="1"/>
          </p:cNvSpPr>
          <p:nvPr>
            <p:ph type="subTitle" idx="1"/>
          </p:nvPr>
        </p:nvSpPr>
        <p:spPr>
          <a:xfrm>
            <a:off x="820387" y="4423348"/>
            <a:ext cx="10607040" cy="1143000"/>
          </a:xfrm>
        </p:spPr>
        <p:txBody>
          <a:bodyPr/>
          <a:lstStyle/>
          <a:p>
            <a:pPr algn="ctr"/>
            <a:r>
              <a:rPr lang="fr-FR" spc="300" dirty="0">
                <a:solidFill>
                  <a:schemeClr val="accent1">
                    <a:lumMod val="50000"/>
                  </a:schemeClr>
                </a:solidFill>
              </a:rPr>
              <a:t>Explorer les rôles des nécrophages et des décomposeurs</a:t>
            </a:r>
            <a:endParaRPr lang="en-CA" dirty="0">
              <a:solidFill>
                <a:schemeClr val="accent1">
                  <a:lumMod val="50000"/>
                </a:schemeClr>
              </a:solidFill>
            </a:endParaRPr>
          </a:p>
        </p:txBody>
      </p:sp>
      <p:pic>
        <p:nvPicPr>
          <p:cNvPr id="5" name="Picture 4">
            <a:extLst>
              <a:ext uri="{FF2B5EF4-FFF2-40B4-BE49-F238E27FC236}">
                <a16:creationId xmlns:a16="http://schemas.microsoft.com/office/drawing/2014/main" id="{BA9A8FFF-C250-9EEA-A40F-D6E962708F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28264" y="455985"/>
            <a:ext cx="6191286" cy="2479694"/>
          </a:xfrm>
          <a:prstGeom prst="rect">
            <a:avLst/>
          </a:prstGeom>
        </p:spPr>
      </p:pic>
    </p:spTree>
    <p:extLst>
      <p:ext uri="{BB962C8B-B14F-4D97-AF65-F5344CB8AC3E}">
        <p14:creationId xmlns:p14="http://schemas.microsoft.com/office/powerpoint/2010/main" val="135890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002" y="286603"/>
            <a:ext cx="10058400" cy="1450757"/>
          </a:xfrm>
        </p:spPr>
        <p:txBody>
          <a:bodyPr/>
          <a:lstStyle/>
          <a:p>
            <a:r>
              <a:rPr lang="en-CA" b="1" dirty="0">
                <a:solidFill>
                  <a:srgbClr val="1B5337"/>
                </a:solidFill>
                <a:latin typeface="Aleo" panose="020F0502020204030203" pitchFamily="34" charset="0"/>
              </a:rPr>
              <a:t>Types de </a:t>
            </a:r>
            <a:r>
              <a:rPr lang="en-CA" b="1" dirty="0" err="1">
                <a:solidFill>
                  <a:srgbClr val="1B5337"/>
                </a:solidFill>
                <a:latin typeface="Aleo" panose="020F0502020204030203" pitchFamily="34" charset="0"/>
              </a:rPr>
              <a:t>décomposeurs</a:t>
            </a:r>
            <a:endParaRPr lang="en-CA" dirty="0">
              <a:solidFill>
                <a:srgbClr val="1B5337"/>
              </a:solidFill>
            </a:endParaRPr>
          </a:p>
        </p:txBody>
      </p:sp>
      <p:sp>
        <p:nvSpPr>
          <p:cNvPr id="4" name="TextBox 3"/>
          <p:cNvSpPr txBox="1"/>
          <p:nvPr/>
        </p:nvSpPr>
        <p:spPr>
          <a:xfrm>
            <a:off x="1163002" y="1781592"/>
            <a:ext cx="10605046" cy="3785652"/>
          </a:xfrm>
          <a:prstGeom prst="rect">
            <a:avLst/>
          </a:prstGeom>
          <a:noFill/>
        </p:spPr>
        <p:txBody>
          <a:bodyPr wrap="square" rtlCol="0">
            <a:spAutoFit/>
          </a:bodyPr>
          <a:lstStyle/>
          <a:p>
            <a:r>
              <a:rPr lang="fr-CA" sz="2400" noProof="0" dirty="0">
                <a:solidFill>
                  <a:schemeClr val="accent1">
                    <a:lumMod val="50000"/>
                  </a:schemeClr>
                </a:solidFill>
              </a:rPr>
              <a:t>Un </a:t>
            </a:r>
            <a:r>
              <a:rPr lang="fr-CA" sz="2400" b="1" noProof="0" dirty="0">
                <a:solidFill>
                  <a:schemeClr val="accent1">
                    <a:lumMod val="50000"/>
                  </a:schemeClr>
                </a:solidFill>
              </a:rPr>
              <a:t>décomposeur</a:t>
            </a:r>
            <a:r>
              <a:rPr lang="fr-CA" sz="2400" noProof="0" dirty="0">
                <a:solidFill>
                  <a:schemeClr val="accent1">
                    <a:lumMod val="50000"/>
                  </a:schemeClr>
                </a:solidFill>
              </a:rPr>
              <a:t> transforme la matière organique en nutriments simples qui peuvent être réutilisés par d'autres êtres vivants.</a:t>
            </a:r>
          </a:p>
          <a:p>
            <a:endParaRPr lang="fr-CA" sz="2400" noProof="0" dirty="0">
              <a:solidFill>
                <a:schemeClr val="accent1">
                  <a:lumMod val="50000"/>
                </a:schemeClr>
              </a:solidFill>
            </a:endParaRPr>
          </a:p>
          <a:p>
            <a:r>
              <a:rPr lang="fr-CA" sz="2400" noProof="0" dirty="0">
                <a:solidFill>
                  <a:schemeClr val="accent1">
                    <a:lumMod val="50000"/>
                  </a:schemeClr>
                </a:solidFill>
              </a:rPr>
              <a:t>Certains décomposeurs sont des </a:t>
            </a:r>
            <a:r>
              <a:rPr lang="fr-CA" sz="2400" b="1" noProof="0" dirty="0">
                <a:solidFill>
                  <a:schemeClr val="accent1">
                    <a:lumMod val="50000"/>
                  </a:schemeClr>
                </a:solidFill>
              </a:rPr>
              <a:t>invertébrés</a:t>
            </a:r>
          </a:p>
          <a:p>
            <a:r>
              <a:rPr lang="fr-CA" sz="2400" noProof="0" dirty="0">
                <a:solidFill>
                  <a:schemeClr val="accent1">
                    <a:lumMod val="50000"/>
                  </a:schemeClr>
                </a:solidFill>
              </a:rPr>
              <a:t>	- Vers</a:t>
            </a:r>
          </a:p>
          <a:p>
            <a:r>
              <a:rPr lang="fr-CA" sz="2400" noProof="0" dirty="0">
                <a:solidFill>
                  <a:schemeClr val="accent1">
                    <a:lumMod val="50000"/>
                  </a:schemeClr>
                </a:solidFill>
              </a:rPr>
              <a:t>	- Crevettes</a:t>
            </a:r>
          </a:p>
          <a:p>
            <a:endParaRPr lang="fr-CA" sz="2400" noProof="0" dirty="0">
              <a:solidFill>
                <a:schemeClr val="accent1">
                  <a:lumMod val="50000"/>
                </a:schemeClr>
              </a:solidFill>
            </a:endParaRPr>
          </a:p>
          <a:p>
            <a:r>
              <a:rPr lang="fr-CA" sz="2400" noProof="0" dirty="0">
                <a:solidFill>
                  <a:schemeClr val="accent1">
                    <a:lumMod val="50000"/>
                  </a:schemeClr>
                </a:solidFill>
              </a:rPr>
              <a:t>Certains décomposeurs sont des </a:t>
            </a:r>
            <a:r>
              <a:rPr lang="fr-CA" sz="2400" b="1" noProof="0" dirty="0">
                <a:solidFill>
                  <a:schemeClr val="accent1">
                    <a:lumMod val="50000"/>
                  </a:schemeClr>
                </a:solidFill>
              </a:rPr>
              <a:t>micro-organismes</a:t>
            </a:r>
          </a:p>
          <a:p>
            <a:r>
              <a:rPr lang="fr-CA" sz="2400" noProof="0" dirty="0">
                <a:solidFill>
                  <a:schemeClr val="accent1">
                    <a:lumMod val="50000"/>
                  </a:schemeClr>
                </a:solidFill>
              </a:rPr>
              <a:t>	- Bactéries</a:t>
            </a:r>
          </a:p>
          <a:p>
            <a:r>
              <a:rPr lang="fr-CA" sz="2400" noProof="0" dirty="0">
                <a:solidFill>
                  <a:schemeClr val="accent1">
                    <a:lumMod val="50000"/>
                  </a:schemeClr>
                </a:solidFill>
              </a:rPr>
              <a:t>	- Champignons</a:t>
            </a:r>
          </a:p>
        </p:txBody>
      </p:sp>
      <p:pic>
        <p:nvPicPr>
          <p:cNvPr id="3" name="Picture 2">
            <a:extLst>
              <a:ext uri="{FF2B5EF4-FFF2-40B4-BE49-F238E27FC236}">
                <a16:creationId xmlns:a16="http://schemas.microsoft.com/office/drawing/2014/main" id="{06B1D3C3-F4E9-4D6D-98EA-FEBEAAE39E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27819" y="2817710"/>
            <a:ext cx="3286029" cy="2749534"/>
          </a:xfrm>
          <a:prstGeom prst="rect">
            <a:avLst/>
          </a:prstGeom>
        </p:spPr>
      </p:pic>
      <p:pic>
        <p:nvPicPr>
          <p:cNvPr id="5" name="Picture 4">
            <a:extLst>
              <a:ext uri="{FF2B5EF4-FFF2-40B4-BE49-F238E27FC236}">
                <a16:creationId xmlns:a16="http://schemas.microsoft.com/office/drawing/2014/main" id="{22F9C8C8-F1FF-43FA-A81C-14CC91509C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27819" y="3504931"/>
            <a:ext cx="4224894" cy="2359356"/>
          </a:xfrm>
          <a:prstGeom prst="rect">
            <a:avLst/>
          </a:prstGeom>
        </p:spPr>
      </p:pic>
    </p:spTree>
    <p:extLst>
      <p:ext uri="{BB962C8B-B14F-4D97-AF65-F5344CB8AC3E}">
        <p14:creationId xmlns:p14="http://schemas.microsoft.com/office/powerpoint/2010/main" val="101927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7E07AD-D8AB-472D-8232-37895B60A9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00449" y="2275463"/>
            <a:ext cx="5712447" cy="4054191"/>
          </a:xfrm>
          <a:prstGeom prst="rect">
            <a:avLst/>
          </a:prstGeom>
        </p:spPr>
      </p:pic>
      <p:sp>
        <p:nvSpPr>
          <p:cNvPr id="2" name="Title 1"/>
          <p:cNvSpPr>
            <a:spLocks noGrp="1"/>
          </p:cNvSpPr>
          <p:nvPr>
            <p:ph type="title"/>
          </p:nvPr>
        </p:nvSpPr>
        <p:spPr>
          <a:xfrm>
            <a:off x="310553" y="286603"/>
            <a:ext cx="11609591" cy="1450757"/>
          </a:xfrm>
        </p:spPr>
        <p:txBody>
          <a:bodyPr>
            <a:normAutofit/>
          </a:bodyPr>
          <a:lstStyle/>
          <a:p>
            <a:r>
              <a:rPr lang="en-CA" b="1" dirty="0">
                <a:solidFill>
                  <a:srgbClr val="1B5337"/>
                </a:solidFill>
                <a:latin typeface="Aleo" panose="020F0502020204030203" pitchFamily="34" charset="0"/>
              </a:rPr>
              <a:t>Types de </a:t>
            </a:r>
            <a:r>
              <a:rPr lang="en-CA" b="1" dirty="0" err="1">
                <a:solidFill>
                  <a:srgbClr val="1B5337"/>
                </a:solidFill>
                <a:latin typeface="Aleo" panose="020F0502020204030203" pitchFamily="34" charset="0"/>
              </a:rPr>
              <a:t>nécrophages</a:t>
            </a:r>
            <a:r>
              <a:rPr lang="en-CA" b="1" dirty="0">
                <a:solidFill>
                  <a:srgbClr val="1B5337"/>
                </a:solidFill>
                <a:latin typeface="Aleo" panose="020F0502020204030203" pitchFamily="34" charset="0"/>
              </a:rPr>
              <a:t> et de </a:t>
            </a:r>
            <a:r>
              <a:rPr lang="en-CA" b="1" dirty="0" err="1">
                <a:solidFill>
                  <a:srgbClr val="1B5337"/>
                </a:solidFill>
                <a:latin typeface="Aleo" panose="020F0502020204030203" pitchFamily="34" charset="0"/>
              </a:rPr>
              <a:t>décomposeurs</a:t>
            </a:r>
            <a:endParaRPr lang="en-CA" dirty="0">
              <a:solidFill>
                <a:srgbClr val="1B5337"/>
              </a:solidFill>
            </a:endParaRPr>
          </a:p>
        </p:txBody>
      </p:sp>
      <p:sp>
        <p:nvSpPr>
          <p:cNvPr id="4" name="TextBox 3"/>
          <p:cNvSpPr txBox="1"/>
          <p:nvPr/>
        </p:nvSpPr>
        <p:spPr>
          <a:xfrm>
            <a:off x="1163002" y="1781592"/>
            <a:ext cx="10605046" cy="461665"/>
          </a:xfrm>
          <a:prstGeom prst="rect">
            <a:avLst/>
          </a:prstGeom>
          <a:noFill/>
        </p:spPr>
        <p:txBody>
          <a:bodyPr wrap="square" rtlCol="0">
            <a:spAutoFit/>
          </a:bodyPr>
          <a:lstStyle/>
          <a:p>
            <a:r>
              <a:rPr lang="fr-FR" sz="2400" dirty="0">
                <a:solidFill>
                  <a:schemeClr val="accent1">
                    <a:lumMod val="50000"/>
                  </a:schemeClr>
                </a:solidFill>
              </a:rPr>
              <a:t>Certains nécrophages jouent également le rôle de décomposeurs.</a:t>
            </a:r>
            <a:endParaRPr lang="en-CA" sz="2400" dirty="0">
              <a:solidFill>
                <a:schemeClr val="accent1">
                  <a:lumMod val="50000"/>
                </a:schemeClr>
              </a:solidFill>
            </a:endParaRPr>
          </a:p>
        </p:txBody>
      </p:sp>
      <p:sp>
        <p:nvSpPr>
          <p:cNvPr id="25" name="Rectangle 24">
            <a:extLst>
              <a:ext uri="{FF2B5EF4-FFF2-40B4-BE49-F238E27FC236}">
                <a16:creationId xmlns:a16="http://schemas.microsoft.com/office/drawing/2014/main" id="{A0C80166-CD4D-43B7-8EFB-6D077E573E85}"/>
              </a:ext>
            </a:extLst>
          </p:cNvPr>
          <p:cNvSpPr/>
          <p:nvPr/>
        </p:nvSpPr>
        <p:spPr>
          <a:xfrm>
            <a:off x="0" y="6342039"/>
            <a:ext cx="1550424" cy="229358"/>
          </a:xfrm>
          <a:prstGeom prst="rect">
            <a:avLst/>
          </a:prstGeom>
        </p:spPr>
        <p:txBody>
          <a:bodyPr wrap="none">
            <a:spAutoFit/>
          </a:bodyPr>
          <a:lstStyle/>
          <a:p>
            <a:pPr>
              <a:lnSpc>
                <a:spcPct val="119000"/>
              </a:lnSpc>
              <a:spcAft>
                <a:spcPts val="600"/>
              </a:spcAft>
            </a:pPr>
            <a:r>
              <a:rPr lang="en-US" sz="800" i="1" kern="1400" dirty="0">
                <a:solidFill>
                  <a:srgbClr val="7F7F7F"/>
                </a:solidFill>
                <a:latin typeface="Calibri" panose="020F0502020204030204" pitchFamily="34" charset="0"/>
              </a:rPr>
              <a:t>Raccoon image from yedraw.ca. </a:t>
            </a:r>
            <a:endParaRPr lang="en-US" sz="2400" kern="1400" dirty="0">
              <a:solidFill>
                <a:srgbClr val="000000"/>
              </a:solidFill>
              <a:latin typeface="Calibri" panose="020F0502020204030204" pitchFamily="34" charset="0"/>
            </a:endParaRPr>
          </a:p>
        </p:txBody>
      </p:sp>
      <p:pic>
        <p:nvPicPr>
          <p:cNvPr id="6" name="Picture 5">
            <a:extLst>
              <a:ext uri="{FF2B5EF4-FFF2-40B4-BE49-F238E27FC236}">
                <a16:creationId xmlns:a16="http://schemas.microsoft.com/office/drawing/2014/main" id="{B9044084-BBAC-4B3B-A98B-5F911775B2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55980" y="2287489"/>
            <a:ext cx="2536156" cy="3371380"/>
          </a:xfrm>
          <a:prstGeom prst="rect">
            <a:avLst/>
          </a:prstGeom>
        </p:spPr>
      </p:pic>
      <p:pic>
        <p:nvPicPr>
          <p:cNvPr id="7" name="Picture 6">
            <a:extLst>
              <a:ext uri="{FF2B5EF4-FFF2-40B4-BE49-F238E27FC236}">
                <a16:creationId xmlns:a16="http://schemas.microsoft.com/office/drawing/2014/main" id="{004869BF-5B2A-4E99-86D5-F1EDBFE485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37857" y="3113199"/>
            <a:ext cx="1676545" cy="2206943"/>
          </a:xfrm>
          <a:prstGeom prst="rect">
            <a:avLst/>
          </a:prstGeom>
        </p:spPr>
      </p:pic>
      <p:pic>
        <p:nvPicPr>
          <p:cNvPr id="8" name="Picture 7">
            <a:extLst>
              <a:ext uri="{FF2B5EF4-FFF2-40B4-BE49-F238E27FC236}">
                <a16:creationId xmlns:a16="http://schemas.microsoft.com/office/drawing/2014/main" id="{082BBD27-C81F-4D41-B74C-4CD222B67D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70220" y="2678783"/>
            <a:ext cx="1572904" cy="2371550"/>
          </a:xfrm>
          <a:prstGeom prst="rect">
            <a:avLst/>
          </a:prstGeom>
        </p:spPr>
      </p:pic>
      <p:sp>
        <p:nvSpPr>
          <p:cNvPr id="3" name="TextBox 2">
            <a:extLst>
              <a:ext uri="{FF2B5EF4-FFF2-40B4-BE49-F238E27FC236}">
                <a16:creationId xmlns:a16="http://schemas.microsoft.com/office/drawing/2014/main" id="{66788113-2A6D-5789-B164-86642D86050A}"/>
              </a:ext>
            </a:extLst>
          </p:cNvPr>
          <p:cNvSpPr txBox="1"/>
          <p:nvPr/>
        </p:nvSpPr>
        <p:spPr>
          <a:xfrm>
            <a:off x="3702683" y="5942789"/>
            <a:ext cx="1391084" cy="338554"/>
          </a:xfrm>
          <a:prstGeom prst="rect">
            <a:avLst/>
          </a:prstGeom>
          <a:solidFill>
            <a:schemeClr val="bg1"/>
          </a:solidFill>
        </p:spPr>
        <p:txBody>
          <a:bodyPr wrap="square" rtlCol="0">
            <a:spAutoFit/>
          </a:bodyPr>
          <a:lstStyle/>
          <a:p>
            <a:pPr algn="ctr"/>
            <a:r>
              <a:rPr lang="en-US" sz="1600" b="1" dirty="0" err="1">
                <a:solidFill>
                  <a:schemeClr val="accent1">
                    <a:lumMod val="50000"/>
                  </a:schemeClr>
                </a:solidFill>
              </a:rPr>
              <a:t>Nécrophages</a:t>
            </a:r>
            <a:endParaRPr lang="en-CA" sz="1600" b="1" dirty="0">
              <a:solidFill>
                <a:schemeClr val="accent1">
                  <a:lumMod val="50000"/>
                </a:schemeClr>
              </a:solidFill>
            </a:endParaRPr>
          </a:p>
        </p:txBody>
      </p:sp>
      <p:sp>
        <p:nvSpPr>
          <p:cNvPr id="9" name="TextBox 8">
            <a:extLst>
              <a:ext uri="{FF2B5EF4-FFF2-40B4-BE49-F238E27FC236}">
                <a16:creationId xmlns:a16="http://schemas.microsoft.com/office/drawing/2014/main" id="{5B91B3DD-6E08-3E5A-5417-C6E1774B8B30}"/>
              </a:ext>
            </a:extLst>
          </p:cNvPr>
          <p:cNvSpPr txBox="1"/>
          <p:nvPr/>
        </p:nvSpPr>
        <p:spPr>
          <a:xfrm>
            <a:off x="6096000" y="5956728"/>
            <a:ext cx="1489553" cy="338554"/>
          </a:xfrm>
          <a:prstGeom prst="rect">
            <a:avLst/>
          </a:prstGeom>
          <a:solidFill>
            <a:schemeClr val="bg1"/>
          </a:solidFill>
        </p:spPr>
        <p:txBody>
          <a:bodyPr wrap="square" rtlCol="0">
            <a:spAutoFit/>
          </a:bodyPr>
          <a:lstStyle/>
          <a:p>
            <a:pPr algn="ctr"/>
            <a:r>
              <a:rPr lang="en-US" sz="1600" b="1" dirty="0" err="1">
                <a:solidFill>
                  <a:schemeClr val="accent1">
                    <a:lumMod val="50000"/>
                  </a:schemeClr>
                </a:solidFill>
              </a:rPr>
              <a:t>Décomposeurs</a:t>
            </a:r>
            <a:endParaRPr lang="en-CA" sz="1600" b="1" dirty="0">
              <a:solidFill>
                <a:schemeClr val="accent1">
                  <a:lumMod val="50000"/>
                </a:schemeClr>
              </a:solidFill>
            </a:endParaRPr>
          </a:p>
        </p:txBody>
      </p:sp>
      <p:sp>
        <p:nvSpPr>
          <p:cNvPr id="10" name="TextBox 9">
            <a:extLst>
              <a:ext uri="{FF2B5EF4-FFF2-40B4-BE49-F238E27FC236}">
                <a16:creationId xmlns:a16="http://schemas.microsoft.com/office/drawing/2014/main" id="{194EB267-4619-E46D-3C86-9CBE50990A62}"/>
              </a:ext>
            </a:extLst>
          </p:cNvPr>
          <p:cNvSpPr txBox="1"/>
          <p:nvPr/>
        </p:nvSpPr>
        <p:spPr>
          <a:xfrm>
            <a:off x="5295556" y="5060395"/>
            <a:ext cx="504979" cy="276999"/>
          </a:xfrm>
          <a:prstGeom prst="rect">
            <a:avLst/>
          </a:prstGeom>
          <a:solidFill>
            <a:schemeClr val="bg1"/>
          </a:solidFill>
        </p:spPr>
        <p:txBody>
          <a:bodyPr wrap="square" rtlCol="0">
            <a:spAutoFit/>
          </a:bodyPr>
          <a:lstStyle/>
          <a:p>
            <a:pPr algn="ctr"/>
            <a:r>
              <a:rPr lang="en-US" sz="1200" b="1" dirty="0">
                <a:solidFill>
                  <a:schemeClr val="accent1">
                    <a:lumMod val="50000"/>
                  </a:schemeClr>
                </a:solidFill>
              </a:rPr>
              <a:t>Les 2</a:t>
            </a:r>
            <a:endParaRPr lang="en-CA" sz="1200" b="1" dirty="0">
              <a:solidFill>
                <a:schemeClr val="accent1">
                  <a:lumMod val="50000"/>
                </a:schemeClr>
              </a:solidFill>
            </a:endParaRPr>
          </a:p>
        </p:txBody>
      </p:sp>
    </p:spTree>
    <p:extLst>
      <p:ext uri="{BB962C8B-B14F-4D97-AF65-F5344CB8AC3E}">
        <p14:creationId xmlns:p14="http://schemas.microsoft.com/office/powerpoint/2010/main" val="327768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002" y="286603"/>
            <a:ext cx="10058400" cy="1450757"/>
          </a:xfrm>
        </p:spPr>
        <p:txBody>
          <a:bodyPr/>
          <a:lstStyle/>
          <a:p>
            <a:r>
              <a:rPr lang="en-CA" b="1" dirty="0" err="1">
                <a:solidFill>
                  <a:srgbClr val="1B5337"/>
                </a:solidFill>
                <a:latin typeface="Aleo" panose="020F0502020204030203" pitchFamily="34" charset="0"/>
              </a:rPr>
              <a:t>Nécrophages</a:t>
            </a:r>
            <a:r>
              <a:rPr lang="en-CA" b="1" dirty="0">
                <a:solidFill>
                  <a:srgbClr val="1B5337"/>
                </a:solidFill>
                <a:latin typeface="Aleo" panose="020F0502020204030203" pitchFamily="34" charset="0"/>
              </a:rPr>
              <a:t> et </a:t>
            </a:r>
            <a:r>
              <a:rPr lang="en-CA" b="1" dirty="0" err="1">
                <a:solidFill>
                  <a:srgbClr val="1B5337"/>
                </a:solidFill>
                <a:latin typeface="Aleo" panose="020F0502020204030203" pitchFamily="34" charset="0"/>
              </a:rPr>
              <a:t>décomposeurs</a:t>
            </a:r>
            <a:endParaRPr lang="en-CA" dirty="0">
              <a:solidFill>
                <a:srgbClr val="1B5337"/>
              </a:solidFill>
            </a:endParaRPr>
          </a:p>
        </p:txBody>
      </p:sp>
      <p:sp>
        <p:nvSpPr>
          <p:cNvPr id="4" name="TextBox 3"/>
          <p:cNvSpPr txBox="1"/>
          <p:nvPr/>
        </p:nvSpPr>
        <p:spPr>
          <a:xfrm>
            <a:off x="1163002" y="1781592"/>
            <a:ext cx="10605046" cy="1508105"/>
          </a:xfrm>
          <a:prstGeom prst="rect">
            <a:avLst/>
          </a:prstGeom>
          <a:noFill/>
        </p:spPr>
        <p:txBody>
          <a:bodyPr wrap="square" rtlCol="0">
            <a:spAutoFit/>
          </a:bodyPr>
          <a:lstStyle/>
          <a:p>
            <a:r>
              <a:rPr lang="fr-FR" sz="2400" dirty="0">
                <a:solidFill>
                  <a:schemeClr val="accent2">
                    <a:lumMod val="50000"/>
                  </a:schemeClr>
                </a:solidFill>
              </a:rPr>
              <a:t>On trouve des nécrophages et des décomposeurs dans tous les écosystèmes de la planète! Aujourd’hui, nous allons nous intéresser à ceux qui vivent dans notre écosystème.</a:t>
            </a:r>
            <a:endParaRPr lang="en-CA" sz="2400" dirty="0">
              <a:solidFill>
                <a:schemeClr val="accent2">
                  <a:lumMod val="50000"/>
                </a:schemeClr>
              </a:solidFill>
            </a:endParaRPr>
          </a:p>
          <a:p>
            <a:endParaRPr lang="en-CA" sz="2000" dirty="0">
              <a:solidFill>
                <a:schemeClr val="accent1">
                  <a:lumMod val="50000"/>
                </a:schemeClr>
              </a:solidFill>
            </a:endParaRPr>
          </a:p>
        </p:txBody>
      </p:sp>
      <p:sp>
        <p:nvSpPr>
          <p:cNvPr id="8" name="Rectangle 7">
            <a:extLst>
              <a:ext uri="{FF2B5EF4-FFF2-40B4-BE49-F238E27FC236}">
                <a16:creationId xmlns:a16="http://schemas.microsoft.com/office/drawing/2014/main" id="{99B4F333-48F5-4A72-97F9-C1AE5C96F783}"/>
              </a:ext>
            </a:extLst>
          </p:cNvPr>
          <p:cNvSpPr/>
          <p:nvPr/>
        </p:nvSpPr>
        <p:spPr>
          <a:xfrm>
            <a:off x="1163002" y="3180011"/>
            <a:ext cx="9552145" cy="830997"/>
          </a:xfrm>
          <a:prstGeom prst="rect">
            <a:avLst/>
          </a:prstGeom>
        </p:spPr>
        <p:txBody>
          <a:bodyPr wrap="square">
            <a:spAutoFit/>
          </a:bodyPr>
          <a:lstStyle/>
          <a:p>
            <a:r>
              <a:rPr lang="fr-FR" sz="2400" dirty="0">
                <a:solidFill>
                  <a:schemeClr val="accent2">
                    <a:lumMod val="50000"/>
                  </a:schemeClr>
                </a:solidFill>
              </a:rPr>
              <a:t>Nous allons disposer des pommes à l'extérieur et observer comment les nécrophages et les décomposeurs agissent sur elles. </a:t>
            </a:r>
            <a:endParaRPr lang="en-CA" sz="2400" dirty="0">
              <a:solidFill>
                <a:schemeClr val="accent2">
                  <a:lumMod val="50000"/>
                </a:schemeClr>
              </a:solidFill>
            </a:endParaRPr>
          </a:p>
        </p:txBody>
      </p:sp>
      <p:pic>
        <p:nvPicPr>
          <p:cNvPr id="5" name="Picture 4">
            <a:extLst>
              <a:ext uri="{FF2B5EF4-FFF2-40B4-BE49-F238E27FC236}">
                <a16:creationId xmlns:a16="http://schemas.microsoft.com/office/drawing/2014/main" id="{68A29E31-4826-4890-93DD-78D86A228C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98185" y="4175881"/>
            <a:ext cx="4676037" cy="1798476"/>
          </a:xfrm>
          <a:prstGeom prst="rect">
            <a:avLst/>
          </a:prstGeom>
        </p:spPr>
      </p:pic>
    </p:spTree>
    <p:extLst>
      <p:ext uri="{BB962C8B-B14F-4D97-AF65-F5344CB8AC3E}">
        <p14:creationId xmlns:p14="http://schemas.microsoft.com/office/powerpoint/2010/main" val="42623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768006" y="936198"/>
            <a:ext cx="4571999" cy="1169551"/>
          </a:xfrm>
          <a:prstGeom prst="rect">
            <a:avLst/>
          </a:prstGeom>
          <a:noFill/>
        </p:spPr>
        <p:txBody>
          <a:bodyPr wrap="square" rtlCol="0">
            <a:spAutoFit/>
          </a:bodyPr>
          <a:lstStyle/>
          <a:p>
            <a:pPr algn="ctr"/>
            <a:r>
              <a:rPr lang="en-CA" sz="7000" b="1" i="1" dirty="0">
                <a:solidFill>
                  <a:srgbClr val="1B5337"/>
                </a:solidFill>
                <a:latin typeface="Aleo" panose="020F0502020204030203" pitchFamily="34" charset="0"/>
              </a:rPr>
              <a:t>Merci!</a:t>
            </a:r>
          </a:p>
        </p:txBody>
      </p:sp>
      <p:pic>
        <p:nvPicPr>
          <p:cNvPr id="2" name="Picture 1">
            <a:extLst>
              <a:ext uri="{FF2B5EF4-FFF2-40B4-BE49-F238E27FC236}">
                <a16:creationId xmlns:a16="http://schemas.microsoft.com/office/drawing/2014/main" id="{6449A99F-BEB7-E1C8-738F-7137217194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5811" y="2680570"/>
            <a:ext cx="6191286" cy="2479694"/>
          </a:xfrm>
          <a:prstGeom prst="rect">
            <a:avLst/>
          </a:prstGeom>
        </p:spPr>
      </p:pic>
      <p:pic>
        <p:nvPicPr>
          <p:cNvPr id="3" name="Picture 2">
            <a:extLst>
              <a:ext uri="{FF2B5EF4-FFF2-40B4-BE49-F238E27FC236}">
                <a16:creationId xmlns:a16="http://schemas.microsoft.com/office/drawing/2014/main" id="{630C7F80-99A8-63B9-2E70-8BD55EB269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43191" y="3995563"/>
            <a:ext cx="2532998" cy="2005818"/>
          </a:xfrm>
          <a:prstGeom prst="rect">
            <a:avLst/>
          </a:prstGeom>
        </p:spPr>
      </p:pic>
    </p:spTree>
    <p:extLst>
      <p:ext uri="{BB962C8B-B14F-4D97-AF65-F5344CB8AC3E}">
        <p14:creationId xmlns:p14="http://schemas.microsoft.com/office/powerpoint/2010/main" val="2406109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47216" y="4021062"/>
            <a:ext cx="5090160" cy="523220"/>
          </a:xfrm>
          <a:prstGeom prst="rect">
            <a:avLst/>
          </a:prstGeom>
          <a:noFill/>
        </p:spPr>
        <p:txBody>
          <a:bodyPr wrap="square" rtlCol="0">
            <a:spAutoFit/>
          </a:bodyPr>
          <a:lstStyle/>
          <a:p>
            <a:r>
              <a:rPr lang="en-CA" sz="2800" b="1" dirty="0">
                <a:solidFill>
                  <a:srgbClr val="1B5337"/>
                </a:solidFill>
              </a:rPr>
              <a:t>Types de </a:t>
            </a:r>
            <a:r>
              <a:rPr lang="en-CA" sz="2800" b="1" dirty="0" err="1">
                <a:solidFill>
                  <a:srgbClr val="1B5337"/>
                </a:solidFill>
              </a:rPr>
              <a:t>terres</a:t>
            </a:r>
            <a:r>
              <a:rPr lang="en-CA" sz="2800" b="1" dirty="0">
                <a:solidFill>
                  <a:srgbClr val="1B5337"/>
                </a:solidFill>
              </a:rPr>
              <a:t> </a:t>
            </a:r>
            <a:r>
              <a:rPr lang="en-CA" sz="2800" b="1" dirty="0" err="1">
                <a:solidFill>
                  <a:srgbClr val="1B5337"/>
                </a:solidFill>
              </a:rPr>
              <a:t>humides</a:t>
            </a:r>
            <a:r>
              <a:rPr lang="en-CA" sz="2800" b="1" dirty="0">
                <a:solidFill>
                  <a:srgbClr val="1B5337"/>
                </a:solidFill>
              </a:rPr>
              <a:t> :</a:t>
            </a:r>
          </a:p>
        </p:txBody>
      </p:sp>
      <p:grpSp>
        <p:nvGrpSpPr>
          <p:cNvPr id="20" name="Group 19">
            <a:extLst>
              <a:ext uri="{FF2B5EF4-FFF2-40B4-BE49-F238E27FC236}">
                <a16:creationId xmlns:a16="http://schemas.microsoft.com/office/drawing/2014/main" id="{AFBC7248-688A-0DCB-2C65-A88AC207E09A}"/>
              </a:ext>
            </a:extLst>
          </p:cNvPr>
          <p:cNvGrpSpPr/>
          <p:nvPr/>
        </p:nvGrpSpPr>
        <p:grpSpPr>
          <a:xfrm>
            <a:off x="5385382" y="4491136"/>
            <a:ext cx="1303989" cy="1733508"/>
            <a:chOff x="5385382" y="4430176"/>
            <a:chExt cx="1303989" cy="1733508"/>
          </a:xfrm>
        </p:grpSpPr>
        <p:sp>
          <p:nvSpPr>
            <p:cNvPr id="10" name="Oval 9"/>
            <p:cNvSpPr/>
            <p:nvPr/>
          </p:nvSpPr>
          <p:spPr>
            <a:xfrm>
              <a:off x="5385382" y="4430176"/>
              <a:ext cx="1303989" cy="1251885"/>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5497142" y="5794352"/>
              <a:ext cx="1139065" cy="369332"/>
            </a:xfrm>
            <a:prstGeom prst="rect">
              <a:avLst/>
            </a:prstGeom>
          </p:spPr>
          <p:txBody>
            <a:bodyPr wrap="square">
              <a:spAutoFit/>
            </a:bodyPr>
            <a:lstStyle/>
            <a:p>
              <a:pPr algn="ctr"/>
              <a:r>
                <a:rPr lang="en-CA" b="1" dirty="0" err="1">
                  <a:solidFill>
                    <a:srgbClr val="1B5337"/>
                  </a:solidFill>
                </a:rPr>
                <a:t>Marécage</a:t>
              </a:r>
              <a:endParaRPr lang="en-CA" b="1" dirty="0">
                <a:solidFill>
                  <a:srgbClr val="1B5337"/>
                </a:solidFill>
              </a:endParaRPr>
            </a:p>
          </p:txBody>
        </p:sp>
      </p:grpSp>
      <p:grpSp>
        <p:nvGrpSpPr>
          <p:cNvPr id="26" name="Group 25">
            <a:extLst>
              <a:ext uri="{FF2B5EF4-FFF2-40B4-BE49-F238E27FC236}">
                <a16:creationId xmlns:a16="http://schemas.microsoft.com/office/drawing/2014/main" id="{5FE26316-ACFC-1DB2-A04C-F2716666AAEB}"/>
              </a:ext>
            </a:extLst>
          </p:cNvPr>
          <p:cNvGrpSpPr/>
          <p:nvPr/>
        </p:nvGrpSpPr>
        <p:grpSpPr>
          <a:xfrm>
            <a:off x="7201389" y="4487094"/>
            <a:ext cx="1644562" cy="1878968"/>
            <a:chOff x="7201389" y="4426134"/>
            <a:chExt cx="1644562" cy="1878968"/>
          </a:xfrm>
        </p:grpSpPr>
        <p:sp>
          <p:nvSpPr>
            <p:cNvPr id="9" name="Rectangle 8"/>
            <p:cNvSpPr/>
            <p:nvPr/>
          </p:nvSpPr>
          <p:spPr>
            <a:xfrm>
              <a:off x="7201389" y="5658771"/>
              <a:ext cx="1644562" cy="646331"/>
            </a:xfrm>
            <a:prstGeom prst="rect">
              <a:avLst/>
            </a:prstGeom>
          </p:spPr>
          <p:txBody>
            <a:bodyPr wrap="square">
              <a:spAutoFit/>
            </a:bodyPr>
            <a:lstStyle/>
            <a:p>
              <a:pPr algn="ctr"/>
              <a:r>
                <a:rPr lang="en-CA" b="1" dirty="0" err="1">
                  <a:solidFill>
                    <a:srgbClr val="1B5337"/>
                  </a:solidFill>
                </a:rPr>
                <a:t>Tourbière</a:t>
              </a:r>
              <a:r>
                <a:rPr lang="en-CA" b="1" dirty="0">
                  <a:solidFill>
                    <a:srgbClr val="1B5337"/>
                  </a:solidFill>
                </a:rPr>
                <a:t> </a:t>
              </a:r>
            </a:p>
            <a:p>
              <a:pPr algn="ctr"/>
              <a:r>
                <a:rPr lang="en-CA" b="1" dirty="0" err="1">
                  <a:solidFill>
                    <a:srgbClr val="1B5337"/>
                  </a:solidFill>
                </a:rPr>
                <a:t>ombrotrophe</a:t>
              </a:r>
              <a:endParaRPr lang="en-CA" b="1" dirty="0">
                <a:solidFill>
                  <a:srgbClr val="1B5337"/>
                </a:solidFill>
              </a:endParaRPr>
            </a:p>
          </p:txBody>
        </p:sp>
        <p:sp>
          <p:nvSpPr>
            <p:cNvPr id="13" name="Oval 12"/>
            <p:cNvSpPr/>
            <p:nvPr/>
          </p:nvSpPr>
          <p:spPr>
            <a:xfrm>
              <a:off x="7335400" y="4426134"/>
              <a:ext cx="1303989" cy="1251885"/>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6" name="Group 5">
            <a:extLst>
              <a:ext uri="{FF2B5EF4-FFF2-40B4-BE49-F238E27FC236}">
                <a16:creationId xmlns:a16="http://schemas.microsoft.com/office/drawing/2014/main" id="{A8B24DC4-0658-065D-315D-BA8322241605}"/>
              </a:ext>
            </a:extLst>
          </p:cNvPr>
          <p:cNvGrpSpPr/>
          <p:nvPr/>
        </p:nvGrpSpPr>
        <p:grpSpPr>
          <a:xfrm>
            <a:off x="3161474" y="4527777"/>
            <a:ext cx="1881900" cy="1865950"/>
            <a:chOff x="3161474" y="4466817"/>
            <a:chExt cx="1881900" cy="1865950"/>
          </a:xfrm>
        </p:grpSpPr>
        <p:sp>
          <p:nvSpPr>
            <p:cNvPr id="15" name="Rectangle 14"/>
            <p:cNvSpPr/>
            <p:nvPr/>
          </p:nvSpPr>
          <p:spPr>
            <a:xfrm>
              <a:off x="3161474" y="5686436"/>
              <a:ext cx="1881900" cy="646331"/>
            </a:xfrm>
            <a:prstGeom prst="rect">
              <a:avLst/>
            </a:prstGeom>
          </p:spPr>
          <p:txBody>
            <a:bodyPr wrap="square">
              <a:spAutoFit/>
            </a:bodyPr>
            <a:lstStyle/>
            <a:p>
              <a:pPr algn="ctr"/>
              <a:r>
                <a:rPr lang="en-CA" b="1" dirty="0" err="1">
                  <a:solidFill>
                    <a:srgbClr val="1B5337"/>
                  </a:solidFill>
                </a:rPr>
                <a:t>Tourbière</a:t>
              </a:r>
              <a:r>
                <a:rPr lang="en-CA" b="1" dirty="0">
                  <a:solidFill>
                    <a:srgbClr val="1B5337"/>
                  </a:solidFill>
                </a:rPr>
                <a:t> </a:t>
              </a:r>
              <a:r>
                <a:rPr lang="en-CA" b="1" dirty="0" err="1">
                  <a:solidFill>
                    <a:srgbClr val="1B5337"/>
                  </a:solidFill>
                </a:rPr>
                <a:t>minérotrophe</a:t>
              </a:r>
              <a:endParaRPr lang="en-CA" b="1" dirty="0">
                <a:solidFill>
                  <a:srgbClr val="1B5337"/>
                </a:solidFill>
              </a:endParaRPr>
            </a:p>
          </p:txBody>
        </p:sp>
        <p:sp>
          <p:nvSpPr>
            <p:cNvPr id="16" name="Oval 15"/>
            <p:cNvSpPr/>
            <p:nvPr/>
          </p:nvSpPr>
          <p:spPr>
            <a:xfrm>
              <a:off x="3447668" y="4466817"/>
              <a:ext cx="1303989" cy="1251885"/>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5" name="Group 4">
            <a:extLst>
              <a:ext uri="{FF2B5EF4-FFF2-40B4-BE49-F238E27FC236}">
                <a16:creationId xmlns:a16="http://schemas.microsoft.com/office/drawing/2014/main" id="{43D1C383-0A97-7247-E49F-F4C73ACC73A0}"/>
              </a:ext>
            </a:extLst>
          </p:cNvPr>
          <p:cNvGrpSpPr/>
          <p:nvPr/>
        </p:nvGrpSpPr>
        <p:grpSpPr>
          <a:xfrm>
            <a:off x="1078888" y="4558237"/>
            <a:ext cx="2196060" cy="1621217"/>
            <a:chOff x="1078888" y="4497277"/>
            <a:chExt cx="2196060" cy="1621217"/>
          </a:xfrm>
        </p:grpSpPr>
        <p:sp>
          <p:nvSpPr>
            <p:cNvPr id="18" name="TextBox 17"/>
            <p:cNvSpPr txBox="1"/>
            <p:nvPr/>
          </p:nvSpPr>
          <p:spPr>
            <a:xfrm>
              <a:off x="1078888" y="5749162"/>
              <a:ext cx="2196060" cy="369332"/>
            </a:xfrm>
            <a:prstGeom prst="rect">
              <a:avLst/>
            </a:prstGeom>
            <a:noFill/>
          </p:spPr>
          <p:txBody>
            <a:bodyPr wrap="square" rtlCol="0">
              <a:spAutoFit/>
            </a:bodyPr>
            <a:lstStyle/>
            <a:p>
              <a:r>
                <a:rPr lang="en-CA" b="1" dirty="0">
                  <a:solidFill>
                    <a:srgbClr val="1B5337"/>
                  </a:solidFill>
                </a:rPr>
                <a:t>Marais </a:t>
              </a:r>
              <a:r>
                <a:rPr lang="en-CA" b="1" dirty="0" err="1">
                  <a:solidFill>
                    <a:srgbClr val="1B5337"/>
                  </a:solidFill>
                </a:rPr>
                <a:t>d’eau</a:t>
              </a:r>
              <a:r>
                <a:rPr lang="en-CA" b="1" dirty="0">
                  <a:solidFill>
                    <a:srgbClr val="1B5337"/>
                  </a:solidFill>
                </a:rPr>
                <a:t> </a:t>
              </a:r>
              <a:r>
                <a:rPr lang="en-CA" b="1" dirty="0" err="1">
                  <a:solidFill>
                    <a:srgbClr val="1B5337"/>
                  </a:solidFill>
                </a:rPr>
                <a:t>douce</a:t>
              </a:r>
              <a:endParaRPr lang="en-CA" b="1" dirty="0">
                <a:solidFill>
                  <a:srgbClr val="1B5337"/>
                </a:solidFill>
              </a:endParaRPr>
            </a:p>
          </p:txBody>
        </p:sp>
        <p:sp>
          <p:nvSpPr>
            <p:cNvPr id="19" name="Oval 18"/>
            <p:cNvSpPr/>
            <p:nvPr/>
          </p:nvSpPr>
          <p:spPr>
            <a:xfrm>
              <a:off x="1504657" y="4497277"/>
              <a:ext cx="1303989" cy="12518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9" name="Group 28">
            <a:extLst>
              <a:ext uri="{FF2B5EF4-FFF2-40B4-BE49-F238E27FC236}">
                <a16:creationId xmlns:a16="http://schemas.microsoft.com/office/drawing/2014/main" id="{3FD9B0E8-EC0F-4678-C715-2BEC897D26B6}"/>
              </a:ext>
            </a:extLst>
          </p:cNvPr>
          <p:cNvGrpSpPr/>
          <p:nvPr/>
        </p:nvGrpSpPr>
        <p:grpSpPr>
          <a:xfrm>
            <a:off x="9244166" y="4484834"/>
            <a:ext cx="1303989" cy="1653957"/>
            <a:chOff x="9244166" y="4423874"/>
            <a:chExt cx="1303989" cy="1653957"/>
          </a:xfrm>
        </p:grpSpPr>
        <p:sp>
          <p:nvSpPr>
            <p:cNvPr id="21" name="Rectangle 20"/>
            <p:cNvSpPr/>
            <p:nvPr/>
          </p:nvSpPr>
          <p:spPr>
            <a:xfrm>
              <a:off x="9539178" y="5708499"/>
              <a:ext cx="717632" cy="369332"/>
            </a:xfrm>
            <a:prstGeom prst="rect">
              <a:avLst/>
            </a:prstGeom>
            <a:noFill/>
          </p:spPr>
          <p:txBody>
            <a:bodyPr wrap="none">
              <a:spAutoFit/>
            </a:bodyPr>
            <a:lstStyle/>
            <a:p>
              <a:r>
                <a:rPr lang="en-CA" b="1" dirty="0" err="1">
                  <a:solidFill>
                    <a:srgbClr val="1B5337"/>
                  </a:solidFill>
                </a:rPr>
                <a:t>Étang</a:t>
              </a:r>
              <a:endParaRPr lang="en-CA" dirty="0">
                <a:solidFill>
                  <a:srgbClr val="1B5337"/>
                </a:solidFill>
              </a:endParaRPr>
            </a:p>
          </p:txBody>
        </p:sp>
        <p:sp>
          <p:nvSpPr>
            <p:cNvPr id="22" name="Oval 21"/>
            <p:cNvSpPr/>
            <p:nvPr/>
          </p:nvSpPr>
          <p:spPr>
            <a:xfrm>
              <a:off x="9244166" y="4423874"/>
              <a:ext cx="1303989" cy="125188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4" name="Title 3"/>
          <p:cNvSpPr>
            <a:spLocks noGrp="1"/>
          </p:cNvSpPr>
          <p:nvPr>
            <p:ph type="title"/>
          </p:nvPr>
        </p:nvSpPr>
        <p:spPr>
          <a:xfrm>
            <a:off x="304800" y="286603"/>
            <a:ext cx="11592560" cy="1450757"/>
          </a:xfrm>
        </p:spPr>
        <p:txBody>
          <a:bodyPr/>
          <a:lstStyle/>
          <a:p>
            <a:r>
              <a:rPr lang="fr-FR" b="1" dirty="0">
                <a:solidFill>
                  <a:srgbClr val="1B5337"/>
                </a:solidFill>
                <a:latin typeface="Aleo" panose="020F0502020204030203" pitchFamily="34" charset="0"/>
              </a:rPr>
              <a:t>    Qu’est-ce qu’une terre humide?</a:t>
            </a:r>
            <a:endParaRPr lang="en-CA" b="1" dirty="0">
              <a:solidFill>
                <a:srgbClr val="1B5337"/>
              </a:solidFill>
              <a:latin typeface="Aleo" panose="020F0502020204030203" pitchFamily="34" charset="0"/>
            </a:endParaRPr>
          </a:p>
        </p:txBody>
      </p:sp>
      <p:sp>
        <p:nvSpPr>
          <p:cNvPr id="25" name="TextBox 24"/>
          <p:cNvSpPr txBox="1"/>
          <p:nvPr/>
        </p:nvSpPr>
        <p:spPr>
          <a:xfrm>
            <a:off x="8791366" y="6453002"/>
            <a:ext cx="3378552" cy="184666"/>
          </a:xfrm>
          <a:prstGeom prst="rect">
            <a:avLst/>
          </a:prstGeom>
          <a:noFill/>
        </p:spPr>
        <p:txBody>
          <a:bodyPr wrap="square" rtlCol="0">
            <a:spAutoFit/>
          </a:bodyPr>
          <a:lstStyle/>
          <a:p>
            <a:pPr algn="r"/>
            <a:r>
              <a:rPr lang="en-CA" sz="600" i="1" dirty="0"/>
              <a:t>Shallow water image from geograph.org.uk. All other images from Ducks Unlimited Canada.</a:t>
            </a:r>
          </a:p>
        </p:txBody>
      </p:sp>
      <p:sp>
        <p:nvSpPr>
          <p:cNvPr id="2" name="TextBox 1">
            <a:extLst>
              <a:ext uri="{FF2B5EF4-FFF2-40B4-BE49-F238E27FC236}">
                <a16:creationId xmlns:a16="http://schemas.microsoft.com/office/drawing/2014/main" id="{28DE6900-7E62-FFEF-115A-56EEE87CD8B7}"/>
              </a:ext>
            </a:extLst>
          </p:cNvPr>
          <p:cNvSpPr txBox="1"/>
          <p:nvPr/>
        </p:nvSpPr>
        <p:spPr>
          <a:xfrm>
            <a:off x="1212108" y="1808674"/>
            <a:ext cx="9954201" cy="461665"/>
          </a:xfrm>
          <a:prstGeom prst="rect">
            <a:avLst/>
          </a:prstGeom>
          <a:noFill/>
        </p:spPr>
        <p:txBody>
          <a:bodyPr wrap="square" rtlCol="0">
            <a:spAutoFit/>
          </a:bodyPr>
          <a:lstStyle/>
          <a:p>
            <a:pPr marL="285750" indent="-285750">
              <a:buFont typeface="Arial" panose="020B0604020202020204" pitchFamily="34" charset="0"/>
              <a:buChar char="•"/>
            </a:pPr>
            <a:r>
              <a:rPr lang="en-CA" sz="2400" dirty="0">
                <a:solidFill>
                  <a:schemeClr val="accent1">
                    <a:lumMod val="50000"/>
                  </a:schemeClr>
                </a:solidFill>
              </a:rPr>
              <a:t> </a:t>
            </a:r>
            <a:r>
              <a:rPr lang="fr-FR" sz="2400" dirty="0">
                <a:solidFill>
                  <a:schemeClr val="accent1">
                    <a:lumMod val="50000"/>
                  </a:schemeClr>
                </a:solidFill>
              </a:rPr>
              <a:t>De la terre saturée d'eau de façon permanente ou périodique.</a:t>
            </a:r>
            <a:endParaRPr lang="en-CA" sz="2400" dirty="0">
              <a:solidFill>
                <a:schemeClr val="accent1">
                  <a:lumMod val="50000"/>
                </a:schemeClr>
              </a:solidFill>
            </a:endParaRPr>
          </a:p>
        </p:txBody>
      </p:sp>
      <p:sp>
        <p:nvSpPr>
          <p:cNvPr id="3" name="Rectangle 2">
            <a:extLst>
              <a:ext uri="{FF2B5EF4-FFF2-40B4-BE49-F238E27FC236}">
                <a16:creationId xmlns:a16="http://schemas.microsoft.com/office/drawing/2014/main" id="{F2214F7B-4D30-3E31-C434-3D8F3B9C3A42}"/>
              </a:ext>
            </a:extLst>
          </p:cNvPr>
          <p:cNvSpPr/>
          <p:nvPr/>
        </p:nvSpPr>
        <p:spPr>
          <a:xfrm>
            <a:off x="1222742" y="2303045"/>
            <a:ext cx="10258058" cy="461665"/>
          </a:xfrm>
          <a:prstGeom prst="rect">
            <a:avLst/>
          </a:prstGeom>
        </p:spPr>
        <p:txBody>
          <a:bodyPr wrap="square">
            <a:spAutoFit/>
          </a:bodyPr>
          <a:lstStyle/>
          <a:p>
            <a:pPr marL="342900" indent="-342900">
              <a:buFont typeface="Arial" panose="020B0604020202020204" pitchFamily="34" charset="0"/>
              <a:buChar char="•"/>
            </a:pPr>
            <a:r>
              <a:rPr lang="fr-FR" sz="2400" dirty="0">
                <a:solidFill>
                  <a:schemeClr val="accent1">
                    <a:lumMod val="50000"/>
                  </a:schemeClr>
                </a:solidFill>
              </a:rPr>
              <a:t>Possède des plantes adaptées à des conditions aquatiques ou à un sol humide. </a:t>
            </a:r>
            <a:endParaRPr lang="en-CA" sz="2400" dirty="0">
              <a:solidFill>
                <a:schemeClr val="accent1">
                  <a:lumMod val="50000"/>
                </a:schemeClr>
              </a:solidFill>
            </a:endParaRPr>
          </a:p>
        </p:txBody>
      </p:sp>
      <p:sp>
        <p:nvSpPr>
          <p:cNvPr id="8" name="Rectangle 7">
            <a:extLst>
              <a:ext uri="{FF2B5EF4-FFF2-40B4-BE49-F238E27FC236}">
                <a16:creationId xmlns:a16="http://schemas.microsoft.com/office/drawing/2014/main" id="{47048B39-12FF-2602-B82E-60162FB5491C}"/>
              </a:ext>
            </a:extLst>
          </p:cNvPr>
          <p:cNvSpPr/>
          <p:nvPr/>
        </p:nvSpPr>
        <p:spPr>
          <a:xfrm>
            <a:off x="1233376" y="2780426"/>
            <a:ext cx="10846864" cy="461665"/>
          </a:xfrm>
          <a:prstGeom prst="rect">
            <a:avLst/>
          </a:prstGeom>
        </p:spPr>
        <p:txBody>
          <a:bodyPr wrap="square">
            <a:spAutoFit/>
          </a:bodyPr>
          <a:lstStyle/>
          <a:p>
            <a:pPr marL="342900" indent="-342900">
              <a:buFont typeface="Arial" panose="020B0604020202020204" pitchFamily="34" charset="0"/>
              <a:buChar char="•"/>
            </a:pPr>
            <a:r>
              <a:rPr lang="fr-FR" sz="2400" dirty="0">
                <a:solidFill>
                  <a:schemeClr val="accent1">
                    <a:lumMod val="50000"/>
                  </a:schemeClr>
                </a:solidFill>
              </a:rPr>
              <a:t>La profondeur maximale d'une terre humide est de 2 mètres.</a:t>
            </a:r>
            <a:endParaRPr lang="en-CA" sz="2400" dirty="0">
              <a:solidFill>
                <a:schemeClr val="accent1">
                  <a:lumMod val="50000"/>
                </a:schemeClr>
              </a:solidFill>
            </a:endParaRPr>
          </a:p>
        </p:txBody>
      </p:sp>
      <p:sp>
        <p:nvSpPr>
          <p:cNvPr id="11" name="Rectangle 10">
            <a:extLst>
              <a:ext uri="{FF2B5EF4-FFF2-40B4-BE49-F238E27FC236}">
                <a16:creationId xmlns:a16="http://schemas.microsoft.com/office/drawing/2014/main" id="{64E753DF-31D7-B889-E2B5-C00E272BF396}"/>
              </a:ext>
            </a:extLst>
          </p:cNvPr>
          <p:cNvSpPr/>
          <p:nvPr/>
        </p:nvSpPr>
        <p:spPr>
          <a:xfrm>
            <a:off x="1233376" y="3305027"/>
            <a:ext cx="10663984" cy="461665"/>
          </a:xfrm>
          <a:prstGeom prst="rect">
            <a:avLst/>
          </a:prstGeom>
        </p:spPr>
        <p:txBody>
          <a:bodyPr wrap="square">
            <a:spAutoFit/>
          </a:bodyPr>
          <a:lstStyle/>
          <a:p>
            <a:pPr marL="342900" indent="-342900">
              <a:buFont typeface="Arial" panose="020B0604020202020204" pitchFamily="34" charset="0"/>
              <a:buChar char="•"/>
            </a:pPr>
            <a:r>
              <a:rPr lang="fr-FR" sz="2400" dirty="0">
                <a:solidFill>
                  <a:schemeClr val="accent1">
                    <a:lumMod val="50000"/>
                  </a:schemeClr>
                </a:solidFill>
              </a:rPr>
              <a:t>Un écosystème et un habitat pour de nombreux types d'êtres vivants</a:t>
            </a:r>
            <a:endParaRPr lang="en-CA" sz="2400" dirty="0">
              <a:solidFill>
                <a:schemeClr val="accent1">
                  <a:lumMod val="50000"/>
                </a:schemeClr>
              </a:solidFill>
            </a:endParaRPr>
          </a:p>
        </p:txBody>
      </p:sp>
    </p:spTree>
    <p:extLst>
      <p:ext uri="{BB962C8B-B14F-4D97-AF65-F5344CB8AC3E}">
        <p14:creationId xmlns:p14="http://schemas.microsoft.com/office/powerpoint/2010/main" val="362260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 grpId="0"/>
      <p:bldP spid="8"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5F53DE2-925A-1848-573A-5A503EAA07F5}"/>
              </a:ext>
            </a:extLst>
          </p:cNvPr>
          <p:cNvGrpSpPr/>
          <p:nvPr/>
        </p:nvGrpSpPr>
        <p:grpSpPr>
          <a:xfrm>
            <a:off x="1389730" y="3260118"/>
            <a:ext cx="9988370" cy="3590855"/>
            <a:chOff x="1389730" y="3260118"/>
            <a:chExt cx="9988370" cy="3590855"/>
          </a:xfrm>
        </p:grpSpPr>
        <p:pic>
          <p:nvPicPr>
            <p:cNvPr id="3" name="Picture 2">
              <a:extLst>
                <a:ext uri="{FF2B5EF4-FFF2-40B4-BE49-F238E27FC236}">
                  <a16:creationId xmlns:a16="http://schemas.microsoft.com/office/drawing/2014/main" id="{718ACDF6-113F-4A29-91CA-39569C90A1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9730" y="3260118"/>
              <a:ext cx="9888569" cy="3590855"/>
            </a:xfrm>
            <a:prstGeom prst="rect">
              <a:avLst/>
            </a:prstGeom>
          </p:spPr>
        </p:pic>
        <p:sp>
          <p:nvSpPr>
            <p:cNvPr id="5" name="TextBox 4">
              <a:extLst>
                <a:ext uri="{FF2B5EF4-FFF2-40B4-BE49-F238E27FC236}">
                  <a16:creationId xmlns:a16="http://schemas.microsoft.com/office/drawing/2014/main" id="{2C5E763A-C3AA-022B-48B6-2E95B5A819BF}"/>
                </a:ext>
              </a:extLst>
            </p:cNvPr>
            <p:cNvSpPr txBox="1"/>
            <p:nvPr/>
          </p:nvSpPr>
          <p:spPr>
            <a:xfrm>
              <a:off x="1727200" y="5598160"/>
              <a:ext cx="1534160" cy="646331"/>
            </a:xfrm>
            <a:prstGeom prst="rect">
              <a:avLst/>
            </a:prstGeom>
            <a:solidFill>
              <a:schemeClr val="bg1"/>
            </a:solidFill>
          </p:spPr>
          <p:txBody>
            <a:bodyPr wrap="square" rtlCol="0">
              <a:spAutoFit/>
            </a:bodyPr>
            <a:lstStyle/>
            <a:p>
              <a:pPr algn="ctr"/>
              <a:r>
                <a:rPr lang="fr-CA" dirty="0">
                  <a:solidFill>
                    <a:schemeClr val="accent1">
                      <a:lumMod val="50000"/>
                    </a:schemeClr>
                  </a:solidFill>
                </a:rPr>
                <a:t>Quenouilles</a:t>
              </a:r>
            </a:p>
            <a:p>
              <a:pPr algn="ctr"/>
              <a:r>
                <a:rPr lang="fr-CA" dirty="0">
                  <a:solidFill>
                    <a:schemeClr val="accent1">
                      <a:lumMod val="50000"/>
                    </a:schemeClr>
                  </a:solidFill>
                </a:rPr>
                <a:t>(producteurs)</a:t>
              </a:r>
              <a:endParaRPr lang="en-CA" dirty="0">
                <a:solidFill>
                  <a:schemeClr val="accent1">
                    <a:lumMod val="50000"/>
                  </a:schemeClr>
                </a:solidFill>
              </a:endParaRPr>
            </a:p>
          </p:txBody>
        </p:sp>
        <p:sp>
          <p:nvSpPr>
            <p:cNvPr id="6" name="TextBox 5">
              <a:extLst>
                <a:ext uri="{FF2B5EF4-FFF2-40B4-BE49-F238E27FC236}">
                  <a16:creationId xmlns:a16="http://schemas.microsoft.com/office/drawing/2014/main" id="{795C3489-31B1-C046-88A0-BDED8F7AA67E}"/>
                </a:ext>
              </a:extLst>
            </p:cNvPr>
            <p:cNvSpPr txBox="1"/>
            <p:nvPr/>
          </p:nvSpPr>
          <p:spPr>
            <a:xfrm>
              <a:off x="4592320" y="5434417"/>
              <a:ext cx="2636322" cy="646331"/>
            </a:xfrm>
            <a:prstGeom prst="rect">
              <a:avLst/>
            </a:prstGeom>
            <a:solidFill>
              <a:schemeClr val="bg1"/>
            </a:solidFill>
          </p:spPr>
          <p:txBody>
            <a:bodyPr wrap="square" rtlCol="0">
              <a:spAutoFit/>
            </a:bodyPr>
            <a:lstStyle/>
            <a:p>
              <a:pPr algn="ctr"/>
              <a:r>
                <a:rPr lang="fr-CA" dirty="0">
                  <a:solidFill>
                    <a:schemeClr val="accent1">
                      <a:lumMod val="50000"/>
                    </a:schemeClr>
                  </a:solidFill>
                </a:rPr>
                <a:t>Rat musqué</a:t>
              </a:r>
            </a:p>
            <a:p>
              <a:pPr algn="ctr"/>
              <a:r>
                <a:rPr lang="fr-CA" dirty="0">
                  <a:solidFill>
                    <a:schemeClr val="accent1">
                      <a:lumMod val="50000"/>
                    </a:schemeClr>
                  </a:solidFill>
                </a:rPr>
                <a:t>(consommateur primaire)</a:t>
              </a:r>
              <a:endParaRPr lang="en-CA" dirty="0">
                <a:solidFill>
                  <a:schemeClr val="accent1">
                    <a:lumMod val="50000"/>
                  </a:schemeClr>
                </a:solidFill>
              </a:endParaRPr>
            </a:p>
          </p:txBody>
        </p:sp>
        <p:sp>
          <p:nvSpPr>
            <p:cNvPr id="8" name="TextBox 7">
              <a:extLst>
                <a:ext uri="{FF2B5EF4-FFF2-40B4-BE49-F238E27FC236}">
                  <a16:creationId xmlns:a16="http://schemas.microsoft.com/office/drawing/2014/main" id="{0456D4CB-7B5C-85BF-51C7-ED2FF4C62AE2}"/>
                </a:ext>
              </a:extLst>
            </p:cNvPr>
            <p:cNvSpPr txBox="1"/>
            <p:nvPr/>
          </p:nvSpPr>
          <p:spPr>
            <a:xfrm>
              <a:off x="8301265" y="5598159"/>
              <a:ext cx="3076835" cy="646331"/>
            </a:xfrm>
            <a:prstGeom prst="rect">
              <a:avLst/>
            </a:prstGeom>
            <a:solidFill>
              <a:schemeClr val="bg1"/>
            </a:solidFill>
          </p:spPr>
          <p:txBody>
            <a:bodyPr wrap="square" rtlCol="0">
              <a:spAutoFit/>
            </a:bodyPr>
            <a:lstStyle/>
            <a:p>
              <a:pPr algn="ctr"/>
              <a:r>
                <a:rPr lang="fr-CA" dirty="0">
                  <a:solidFill>
                    <a:schemeClr val="accent1">
                      <a:lumMod val="50000"/>
                    </a:schemeClr>
                  </a:solidFill>
                </a:rPr>
                <a:t>Coyote</a:t>
              </a:r>
            </a:p>
            <a:p>
              <a:pPr algn="ctr"/>
              <a:r>
                <a:rPr lang="fr-CA" dirty="0">
                  <a:solidFill>
                    <a:schemeClr val="accent1">
                      <a:lumMod val="50000"/>
                    </a:schemeClr>
                  </a:solidFill>
                </a:rPr>
                <a:t>(consommateur secondaire)</a:t>
              </a:r>
              <a:endParaRPr lang="en-CA" dirty="0">
                <a:solidFill>
                  <a:schemeClr val="accent1">
                    <a:lumMod val="50000"/>
                  </a:schemeClr>
                </a:solidFill>
              </a:endParaRPr>
            </a:p>
          </p:txBody>
        </p:sp>
      </p:grpSp>
      <p:sp>
        <p:nvSpPr>
          <p:cNvPr id="2" name="Title 1"/>
          <p:cNvSpPr>
            <a:spLocks noGrp="1"/>
          </p:cNvSpPr>
          <p:nvPr>
            <p:ph type="title"/>
          </p:nvPr>
        </p:nvSpPr>
        <p:spPr>
          <a:xfrm>
            <a:off x="1163002" y="286603"/>
            <a:ext cx="10058400" cy="1450757"/>
          </a:xfrm>
        </p:spPr>
        <p:txBody>
          <a:bodyPr/>
          <a:lstStyle/>
          <a:p>
            <a:r>
              <a:rPr lang="fr-FR" b="1" dirty="0">
                <a:solidFill>
                  <a:srgbClr val="1B5337"/>
                </a:solidFill>
                <a:latin typeface="Aleo" panose="020F0502020204030203" pitchFamily="34" charset="0"/>
              </a:rPr>
              <a:t>Transfert d'énergie et de nutriments</a:t>
            </a:r>
            <a:endParaRPr lang="en-CA" dirty="0">
              <a:solidFill>
                <a:srgbClr val="1B5337"/>
              </a:solidFill>
            </a:endParaRPr>
          </a:p>
        </p:txBody>
      </p:sp>
      <p:sp>
        <p:nvSpPr>
          <p:cNvPr id="4" name="TextBox 3"/>
          <p:cNvSpPr txBox="1"/>
          <p:nvPr/>
        </p:nvSpPr>
        <p:spPr>
          <a:xfrm>
            <a:off x="351680" y="1760210"/>
            <a:ext cx="11637120" cy="830997"/>
          </a:xfrm>
          <a:prstGeom prst="rect">
            <a:avLst/>
          </a:prstGeom>
          <a:noFill/>
        </p:spPr>
        <p:txBody>
          <a:bodyPr wrap="square" rtlCol="0">
            <a:spAutoFit/>
          </a:bodyPr>
          <a:lstStyle/>
          <a:p>
            <a:r>
              <a:rPr lang="fr-FR" sz="2400" dirty="0">
                <a:solidFill>
                  <a:schemeClr val="accent1">
                    <a:lumMod val="50000"/>
                  </a:schemeClr>
                </a:solidFill>
              </a:rPr>
              <a:t>Dans chaque </a:t>
            </a:r>
            <a:r>
              <a:rPr lang="fr-FR" sz="2400" b="1" dirty="0">
                <a:solidFill>
                  <a:schemeClr val="accent1">
                    <a:lumMod val="50000"/>
                  </a:schemeClr>
                </a:solidFill>
              </a:rPr>
              <a:t>écosystème</a:t>
            </a:r>
            <a:r>
              <a:rPr lang="fr-FR" sz="2400" dirty="0">
                <a:solidFill>
                  <a:schemeClr val="accent1">
                    <a:lumMod val="50000"/>
                  </a:schemeClr>
                </a:solidFill>
              </a:rPr>
              <a:t>, y compris les terres humides, il y a un transfert et un mouvement d'énergie et de nutriments.</a:t>
            </a:r>
            <a:endParaRPr lang="en-CA" sz="2400" dirty="0">
              <a:solidFill>
                <a:schemeClr val="accent1">
                  <a:lumMod val="50000"/>
                </a:schemeClr>
              </a:solidFill>
            </a:endParaRPr>
          </a:p>
        </p:txBody>
      </p:sp>
      <p:sp>
        <p:nvSpPr>
          <p:cNvPr id="7" name="TextBox 6"/>
          <p:cNvSpPr txBox="1"/>
          <p:nvPr/>
        </p:nvSpPr>
        <p:spPr>
          <a:xfrm>
            <a:off x="335280" y="2560886"/>
            <a:ext cx="11501120" cy="461665"/>
          </a:xfrm>
          <a:prstGeom prst="rect">
            <a:avLst/>
          </a:prstGeom>
          <a:noFill/>
        </p:spPr>
        <p:txBody>
          <a:bodyPr wrap="square" rtlCol="0">
            <a:spAutoFit/>
          </a:bodyPr>
          <a:lstStyle/>
          <a:p>
            <a:r>
              <a:rPr lang="fr-FR" sz="2400" dirty="0">
                <a:solidFill>
                  <a:schemeClr val="accent1">
                    <a:lumMod val="50000"/>
                  </a:schemeClr>
                </a:solidFill>
              </a:rPr>
              <a:t>Dans sa forme la plus simple, ce mouvement peut être illustré par une </a:t>
            </a:r>
            <a:r>
              <a:rPr lang="fr-FR" sz="2400" b="1" dirty="0">
                <a:solidFill>
                  <a:schemeClr val="accent1">
                    <a:lumMod val="50000"/>
                  </a:schemeClr>
                </a:solidFill>
              </a:rPr>
              <a:t>chaîne alimentaire. </a:t>
            </a:r>
            <a:endParaRPr lang="en-CA" sz="2400" b="1" dirty="0">
              <a:solidFill>
                <a:schemeClr val="accent1">
                  <a:lumMod val="50000"/>
                </a:schemeClr>
              </a:solidFill>
            </a:endParaRPr>
          </a:p>
        </p:txBody>
      </p:sp>
      <p:sp>
        <p:nvSpPr>
          <p:cNvPr id="13" name="Text Box 2"/>
          <p:cNvSpPr txBox="1">
            <a:spLocks noChangeArrowheads="1"/>
          </p:cNvSpPr>
          <p:nvPr/>
        </p:nvSpPr>
        <p:spPr bwMode="auto">
          <a:xfrm>
            <a:off x="0" y="6396014"/>
            <a:ext cx="6154738" cy="3111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500" b="0" i="1" u="none" strike="noStrike" cap="none" normalizeH="0" baseline="0" dirty="0">
                <a:ln>
                  <a:noFill/>
                </a:ln>
                <a:solidFill>
                  <a:srgbClr val="7F7F7F"/>
                </a:solidFill>
                <a:effectLst/>
                <a:latin typeface="Calibri" panose="020F0502020204030204" pitchFamily="34" charset="0"/>
              </a:rPr>
              <a:t>Cattail image from clipground.com. Muskrat image from naturalunseenhazards.wordpress.com. Coyote image from yedraw.com.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26" name="Group 25"/>
          <p:cNvGrpSpPr/>
          <p:nvPr/>
        </p:nvGrpSpPr>
        <p:grpSpPr>
          <a:xfrm>
            <a:off x="3402432" y="4311622"/>
            <a:ext cx="1220117" cy="857535"/>
            <a:chOff x="3286032" y="4199495"/>
            <a:chExt cx="1220117" cy="857535"/>
          </a:xfrm>
        </p:grpSpPr>
        <p:sp>
          <p:nvSpPr>
            <p:cNvPr id="23" name="AutoShape 18"/>
            <p:cNvSpPr>
              <a:spLocks noChangeArrowheads="1"/>
            </p:cNvSpPr>
            <p:nvPr/>
          </p:nvSpPr>
          <p:spPr bwMode="auto">
            <a:xfrm>
              <a:off x="3485953" y="4199495"/>
              <a:ext cx="898525" cy="479383"/>
            </a:xfrm>
            <a:prstGeom prst="rightArrow">
              <a:avLst>
                <a:gd name="adj1" fmla="val 50000"/>
                <a:gd name="adj2" fmla="val 45942"/>
              </a:avLst>
            </a:prstGeom>
            <a:solidFill>
              <a:srgbClr val="2D4E6B"/>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CA"/>
            </a:p>
          </p:txBody>
        </p:sp>
        <p:sp>
          <p:nvSpPr>
            <p:cNvPr id="25" name="Text Box 20"/>
            <p:cNvSpPr txBox="1">
              <a:spLocks noChangeArrowheads="1"/>
            </p:cNvSpPr>
            <p:nvPr/>
          </p:nvSpPr>
          <p:spPr bwMode="auto">
            <a:xfrm>
              <a:off x="3286032" y="4622302"/>
              <a:ext cx="1220117" cy="4347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CA" altLang="en-US" sz="1100" b="1" i="1" dirty="0" err="1">
                  <a:solidFill>
                    <a:srgbClr val="2D4E6B"/>
                  </a:solidFill>
                  <a:latin typeface="Calibri" panose="020F0502020204030204" pitchFamily="34" charset="0"/>
                </a:rPr>
                <a:t>Mouvement</a:t>
              </a:r>
              <a:r>
                <a:rPr lang="en-CA" altLang="en-US" sz="1100" b="1" i="1" dirty="0">
                  <a:solidFill>
                    <a:srgbClr val="2D4E6B"/>
                  </a:solidFill>
                  <a:latin typeface="Calibri" panose="020F0502020204030204" pitchFamily="34" charset="0"/>
                </a:rPr>
                <a:t> </a:t>
              </a:r>
              <a:r>
                <a:rPr lang="en-CA" altLang="en-US" sz="1100" b="1" i="1" dirty="0" err="1">
                  <a:solidFill>
                    <a:srgbClr val="2D4E6B"/>
                  </a:solidFill>
                  <a:latin typeface="Calibri" panose="020F0502020204030204" pitchFamily="34" charset="0"/>
                </a:rPr>
                <a:t>d’énergie</a:t>
              </a:r>
              <a:r>
                <a:rPr lang="en-CA" altLang="en-US" sz="1100" b="1" i="1" dirty="0">
                  <a:solidFill>
                    <a:srgbClr val="2D4E6B"/>
                  </a:solidFill>
                  <a:latin typeface="Calibri" panose="020F0502020204030204" pitchFamily="34" charset="0"/>
                </a:rPr>
                <a:t> et de nutriments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1" name="Group 10">
            <a:extLst>
              <a:ext uri="{FF2B5EF4-FFF2-40B4-BE49-F238E27FC236}">
                <a16:creationId xmlns:a16="http://schemas.microsoft.com/office/drawing/2014/main" id="{C6D2ABF0-95B4-2FA2-9A30-31A46BC179BD}"/>
              </a:ext>
            </a:extLst>
          </p:cNvPr>
          <p:cNvGrpSpPr/>
          <p:nvPr/>
        </p:nvGrpSpPr>
        <p:grpSpPr>
          <a:xfrm>
            <a:off x="6334015" y="3293683"/>
            <a:ext cx="2322328" cy="740150"/>
            <a:chOff x="6334015" y="3293683"/>
            <a:chExt cx="2322328" cy="740150"/>
          </a:xfrm>
        </p:grpSpPr>
        <p:sp>
          <p:nvSpPr>
            <p:cNvPr id="29" name="Curved Up Arrow 28"/>
            <p:cNvSpPr/>
            <p:nvPr/>
          </p:nvSpPr>
          <p:spPr>
            <a:xfrm flipH="1" flipV="1">
              <a:off x="6334015" y="3293683"/>
              <a:ext cx="2322328" cy="66561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0" name="TextBox 29"/>
            <p:cNvSpPr txBox="1"/>
            <p:nvPr/>
          </p:nvSpPr>
          <p:spPr>
            <a:xfrm>
              <a:off x="6709444" y="3387502"/>
              <a:ext cx="1717496" cy="646331"/>
            </a:xfrm>
            <a:prstGeom prst="rect">
              <a:avLst/>
            </a:prstGeom>
            <a:noFill/>
          </p:spPr>
          <p:txBody>
            <a:bodyPr wrap="square" rtlCol="0">
              <a:spAutoFit/>
            </a:bodyPr>
            <a:lstStyle/>
            <a:p>
              <a:pPr algn="ctr"/>
              <a:br>
                <a:rPr lang="en-CA" sz="1200" b="1" i="1" dirty="0">
                  <a:solidFill>
                    <a:srgbClr val="2D4E6B"/>
                  </a:solidFill>
                </a:rPr>
              </a:br>
              <a:r>
                <a:rPr lang="en-CA" sz="1200" b="1" i="1" dirty="0">
                  <a:solidFill>
                    <a:srgbClr val="2D4E6B"/>
                  </a:solidFill>
                </a:rPr>
                <a:t>Le coyote mange                       le rat </a:t>
              </a:r>
              <a:r>
                <a:rPr lang="en-CA" sz="1200" b="1" i="1" dirty="0" err="1">
                  <a:solidFill>
                    <a:srgbClr val="2D4E6B"/>
                  </a:solidFill>
                </a:rPr>
                <a:t>musqué</a:t>
              </a:r>
              <a:endParaRPr lang="en-CA" sz="1200" b="1" i="1" dirty="0">
                <a:solidFill>
                  <a:srgbClr val="2D4E6B"/>
                </a:solidFill>
              </a:endParaRPr>
            </a:p>
          </p:txBody>
        </p:sp>
      </p:grpSp>
      <p:grpSp>
        <p:nvGrpSpPr>
          <p:cNvPr id="10" name="Group 9">
            <a:extLst>
              <a:ext uri="{FF2B5EF4-FFF2-40B4-BE49-F238E27FC236}">
                <a16:creationId xmlns:a16="http://schemas.microsoft.com/office/drawing/2014/main" id="{2FDC7B14-A76B-8044-050A-A13D77ACA2B2}"/>
              </a:ext>
            </a:extLst>
          </p:cNvPr>
          <p:cNvGrpSpPr/>
          <p:nvPr/>
        </p:nvGrpSpPr>
        <p:grpSpPr>
          <a:xfrm>
            <a:off x="3161406" y="3284287"/>
            <a:ext cx="2322328" cy="923031"/>
            <a:chOff x="3161406" y="3284287"/>
            <a:chExt cx="2322328" cy="923031"/>
          </a:xfrm>
        </p:grpSpPr>
        <p:sp>
          <p:nvSpPr>
            <p:cNvPr id="39" name="Curved Up Arrow 38"/>
            <p:cNvSpPr/>
            <p:nvPr/>
          </p:nvSpPr>
          <p:spPr>
            <a:xfrm flipH="1" flipV="1">
              <a:off x="3161406" y="3284287"/>
              <a:ext cx="2322328" cy="66561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40" name="TextBox 39"/>
            <p:cNvSpPr txBox="1"/>
            <p:nvPr/>
          </p:nvSpPr>
          <p:spPr>
            <a:xfrm>
              <a:off x="3577475" y="3560987"/>
              <a:ext cx="1533005" cy="646331"/>
            </a:xfrm>
            <a:prstGeom prst="rect">
              <a:avLst/>
            </a:prstGeom>
            <a:noFill/>
          </p:spPr>
          <p:txBody>
            <a:bodyPr wrap="square" rtlCol="0">
              <a:spAutoFit/>
            </a:bodyPr>
            <a:lstStyle/>
            <a:p>
              <a:pPr algn="ctr"/>
              <a:r>
                <a:rPr lang="en-CA" sz="1200" b="1" i="1" dirty="0">
                  <a:solidFill>
                    <a:srgbClr val="2D4E6B"/>
                  </a:solidFill>
                </a:rPr>
                <a:t>Le rat </a:t>
              </a:r>
              <a:r>
                <a:rPr lang="en-CA" sz="1200" b="1" i="1" dirty="0" err="1">
                  <a:solidFill>
                    <a:srgbClr val="2D4E6B"/>
                  </a:solidFill>
                </a:rPr>
                <a:t>musqué</a:t>
              </a:r>
              <a:r>
                <a:rPr lang="en-CA" sz="1200" b="1" i="1" dirty="0">
                  <a:solidFill>
                    <a:srgbClr val="2D4E6B"/>
                  </a:solidFill>
                </a:rPr>
                <a:t> mange les </a:t>
              </a:r>
              <a:r>
                <a:rPr lang="en-CA" sz="1200" b="1" i="1" dirty="0" err="1">
                  <a:solidFill>
                    <a:srgbClr val="2D4E6B"/>
                  </a:solidFill>
                </a:rPr>
                <a:t>quenouilles</a:t>
              </a:r>
              <a:endParaRPr lang="en-CA" sz="1200" b="1" i="1" dirty="0">
                <a:solidFill>
                  <a:srgbClr val="2D4E6B"/>
                </a:solidFill>
              </a:endParaRPr>
            </a:p>
          </p:txBody>
        </p:sp>
      </p:grpSp>
      <p:grpSp>
        <p:nvGrpSpPr>
          <p:cNvPr id="12" name="Group 11">
            <a:extLst>
              <a:ext uri="{FF2B5EF4-FFF2-40B4-BE49-F238E27FC236}">
                <a16:creationId xmlns:a16="http://schemas.microsoft.com/office/drawing/2014/main" id="{D8D3D3CF-F196-0D1C-F356-267D36F4E8E8}"/>
              </a:ext>
            </a:extLst>
          </p:cNvPr>
          <p:cNvGrpSpPr/>
          <p:nvPr/>
        </p:nvGrpSpPr>
        <p:grpSpPr>
          <a:xfrm>
            <a:off x="7328252" y="4282456"/>
            <a:ext cx="1220117" cy="845642"/>
            <a:chOff x="7328252" y="4282456"/>
            <a:chExt cx="1220117" cy="845642"/>
          </a:xfrm>
        </p:grpSpPr>
        <p:sp>
          <p:nvSpPr>
            <p:cNvPr id="43" name="AutoShape 18"/>
            <p:cNvSpPr>
              <a:spLocks noChangeArrowheads="1"/>
            </p:cNvSpPr>
            <p:nvPr/>
          </p:nvSpPr>
          <p:spPr bwMode="auto">
            <a:xfrm>
              <a:off x="7528415" y="4282456"/>
              <a:ext cx="898525" cy="479383"/>
            </a:xfrm>
            <a:prstGeom prst="rightArrow">
              <a:avLst>
                <a:gd name="adj1" fmla="val 50000"/>
                <a:gd name="adj2" fmla="val 45942"/>
              </a:avLst>
            </a:prstGeom>
            <a:solidFill>
              <a:srgbClr val="2D4E6B"/>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CA"/>
            </a:p>
          </p:txBody>
        </p:sp>
        <p:sp>
          <p:nvSpPr>
            <p:cNvPr id="36" name="Text Box 20">
              <a:extLst>
                <a:ext uri="{FF2B5EF4-FFF2-40B4-BE49-F238E27FC236}">
                  <a16:creationId xmlns:a16="http://schemas.microsoft.com/office/drawing/2014/main" id="{8B35C1F6-797E-48AB-A21C-2D0C19CBA18C}"/>
                </a:ext>
              </a:extLst>
            </p:cNvPr>
            <p:cNvSpPr txBox="1">
              <a:spLocks noChangeArrowheads="1"/>
            </p:cNvSpPr>
            <p:nvPr/>
          </p:nvSpPr>
          <p:spPr bwMode="auto">
            <a:xfrm>
              <a:off x="7328252" y="4693370"/>
              <a:ext cx="1220117" cy="4347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defTabSz="914400" eaLnBrk="0" fontAlgn="base" hangingPunct="0">
                <a:spcBef>
                  <a:spcPct val="0"/>
                </a:spcBef>
                <a:spcAft>
                  <a:spcPct val="0"/>
                </a:spcAft>
              </a:pPr>
              <a:r>
                <a:rPr lang="en-CA" altLang="en-US" sz="1100" b="1" i="1" dirty="0" err="1">
                  <a:solidFill>
                    <a:srgbClr val="2D4E6B"/>
                  </a:solidFill>
                  <a:latin typeface="Calibri" panose="020F0502020204030204" pitchFamily="34" charset="0"/>
                </a:rPr>
                <a:t>Mouvement</a:t>
              </a:r>
              <a:r>
                <a:rPr lang="en-CA" altLang="en-US" sz="1100" b="1" i="1" dirty="0">
                  <a:solidFill>
                    <a:srgbClr val="2D4E6B"/>
                  </a:solidFill>
                  <a:latin typeface="Calibri" panose="020F0502020204030204" pitchFamily="34" charset="0"/>
                </a:rPr>
                <a:t> </a:t>
              </a:r>
              <a:r>
                <a:rPr lang="en-CA" altLang="en-US" sz="1100" b="1" i="1" dirty="0" err="1">
                  <a:solidFill>
                    <a:srgbClr val="2D4E6B"/>
                  </a:solidFill>
                  <a:latin typeface="Calibri" panose="020F0502020204030204" pitchFamily="34" charset="0"/>
                </a:rPr>
                <a:t>d’énergie</a:t>
              </a:r>
              <a:r>
                <a:rPr lang="en-CA" altLang="en-US" sz="1100" b="1" i="1" dirty="0">
                  <a:solidFill>
                    <a:srgbClr val="2D4E6B"/>
                  </a:solidFill>
                  <a:latin typeface="Calibri" panose="020F0502020204030204" pitchFamily="34" charset="0"/>
                </a:rPr>
                <a:t> et de nutriments</a:t>
              </a:r>
              <a:endParaRPr lang="en-US" altLang="en-US" dirty="0">
                <a:latin typeface="Arial" panose="020B0604020202020204" pitchFamily="34" charset="0"/>
              </a:endParaRPr>
            </a:p>
          </p:txBody>
        </p:sp>
      </p:grpSp>
    </p:spTree>
    <p:extLst>
      <p:ext uri="{BB962C8B-B14F-4D97-AF65-F5344CB8AC3E}">
        <p14:creationId xmlns:p14="http://schemas.microsoft.com/office/powerpoint/2010/main" val="352498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5" name="Group 2094"/>
          <p:cNvGrpSpPr/>
          <p:nvPr/>
        </p:nvGrpSpPr>
        <p:grpSpPr>
          <a:xfrm>
            <a:off x="9106973" y="4764259"/>
            <a:ext cx="2521064" cy="1232559"/>
            <a:chOff x="9370514" y="4779681"/>
            <a:chExt cx="2521064" cy="1232559"/>
          </a:xfrm>
        </p:grpSpPr>
        <p:pic>
          <p:nvPicPr>
            <p:cNvPr id="2061" name="Picture 13" descr="birdwatchersgeneralstor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flipH="1">
              <a:off x="9370514" y="4779681"/>
              <a:ext cx="1533250" cy="123255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14"/>
            <p:cNvSpPr txBox="1">
              <a:spLocks noChangeArrowheads="1"/>
            </p:cNvSpPr>
            <p:nvPr/>
          </p:nvSpPr>
          <p:spPr bwMode="auto">
            <a:xfrm>
              <a:off x="10138067" y="4898471"/>
              <a:ext cx="1753511" cy="37395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400" eaLnBrk="0" fontAlgn="base" hangingPunct="0">
                <a:spcBef>
                  <a:spcPct val="0"/>
                </a:spcBef>
                <a:spcAft>
                  <a:spcPct val="0"/>
                </a:spcAft>
              </a:pPr>
              <a:r>
                <a:rPr kumimoji="0" lang="en-CA" altLang="en-US" sz="1200" b="1" i="1" u="none" strike="noStrike" cap="none" normalizeH="0" baseline="0" dirty="0" err="1">
                  <a:ln>
                    <a:noFill/>
                  </a:ln>
                  <a:solidFill>
                    <a:srgbClr val="2D4E6B"/>
                  </a:solidFill>
                  <a:effectLst/>
                  <a:latin typeface="Calibri" panose="020F0502020204030204" pitchFamily="34" charset="0"/>
                </a:rPr>
                <a:t>Harfang</a:t>
              </a:r>
              <a:r>
                <a:rPr kumimoji="0" lang="en-CA" altLang="en-US" sz="1200" b="1" i="1" u="none" strike="noStrike" cap="none" normalizeH="0" baseline="0" dirty="0">
                  <a:ln>
                    <a:noFill/>
                  </a:ln>
                  <a:solidFill>
                    <a:srgbClr val="2D4E6B"/>
                  </a:solidFill>
                  <a:effectLst/>
                  <a:latin typeface="Calibri" panose="020F0502020204030204" pitchFamily="34" charset="0"/>
                </a:rPr>
                <a:t> des </a:t>
              </a:r>
              <a:r>
                <a:rPr kumimoji="0" lang="en-CA" altLang="en-US" sz="1200" b="1" i="1" u="none" strike="noStrike" cap="none" normalizeH="0" baseline="0" dirty="0" err="1">
                  <a:ln>
                    <a:noFill/>
                  </a:ln>
                  <a:solidFill>
                    <a:srgbClr val="2D4E6B"/>
                  </a:solidFill>
                  <a:effectLst/>
                  <a:latin typeface="Calibri" panose="020F0502020204030204" pitchFamily="34" charset="0"/>
                </a:rPr>
                <a:t>neiges</a:t>
              </a:r>
              <a:r>
                <a:rPr kumimoji="0" lang="en-CA" altLang="en-US" sz="1200" b="1" i="1" u="none" strike="noStrike" cap="none" normalizeH="0" baseline="0" dirty="0">
                  <a:ln>
                    <a:noFill/>
                  </a:ln>
                  <a:solidFill>
                    <a:srgbClr val="2D4E6B"/>
                  </a:solidFill>
                  <a:effectLst/>
                  <a:latin typeface="Calibri" panose="020F0502020204030204" pitchFamily="34" charset="0"/>
                </a:rPr>
                <a:t> </a:t>
              </a:r>
              <a:r>
                <a:rPr lang="en-CA" altLang="en-US" sz="1100" i="1" dirty="0">
                  <a:solidFill>
                    <a:srgbClr val="2D4E6B"/>
                  </a:solidFill>
                  <a:latin typeface="Calibri" panose="020F0502020204030204" pitchFamily="34" charset="0"/>
                </a:rPr>
                <a:t>(</a:t>
              </a:r>
              <a:r>
                <a:rPr lang="en-CA" altLang="en-US" sz="1100" i="1" dirty="0" err="1">
                  <a:solidFill>
                    <a:srgbClr val="2D4E6B"/>
                  </a:solidFill>
                  <a:latin typeface="Calibri" panose="020F0502020204030204" pitchFamily="34" charset="0"/>
                </a:rPr>
                <a:t>Consommateur</a:t>
              </a:r>
              <a:r>
                <a:rPr lang="en-CA" altLang="en-US" sz="1100" i="1" dirty="0">
                  <a:solidFill>
                    <a:srgbClr val="2D4E6B"/>
                  </a:solidFill>
                  <a:latin typeface="Calibri" panose="020F0502020204030204" pitchFamily="34" charset="0"/>
                </a:rPr>
                <a:t>)</a:t>
              </a:r>
              <a:endParaRPr lang="en-US" altLang="en-US" dirty="0">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cxnSp>
        <p:nvCxnSpPr>
          <p:cNvPr id="117" name="AutoShape 33"/>
          <p:cNvCxnSpPr>
            <a:cxnSpLocks noChangeShapeType="1"/>
          </p:cNvCxnSpPr>
          <p:nvPr/>
        </p:nvCxnSpPr>
        <p:spPr bwMode="auto">
          <a:xfrm>
            <a:off x="3656360" y="4953317"/>
            <a:ext cx="5628855" cy="502965"/>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14" name="AutoShape 33"/>
          <p:cNvCxnSpPr>
            <a:cxnSpLocks noChangeShapeType="1"/>
            <a:stCxn id="2070" idx="3"/>
            <a:endCxn id="2052" idx="1"/>
          </p:cNvCxnSpPr>
          <p:nvPr/>
        </p:nvCxnSpPr>
        <p:spPr bwMode="auto">
          <a:xfrm flipV="1">
            <a:off x="3656360" y="3589539"/>
            <a:ext cx="4726895" cy="980371"/>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50" name="Group 49"/>
          <p:cNvGrpSpPr/>
          <p:nvPr/>
        </p:nvGrpSpPr>
        <p:grpSpPr>
          <a:xfrm>
            <a:off x="4073061" y="4258561"/>
            <a:ext cx="1820286" cy="1784085"/>
            <a:chOff x="3671568" y="4687706"/>
            <a:chExt cx="1820286" cy="1784085"/>
          </a:xfrm>
        </p:grpSpPr>
        <p:pic>
          <p:nvPicPr>
            <p:cNvPr id="2072" name="Picture 24" descr="pngim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0800000" flipV="1">
              <a:off x="3849978" y="4687706"/>
              <a:ext cx="1641876" cy="139876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25"/>
            <p:cNvSpPr txBox="1">
              <a:spLocks noChangeArrowheads="1"/>
            </p:cNvSpPr>
            <p:nvPr/>
          </p:nvSpPr>
          <p:spPr bwMode="auto">
            <a:xfrm>
              <a:off x="3671568" y="6044293"/>
              <a:ext cx="1759862" cy="4274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a:ln>
                    <a:noFill/>
                  </a:ln>
                  <a:solidFill>
                    <a:srgbClr val="2D4E6B"/>
                  </a:solidFill>
                  <a:effectLst/>
                  <a:latin typeface="Calibri" panose="020F0502020204030204" pitchFamily="34" charset="0"/>
                </a:rPr>
                <a:t>Bernache du Canada</a:t>
              </a:r>
            </a:p>
            <a:p>
              <a:pPr lvl="0" algn="ctr" defTabSz="914400" eaLnBrk="0" fontAlgn="base" hangingPunct="0">
                <a:spcBef>
                  <a:spcPct val="0"/>
                </a:spcBef>
                <a:spcAft>
                  <a:spcPct val="0"/>
                </a:spcAft>
              </a:pPr>
              <a:r>
                <a:rPr lang="en-CA" altLang="en-US" sz="1100" i="1" dirty="0">
                  <a:solidFill>
                    <a:srgbClr val="2D4E6B"/>
                  </a:solidFill>
                  <a:latin typeface="Calibri" panose="020F0502020204030204" pitchFamily="34" charset="0"/>
                </a:rPr>
                <a:t>(</a:t>
              </a:r>
              <a:r>
                <a:rPr lang="en-CA" altLang="en-US" sz="1100" i="1" dirty="0" err="1">
                  <a:solidFill>
                    <a:srgbClr val="2D4E6B"/>
                  </a:solidFill>
                  <a:latin typeface="Calibri" panose="020F0502020204030204" pitchFamily="34" charset="0"/>
                </a:rPr>
                <a:t>Consommateur</a:t>
              </a:r>
              <a:r>
                <a:rPr lang="en-CA" altLang="en-US" sz="1100" i="1" dirty="0">
                  <a:solidFill>
                    <a:srgbClr val="2D4E6B"/>
                  </a:solidFill>
                  <a:latin typeface="Calibri" panose="020F0502020204030204" pitchFamily="34" charset="0"/>
                </a:rPr>
                <a:t>)</a:t>
              </a:r>
              <a:endParaRPr lang="en-US" altLang="en-US" dirty="0">
                <a:latin typeface="Arial" panose="020B0604020202020204" pitchFamily="34" charset="0"/>
              </a:endParaRPr>
            </a:p>
          </p:txBody>
        </p:sp>
      </p:grpSp>
      <p:sp>
        <p:nvSpPr>
          <p:cNvPr id="2" name="Title 1"/>
          <p:cNvSpPr>
            <a:spLocks noGrp="1"/>
          </p:cNvSpPr>
          <p:nvPr>
            <p:ph type="title"/>
          </p:nvPr>
        </p:nvSpPr>
        <p:spPr>
          <a:xfrm>
            <a:off x="1163002" y="286603"/>
            <a:ext cx="10058400" cy="1450757"/>
          </a:xfrm>
        </p:spPr>
        <p:txBody>
          <a:bodyPr/>
          <a:lstStyle/>
          <a:p>
            <a:r>
              <a:rPr lang="fr-FR" b="1" dirty="0">
                <a:solidFill>
                  <a:srgbClr val="1B5337"/>
                </a:solidFill>
                <a:latin typeface="Aleo" panose="020F0502020204030203" pitchFamily="34" charset="0"/>
              </a:rPr>
              <a:t>Transfert d'énergie et de nutriments</a:t>
            </a:r>
            <a:endParaRPr lang="en-CA" dirty="0">
              <a:solidFill>
                <a:srgbClr val="1B5337"/>
              </a:solidFill>
            </a:endParaRPr>
          </a:p>
        </p:txBody>
      </p:sp>
      <p:sp>
        <p:nvSpPr>
          <p:cNvPr id="4" name="TextBox 3"/>
          <p:cNvSpPr txBox="1"/>
          <p:nvPr/>
        </p:nvSpPr>
        <p:spPr>
          <a:xfrm>
            <a:off x="629920" y="1748020"/>
            <a:ext cx="11401191" cy="1200329"/>
          </a:xfrm>
          <a:prstGeom prst="rect">
            <a:avLst/>
          </a:prstGeom>
          <a:noFill/>
        </p:spPr>
        <p:txBody>
          <a:bodyPr wrap="square" rtlCol="0">
            <a:spAutoFit/>
          </a:bodyPr>
          <a:lstStyle/>
          <a:p>
            <a:r>
              <a:rPr lang="fr-FR" sz="2400" dirty="0">
                <a:solidFill>
                  <a:schemeClr val="accent1">
                    <a:lumMod val="50000"/>
                  </a:schemeClr>
                </a:solidFill>
              </a:rPr>
              <a:t>Une autre façon de montrer le mouvement d'énergie et des nutriments consiste à utiliser un </a:t>
            </a:r>
            <a:r>
              <a:rPr lang="fr-FR" sz="2400" b="1" dirty="0">
                <a:solidFill>
                  <a:schemeClr val="accent1">
                    <a:lumMod val="50000"/>
                  </a:schemeClr>
                </a:solidFill>
              </a:rPr>
              <a:t>réseau alimentaire</a:t>
            </a:r>
            <a:r>
              <a:rPr lang="fr-FR" sz="2400" dirty="0">
                <a:solidFill>
                  <a:schemeClr val="accent1">
                    <a:lumMod val="50000"/>
                  </a:schemeClr>
                </a:solidFill>
              </a:rPr>
              <a:t>, qui illustre la complexité des mouvements d'énergie et des nutriments au sein d'un écosystème. </a:t>
            </a:r>
            <a:endParaRPr lang="en-CA" sz="2400" dirty="0">
              <a:solidFill>
                <a:schemeClr val="accent1">
                  <a:lumMod val="50000"/>
                </a:schemeClr>
              </a:solidFill>
            </a:endParaRPr>
          </a:p>
        </p:txBody>
      </p:sp>
      <p:grpSp>
        <p:nvGrpSpPr>
          <p:cNvPr id="2094" name="Group 2093"/>
          <p:cNvGrpSpPr/>
          <p:nvPr/>
        </p:nvGrpSpPr>
        <p:grpSpPr>
          <a:xfrm>
            <a:off x="8383255" y="2856281"/>
            <a:ext cx="3475136" cy="1466515"/>
            <a:chOff x="8637264" y="2868563"/>
            <a:chExt cx="3475136" cy="1466515"/>
          </a:xfrm>
        </p:grpSpPr>
        <p:pic>
          <p:nvPicPr>
            <p:cNvPr id="2052" name="Picture 4" descr="yedraw"/>
            <p:cNvPicPr>
              <a:picLocks noChangeAspect="1" noChangeArrowheads="1"/>
            </p:cNvPicPr>
            <p:nvPr/>
          </p:nvPicPr>
          <p:blipFill>
            <a:blip r:embed="rId5" cstate="email">
              <a:clrChange>
                <a:clrFrom>
                  <a:srgbClr val="FCFDF8"/>
                </a:clrFrom>
                <a:clrTo>
                  <a:srgbClr val="FCFDF8">
                    <a:alpha val="0"/>
                  </a:srgbClr>
                </a:clrTo>
              </a:clrChange>
              <a:extLst>
                <a:ext uri="{BEBA8EAE-BF5A-486C-A8C5-ECC9F3942E4B}">
                  <a14:imgProps xmlns:a14="http://schemas.microsoft.com/office/drawing/2010/main">
                    <a14:imgLayer r:embed="rId6">
                      <a14:imgEffect>
                        <a14:backgroundRemoval t="0" b="100000" l="1138" r="100000"/>
                      </a14:imgEffect>
                    </a14:imgLayer>
                  </a14:imgProps>
                </a:ext>
                <a:ext uri="{28A0092B-C50C-407E-A947-70E740481C1C}">
                  <a14:useLocalDpi xmlns:a14="http://schemas.microsoft.com/office/drawing/2010/main"/>
                </a:ext>
              </a:extLst>
            </a:blip>
            <a:srcRect/>
            <a:stretch>
              <a:fillRect/>
            </a:stretch>
          </p:blipFill>
          <p:spPr bwMode="auto">
            <a:xfrm>
              <a:off x="8637264" y="2868563"/>
              <a:ext cx="1766687" cy="146651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5"/>
            <p:cNvSpPr txBox="1">
              <a:spLocks noChangeArrowheads="1"/>
            </p:cNvSpPr>
            <p:nvPr/>
          </p:nvSpPr>
          <p:spPr bwMode="auto">
            <a:xfrm>
              <a:off x="9727975" y="3281895"/>
              <a:ext cx="2384425" cy="5778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a:ln>
                    <a:noFill/>
                  </a:ln>
                  <a:solidFill>
                    <a:srgbClr val="2D4E6B"/>
                  </a:solidFill>
                  <a:effectLst/>
                  <a:latin typeface="Calibri" panose="020F0502020204030204" pitchFamily="34" charset="0"/>
                </a:rPr>
                <a:t>Coyote</a:t>
              </a:r>
            </a:p>
            <a:p>
              <a:pPr lvl="0" algn="ctr" defTabSz="914400" eaLnBrk="0" fontAlgn="base" hangingPunct="0">
                <a:spcBef>
                  <a:spcPct val="0"/>
                </a:spcBef>
                <a:spcAft>
                  <a:spcPct val="0"/>
                </a:spcAft>
              </a:pPr>
              <a:r>
                <a:rPr lang="en-CA" altLang="en-US" sz="1100" i="1" dirty="0">
                  <a:solidFill>
                    <a:srgbClr val="2D4E6B"/>
                  </a:solidFill>
                  <a:latin typeface="Calibri" panose="020F0502020204030204" pitchFamily="34" charset="0"/>
                </a:rPr>
                <a:t>(</a:t>
              </a:r>
              <a:r>
                <a:rPr lang="en-CA" altLang="en-US" sz="1100" i="1" dirty="0" err="1">
                  <a:solidFill>
                    <a:srgbClr val="2D4E6B"/>
                  </a:solidFill>
                  <a:latin typeface="Calibri" panose="020F0502020204030204" pitchFamily="34" charset="0"/>
                </a:rPr>
                <a:t>Consommateur</a:t>
              </a:r>
              <a:r>
                <a:rPr lang="en-CA" altLang="en-US" sz="1100" i="1" dirty="0">
                  <a:solidFill>
                    <a:srgbClr val="2D4E6B"/>
                  </a:solidFill>
                  <a:latin typeface="Calibri" panose="020F0502020204030204" pitchFamily="34" charset="0"/>
                </a:rPr>
                <a:t>)</a:t>
              </a:r>
              <a:endParaRPr lang="en-US" altLang="en-US" dirty="0">
                <a:latin typeface="Arial" panose="020B0604020202020204" pitchFamily="34" charset="0"/>
              </a:endParaRPr>
            </a:p>
          </p:txBody>
        </p:sp>
      </p:grpSp>
      <p:grpSp>
        <p:nvGrpSpPr>
          <p:cNvPr id="12" name="Group 26"/>
          <p:cNvGrpSpPr>
            <a:grpSpLocks/>
          </p:cNvGrpSpPr>
          <p:nvPr/>
        </p:nvGrpSpPr>
        <p:grpSpPr bwMode="auto">
          <a:xfrm>
            <a:off x="2664217" y="3260683"/>
            <a:ext cx="2058988" cy="1145179"/>
            <a:chOff x="111971627" y="111196176"/>
            <a:chExt cx="1878665" cy="1144905"/>
          </a:xfrm>
        </p:grpSpPr>
        <p:pic>
          <p:nvPicPr>
            <p:cNvPr id="2075" name="Picture 27" descr="memrise"/>
            <p:cNvPicPr>
              <a:picLocks noChangeAspect="1" noChangeArrowheads="1"/>
            </p:cNvPicPr>
            <p:nvPr/>
          </p:nvPicPr>
          <p:blipFill>
            <a:blip r:embed="rId7" cstate="email">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112447936" y="111196176"/>
              <a:ext cx="1047771" cy="69724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4" name="Text Box 28"/>
            <p:cNvSpPr txBox="1">
              <a:spLocks noChangeArrowheads="1"/>
            </p:cNvSpPr>
            <p:nvPr/>
          </p:nvSpPr>
          <p:spPr bwMode="auto">
            <a:xfrm>
              <a:off x="111971627" y="111788260"/>
              <a:ext cx="1878665" cy="55282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a:ln>
                    <a:noFill/>
                  </a:ln>
                  <a:solidFill>
                    <a:srgbClr val="2D4E6B"/>
                  </a:solidFill>
                  <a:effectLst/>
                  <a:latin typeface="Calibri" panose="020F0502020204030204" pitchFamily="34" charset="0"/>
                </a:rPr>
                <a:t>Escargot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100" b="0" i="1" u="none" strike="noStrike" cap="none" normalizeH="0" baseline="0" dirty="0">
                  <a:ln>
                    <a:noFill/>
                  </a:ln>
                  <a:solidFill>
                    <a:srgbClr val="2D4E6B"/>
                  </a:solidFill>
                  <a:effectLst/>
                  <a:latin typeface="Calibri" panose="020F0502020204030204" pitchFamily="34" charset="0"/>
                </a:rPr>
                <a:t>(</a:t>
              </a:r>
              <a:r>
                <a:rPr kumimoji="0" lang="en-CA" altLang="en-US" sz="1100" b="0" i="1" u="none" strike="noStrike" cap="none" normalizeH="0" baseline="0" dirty="0" err="1">
                  <a:ln>
                    <a:noFill/>
                  </a:ln>
                  <a:solidFill>
                    <a:srgbClr val="2D4E6B"/>
                  </a:solidFill>
                  <a:effectLst/>
                  <a:latin typeface="Calibri" panose="020F0502020204030204" pitchFamily="34" charset="0"/>
                </a:rPr>
                <a:t>Consommateur</a:t>
              </a:r>
              <a:r>
                <a:rPr kumimoji="0" lang="en-CA" altLang="en-US" sz="1100" b="0" i="1" u="none" strike="noStrike" cap="none" normalizeH="0" baseline="0" dirty="0">
                  <a:ln>
                    <a:noFill/>
                  </a:ln>
                  <a:solidFill>
                    <a:srgbClr val="2D4E6B"/>
                  </a:solidFill>
                  <a:effectLst/>
                  <a:latin typeface="Calibri" panose="020F050202020403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52" name="Group 51"/>
          <p:cNvGrpSpPr/>
          <p:nvPr/>
        </p:nvGrpSpPr>
        <p:grpSpPr>
          <a:xfrm>
            <a:off x="1956125" y="4095949"/>
            <a:ext cx="2384425" cy="1536651"/>
            <a:chOff x="1587072" y="4094940"/>
            <a:chExt cx="2384425" cy="1536651"/>
          </a:xfrm>
        </p:grpSpPr>
        <p:pic>
          <p:nvPicPr>
            <p:cNvPr id="2070" name="Picture 22" descr="kidssearch"/>
            <p:cNvPicPr>
              <a:picLocks noChangeAspect="1" noChangeArrowheads="1"/>
            </p:cNvPicPr>
            <p:nvPr/>
          </p:nvPicPr>
          <p:blipFill>
            <a:blip r:embed="rId9" cstate="email">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2213338" y="4094940"/>
              <a:ext cx="1073969" cy="94792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5" name="Text Box 29"/>
            <p:cNvSpPr txBox="1">
              <a:spLocks noChangeArrowheads="1"/>
            </p:cNvSpPr>
            <p:nvPr/>
          </p:nvSpPr>
          <p:spPr bwMode="auto">
            <a:xfrm>
              <a:off x="1587072" y="5053741"/>
              <a:ext cx="2384425" cy="5778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a:ln>
                    <a:noFill/>
                  </a:ln>
                  <a:solidFill>
                    <a:srgbClr val="2D4E6B"/>
                  </a:solidFill>
                  <a:effectLst/>
                  <a:latin typeface="Calibri" panose="020F0502020204030204" pitchFamily="34" charset="0"/>
                </a:rPr>
                <a:t>Lapin</a:t>
              </a:r>
            </a:p>
            <a:p>
              <a:pPr lvl="0" algn="ctr" defTabSz="914400" eaLnBrk="0" fontAlgn="base" hangingPunct="0">
                <a:spcBef>
                  <a:spcPct val="0"/>
                </a:spcBef>
                <a:spcAft>
                  <a:spcPct val="0"/>
                </a:spcAft>
              </a:pPr>
              <a:r>
                <a:rPr lang="en-CA" altLang="en-US" sz="1100" i="1" dirty="0">
                  <a:solidFill>
                    <a:srgbClr val="2D4E6B"/>
                  </a:solidFill>
                  <a:latin typeface="Calibri" panose="020F0502020204030204" pitchFamily="34" charset="0"/>
                </a:rPr>
                <a:t>(</a:t>
              </a:r>
              <a:r>
                <a:rPr lang="en-CA" altLang="en-US" sz="1100" i="1" dirty="0" err="1">
                  <a:solidFill>
                    <a:srgbClr val="2D4E6B"/>
                  </a:solidFill>
                  <a:latin typeface="Calibri" panose="020F0502020204030204" pitchFamily="34" charset="0"/>
                </a:rPr>
                <a:t>Consommateur</a:t>
              </a:r>
              <a:r>
                <a:rPr lang="en-CA" altLang="en-US" sz="1100" i="1" dirty="0">
                  <a:solidFill>
                    <a:srgbClr val="2D4E6B"/>
                  </a:solidFill>
                  <a:latin typeface="Calibri" panose="020F0502020204030204" pitchFamily="34" charset="0"/>
                </a:rPr>
                <a:t>)</a:t>
              </a:r>
              <a:endParaRPr lang="en-US" altLang="en-US" dirty="0">
                <a:latin typeface="Arial" panose="020B0604020202020204" pitchFamily="34" charset="0"/>
              </a:endParaRPr>
            </a:p>
          </p:txBody>
        </p:sp>
      </p:grpSp>
      <p:sp>
        <p:nvSpPr>
          <p:cNvPr id="17" name="Text Box 32"/>
          <p:cNvSpPr txBox="1">
            <a:spLocks noChangeArrowheads="1"/>
          </p:cNvSpPr>
          <p:nvPr/>
        </p:nvSpPr>
        <p:spPr bwMode="auto">
          <a:xfrm>
            <a:off x="943522" y="4210926"/>
            <a:ext cx="1075481" cy="46365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err="1">
                <a:ln>
                  <a:noFill/>
                </a:ln>
                <a:solidFill>
                  <a:srgbClr val="2D4E6B"/>
                </a:solidFill>
                <a:effectLst/>
                <a:latin typeface="Calibri" panose="020F0502020204030204" pitchFamily="34" charset="0"/>
              </a:rPr>
              <a:t>Quenouilles</a:t>
            </a:r>
            <a:endParaRPr kumimoji="0" lang="en-CA" altLang="en-US" sz="1200" b="1" i="1" u="none" strike="noStrike" cap="none" normalizeH="0" baseline="0" dirty="0">
              <a:ln>
                <a:noFill/>
              </a:ln>
              <a:solidFill>
                <a:srgbClr val="2D4E6B"/>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100" b="0" i="1" u="none" strike="noStrike" cap="none" normalizeH="0" baseline="0" dirty="0">
                <a:ln>
                  <a:noFill/>
                </a:ln>
                <a:solidFill>
                  <a:srgbClr val="2D4E6B"/>
                </a:solidFill>
                <a:effectLst/>
                <a:latin typeface="Calibri" panose="020F0502020204030204" pitchFamily="34" charset="0"/>
              </a:rPr>
              <a:t>(</a:t>
            </a:r>
            <a:r>
              <a:rPr kumimoji="0" lang="en-CA" altLang="en-US" sz="1100" b="0" i="1" u="none" strike="noStrike" cap="none" normalizeH="0" baseline="0" dirty="0" err="1">
                <a:ln>
                  <a:noFill/>
                </a:ln>
                <a:solidFill>
                  <a:srgbClr val="2D4E6B"/>
                </a:solidFill>
                <a:effectLst/>
                <a:latin typeface="Calibri" panose="020F0502020204030204" pitchFamily="34" charset="0"/>
              </a:rPr>
              <a:t>Producteurs</a:t>
            </a:r>
            <a:r>
              <a:rPr kumimoji="0" lang="en-CA" altLang="en-US" sz="1100" b="0" i="1" u="none" strike="noStrike" cap="none" normalizeH="0" baseline="0" dirty="0">
                <a:ln>
                  <a:noFill/>
                </a:ln>
                <a:solidFill>
                  <a:srgbClr val="2D4E6B"/>
                </a:solidFill>
                <a:effectLst/>
                <a:latin typeface="Calibri" panose="020F050202020403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2081" name="AutoShape 33"/>
          <p:cNvCxnSpPr>
            <a:cxnSpLocks noChangeShapeType="1"/>
          </p:cNvCxnSpPr>
          <p:nvPr/>
        </p:nvCxnSpPr>
        <p:spPr bwMode="auto">
          <a:xfrm flipV="1">
            <a:off x="1836462" y="3776756"/>
            <a:ext cx="1424536" cy="170055"/>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48" name="Text Box 38"/>
          <p:cNvSpPr txBox="1">
            <a:spLocks noChangeArrowheads="1"/>
          </p:cNvSpPr>
          <p:nvPr/>
        </p:nvSpPr>
        <p:spPr bwMode="auto">
          <a:xfrm>
            <a:off x="-40392" y="6404793"/>
            <a:ext cx="10706570" cy="4413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kumimoji="0" lang="en-CA" altLang="en-US" sz="500" b="0" i="1" u="none" strike="noStrike" cap="none" normalizeH="0" baseline="0" dirty="0">
                <a:ln>
                  <a:noFill/>
                </a:ln>
                <a:solidFill>
                  <a:srgbClr val="808080"/>
                </a:solidFill>
                <a:effectLst/>
                <a:latin typeface="Calibri" panose="020F0502020204030204" pitchFamily="34" charset="0"/>
              </a:rPr>
              <a:t> Muskrat image from naturalunseenhazards.wordpress.com. Coyote image from yedraw.com. Pond snail image from memrise.com. Cottontail image from kidssearch.com. Canada goose image from pngimg.com. Snowy owl image from birdwatchersgeneralstore.com.  Mallard image from hbw.com. Grass image from supagro.fr. </a:t>
            </a:r>
            <a:r>
              <a:rPr lang="en-US" altLang="en-US" sz="500" i="1" dirty="0">
                <a:solidFill>
                  <a:srgbClr val="808080"/>
                </a:solidFill>
                <a:latin typeface="Calibri" panose="020F0502020204030204" pitchFamily="34" charset="0"/>
              </a:rPr>
              <a:t>Cattail image from clipground.com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51" name="Group 50"/>
          <p:cNvGrpSpPr/>
          <p:nvPr/>
        </p:nvGrpSpPr>
        <p:grpSpPr>
          <a:xfrm>
            <a:off x="808122" y="4759414"/>
            <a:ext cx="1225550" cy="1444383"/>
            <a:chOff x="1372877" y="4843205"/>
            <a:chExt cx="1225550" cy="1444383"/>
          </a:xfrm>
        </p:grpSpPr>
        <p:sp>
          <p:nvSpPr>
            <p:cNvPr id="18" name="Text Box 35"/>
            <p:cNvSpPr txBox="1">
              <a:spLocks noChangeArrowheads="1"/>
            </p:cNvSpPr>
            <p:nvPr/>
          </p:nvSpPr>
          <p:spPr bwMode="auto">
            <a:xfrm>
              <a:off x="1372877" y="5709738"/>
              <a:ext cx="1225550" cy="5778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a:ln>
                    <a:noFill/>
                  </a:ln>
                  <a:solidFill>
                    <a:srgbClr val="2D4E6B"/>
                  </a:solidFill>
                  <a:effectLst/>
                  <a:latin typeface="Calibri" panose="020F0502020204030204" pitchFamily="34" charset="0"/>
                </a:rPr>
                <a:t>Herbes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100" b="0" i="1" u="none" strike="noStrike" cap="none" normalizeH="0" baseline="0" dirty="0">
                  <a:ln>
                    <a:noFill/>
                  </a:ln>
                  <a:solidFill>
                    <a:srgbClr val="2D4E6B"/>
                  </a:solidFill>
                  <a:effectLst/>
                  <a:latin typeface="Calibri" panose="020F0502020204030204" pitchFamily="34" charset="0"/>
                </a:rPr>
                <a:t>(</a:t>
              </a:r>
              <a:r>
                <a:rPr kumimoji="0" lang="en-CA" altLang="en-US" sz="1100" b="0" i="1" u="none" strike="noStrike" cap="none" normalizeH="0" baseline="0" dirty="0" err="1">
                  <a:ln>
                    <a:noFill/>
                  </a:ln>
                  <a:solidFill>
                    <a:srgbClr val="2D4E6B"/>
                  </a:solidFill>
                  <a:effectLst/>
                  <a:latin typeface="Calibri" panose="020F0502020204030204" pitchFamily="34" charset="0"/>
                </a:rPr>
                <a:t>Producteurs</a:t>
              </a:r>
              <a:r>
                <a:rPr kumimoji="0" lang="en-CA" altLang="en-US" sz="1100" b="0" i="1" u="none" strike="noStrike" cap="none" normalizeH="0" baseline="0" dirty="0">
                  <a:ln>
                    <a:noFill/>
                  </a:ln>
                  <a:solidFill>
                    <a:srgbClr val="2D4E6B"/>
                  </a:solidFill>
                  <a:effectLst/>
                  <a:latin typeface="Calibri" panose="020F050202020403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087" name="Picture 39" descr="supagro"/>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411917" y="4843205"/>
              <a:ext cx="1089701" cy="9069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cxnSp>
        <p:nvCxnSpPr>
          <p:cNvPr id="82" name="AutoShape 33"/>
          <p:cNvCxnSpPr>
            <a:cxnSpLocks noChangeShapeType="1"/>
          </p:cNvCxnSpPr>
          <p:nvPr/>
        </p:nvCxnSpPr>
        <p:spPr bwMode="auto">
          <a:xfrm flipV="1">
            <a:off x="4251470" y="3345433"/>
            <a:ext cx="1571018" cy="286892"/>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85" name="AutoShape 33"/>
          <p:cNvCxnSpPr>
            <a:cxnSpLocks noChangeShapeType="1"/>
          </p:cNvCxnSpPr>
          <p:nvPr/>
        </p:nvCxnSpPr>
        <p:spPr bwMode="auto">
          <a:xfrm>
            <a:off x="6982987" y="3121366"/>
            <a:ext cx="1390736" cy="222931"/>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58" name="Group 57"/>
          <p:cNvGrpSpPr/>
          <p:nvPr/>
        </p:nvGrpSpPr>
        <p:grpSpPr>
          <a:xfrm rot="430586">
            <a:off x="2100113" y="2963038"/>
            <a:ext cx="3651046" cy="482639"/>
            <a:chOff x="2302761" y="3746003"/>
            <a:chExt cx="4301573" cy="582866"/>
          </a:xfrm>
        </p:grpSpPr>
        <p:cxnSp>
          <p:nvCxnSpPr>
            <p:cNvPr id="93" name="AutoShape 33"/>
            <p:cNvCxnSpPr>
              <a:cxnSpLocks noChangeShapeType="1"/>
            </p:cNvCxnSpPr>
            <p:nvPr/>
          </p:nvCxnSpPr>
          <p:spPr bwMode="auto">
            <a:xfrm flipV="1">
              <a:off x="2302761" y="3746003"/>
              <a:ext cx="4301573" cy="582866"/>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94" name="Text Box 36"/>
            <p:cNvSpPr txBox="1">
              <a:spLocks noChangeArrowheads="1"/>
            </p:cNvSpPr>
            <p:nvPr/>
          </p:nvSpPr>
          <p:spPr bwMode="auto">
            <a:xfrm rot="21142544">
              <a:off x="3812981" y="3746552"/>
              <a:ext cx="1515457" cy="2932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000" b="1" i="1" u="none" strike="noStrike" cap="none" normalizeH="0" baseline="0" dirty="0" err="1">
                  <a:ln>
                    <a:noFill/>
                  </a:ln>
                  <a:solidFill>
                    <a:srgbClr val="2D4E6B"/>
                  </a:solidFill>
                  <a:effectLst/>
                  <a:latin typeface="Calibri" panose="020F0502020204030204" pitchFamily="34" charset="0"/>
                </a:rPr>
                <a:t>Énergie</a:t>
              </a:r>
              <a:r>
                <a:rPr kumimoji="0" lang="en-CA" altLang="en-US" sz="1000" b="1" i="1" u="none" strike="noStrike" cap="none" normalizeH="0" baseline="0" dirty="0">
                  <a:ln>
                    <a:noFill/>
                  </a:ln>
                  <a:solidFill>
                    <a:srgbClr val="2D4E6B"/>
                  </a:solidFill>
                  <a:effectLst/>
                  <a:latin typeface="Calibri" panose="020F0502020204030204" pitchFamily="34" charset="0"/>
                </a:rPr>
                <a:t> et nutriments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cxnSp>
        <p:nvCxnSpPr>
          <p:cNvPr id="98" name="AutoShape 33"/>
          <p:cNvCxnSpPr>
            <a:cxnSpLocks noChangeShapeType="1"/>
          </p:cNvCxnSpPr>
          <p:nvPr/>
        </p:nvCxnSpPr>
        <p:spPr bwMode="auto">
          <a:xfrm>
            <a:off x="4210958" y="3781474"/>
            <a:ext cx="2656829" cy="1101575"/>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1" name="AutoShape 33"/>
          <p:cNvCxnSpPr>
            <a:cxnSpLocks noChangeShapeType="1"/>
          </p:cNvCxnSpPr>
          <p:nvPr/>
        </p:nvCxnSpPr>
        <p:spPr bwMode="auto">
          <a:xfrm flipV="1">
            <a:off x="7715738" y="3879762"/>
            <a:ext cx="906449" cy="1150300"/>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4" name="AutoShape 33"/>
          <p:cNvCxnSpPr>
            <a:cxnSpLocks noChangeShapeType="1"/>
          </p:cNvCxnSpPr>
          <p:nvPr/>
        </p:nvCxnSpPr>
        <p:spPr bwMode="auto">
          <a:xfrm>
            <a:off x="7810422" y="5110706"/>
            <a:ext cx="1440630" cy="30801"/>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08" name="AutoShape 33"/>
          <p:cNvCxnSpPr>
            <a:cxnSpLocks noChangeShapeType="1"/>
          </p:cNvCxnSpPr>
          <p:nvPr/>
        </p:nvCxnSpPr>
        <p:spPr bwMode="auto">
          <a:xfrm flipV="1">
            <a:off x="5253447" y="3707324"/>
            <a:ext cx="3301772" cy="1230944"/>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6" name="Group 5">
            <a:extLst>
              <a:ext uri="{FF2B5EF4-FFF2-40B4-BE49-F238E27FC236}">
                <a16:creationId xmlns:a16="http://schemas.microsoft.com/office/drawing/2014/main" id="{00C5C06D-9C50-83FE-E627-7F7ABB49CB8D}"/>
              </a:ext>
            </a:extLst>
          </p:cNvPr>
          <p:cNvGrpSpPr/>
          <p:nvPr/>
        </p:nvGrpSpPr>
        <p:grpSpPr>
          <a:xfrm>
            <a:off x="5150879" y="2719833"/>
            <a:ext cx="2384425" cy="1263110"/>
            <a:chOff x="5150879" y="2719833"/>
            <a:chExt cx="2384425" cy="1263110"/>
          </a:xfrm>
        </p:grpSpPr>
        <p:sp>
          <p:nvSpPr>
            <p:cNvPr id="3" name="Text Box 2"/>
            <p:cNvSpPr txBox="1">
              <a:spLocks noChangeArrowheads="1"/>
            </p:cNvSpPr>
            <p:nvPr/>
          </p:nvSpPr>
          <p:spPr bwMode="auto">
            <a:xfrm>
              <a:off x="5150879" y="3405093"/>
              <a:ext cx="2384425" cy="5778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CA" altLang="en-US" sz="1200" b="1" i="1" dirty="0">
                  <a:solidFill>
                    <a:srgbClr val="2D4E6B"/>
                  </a:solidFill>
                  <a:latin typeface="Calibri" panose="020F0502020204030204" pitchFamily="34" charset="0"/>
                </a:rPr>
                <a:t>Rat </a:t>
              </a:r>
              <a:r>
                <a:rPr lang="en-CA" altLang="en-US" sz="1200" b="1" i="1" dirty="0" err="1">
                  <a:solidFill>
                    <a:srgbClr val="2D4E6B"/>
                  </a:solidFill>
                  <a:latin typeface="Calibri" panose="020F0502020204030204" pitchFamily="34" charset="0"/>
                </a:rPr>
                <a:t>musqué</a:t>
              </a:r>
              <a:endParaRPr kumimoji="0" lang="en-CA" altLang="en-US" sz="1200" b="1" i="1" u="none" strike="noStrike" cap="none" normalizeH="0" baseline="0" dirty="0">
                <a:ln>
                  <a:noFill/>
                </a:ln>
                <a:solidFill>
                  <a:srgbClr val="2D4E6B"/>
                </a:solidFill>
                <a:effectLst/>
                <a:latin typeface="Calibri" panose="020F0502020204030204" pitchFamily="34" charset="0"/>
              </a:endParaRPr>
            </a:p>
            <a:p>
              <a:pPr algn="ctr" defTabSz="914400" eaLnBrk="0" fontAlgn="base" hangingPunct="0">
                <a:spcBef>
                  <a:spcPct val="0"/>
                </a:spcBef>
                <a:spcAft>
                  <a:spcPct val="0"/>
                </a:spcAft>
              </a:pPr>
              <a:r>
                <a:rPr lang="en-CA" altLang="en-US" sz="1100" i="1" dirty="0">
                  <a:solidFill>
                    <a:srgbClr val="2D4E6B"/>
                  </a:solidFill>
                  <a:latin typeface="Calibri" panose="020F0502020204030204" pitchFamily="34" charset="0"/>
                </a:rPr>
                <a:t>(</a:t>
              </a:r>
              <a:r>
                <a:rPr lang="en-CA" altLang="en-US" sz="1100" i="1" dirty="0" err="1">
                  <a:solidFill>
                    <a:srgbClr val="2D4E6B"/>
                  </a:solidFill>
                  <a:latin typeface="Calibri" panose="020F0502020204030204" pitchFamily="34" charset="0"/>
                </a:rPr>
                <a:t>Consommateur</a:t>
              </a:r>
              <a:r>
                <a:rPr lang="en-CA" altLang="en-US" sz="1100" i="1" dirty="0">
                  <a:solidFill>
                    <a:srgbClr val="2D4E6B"/>
                  </a:solidFill>
                  <a:latin typeface="Calibri" panose="020F0502020204030204" pitchFamily="34" charset="0"/>
                </a:rPr>
                <a:t>)</a:t>
              </a:r>
              <a:endParaRPr lang="en-US" altLang="en-US" dirty="0">
                <a:latin typeface="Arial" panose="020B0604020202020204" pitchFamily="34" charset="0"/>
              </a:endParaRPr>
            </a:p>
          </p:txBody>
        </p:sp>
        <p:pic>
          <p:nvPicPr>
            <p:cNvPr id="2051" name="Picture 3" descr="naturalunseenhazards"/>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728589" y="2719833"/>
              <a:ext cx="1415880" cy="10569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cxnSp>
        <p:nvCxnSpPr>
          <p:cNvPr id="122" name="AutoShape 33"/>
          <p:cNvCxnSpPr>
            <a:cxnSpLocks noChangeShapeType="1"/>
          </p:cNvCxnSpPr>
          <p:nvPr/>
        </p:nvCxnSpPr>
        <p:spPr bwMode="auto">
          <a:xfrm>
            <a:off x="5253447" y="5438037"/>
            <a:ext cx="4031768" cy="139168"/>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grpSp>
        <p:nvGrpSpPr>
          <p:cNvPr id="59" name="Group 58"/>
          <p:cNvGrpSpPr/>
          <p:nvPr/>
        </p:nvGrpSpPr>
        <p:grpSpPr>
          <a:xfrm>
            <a:off x="6585863" y="4828373"/>
            <a:ext cx="1385230" cy="1385457"/>
            <a:chOff x="7271959" y="4676446"/>
            <a:chExt cx="1385230" cy="1385457"/>
          </a:xfrm>
        </p:grpSpPr>
        <p:pic>
          <p:nvPicPr>
            <p:cNvPr id="2064" name="Picture 16" descr="hbw"/>
            <p:cNvPicPr>
              <a:picLocks noChangeAspect="1" noChangeArrowheads="1"/>
            </p:cNvPicPr>
            <p:nvPr/>
          </p:nvPicPr>
          <p:blipFill>
            <a:blip r:embed="rId13" cstate="email">
              <a:extLst>
                <a:ext uri="{BEBA8EAE-BF5A-486C-A8C5-ECC9F3942E4B}">
                  <a14:imgProps xmlns:a14="http://schemas.microsoft.com/office/drawing/2010/main">
                    <a14:imgLayer r:embed="rId14">
                      <a14:imgEffect>
                        <a14:backgroundRemoval t="0" b="100000" l="10000" r="96800"/>
                      </a14:imgEffect>
                    </a14:imgLayer>
                  </a14:imgProps>
                </a:ext>
                <a:ext uri="{28A0092B-C50C-407E-A947-70E740481C1C}">
                  <a14:useLocalDpi xmlns:a14="http://schemas.microsoft.com/office/drawing/2010/main"/>
                </a:ext>
              </a:extLst>
            </a:blip>
            <a:srcRect/>
            <a:stretch>
              <a:fillRect/>
            </a:stretch>
          </p:blipFill>
          <p:spPr bwMode="auto">
            <a:xfrm>
              <a:off x="7451106" y="4676446"/>
              <a:ext cx="1135933" cy="7911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 Box 17"/>
            <p:cNvSpPr txBox="1">
              <a:spLocks noChangeArrowheads="1"/>
            </p:cNvSpPr>
            <p:nvPr/>
          </p:nvSpPr>
          <p:spPr bwMode="auto">
            <a:xfrm>
              <a:off x="7271959" y="5484652"/>
              <a:ext cx="1385230" cy="57725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altLang="en-US" sz="1200" b="1" i="1" u="none" strike="noStrike" cap="none" normalizeH="0" baseline="0" dirty="0">
                  <a:ln>
                    <a:noFill/>
                  </a:ln>
                  <a:solidFill>
                    <a:srgbClr val="2D4E6B"/>
                  </a:solidFill>
                  <a:effectLst/>
                  <a:latin typeface="Calibri" panose="020F0502020204030204" pitchFamily="34" charset="0"/>
                </a:rPr>
                <a:t>Canard </a:t>
              </a:r>
              <a:r>
                <a:rPr kumimoji="0" lang="en-CA" altLang="en-US" sz="1200" b="1" i="1" u="none" strike="noStrike" cap="none" normalizeH="0" baseline="0" dirty="0" err="1">
                  <a:ln>
                    <a:noFill/>
                  </a:ln>
                  <a:solidFill>
                    <a:srgbClr val="2D4E6B"/>
                  </a:solidFill>
                  <a:effectLst/>
                  <a:latin typeface="Calibri" panose="020F0502020204030204" pitchFamily="34" charset="0"/>
                </a:rPr>
                <a:t>colvert</a:t>
              </a:r>
              <a:endParaRPr kumimoji="0" lang="en-CA" altLang="en-US" sz="1200" b="1" i="1" u="none" strike="noStrike" cap="none" normalizeH="0" baseline="0" dirty="0">
                <a:ln>
                  <a:noFill/>
                </a:ln>
                <a:solidFill>
                  <a:srgbClr val="2D4E6B"/>
                </a:solidFill>
                <a:effectLst/>
                <a:latin typeface="Calibri" panose="020F0502020204030204" pitchFamily="34" charset="0"/>
              </a:endParaRPr>
            </a:p>
            <a:p>
              <a:pPr lvl="0" algn="ctr" defTabSz="914400" eaLnBrk="0" fontAlgn="base" hangingPunct="0">
                <a:spcBef>
                  <a:spcPct val="0"/>
                </a:spcBef>
                <a:spcAft>
                  <a:spcPct val="0"/>
                </a:spcAft>
              </a:pPr>
              <a:r>
                <a:rPr lang="en-CA" altLang="en-US" sz="1100" i="1" dirty="0">
                  <a:solidFill>
                    <a:srgbClr val="2D4E6B"/>
                  </a:solidFill>
                  <a:latin typeface="Calibri" panose="020F0502020204030204" pitchFamily="34" charset="0"/>
                </a:rPr>
                <a:t>(</a:t>
              </a:r>
              <a:r>
                <a:rPr lang="en-CA" altLang="en-US" sz="1100" i="1" dirty="0" err="1">
                  <a:solidFill>
                    <a:srgbClr val="2D4E6B"/>
                  </a:solidFill>
                  <a:latin typeface="Calibri" panose="020F0502020204030204" pitchFamily="34" charset="0"/>
                </a:rPr>
                <a:t>Consommateur</a:t>
              </a:r>
              <a:r>
                <a:rPr lang="en-CA" altLang="en-US" sz="1100" i="1" dirty="0">
                  <a:solidFill>
                    <a:srgbClr val="2D4E6B"/>
                  </a:solidFill>
                  <a:latin typeface="Calibri" panose="020F0502020204030204" pitchFamily="34" charset="0"/>
                </a:rPr>
                <a:t>)</a:t>
              </a:r>
              <a:endParaRPr lang="en-US" altLang="en-US" dirty="0">
                <a:latin typeface="Arial" panose="020B0604020202020204" pitchFamily="34" charset="0"/>
              </a:endParaRPr>
            </a:p>
          </p:txBody>
        </p:sp>
      </p:grpSp>
      <p:cxnSp>
        <p:nvCxnSpPr>
          <p:cNvPr id="127" name="AutoShape 33"/>
          <p:cNvCxnSpPr>
            <a:cxnSpLocks noChangeShapeType="1"/>
          </p:cNvCxnSpPr>
          <p:nvPr/>
        </p:nvCxnSpPr>
        <p:spPr bwMode="auto">
          <a:xfrm flipV="1">
            <a:off x="1775436" y="5010412"/>
            <a:ext cx="879452" cy="392660"/>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129" name="AutoShape 33"/>
          <p:cNvCxnSpPr>
            <a:cxnSpLocks noChangeShapeType="1"/>
          </p:cNvCxnSpPr>
          <p:nvPr/>
        </p:nvCxnSpPr>
        <p:spPr bwMode="auto">
          <a:xfrm flipV="1">
            <a:off x="1718447" y="5456282"/>
            <a:ext cx="2964844" cy="224580"/>
          </a:xfrm>
          <a:prstGeom prst="straightConnector1">
            <a:avLst/>
          </a:prstGeom>
          <a:noFill/>
          <a:ln w="25400" algn="ctr">
            <a:solidFill>
              <a:srgbClr val="2D4E6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pic>
        <p:nvPicPr>
          <p:cNvPr id="68" name="Picture 12" descr="httpclipground">
            <a:extLst>
              <a:ext uri="{FF2B5EF4-FFF2-40B4-BE49-F238E27FC236}">
                <a16:creationId xmlns:a16="http://schemas.microsoft.com/office/drawing/2014/main" id="{6BE8E7CB-72FC-404F-BEC8-30C1E5C9E846}"/>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922592" y="2930240"/>
            <a:ext cx="1102053" cy="129176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404674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par>
                                <p:cTn id="18" presetID="10" presetClass="entr" presetSubtype="0" fill="hold" nodeType="with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500"/>
                                        <p:tgtEl>
                                          <p:spTgt spid="52"/>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500"/>
                                        <p:tgtEl>
                                          <p:spTgt spid="50"/>
                                        </p:tgtEl>
                                      </p:cBhvr>
                                    </p:animEffect>
                                  </p:childTnLst>
                                </p:cTn>
                              </p:par>
                              <p:par>
                                <p:cTn id="27" presetID="10" presetClass="entr" presetSubtype="0" fill="hold" nodeType="with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fade">
                                      <p:cBhvr>
                                        <p:cTn id="29" dur="500"/>
                                        <p:tgtEl>
                                          <p:spTgt spid="59"/>
                                        </p:tgtEl>
                                      </p:cBhvr>
                                    </p:animEffect>
                                  </p:childTnLst>
                                </p:cTn>
                              </p:par>
                              <p:par>
                                <p:cTn id="30" presetID="10" presetClass="entr" presetSubtype="0" fill="hold" nodeType="withEffect">
                                  <p:stCondLst>
                                    <p:cond delay="0"/>
                                  </p:stCondLst>
                                  <p:childTnLst>
                                    <p:set>
                                      <p:cBhvr>
                                        <p:cTn id="31" dur="1" fill="hold">
                                          <p:stCondLst>
                                            <p:cond delay="0"/>
                                          </p:stCondLst>
                                        </p:cTn>
                                        <p:tgtEl>
                                          <p:spTgt spid="2094"/>
                                        </p:tgtEl>
                                        <p:attrNameLst>
                                          <p:attrName>style.visibility</p:attrName>
                                        </p:attrNameLst>
                                      </p:cBhvr>
                                      <p:to>
                                        <p:strVal val="visible"/>
                                      </p:to>
                                    </p:set>
                                    <p:animEffect transition="in" filter="fade">
                                      <p:cBhvr>
                                        <p:cTn id="32" dur="500"/>
                                        <p:tgtEl>
                                          <p:spTgt spid="2094"/>
                                        </p:tgtEl>
                                      </p:cBhvr>
                                    </p:animEffect>
                                  </p:childTnLst>
                                </p:cTn>
                              </p:par>
                              <p:par>
                                <p:cTn id="33" presetID="10" presetClass="entr" presetSubtype="0" fill="hold" nodeType="withEffect">
                                  <p:stCondLst>
                                    <p:cond delay="0"/>
                                  </p:stCondLst>
                                  <p:childTnLst>
                                    <p:set>
                                      <p:cBhvr>
                                        <p:cTn id="34" dur="1" fill="hold">
                                          <p:stCondLst>
                                            <p:cond delay="0"/>
                                          </p:stCondLst>
                                        </p:cTn>
                                        <p:tgtEl>
                                          <p:spTgt spid="2095"/>
                                        </p:tgtEl>
                                        <p:attrNameLst>
                                          <p:attrName>style.visibility</p:attrName>
                                        </p:attrNameLst>
                                      </p:cBhvr>
                                      <p:to>
                                        <p:strVal val="visible"/>
                                      </p:to>
                                    </p:set>
                                    <p:animEffect transition="in" filter="fade">
                                      <p:cBhvr>
                                        <p:cTn id="35" dur="500"/>
                                        <p:tgtEl>
                                          <p:spTgt spid="2095"/>
                                        </p:tgtEl>
                                      </p:cBhvr>
                                    </p:animEffect>
                                  </p:childTnLst>
                                </p:cTn>
                              </p:par>
                            </p:childTnLst>
                          </p:cTn>
                        </p:par>
                      </p:childTnLst>
                    </p:cTn>
                  </p:par>
                  <p:par>
                    <p:cTn id="36" fill="hold">
                      <p:stCondLst>
                        <p:cond delay="indefinite"/>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68"/>
                                        </p:tgtEl>
                                      </p:cBhvr>
                                    </p:animEffect>
                                    <p:animScale>
                                      <p:cBhvr>
                                        <p:cTn id="40" dur="250" autoRev="1" fill="hold"/>
                                        <p:tgtEl>
                                          <p:spTgt spid="68"/>
                                        </p:tgtEl>
                                      </p:cBhvr>
                                      <p:by x="105000" y="105000"/>
                                    </p:animScale>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fade">
                                      <p:cBhvr>
                                        <p:cTn id="44" dur="500"/>
                                        <p:tgtEl>
                                          <p:spTgt spid="58"/>
                                        </p:tgtEl>
                                      </p:cBhvr>
                                    </p:animEffect>
                                  </p:childTnLst>
                                </p:cTn>
                              </p:par>
                              <p:par>
                                <p:cTn id="45" presetID="10" presetClass="entr" presetSubtype="0" fill="hold" nodeType="withEffect">
                                  <p:stCondLst>
                                    <p:cond delay="0"/>
                                  </p:stCondLst>
                                  <p:childTnLst>
                                    <p:set>
                                      <p:cBhvr>
                                        <p:cTn id="46" dur="1" fill="hold">
                                          <p:stCondLst>
                                            <p:cond delay="0"/>
                                          </p:stCondLst>
                                        </p:cTn>
                                        <p:tgtEl>
                                          <p:spTgt spid="2081"/>
                                        </p:tgtEl>
                                        <p:attrNameLst>
                                          <p:attrName>style.visibility</p:attrName>
                                        </p:attrNameLst>
                                      </p:cBhvr>
                                      <p:to>
                                        <p:strVal val="visible"/>
                                      </p:to>
                                    </p:set>
                                    <p:animEffect transition="in" filter="fade">
                                      <p:cBhvr>
                                        <p:cTn id="47" dur="500"/>
                                        <p:tgtEl>
                                          <p:spTgt spid="2081"/>
                                        </p:tgtEl>
                                      </p:cBhvr>
                                    </p:animEffect>
                                  </p:childTnLst>
                                </p:cTn>
                              </p:par>
                              <p:par>
                                <p:cTn id="48" presetID="26" presetClass="emph" presetSubtype="0" fill="hold" nodeType="withEffect">
                                  <p:stCondLst>
                                    <p:cond delay="0"/>
                                  </p:stCondLst>
                                  <p:childTnLst>
                                    <p:animEffect transition="out" filter="fade">
                                      <p:cBhvr>
                                        <p:cTn id="49" dur="500" tmFilter="0, 0; .2, .5; .8, .5; 1, 0"/>
                                        <p:tgtEl>
                                          <p:spTgt spid="12"/>
                                        </p:tgtEl>
                                      </p:cBhvr>
                                    </p:animEffect>
                                    <p:animScale>
                                      <p:cBhvr>
                                        <p:cTn id="50" dur="250" autoRev="1" fill="hold"/>
                                        <p:tgtEl>
                                          <p:spTgt spid="12"/>
                                        </p:tgtEl>
                                      </p:cBhvr>
                                      <p:by x="105000" y="105000"/>
                                    </p:animScale>
                                  </p:childTnLst>
                                </p:cTn>
                              </p:par>
                            </p:childTnLst>
                          </p:cTn>
                        </p:par>
                      </p:childTnLst>
                    </p:cTn>
                  </p:par>
                  <p:par>
                    <p:cTn id="51" fill="hold">
                      <p:stCondLst>
                        <p:cond delay="indefinite"/>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51"/>
                                        </p:tgtEl>
                                      </p:cBhvr>
                                    </p:animEffect>
                                    <p:animScale>
                                      <p:cBhvr>
                                        <p:cTn id="55" dur="250" autoRev="1" fill="hold"/>
                                        <p:tgtEl>
                                          <p:spTgt spid="51"/>
                                        </p:tgtEl>
                                      </p:cBhvr>
                                      <p:by x="105000" y="105000"/>
                                    </p:animScale>
                                  </p:childTnLst>
                                </p:cTn>
                              </p:par>
                            </p:childTnLst>
                          </p:cTn>
                        </p:par>
                        <p:par>
                          <p:cTn id="56" fill="hold">
                            <p:stCondLst>
                              <p:cond delay="500"/>
                            </p:stCondLst>
                            <p:childTnLst>
                              <p:par>
                                <p:cTn id="57" presetID="10" presetClass="entr" presetSubtype="0" fill="hold" nodeType="afterEffect">
                                  <p:stCondLst>
                                    <p:cond delay="0"/>
                                  </p:stCondLst>
                                  <p:childTnLst>
                                    <p:set>
                                      <p:cBhvr>
                                        <p:cTn id="58" dur="1" fill="hold">
                                          <p:stCondLst>
                                            <p:cond delay="0"/>
                                          </p:stCondLst>
                                        </p:cTn>
                                        <p:tgtEl>
                                          <p:spTgt spid="127"/>
                                        </p:tgtEl>
                                        <p:attrNameLst>
                                          <p:attrName>style.visibility</p:attrName>
                                        </p:attrNameLst>
                                      </p:cBhvr>
                                      <p:to>
                                        <p:strVal val="visible"/>
                                      </p:to>
                                    </p:set>
                                    <p:animEffect transition="in" filter="fade">
                                      <p:cBhvr>
                                        <p:cTn id="59" dur="500"/>
                                        <p:tgtEl>
                                          <p:spTgt spid="127"/>
                                        </p:tgtEl>
                                      </p:cBhvr>
                                    </p:animEffect>
                                  </p:childTnLst>
                                </p:cTn>
                              </p:par>
                              <p:par>
                                <p:cTn id="60" presetID="10" presetClass="entr" presetSubtype="0" fill="hold" nodeType="withEffect">
                                  <p:stCondLst>
                                    <p:cond delay="0"/>
                                  </p:stCondLst>
                                  <p:childTnLst>
                                    <p:set>
                                      <p:cBhvr>
                                        <p:cTn id="61" dur="1" fill="hold">
                                          <p:stCondLst>
                                            <p:cond delay="0"/>
                                          </p:stCondLst>
                                        </p:cTn>
                                        <p:tgtEl>
                                          <p:spTgt spid="129"/>
                                        </p:tgtEl>
                                        <p:attrNameLst>
                                          <p:attrName>style.visibility</p:attrName>
                                        </p:attrNameLst>
                                      </p:cBhvr>
                                      <p:to>
                                        <p:strVal val="visible"/>
                                      </p:to>
                                    </p:set>
                                    <p:animEffect transition="in" filter="fade">
                                      <p:cBhvr>
                                        <p:cTn id="62" dur="500"/>
                                        <p:tgtEl>
                                          <p:spTgt spid="129"/>
                                        </p:tgtEl>
                                      </p:cBhvr>
                                    </p:animEffect>
                                  </p:childTnLst>
                                </p:cTn>
                              </p:par>
                              <p:par>
                                <p:cTn id="63" presetID="26" presetClass="emph" presetSubtype="0" fill="hold" nodeType="withEffect">
                                  <p:stCondLst>
                                    <p:cond delay="0"/>
                                  </p:stCondLst>
                                  <p:childTnLst>
                                    <p:animEffect transition="out" filter="fade">
                                      <p:cBhvr>
                                        <p:cTn id="64" dur="500" tmFilter="0, 0; .2, .5; .8, .5; 1, 0"/>
                                        <p:tgtEl>
                                          <p:spTgt spid="52"/>
                                        </p:tgtEl>
                                      </p:cBhvr>
                                    </p:animEffect>
                                    <p:animScale>
                                      <p:cBhvr>
                                        <p:cTn id="65" dur="250" autoRev="1" fill="hold"/>
                                        <p:tgtEl>
                                          <p:spTgt spid="52"/>
                                        </p:tgtEl>
                                      </p:cBhvr>
                                      <p:by x="105000" y="105000"/>
                                    </p:animScale>
                                  </p:childTnLst>
                                </p:cTn>
                              </p:par>
                              <p:par>
                                <p:cTn id="66" presetID="26" presetClass="emph" presetSubtype="0" fill="hold" nodeType="withEffect">
                                  <p:stCondLst>
                                    <p:cond delay="0"/>
                                  </p:stCondLst>
                                  <p:childTnLst>
                                    <p:animEffect transition="out" filter="fade">
                                      <p:cBhvr>
                                        <p:cTn id="67" dur="500" tmFilter="0, 0; .2, .5; .8, .5; 1, 0"/>
                                        <p:tgtEl>
                                          <p:spTgt spid="50"/>
                                        </p:tgtEl>
                                      </p:cBhvr>
                                    </p:animEffect>
                                    <p:animScale>
                                      <p:cBhvr>
                                        <p:cTn id="68" dur="250" autoRev="1" fill="hold"/>
                                        <p:tgtEl>
                                          <p:spTgt spid="50"/>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26" presetClass="emph" presetSubtype="0" fill="hold" nodeType="clickEffect">
                                  <p:stCondLst>
                                    <p:cond delay="0"/>
                                  </p:stCondLst>
                                  <p:childTnLst>
                                    <p:animEffect transition="out" filter="fade">
                                      <p:cBhvr>
                                        <p:cTn id="72" dur="500" tmFilter="0, 0; .2, .5; .8, .5; 1, 0"/>
                                        <p:tgtEl>
                                          <p:spTgt spid="12"/>
                                        </p:tgtEl>
                                      </p:cBhvr>
                                    </p:animEffect>
                                    <p:animScale>
                                      <p:cBhvr>
                                        <p:cTn id="73" dur="250" autoRev="1" fill="hold"/>
                                        <p:tgtEl>
                                          <p:spTgt spid="12"/>
                                        </p:tgtEl>
                                      </p:cBhvr>
                                      <p:by x="105000" y="105000"/>
                                    </p:animScale>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fade">
                                      <p:cBhvr>
                                        <p:cTn id="77" dur="500"/>
                                        <p:tgtEl>
                                          <p:spTgt spid="82"/>
                                        </p:tgtEl>
                                      </p:cBhvr>
                                    </p:animEffect>
                                  </p:childTnLst>
                                </p:cTn>
                              </p:par>
                              <p:par>
                                <p:cTn id="78" presetID="10" presetClass="entr" presetSubtype="0" fill="hold" nodeType="withEffect">
                                  <p:stCondLst>
                                    <p:cond delay="0"/>
                                  </p:stCondLst>
                                  <p:childTnLst>
                                    <p:set>
                                      <p:cBhvr>
                                        <p:cTn id="79" dur="1" fill="hold">
                                          <p:stCondLst>
                                            <p:cond delay="0"/>
                                          </p:stCondLst>
                                        </p:cTn>
                                        <p:tgtEl>
                                          <p:spTgt spid="98"/>
                                        </p:tgtEl>
                                        <p:attrNameLst>
                                          <p:attrName>style.visibility</p:attrName>
                                        </p:attrNameLst>
                                      </p:cBhvr>
                                      <p:to>
                                        <p:strVal val="visible"/>
                                      </p:to>
                                    </p:set>
                                    <p:animEffect transition="in" filter="fade">
                                      <p:cBhvr>
                                        <p:cTn id="80" dur="500"/>
                                        <p:tgtEl>
                                          <p:spTgt spid="98"/>
                                        </p:tgtEl>
                                      </p:cBhvr>
                                    </p:animEffect>
                                  </p:childTnLst>
                                </p:cTn>
                              </p:par>
                              <p:par>
                                <p:cTn id="81" presetID="26" presetClass="emph" presetSubtype="0" fill="hold" nodeType="withEffect">
                                  <p:stCondLst>
                                    <p:cond delay="0"/>
                                  </p:stCondLst>
                                  <p:childTnLst>
                                    <p:animEffect transition="out" filter="fade">
                                      <p:cBhvr>
                                        <p:cTn id="82" dur="500" tmFilter="0, 0; .2, .5; .8, .5; 1, 0"/>
                                        <p:tgtEl>
                                          <p:spTgt spid="59"/>
                                        </p:tgtEl>
                                      </p:cBhvr>
                                    </p:animEffect>
                                    <p:animScale>
                                      <p:cBhvr>
                                        <p:cTn id="83" dur="250" autoRev="1" fill="hold"/>
                                        <p:tgtEl>
                                          <p:spTgt spid="59"/>
                                        </p:tgtEl>
                                      </p:cBhvr>
                                      <p:by x="105000" y="105000"/>
                                    </p:animScale>
                                  </p:childTnLst>
                                </p:cTn>
                              </p:par>
                            </p:childTnLst>
                          </p:cTn>
                        </p:par>
                      </p:childTnLst>
                    </p:cTn>
                  </p:par>
                  <p:par>
                    <p:cTn id="84" fill="hold">
                      <p:stCondLst>
                        <p:cond delay="indefinite"/>
                      </p:stCondLst>
                      <p:childTnLst>
                        <p:par>
                          <p:cTn id="85" fill="hold">
                            <p:stCondLst>
                              <p:cond delay="0"/>
                            </p:stCondLst>
                            <p:childTnLst>
                              <p:par>
                                <p:cTn id="86" presetID="26" presetClass="emph" presetSubtype="0" fill="hold" nodeType="clickEffect">
                                  <p:stCondLst>
                                    <p:cond delay="0"/>
                                  </p:stCondLst>
                                  <p:childTnLst>
                                    <p:animEffect transition="out" filter="fade">
                                      <p:cBhvr>
                                        <p:cTn id="87" dur="500" tmFilter="0, 0; .2, .5; .8, .5; 1, 0"/>
                                        <p:tgtEl>
                                          <p:spTgt spid="52"/>
                                        </p:tgtEl>
                                      </p:cBhvr>
                                    </p:animEffect>
                                    <p:animScale>
                                      <p:cBhvr>
                                        <p:cTn id="88" dur="250" autoRev="1" fill="hold"/>
                                        <p:tgtEl>
                                          <p:spTgt spid="52"/>
                                        </p:tgtEl>
                                      </p:cBhvr>
                                      <p:by x="105000" y="105000"/>
                                    </p:animScale>
                                  </p:childTnLst>
                                </p:cTn>
                              </p:par>
                            </p:childTnLst>
                          </p:cTn>
                        </p:par>
                        <p:par>
                          <p:cTn id="89" fill="hold">
                            <p:stCondLst>
                              <p:cond delay="500"/>
                            </p:stCondLst>
                            <p:childTnLst>
                              <p:par>
                                <p:cTn id="90" presetID="10" presetClass="entr" presetSubtype="0" fill="hold" nodeType="afterEffect">
                                  <p:stCondLst>
                                    <p:cond delay="0"/>
                                  </p:stCondLst>
                                  <p:childTnLst>
                                    <p:set>
                                      <p:cBhvr>
                                        <p:cTn id="91" dur="1" fill="hold">
                                          <p:stCondLst>
                                            <p:cond delay="0"/>
                                          </p:stCondLst>
                                        </p:cTn>
                                        <p:tgtEl>
                                          <p:spTgt spid="117"/>
                                        </p:tgtEl>
                                        <p:attrNameLst>
                                          <p:attrName>style.visibility</p:attrName>
                                        </p:attrNameLst>
                                      </p:cBhvr>
                                      <p:to>
                                        <p:strVal val="visible"/>
                                      </p:to>
                                    </p:set>
                                    <p:animEffect transition="in" filter="fade">
                                      <p:cBhvr>
                                        <p:cTn id="92" dur="500"/>
                                        <p:tgtEl>
                                          <p:spTgt spid="117"/>
                                        </p:tgtEl>
                                      </p:cBhvr>
                                    </p:animEffect>
                                  </p:childTnLst>
                                </p:cTn>
                              </p:par>
                              <p:par>
                                <p:cTn id="93" presetID="10" presetClass="entr" presetSubtype="0" fill="hold" nodeType="withEffect">
                                  <p:stCondLst>
                                    <p:cond delay="0"/>
                                  </p:stCondLst>
                                  <p:childTnLst>
                                    <p:set>
                                      <p:cBhvr>
                                        <p:cTn id="94" dur="1" fill="hold">
                                          <p:stCondLst>
                                            <p:cond delay="0"/>
                                          </p:stCondLst>
                                        </p:cTn>
                                        <p:tgtEl>
                                          <p:spTgt spid="114"/>
                                        </p:tgtEl>
                                        <p:attrNameLst>
                                          <p:attrName>style.visibility</p:attrName>
                                        </p:attrNameLst>
                                      </p:cBhvr>
                                      <p:to>
                                        <p:strVal val="visible"/>
                                      </p:to>
                                    </p:set>
                                    <p:animEffect transition="in" filter="fade">
                                      <p:cBhvr>
                                        <p:cTn id="95" dur="500"/>
                                        <p:tgtEl>
                                          <p:spTgt spid="114"/>
                                        </p:tgtEl>
                                      </p:cBhvr>
                                    </p:animEffect>
                                  </p:childTnLst>
                                </p:cTn>
                              </p:par>
                              <p:par>
                                <p:cTn id="96" presetID="26" presetClass="emph" presetSubtype="0" fill="hold" nodeType="withEffect">
                                  <p:stCondLst>
                                    <p:cond delay="0"/>
                                  </p:stCondLst>
                                  <p:childTnLst>
                                    <p:animEffect transition="out" filter="fade">
                                      <p:cBhvr>
                                        <p:cTn id="97" dur="500" tmFilter="0, 0; .2, .5; .8, .5; 1, 0"/>
                                        <p:tgtEl>
                                          <p:spTgt spid="2094"/>
                                        </p:tgtEl>
                                      </p:cBhvr>
                                    </p:animEffect>
                                    <p:animScale>
                                      <p:cBhvr>
                                        <p:cTn id="98" dur="250" autoRev="1" fill="hold"/>
                                        <p:tgtEl>
                                          <p:spTgt spid="2094"/>
                                        </p:tgtEl>
                                      </p:cBhvr>
                                      <p:by x="105000" y="105000"/>
                                    </p:animScale>
                                  </p:childTnLst>
                                </p:cTn>
                              </p:par>
                              <p:par>
                                <p:cTn id="99" presetID="26" presetClass="emph" presetSubtype="0" fill="hold" nodeType="withEffect">
                                  <p:stCondLst>
                                    <p:cond delay="0"/>
                                  </p:stCondLst>
                                  <p:childTnLst>
                                    <p:animEffect transition="out" filter="fade">
                                      <p:cBhvr>
                                        <p:cTn id="100" dur="500" tmFilter="0, 0; .2, .5; .8, .5; 1, 0"/>
                                        <p:tgtEl>
                                          <p:spTgt spid="2095"/>
                                        </p:tgtEl>
                                      </p:cBhvr>
                                    </p:animEffect>
                                    <p:animScale>
                                      <p:cBhvr>
                                        <p:cTn id="101" dur="250" autoRev="1" fill="hold"/>
                                        <p:tgtEl>
                                          <p:spTgt spid="2095"/>
                                        </p:tgtEl>
                                      </p:cBhvr>
                                      <p:by x="105000" y="105000"/>
                                    </p:animScale>
                                  </p:childTnLst>
                                </p:cTn>
                              </p:par>
                            </p:childTnLst>
                          </p:cTn>
                        </p:par>
                        <p:par>
                          <p:cTn id="102" fill="hold">
                            <p:stCondLst>
                              <p:cond delay="1000"/>
                            </p:stCondLst>
                            <p:childTnLst>
                              <p:par>
                                <p:cTn id="103" presetID="10" presetClass="entr" presetSubtype="0" fill="hold" nodeType="afterEffect">
                                  <p:stCondLst>
                                    <p:cond delay="0"/>
                                  </p:stCondLst>
                                  <p:childTnLst>
                                    <p:set>
                                      <p:cBhvr>
                                        <p:cTn id="104" dur="1" fill="hold">
                                          <p:stCondLst>
                                            <p:cond delay="0"/>
                                          </p:stCondLst>
                                        </p:cTn>
                                        <p:tgtEl>
                                          <p:spTgt spid="85"/>
                                        </p:tgtEl>
                                        <p:attrNameLst>
                                          <p:attrName>style.visibility</p:attrName>
                                        </p:attrNameLst>
                                      </p:cBhvr>
                                      <p:to>
                                        <p:strVal val="visible"/>
                                      </p:to>
                                    </p:set>
                                    <p:animEffect transition="in" filter="fade">
                                      <p:cBhvr>
                                        <p:cTn id="105" dur="500"/>
                                        <p:tgtEl>
                                          <p:spTgt spid="85"/>
                                        </p:tgtEl>
                                      </p:cBhvr>
                                    </p:animEffect>
                                  </p:childTnLst>
                                </p:cTn>
                              </p:par>
                              <p:par>
                                <p:cTn id="106" presetID="26" presetClass="emph" presetSubtype="0" fill="hold" nodeType="withEffect">
                                  <p:stCondLst>
                                    <p:cond delay="0"/>
                                  </p:stCondLst>
                                  <p:childTnLst>
                                    <p:animEffect transition="out" filter="fade">
                                      <p:cBhvr>
                                        <p:cTn id="107" dur="500" tmFilter="0, 0; .2, .5; .8, .5; 1, 0"/>
                                        <p:tgtEl>
                                          <p:spTgt spid="2094"/>
                                        </p:tgtEl>
                                      </p:cBhvr>
                                    </p:animEffect>
                                    <p:animScale>
                                      <p:cBhvr>
                                        <p:cTn id="108" dur="250" autoRev="1" fill="hold"/>
                                        <p:tgtEl>
                                          <p:spTgt spid="2094"/>
                                        </p:tgtEl>
                                      </p:cBhvr>
                                      <p:by x="105000" y="105000"/>
                                    </p:animScale>
                                  </p:childTnLst>
                                </p:cTn>
                              </p:par>
                            </p:childTnLst>
                          </p:cTn>
                        </p:par>
                      </p:childTnLst>
                    </p:cTn>
                  </p:par>
                  <p:par>
                    <p:cTn id="109" fill="hold">
                      <p:stCondLst>
                        <p:cond delay="indefinite"/>
                      </p:stCondLst>
                      <p:childTnLst>
                        <p:par>
                          <p:cTn id="110" fill="hold">
                            <p:stCondLst>
                              <p:cond delay="0"/>
                            </p:stCondLst>
                            <p:childTnLst>
                              <p:par>
                                <p:cTn id="111" presetID="26" presetClass="emph" presetSubtype="0" fill="hold" nodeType="clickEffect">
                                  <p:stCondLst>
                                    <p:cond delay="0"/>
                                  </p:stCondLst>
                                  <p:childTnLst>
                                    <p:animEffect transition="out" filter="fade">
                                      <p:cBhvr>
                                        <p:cTn id="112" dur="500" tmFilter="0, 0; .2, .5; .8, .5; 1, 0"/>
                                        <p:tgtEl>
                                          <p:spTgt spid="50"/>
                                        </p:tgtEl>
                                      </p:cBhvr>
                                    </p:animEffect>
                                    <p:animScale>
                                      <p:cBhvr>
                                        <p:cTn id="113" dur="250" autoRev="1" fill="hold"/>
                                        <p:tgtEl>
                                          <p:spTgt spid="50"/>
                                        </p:tgtEl>
                                      </p:cBhvr>
                                      <p:by x="105000" y="105000"/>
                                    </p:animScale>
                                  </p:childTnLst>
                                </p:cTn>
                              </p:par>
                            </p:childTnLst>
                          </p:cTn>
                        </p:par>
                        <p:par>
                          <p:cTn id="114" fill="hold">
                            <p:stCondLst>
                              <p:cond delay="500"/>
                            </p:stCondLst>
                            <p:childTnLst>
                              <p:par>
                                <p:cTn id="115" presetID="10" presetClass="entr" presetSubtype="0" fill="hold" nodeType="afterEffect">
                                  <p:stCondLst>
                                    <p:cond delay="0"/>
                                  </p:stCondLst>
                                  <p:childTnLst>
                                    <p:set>
                                      <p:cBhvr>
                                        <p:cTn id="116" dur="1" fill="hold">
                                          <p:stCondLst>
                                            <p:cond delay="0"/>
                                          </p:stCondLst>
                                        </p:cTn>
                                        <p:tgtEl>
                                          <p:spTgt spid="108"/>
                                        </p:tgtEl>
                                        <p:attrNameLst>
                                          <p:attrName>style.visibility</p:attrName>
                                        </p:attrNameLst>
                                      </p:cBhvr>
                                      <p:to>
                                        <p:strVal val="visible"/>
                                      </p:to>
                                    </p:set>
                                    <p:animEffect transition="in" filter="fade">
                                      <p:cBhvr>
                                        <p:cTn id="117" dur="500"/>
                                        <p:tgtEl>
                                          <p:spTgt spid="108"/>
                                        </p:tgtEl>
                                      </p:cBhvr>
                                    </p:animEffect>
                                  </p:childTnLst>
                                </p:cTn>
                              </p:par>
                              <p:par>
                                <p:cTn id="118" presetID="10" presetClass="entr" presetSubtype="0" fill="hold" nodeType="withEffect">
                                  <p:stCondLst>
                                    <p:cond delay="0"/>
                                  </p:stCondLst>
                                  <p:childTnLst>
                                    <p:set>
                                      <p:cBhvr>
                                        <p:cTn id="119" dur="1" fill="hold">
                                          <p:stCondLst>
                                            <p:cond delay="0"/>
                                          </p:stCondLst>
                                        </p:cTn>
                                        <p:tgtEl>
                                          <p:spTgt spid="122"/>
                                        </p:tgtEl>
                                        <p:attrNameLst>
                                          <p:attrName>style.visibility</p:attrName>
                                        </p:attrNameLst>
                                      </p:cBhvr>
                                      <p:to>
                                        <p:strVal val="visible"/>
                                      </p:to>
                                    </p:set>
                                    <p:animEffect transition="in" filter="fade">
                                      <p:cBhvr>
                                        <p:cTn id="120" dur="500"/>
                                        <p:tgtEl>
                                          <p:spTgt spid="122"/>
                                        </p:tgtEl>
                                      </p:cBhvr>
                                    </p:animEffect>
                                  </p:childTnLst>
                                </p:cTn>
                              </p:par>
                              <p:par>
                                <p:cTn id="121" presetID="26" presetClass="emph" presetSubtype="0" fill="hold" nodeType="withEffect">
                                  <p:stCondLst>
                                    <p:cond delay="0"/>
                                  </p:stCondLst>
                                  <p:childTnLst>
                                    <p:animEffect transition="out" filter="fade">
                                      <p:cBhvr>
                                        <p:cTn id="122" dur="500" tmFilter="0, 0; .2, .5; .8, .5; 1, 0"/>
                                        <p:tgtEl>
                                          <p:spTgt spid="2094"/>
                                        </p:tgtEl>
                                      </p:cBhvr>
                                    </p:animEffect>
                                    <p:animScale>
                                      <p:cBhvr>
                                        <p:cTn id="123" dur="250" autoRev="1" fill="hold"/>
                                        <p:tgtEl>
                                          <p:spTgt spid="2094"/>
                                        </p:tgtEl>
                                      </p:cBhvr>
                                      <p:by x="105000" y="105000"/>
                                    </p:animScale>
                                  </p:childTnLst>
                                </p:cTn>
                              </p:par>
                              <p:par>
                                <p:cTn id="124" presetID="26" presetClass="emph" presetSubtype="0" fill="hold" nodeType="withEffect">
                                  <p:stCondLst>
                                    <p:cond delay="0"/>
                                  </p:stCondLst>
                                  <p:childTnLst>
                                    <p:animEffect transition="out" filter="fade">
                                      <p:cBhvr>
                                        <p:cTn id="125" dur="500" tmFilter="0, 0; .2, .5; .8, .5; 1, 0"/>
                                        <p:tgtEl>
                                          <p:spTgt spid="2095"/>
                                        </p:tgtEl>
                                      </p:cBhvr>
                                    </p:animEffect>
                                    <p:animScale>
                                      <p:cBhvr>
                                        <p:cTn id="126" dur="250" autoRev="1" fill="hold"/>
                                        <p:tgtEl>
                                          <p:spTgt spid="2095"/>
                                        </p:tgtEl>
                                      </p:cBhvr>
                                      <p:by x="105000" y="105000"/>
                                    </p:animScale>
                                  </p:childTnLst>
                                </p:cTn>
                              </p:par>
                            </p:childTnLst>
                          </p:cTn>
                        </p:par>
                      </p:childTnLst>
                    </p:cTn>
                  </p:par>
                  <p:par>
                    <p:cTn id="127" fill="hold">
                      <p:stCondLst>
                        <p:cond delay="indefinite"/>
                      </p:stCondLst>
                      <p:childTnLst>
                        <p:par>
                          <p:cTn id="128" fill="hold">
                            <p:stCondLst>
                              <p:cond delay="0"/>
                            </p:stCondLst>
                            <p:childTnLst>
                              <p:par>
                                <p:cTn id="129" presetID="26" presetClass="emph" presetSubtype="0" fill="hold" nodeType="clickEffect">
                                  <p:stCondLst>
                                    <p:cond delay="0"/>
                                  </p:stCondLst>
                                  <p:childTnLst>
                                    <p:animEffect transition="out" filter="fade">
                                      <p:cBhvr>
                                        <p:cTn id="130" dur="500" tmFilter="0, 0; .2, .5; .8, .5; 1, 0"/>
                                        <p:tgtEl>
                                          <p:spTgt spid="59"/>
                                        </p:tgtEl>
                                      </p:cBhvr>
                                    </p:animEffect>
                                    <p:animScale>
                                      <p:cBhvr>
                                        <p:cTn id="131" dur="250" autoRev="1" fill="hold"/>
                                        <p:tgtEl>
                                          <p:spTgt spid="59"/>
                                        </p:tgtEl>
                                      </p:cBhvr>
                                      <p:by x="105000" y="105000"/>
                                    </p:animScale>
                                  </p:childTnLst>
                                </p:cTn>
                              </p:par>
                            </p:childTnLst>
                          </p:cTn>
                        </p:par>
                        <p:par>
                          <p:cTn id="132" fill="hold">
                            <p:stCondLst>
                              <p:cond delay="500"/>
                            </p:stCondLst>
                            <p:childTnLst>
                              <p:par>
                                <p:cTn id="133" presetID="10" presetClass="entr" presetSubtype="0" fill="hold" nodeType="afterEffect">
                                  <p:stCondLst>
                                    <p:cond delay="0"/>
                                  </p:stCondLst>
                                  <p:childTnLst>
                                    <p:set>
                                      <p:cBhvr>
                                        <p:cTn id="134" dur="1" fill="hold">
                                          <p:stCondLst>
                                            <p:cond delay="0"/>
                                          </p:stCondLst>
                                        </p:cTn>
                                        <p:tgtEl>
                                          <p:spTgt spid="101"/>
                                        </p:tgtEl>
                                        <p:attrNameLst>
                                          <p:attrName>style.visibility</p:attrName>
                                        </p:attrNameLst>
                                      </p:cBhvr>
                                      <p:to>
                                        <p:strVal val="visible"/>
                                      </p:to>
                                    </p:set>
                                    <p:animEffect transition="in" filter="fade">
                                      <p:cBhvr>
                                        <p:cTn id="135" dur="500"/>
                                        <p:tgtEl>
                                          <p:spTgt spid="101"/>
                                        </p:tgtEl>
                                      </p:cBhvr>
                                    </p:animEffect>
                                  </p:childTnLst>
                                </p:cTn>
                              </p:par>
                              <p:par>
                                <p:cTn id="136" presetID="10" presetClass="entr" presetSubtype="0" fill="hold" nodeType="withEffect">
                                  <p:stCondLst>
                                    <p:cond delay="0"/>
                                  </p:stCondLst>
                                  <p:childTnLst>
                                    <p:set>
                                      <p:cBhvr>
                                        <p:cTn id="137" dur="1" fill="hold">
                                          <p:stCondLst>
                                            <p:cond delay="0"/>
                                          </p:stCondLst>
                                        </p:cTn>
                                        <p:tgtEl>
                                          <p:spTgt spid="104"/>
                                        </p:tgtEl>
                                        <p:attrNameLst>
                                          <p:attrName>style.visibility</p:attrName>
                                        </p:attrNameLst>
                                      </p:cBhvr>
                                      <p:to>
                                        <p:strVal val="visible"/>
                                      </p:to>
                                    </p:set>
                                    <p:animEffect transition="in" filter="fade">
                                      <p:cBhvr>
                                        <p:cTn id="138" dur="500"/>
                                        <p:tgtEl>
                                          <p:spTgt spid="104"/>
                                        </p:tgtEl>
                                      </p:cBhvr>
                                    </p:animEffect>
                                  </p:childTnLst>
                                </p:cTn>
                              </p:par>
                              <p:par>
                                <p:cTn id="139" presetID="26" presetClass="emph" presetSubtype="0" fill="hold" nodeType="withEffect">
                                  <p:stCondLst>
                                    <p:cond delay="0"/>
                                  </p:stCondLst>
                                  <p:childTnLst>
                                    <p:animEffect transition="out" filter="fade">
                                      <p:cBhvr>
                                        <p:cTn id="140" dur="500" tmFilter="0, 0; .2, .5; .8, .5; 1, 0"/>
                                        <p:tgtEl>
                                          <p:spTgt spid="2094"/>
                                        </p:tgtEl>
                                      </p:cBhvr>
                                    </p:animEffect>
                                    <p:animScale>
                                      <p:cBhvr>
                                        <p:cTn id="141" dur="250" autoRev="1" fill="hold"/>
                                        <p:tgtEl>
                                          <p:spTgt spid="2094"/>
                                        </p:tgtEl>
                                      </p:cBhvr>
                                      <p:by x="105000" y="105000"/>
                                    </p:animScale>
                                  </p:childTnLst>
                                </p:cTn>
                              </p:par>
                              <p:par>
                                <p:cTn id="142" presetID="26" presetClass="emph" presetSubtype="0" fill="hold" nodeType="withEffect">
                                  <p:stCondLst>
                                    <p:cond delay="0"/>
                                  </p:stCondLst>
                                  <p:childTnLst>
                                    <p:animEffect transition="out" filter="fade">
                                      <p:cBhvr>
                                        <p:cTn id="143" dur="500" tmFilter="0, 0; .2, .5; .8, .5; 1, 0"/>
                                        <p:tgtEl>
                                          <p:spTgt spid="2095"/>
                                        </p:tgtEl>
                                      </p:cBhvr>
                                    </p:animEffect>
                                    <p:animScale>
                                      <p:cBhvr>
                                        <p:cTn id="144" dur="250" autoRev="1" fill="hold"/>
                                        <p:tgtEl>
                                          <p:spTgt spid="209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0C56361-DDAA-4748-B7A9-B8BC745B4ADA}"/>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3070" y="3726566"/>
            <a:ext cx="7730398" cy="2588490"/>
          </a:xfrm>
          <a:prstGeom prst="rect">
            <a:avLst/>
          </a:prstGeom>
        </p:spPr>
      </p:pic>
      <p:pic>
        <p:nvPicPr>
          <p:cNvPr id="13" name="Picture 12">
            <a:extLst>
              <a:ext uri="{FF2B5EF4-FFF2-40B4-BE49-F238E27FC236}">
                <a16:creationId xmlns:a16="http://schemas.microsoft.com/office/drawing/2014/main" id="{1755139D-441A-4F80-B8CD-7E209A386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4013" y="3305701"/>
            <a:ext cx="7139035" cy="2316681"/>
          </a:xfrm>
          <a:prstGeom prst="rect">
            <a:avLst/>
          </a:prstGeom>
        </p:spPr>
      </p:pic>
      <p:sp>
        <p:nvSpPr>
          <p:cNvPr id="2" name="Title 1"/>
          <p:cNvSpPr>
            <a:spLocks noGrp="1"/>
          </p:cNvSpPr>
          <p:nvPr>
            <p:ph type="title"/>
          </p:nvPr>
        </p:nvSpPr>
        <p:spPr>
          <a:xfrm>
            <a:off x="1163002" y="286603"/>
            <a:ext cx="10058400" cy="1450757"/>
          </a:xfrm>
        </p:spPr>
        <p:txBody>
          <a:bodyPr/>
          <a:lstStyle/>
          <a:p>
            <a:r>
              <a:rPr lang="fr-FR" b="1" dirty="0">
                <a:solidFill>
                  <a:srgbClr val="1B5337"/>
                </a:solidFill>
                <a:latin typeface="Aleo" panose="020F0502020204030203" pitchFamily="34" charset="0"/>
              </a:rPr>
              <a:t>Transfert d'énergie et de nutriments</a:t>
            </a:r>
            <a:endParaRPr lang="en-CA" dirty="0">
              <a:solidFill>
                <a:srgbClr val="1B5337"/>
              </a:solidFill>
            </a:endParaRPr>
          </a:p>
        </p:txBody>
      </p:sp>
      <p:sp>
        <p:nvSpPr>
          <p:cNvPr id="4" name="TextBox 3"/>
          <p:cNvSpPr txBox="1"/>
          <p:nvPr/>
        </p:nvSpPr>
        <p:spPr>
          <a:xfrm>
            <a:off x="1253345" y="1843717"/>
            <a:ext cx="10605046" cy="1200329"/>
          </a:xfrm>
          <a:prstGeom prst="rect">
            <a:avLst/>
          </a:prstGeom>
          <a:noFill/>
        </p:spPr>
        <p:txBody>
          <a:bodyPr wrap="square" rtlCol="0">
            <a:spAutoFit/>
          </a:bodyPr>
          <a:lstStyle/>
          <a:p>
            <a:r>
              <a:rPr lang="fr-FR" sz="2400" dirty="0">
                <a:solidFill>
                  <a:schemeClr val="accent1">
                    <a:lumMod val="50000"/>
                  </a:schemeClr>
                </a:solidFill>
              </a:rPr>
              <a:t>L'énergie et les nutriments ne circulent pas toujours en ligne droite : les </a:t>
            </a:r>
            <a:r>
              <a:rPr lang="fr-FR" sz="2400" b="1" dirty="0">
                <a:solidFill>
                  <a:schemeClr val="accent1">
                    <a:lumMod val="50000"/>
                  </a:schemeClr>
                </a:solidFill>
              </a:rPr>
              <a:t>nécrophages</a:t>
            </a:r>
            <a:r>
              <a:rPr lang="fr-FR" sz="2400" dirty="0">
                <a:solidFill>
                  <a:schemeClr val="accent1">
                    <a:lumMod val="50000"/>
                  </a:schemeClr>
                </a:solidFill>
              </a:rPr>
              <a:t> et les </a:t>
            </a:r>
            <a:r>
              <a:rPr lang="fr-FR" sz="2400" b="1" dirty="0">
                <a:solidFill>
                  <a:schemeClr val="accent1">
                    <a:lumMod val="50000"/>
                  </a:schemeClr>
                </a:solidFill>
              </a:rPr>
              <a:t>décomposeurs</a:t>
            </a:r>
            <a:r>
              <a:rPr lang="fr-FR" sz="2400" dirty="0">
                <a:solidFill>
                  <a:schemeClr val="accent1">
                    <a:lumMod val="50000"/>
                  </a:schemeClr>
                </a:solidFill>
              </a:rPr>
              <a:t> se nourrissent de plantes et d'animaux morts, ainsi que de leurs excréments.</a:t>
            </a:r>
            <a:endParaRPr lang="en-CA" sz="2400" dirty="0">
              <a:solidFill>
                <a:schemeClr val="accent1">
                  <a:lumMod val="50000"/>
                </a:schemeClr>
              </a:solidFill>
            </a:endParaRPr>
          </a:p>
        </p:txBody>
      </p:sp>
      <p:sp>
        <p:nvSpPr>
          <p:cNvPr id="48" name="Text Box 38"/>
          <p:cNvSpPr txBox="1">
            <a:spLocks noChangeArrowheads="1"/>
          </p:cNvSpPr>
          <p:nvPr/>
        </p:nvSpPr>
        <p:spPr bwMode="auto">
          <a:xfrm>
            <a:off x="-7057" y="6392844"/>
            <a:ext cx="10706570" cy="2304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kumimoji="0" lang="en-CA" altLang="en-US" sz="500" b="0" i="1" u="none" strike="noStrike" cap="none" normalizeH="0" baseline="0" dirty="0">
                <a:ln>
                  <a:noFill/>
                </a:ln>
                <a:solidFill>
                  <a:srgbClr val="808080"/>
                </a:solidFill>
                <a:effectLst/>
                <a:latin typeface="Calibri" panose="020F0502020204030204" pitchFamily="34" charset="0"/>
              </a:rPr>
              <a:t> Muskrat image from naturalunseenhazards.wordpress.com. Coyote image from yedraw.com. Pond snail image from memrise.com. Cottontail image from kidssearch.com. Canada goose image from pngimg.com. Snowy owl image from birdwatchersgeneralstore.com.  Mallard image from hbw.com. Grass image from supagro.fr. </a:t>
            </a:r>
            <a:r>
              <a:rPr lang="en-US" altLang="en-US" sz="500" i="1" dirty="0">
                <a:solidFill>
                  <a:srgbClr val="808080"/>
                </a:solidFill>
                <a:latin typeface="Calibri" panose="020F0502020204030204" pitchFamily="34" charset="0"/>
              </a:rPr>
              <a:t>Cattail image from clipground.com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6" name="TextBox 85">
            <a:extLst>
              <a:ext uri="{FF2B5EF4-FFF2-40B4-BE49-F238E27FC236}">
                <a16:creationId xmlns:a16="http://schemas.microsoft.com/office/drawing/2014/main" id="{84ECBCE0-C802-4355-B412-11198EC7AF87}"/>
              </a:ext>
            </a:extLst>
          </p:cNvPr>
          <p:cNvSpPr txBox="1"/>
          <p:nvPr/>
        </p:nvSpPr>
        <p:spPr>
          <a:xfrm>
            <a:off x="8428011" y="4498546"/>
            <a:ext cx="3479320" cy="1723549"/>
          </a:xfrm>
          <a:prstGeom prst="rect">
            <a:avLst/>
          </a:prstGeom>
          <a:noFill/>
        </p:spPr>
        <p:txBody>
          <a:bodyPr wrap="square" rtlCol="0">
            <a:spAutoFit/>
          </a:bodyPr>
          <a:lstStyle/>
          <a:p>
            <a:r>
              <a:rPr lang="fr-FR" sz="1600" dirty="0">
                <a:solidFill>
                  <a:schemeClr val="accent1">
                    <a:lumMod val="50000"/>
                  </a:schemeClr>
                </a:solidFill>
              </a:rPr>
              <a:t>Un </a:t>
            </a:r>
            <a:r>
              <a:rPr lang="fr-FR" sz="1600" b="1" dirty="0">
                <a:solidFill>
                  <a:schemeClr val="accent1">
                    <a:lumMod val="50000"/>
                  </a:schemeClr>
                </a:solidFill>
              </a:rPr>
              <a:t>nécrophage</a:t>
            </a:r>
            <a:r>
              <a:rPr lang="fr-FR" sz="1600" dirty="0">
                <a:solidFill>
                  <a:schemeClr val="accent1">
                    <a:lumMod val="50000"/>
                  </a:schemeClr>
                </a:solidFill>
              </a:rPr>
              <a:t> se nourrit d'organismes qu'il n'a pas tués lui-même.</a:t>
            </a:r>
            <a:endParaRPr lang="en-CA" sz="1600" dirty="0">
              <a:solidFill>
                <a:schemeClr val="accent1">
                  <a:lumMod val="50000"/>
                </a:schemeClr>
              </a:solidFill>
            </a:endParaRPr>
          </a:p>
          <a:p>
            <a:endParaRPr lang="en-CA" sz="1000" dirty="0">
              <a:solidFill>
                <a:schemeClr val="accent1">
                  <a:lumMod val="50000"/>
                </a:schemeClr>
              </a:solidFill>
            </a:endParaRPr>
          </a:p>
          <a:p>
            <a:r>
              <a:rPr lang="fr-FR" sz="1600" dirty="0">
                <a:solidFill>
                  <a:schemeClr val="accent1">
                    <a:lumMod val="50000"/>
                  </a:schemeClr>
                </a:solidFill>
              </a:rPr>
              <a:t>Un </a:t>
            </a:r>
            <a:r>
              <a:rPr lang="fr-FR" sz="1600" b="1" dirty="0">
                <a:solidFill>
                  <a:schemeClr val="accent1">
                    <a:lumMod val="50000"/>
                  </a:schemeClr>
                </a:solidFill>
              </a:rPr>
              <a:t>décomposeur</a:t>
            </a:r>
            <a:r>
              <a:rPr lang="fr-FR" sz="1600" dirty="0">
                <a:solidFill>
                  <a:schemeClr val="accent1">
                    <a:lumMod val="50000"/>
                  </a:schemeClr>
                </a:solidFill>
              </a:rPr>
              <a:t> transforme la matière organique en nutriments simples qui peuvent être réutilisés par d'autres êtres vivants.</a:t>
            </a:r>
            <a:endParaRPr lang="en-CA" sz="2400" dirty="0">
              <a:solidFill>
                <a:schemeClr val="accent1">
                  <a:lumMod val="50000"/>
                </a:schemeClr>
              </a:solidFill>
            </a:endParaRPr>
          </a:p>
        </p:txBody>
      </p:sp>
      <p:pic>
        <p:nvPicPr>
          <p:cNvPr id="16" name="Picture 15">
            <a:extLst>
              <a:ext uri="{FF2B5EF4-FFF2-40B4-BE49-F238E27FC236}">
                <a16:creationId xmlns:a16="http://schemas.microsoft.com/office/drawing/2014/main" id="{35C1F6C8-6FFE-4CF6-AEF2-268711C19BF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409351" y="2817978"/>
            <a:ext cx="1865538" cy="1270943"/>
          </a:xfrm>
          <a:prstGeom prst="rect">
            <a:avLst/>
          </a:prstGeom>
        </p:spPr>
      </p:pic>
      <p:sp>
        <p:nvSpPr>
          <p:cNvPr id="5" name="TextBox 4">
            <a:extLst>
              <a:ext uri="{FF2B5EF4-FFF2-40B4-BE49-F238E27FC236}">
                <a16:creationId xmlns:a16="http://schemas.microsoft.com/office/drawing/2014/main" id="{4CACF4FF-F3C6-8E1D-FDA1-DDD75EED2F7F}"/>
              </a:ext>
            </a:extLst>
          </p:cNvPr>
          <p:cNvSpPr txBox="1"/>
          <p:nvPr/>
        </p:nvSpPr>
        <p:spPr>
          <a:xfrm>
            <a:off x="8425776" y="4088921"/>
            <a:ext cx="2499171" cy="276999"/>
          </a:xfrm>
          <a:prstGeom prst="rect">
            <a:avLst/>
          </a:prstGeom>
          <a:noFill/>
        </p:spPr>
        <p:txBody>
          <a:bodyPr wrap="square" rtlCol="0">
            <a:spAutoFit/>
          </a:bodyPr>
          <a:lstStyle/>
          <a:p>
            <a:r>
              <a:rPr lang="en-US" sz="1200" b="1" dirty="0" err="1">
                <a:solidFill>
                  <a:schemeClr val="accent1">
                    <a:lumMod val="50000"/>
                  </a:schemeClr>
                </a:solidFill>
              </a:rPr>
              <a:t>Nécrophages</a:t>
            </a:r>
            <a:r>
              <a:rPr lang="en-US" sz="1200" b="1" dirty="0">
                <a:solidFill>
                  <a:schemeClr val="accent1">
                    <a:lumMod val="50000"/>
                  </a:schemeClr>
                </a:solidFill>
              </a:rPr>
              <a:t> et </a:t>
            </a:r>
            <a:r>
              <a:rPr lang="en-US" sz="1200" b="1" dirty="0" err="1">
                <a:solidFill>
                  <a:schemeClr val="accent1">
                    <a:lumMod val="50000"/>
                  </a:schemeClr>
                </a:solidFill>
              </a:rPr>
              <a:t>décomposeurs</a:t>
            </a:r>
            <a:endParaRPr lang="en-CA" sz="1200" b="1" dirty="0">
              <a:solidFill>
                <a:schemeClr val="accent1">
                  <a:lumMod val="50000"/>
                </a:schemeClr>
              </a:solidFill>
            </a:endParaRPr>
          </a:p>
        </p:txBody>
      </p:sp>
    </p:spTree>
    <p:extLst>
      <p:ext uri="{BB962C8B-B14F-4D97-AF65-F5344CB8AC3E}">
        <p14:creationId xmlns:p14="http://schemas.microsoft.com/office/powerpoint/2010/main" val="283250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6">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6C5D77-6A8D-6FE9-D14E-820939D305B0}"/>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3070" y="3726566"/>
            <a:ext cx="7730398" cy="2588490"/>
          </a:xfrm>
          <a:prstGeom prst="rect">
            <a:avLst/>
          </a:prstGeom>
        </p:spPr>
      </p:pic>
      <p:pic>
        <p:nvPicPr>
          <p:cNvPr id="6" name="Picture 5">
            <a:extLst>
              <a:ext uri="{FF2B5EF4-FFF2-40B4-BE49-F238E27FC236}">
                <a16:creationId xmlns:a16="http://schemas.microsoft.com/office/drawing/2014/main" id="{4306D047-4596-41D8-2B5C-CBA93822905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4013" y="3305701"/>
            <a:ext cx="7139035" cy="2316681"/>
          </a:xfrm>
          <a:prstGeom prst="rect">
            <a:avLst/>
          </a:prstGeom>
        </p:spPr>
      </p:pic>
      <p:pic>
        <p:nvPicPr>
          <p:cNvPr id="9" name="Picture 8">
            <a:extLst>
              <a:ext uri="{FF2B5EF4-FFF2-40B4-BE49-F238E27FC236}">
                <a16:creationId xmlns:a16="http://schemas.microsoft.com/office/drawing/2014/main" id="{CC9941C0-AA95-8CDD-740E-156850B3D99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409351" y="2817978"/>
            <a:ext cx="1865538" cy="1270943"/>
          </a:xfrm>
          <a:prstGeom prst="rect">
            <a:avLst/>
          </a:prstGeom>
        </p:spPr>
      </p:pic>
      <p:sp>
        <p:nvSpPr>
          <p:cNvPr id="10" name="TextBox 9">
            <a:extLst>
              <a:ext uri="{FF2B5EF4-FFF2-40B4-BE49-F238E27FC236}">
                <a16:creationId xmlns:a16="http://schemas.microsoft.com/office/drawing/2014/main" id="{C1ADD47C-1C48-4348-14B1-B459376F70BE}"/>
              </a:ext>
            </a:extLst>
          </p:cNvPr>
          <p:cNvSpPr txBox="1"/>
          <p:nvPr/>
        </p:nvSpPr>
        <p:spPr>
          <a:xfrm>
            <a:off x="8425776" y="4088921"/>
            <a:ext cx="2499171" cy="276999"/>
          </a:xfrm>
          <a:prstGeom prst="rect">
            <a:avLst/>
          </a:prstGeom>
          <a:noFill/>
        </p:spPr>
        <p:txBody>
          <a:bodyPr wrap="square" rtlCol="0">
            <a:spAutoFit/>
          </a:bodyPr>
          <a:lstStyle/>
          <a:p>
            <a:r>
              <a:rPr lang="en-US" sz="1200" b="1" dirty="0" err="1">
                <a:solidFill>
                  <a:schemeClr val="accent1">
                    <a:lumMod val="50000"/>
                  </a:schemeClr>
                </a:solidFill>
              </a:rPr>
              <a:t>Nécrophages</a:t>
            </a:r>
            <a:r>
              <a:rPr lang="en-US" sz="1200" b="1" dirty="0">
                <a:solidFill>
                  <a:schemeClr val="accent1">
                    <a:lumMod val="50000"/>
                  </a:schemeClr>
                </a:solidFill>
              </a:rPr>
              <a:t> et </a:t>
            </a:r>
            <a:r>
              <a:rPr lang="en-US" sz="1200" b="1" dirty="0" err="1">
                <a:solidFill>
                  <a:schemeClr val="accent1">
                    <a:lumMod val="50000"/>
                  </a:schemeClr>
                </a:solidFill>
              </a:rPr>
              <a:t>décomposeurs</a:t>
            </a:r>
            <a:endParaRPr lang="en-CA" sz="1200" b="1" dirty="0">
              <a:solidFill>
                <a:schemeClr val="accent1">
                  <a:lumMod val="50000"/>
                </a:schemeClr>
              </a:solidFill>
            </a:endParaRPr>
          </a:p>
        </p:txBody>
      </p:sp>
      <p:pic>
        <p:nvPicPr>
          <p:cNvPr id="3" name="Picture 2">
            <a:extLst>
              <a:ext uri="{FF2B5EF4-FFF2-40B4-BE49-F238E27FC236}">
                <a16:creationId xmlns:a16="http://schemas.microsoft.com/office/drawing/2014/main" id="{FDCCAD3F-A31A-4527-8267-72E38AF6195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96380" y="2612589"/>
            <a:ext cx="10303133" cy="3468925"/>
          </a:xfrm>
          <a:prstGeom prst="rect">
            <a:avLst/>
          </a:prstGeom>
        </p:spPr>
      </p:pic>
      <p:sp>
        <p:nvSpPr>
          <p:cNvPr id="2" name="Title 1"/>
          <p:cNvSpPr>
            <a:spLocks noGrp="1"/>
          </p:cNvSpPr>
          <p:nvPr>
            <p:ph type="title"/>
          </p:nvPr>
        </p:nvSpPr>
        <p:spPr>
          <a:xfrm>
            <a:off x="1163002" y="286603"/>
            <a:ext cx="10058400" cy="1450757"/>
          </a:xfrm>
        </p:spPr>
        <p:txBody>
          <a:bodyPr/>
          <a:lstStyle/>
          <a:p>
            <a:r>
              <a:rPr lang="fr-FR" b="1" dirty="0">
                <a:solidFill>
                  <a:srgbClr val="1B5337"/>
                </a:solidFill>
                <a:latin typeface="Aleo" panose="020F0502020204030203" pitchFamily="34" charset="0"/>
              </a:rPr>
              <a:t>Transfert d'énergie et de nutriments</a:t>
            </a:r>
            <a:endParaRPr lang="en-CA" dirty="0">
              <a:solidFill>
                <a:srgbClr val="1B5337"/>
              </a:solidFill>
            </a:endParaRPr>
          </a:p>
        </p:txBody>
      </p:sp>
      <p:sp>
        <p:nvSpPr>
          <p:cNvPr id="4" name="TextBox 3"/>
          <p:cNvSpPr txBox="1"/>
          <p:nvPr/>
        </p:nvSpPr>
        <p:spPr>
          <a:xfrm>
            <a:off x="1252576" y="1811178"/>
            <a:ext cx="10605046" cy="923330"/>
          </a:xfrm>
          <a:prstGeom prst="rect">
            <a:avLst/>
          </a:prstGeom>
          <a:noFill/>
        </p:spPr>
        <p:txBody>
          <a:bodyPr wrap="square" rtlCol="0">
            <a:spAutoFit/>
          </a:bodyPr>
          <a:lstStyle/>
          <a:p>
            <a:r>
              <a:rPr lang="fr-FR" dirty="0">
                <a:solidFill>
                  <a:schemeClr val="accent1">
                    <a:lumMod val="50000"/>
                  </a:schemeClr>
                </a:solidFill>
              </a:rPr>
              <a:t>Les nécrophages et les décomposeurs contribuent tous deux au recyclage de la matière organique au sein de l'écosystème, à la fois en restituant des nutriments au sol et en servant eux-mêmes de nourriture à d'autres organismes! </a:t>
            </a:r>
            <a:endParaRPr lang="en-CA" dirty="0">
              <a:solidFill>
                <a:schemeClr val="accent1">
                  <a:lumMod val="50000"/>
                </a:schemeClr>
              </a:solidFill>
            </a:endParaRPr>
          </a:p>
        </p:txBody>
      </p:sp>
      <p:sp>
        <p:nvSpPr>
          <p:cNvPr id="8" name="Text Box 38">
            <a:extLst>
              <a:ext uri="{FF2B5EF4-FFF2-40B4-BE49-F238E27FC236}">
                <a16:creationId xmlns:a16="http://schemas.microsoft.com/office/drawing/2014/main" id="{F4261A72-60C0-42C0-B73D-83EE65D12ABA}"/>
              </a:ext>
            </a:extLst>
          </p:cNvPr>
          <p:cNvSpPr txBox="1">
            <a:spLocks noChangeArrowheads="1"/>
          </p:cNvSpPr>
          <p:nvPr/>
        </p:nvSpPr>
        <p:spPr bwMode="auto">
          <a:xfrm>
            <a:off x="-7057" y="6392844"/>
            <a:ext cx="10706570" cy="2304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kumimoji="0" lang="en-CA" altLang="en-US" sz="500" b="0" i="1" u="none" strike="noStrike" cap="none" normalizeH="0" baseline="0" dirty="0">
                <a:ln>
                  <a:noFill/>
                </a:ln>
                <a:solidFill>
                  <a:srgbClr val="808080"/>
                </a:solidFill>
                <a:effectLst/>
                <a:latin typeface="Calibri" panose="020F0502020204030204" pitchFamily="34" charset="0"/>
              </a:rPr>
              <a:t> Muskrat image from naturalunseenhazards.wordpress.com. Coyote image from yedraw.com. Pond snail image from memrise.com. Cottontail image from kidssearch.com. Canada goose image from pngimg.com. Snowy owl image from birdwatchersgeneralstore.com.  Mallard image from hbw.com. Grass image from supagro.fr. </a:t>
            </a:r>
            <a:r>
              <a:rPr lang="en-US" altLang="en-US" sz="500" i="1" dirty="0">
                <a:solidFill>
                  <a:srgbClr val="808080"/>
                </a:solidFill>
                <a:latin typeface="Calibri" panose="020F0502020204030204" pitchFamily="34" charset="0"/>
              </a:rPr>
              <a:t>Cattail image from clipground.com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4ED9747-D2B6-E874-2344-0FD3548129CC}"/>
              </a:ext>
            </a:extLst>
          </p:cNvPr>
          <p:cNvSpPr txBox="1"/>
          <p:nvPr/>
        </p:nvSpPr>
        <p:spPr>
          <a:xfrm>
            <a:off x="8695426" y="5434642"/>
            <a:ext cx="2596551" cy="430887"/>
          </a:xfrm>
          <a:prstGeom prst="rect">
            <a:avLst/>
          </a:prstGeom>
          <a:solidFill>
            <a:srgbClr val="FFFFFF"/>
          </a:solidFill>
        </p:spPr>
        <p:txBody>
          <a:bodyPr wrap="square" rtlCol="0">
            <a:spAutoFit/>
          </a:bodyPr>
          <a:lstStyle/>
          <a:p>
            <a:r>
              <a:rPr lang="fr-FR" sz="1100" b="1" dirty="0">
                <a:solidFill>
                  <a:srgbClr val="B96D00"/>
                </a:solidFill>
              </a:rPr>
              <a:t>L'énergie et les nutriments sont                         réintroduits dans le cycle de l'écosystème</a:t>
            </a:r>
            <a:endParaRPr lang="en-CA" sz="1100" b="1" dirty="0">
              <a:solidFill>
                <a:srgbClr val="B96D00"/>
              </a:solidFill>
            </a:endParaRPr>
          </a:p>
        </p:txBody>
      </p:sp>
    </p:spTree>
    <p:extLst>
      <p:ext uri="{BB962C8B-B14F-4D97-AF65-F5344CB8AC3E}">
        <p14:creationId xmlns:p14="http://schemas.microsoft.com/office/powerpoint/2010/main" val="1341665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002" y="286603"/>
            <a:ext cx="10058400" cy="1450757"/>
          </a:xfrm>
        </p:spPr>
        <p:txBody>
          <a:bodyPr/>
          <a:lstStyle/>
          <a:p>
            <a:r>
              <a:rPr lang="en-CA" b="1" dirty="0" err="1">
                <a:solidFill>
                  <a:srgbClr val="1B5337"/>
                </a:solidFill>
                <a:latin typeface="Aleo" panose="020F0502020204030203" pitchFamily="34" charset="0"/>
              </a:rPr>
              <a:t>Nécrophages</a:t>
            </a:r>
            <a:r>
              <a:rPr lang="en-CA" b="1" dirty="0">
                <a:solidFill>
                  <a:srgbClr val="1B5337"/>
                </a:solidFill>
                <a:latin typeface="Aleo" panose="020F0502020204030203" pitchFamily="34" charset="0"/>
              </a:rPr>
              <a:t> et </a:t>
            </a:r>
            <a:r>
              <a:rPr lang="en-CA" b="1" dirty="0" err="1">
                <a:solidFill>
                  <a:srgbClr val="1B5337"/>
                </a:solidFill>
                <a:latin typeface="Aleo" panose="020F0502020204030203" pitchFamily="34" charset="0"/>
              </a:rPr>
              <a:t>décomposeurs</a:t>
            </a:r>
            <a:endParaRPr lang="en-CA" dirty="0">
              <a:solidFill>
                <a:srgbClr val="1B5337"/>
              </a:solidFill>
            </a:endParaRPr>
          </a:p>
        </p:txBody>
      </p:sp>
      <p:sp>
        <p:nvSpPr>
          <p:cNvPr id="4" name="TextBox 3"/>
          <p:cNvSpPr txBox="1"/>
          <p:nvPr/>
        </p:nvSpPr>
        <p:spPr>
          <a:xfrm>
            <a:off x="1163002" y="1781592"/>
            <a:ext cx="10605046" cy="1569660"/>
          </a:xfrm>
          <a:prstGeom prst="rect">
            <a:avLst/>
          </a:prstGeom>
          <a:noFill/>
        </p:spPr>
        <p:txBody>
          <a:bodyPr wrap="square" rtlCol="0">
            <a:spAutoFit/>
          </a:bodyPr>
          <a:lstStyle/>
          <a:p>
            <a:r>
              <a:rPr lang="fr-FR" sz="2400" dirty="0">
                <a:solidFill>
                  <a:schemeClr val="accent1">
                    <a:lumMod val="50000"/>
                  </a:schemeClr>
                </a:solidFill>
              </a:rPr>
              <a:t>Ils jouent tous deux un rôle important dans les écosystèmes. Imaginez un monde sans eux : il serait envahi d’organismes morts et de leurs déchets! Sans leur capacité à recycler les matières, aucun nutriment ne retournerait dans le sol, et les réseaux trophiques des écosystèmes s’effondreraient rapidement.</a:t>
            </a:r>
            <a:endParaRPr lang="en-CA" sz="2400" dirty="0">
              <a:solidFill>
                <a:schemeClr val="accent1">
                  <a:lumMod val="50000"/>
                </a:schemeClr>
              </a:solidFill>
            </a:endParaRPr>
          </a:p>
        </p:txBody>
      </p:sp>
      <p:pic>
        <p:nvPicPr>
          <p:cNvPr id="14" name="Picture 13">
            <a:extLst>
              <a:ext uri="{FF2B5EF4-FFF2-40B4-BE49-F238E27FC236}">
                <a16:creationId xmlns:a16="http://schemas.microsoft.com/office/drawing/2014/main" id="{FEAB2AE7-7372-4D7E-A301-8E69DA6CDF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7181" y="4393757"/>
            <a:ext cx="4250114" cy="2374292"/>
          </a:xfrm>
          <a:prstGeom prst="rect">
            <a:avLst/>
          </a:prstGeom>
        </p:spPr>
      </p:pic>
      <p:pic>
        <p:nvPicPr>
          <p:cNvPr id="15" name="Picture 14">
            <a:extLst>
              <a:ext uri="{FF2B5EF4-FFF2-40B4-BE49-F238E27FC236}">
                <a16:creationId xmlns:a16="http://schemas.microsoft.com/office/drawing/2014/main" id="{4523777D-541C-4FD5-8785-B1C63B2EE1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5289" y="4997025"/>
            <a:ext cx="4621169" cy="1975275"/>
          </a:xfrm>
          <a:prstGeom prst="rect">
            <a:avLst/>
          </a:prstGeom>
        </p:spPr>
      </p:pic>
      <p:pic>
        <p:nvPicPr>
          <p:cNvPr id="17" name="Picture 16">
            <a:extLst>
              <a:ext uri="{FF2B5EF4-FFF2-40B4-BE49-F238E27FC236}">
                <a16:creationId xmlns:a16="http://schemas.microsoft.com/office/drawing/2014/main" id="{BF90BA0B-668B-432A-94CA-0B2EE8825E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40725" y="4004825"/>
            <a:ext cx="4877223" cy="2853175"/>
          </a:xfrm>
          <a:prstGeom prst="rect">
            <a:avLst/>
          </a:prstGeom>
        </p:spPr>
      </p:pic>
      <p:pic>
        <p:nvPicPr>
          <p:cNvPr id="18" name="Picture 17">
            <a:extLst>
              <a:ext uri="{FF2B5EF4-FFF2-40B4-BE49-F238E27FC236}">
                <a16:creationId xmlns:a16="http://schemas.microsoft.com/office/drawing/2014/main" id="{3E5ED70D-5393-4F3D-87BA-6B958CC4AB5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7457530" y="3526632"/>
            <a:ext cx="4877223" cy="3389670"/>
          </a:xfrm>
          <a:prstGeom prst="rect">
            <a:avLst/>
          </a:prstGeom>
        </p:spPr>
      </p:pic>
      <p:sp>
        <p:nvSpPr>
          <p:cNvPr id="3" name="Rectangle 2">
            <a:extLst>
              <a:ext uri="{FF2B5EF4-FFF2-40B4-BE49-F238E27FC236}">
                <a16:creationId xmlns:a16="http://schemas.microsoft.com/office/drawing/2014/main" id="{DBB35D0F-E342-471B-9486-F487F104A6A0}"/>
              </a:ext>
            </a:extLst>
          </p:cNvPr>
          <p:cNvSpPr/>
          <p:nvPr/>
        </p:nvSpPr>
        <p:spPr>
          <a:xfrm>
            <a:off x="-35485" y="6357429"/>
            <a:ext cx="6590266" cy="200055"/>
          </a:xfrm>
          <a:prstGeom prst="rect">
            <a:avLst/>
          </a:prstGeom>
        </p:spPr>
        <p:txBody>
          <a:bodyPr wrap="none">
            <a:spAutoFit/>
          </a:bodyPr>
          <a:lstStyle/>
          <a:p>
            <a:pPr lvl="0" defTabSz="914400" eaLnBrk="0" fontAlgn="base" hangingPunct="0">
              <a:spcBef>
                <a:spcPct val="0"/>
              </a:spcBef>
              <a:spcAft>
                <a:spcPct val="0"/>
              </a:spcAft>
            </a:pPr>
            <a:r>
              <a:rPr lang="en-CA" altLang="en-US" sz="700" i="1" dirty="0">
                <a:solidFill>
                  <a:srgbClr val="7F7F7F"/>
                </a:solidFill>
                <a:latin typeface="Calibri" panose="020F0502020204030204" pitchFamily="34" charset="0"/>
              </a:rPr>
              <a:t>Cattail image from clipground.com. Muskrat image from naturalunseenhazards.wordpress.com. 	           </a:t>
            </a:r>
            <a:r>
              <a:rPr lang="en-CA" altLang="en-US" sz="700" i="1" dirty="0">
                <a:solidFill>
                  <a:srgbClr val="808080"/>
                </a:solidFill>
                <a:latin typeface="Calibri" panose="020F0502020204030204" pitchFamily="34" charset="0"/>
              </a:rPr>
              <a:t>Scat image from petpooskiddoo.com</a:t>
            </a:r>
            <a:r>
              <a:rPr lang="en-CA" altLang="en-US" sz="700" i="1" dirty="0">
                <a:solidFill>
                  <a:srgbClr val="7F7F7F"/>
                </a:solidFill>
                <a:latin typeface="Calibri" panose="020F0502020204030204" pitchFamily="34" charset="0"/>
              </a:rPr>
              <a:t>. Grass images from supagro.fr </a:t>
            </a:r>
            <a:endParaRPr lang="en-US" altLang="en-US" sz="4400" dirty="0">
              <a:latin typeface="Arial" panose="020B0604020202020204" pitchFamily="34" charset="0"/>
            </a:endParaRPr>
          </a:p>
        </p:txBody>
      </p:sp>
      <p:pic>
        <p:nvPicPr>
          <p:cNvPr id="5" name="Picture 4">
            <a:extLst>
              <a:ext uri="{FF2B5EF4-FFF2-40B4-BE49-F238E27FC236}">
                <a16:creationId xmlns:a16="http://schemas.microsoft.com/office/drawing/2014/main" id="{E05AED11-9E8A-4EB6-B7FF-8D28D86664B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317186" y="3193129"/>
            <a:ext cx="1310754" cy="1371719"/>
          </a:xfrm>
          <a:prstGeom prst="rect">
            <a:avLst/>
          </a:prstGeom>
        </p:spPr>
      </p:pic>
      <p:pic>
        <p:nvPicPr>
          <p:cNvPr id="7" name="Picture 6">
            <a:extLst>
              <a:ext uri="{FF2B5EF4-FFF2-40B4-BE49-F238E27FC236}">
                <a16:creationId xmlns:a16="http://schemas.microsoft.com/office/drawing/2014/main" id="{D8289B7B-E80E-40D8-9D03-893C8F97017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871623" y="2902739"/>
            <a:ext cx="1310754" cy="1316850"/>
          </a:xfrm>
          <a:prstGeom prst="rect">
            <a:avLst/>
          </a:prstGeom>
        </p:spPr>
      </p:pic>
    </p:spTree>
    <p:extLst>
      <p:ext uri="{BB962C8B-B14F-4D97-AF65-F5344CB8AC3E}">
        <p14:creationId xmlns:p14="http://schemas.microsoft.com/office/powerpoint/2010/main" val="270390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82BB2-C97A-3E01-AA09-CF578594C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1670D2-1E3D-FE38-D60A-036FFC127E00}"/>
              </a:ext>
            </a:extLst>
          </p:cNvPr>
          <p:cNvSpPr>
            <a:spLocks noGrp="1"/>
          </p:cNvSpPr>
          <p:nvPr>
            <p:ph type="title"/>
          </p:nvPr>
        </p:nvSpPr>
        <p:spPr>
          <a:xfrm>
            <a:off x="1163002" y="286603"/>
            <a:ext cx="10058400" cy="1450757"/>
          </a:xfrm>
        </p:spPr>
        <p:txBody>
          <a:bodyPr/>
          <a:lstStyle/>
          <a:p>
            <a:r>
              <a:rPr lang="en-CA" b="1" dirty="0" err="1">
                <a:solidFill>
                  <a:srgbClr val="1B5337"/>
                </a:solidFill>
                <a:latin typeface="Aleo" panose="020F0502020204030203" pitchFamily="34" charset="0"/>
              </a:rPr>
              <a:t>Nécrophages</a:t>
            </a:r>
            <a:r>
              <a:rPr lang="en-CA" b="1" dirty="0">
                <a:solidFill>
                  <a:srgbClr val="1B5337"/>
                </a:solidFill>
                <a:latin typeface="Aleo" panose="020F0502020204030203" pitchFamily="34" charset="0"/>
              </a:rPr>
              <a:t> et </a:t>
            </a:r>
            <a:r>
              <a:rPr lang="en-CA" b="1" dirty="0" err="1">
                <a:solidFill>
                  <a:srgbClr val="1B5337"/>
                </a:solidFill>
                <a:latin typeface="Aleo" panose="020F0502020204030203" pitchFamily="34" charset="0"/>
              </a:rPr>
              <a:t>décomposeurs</a:t>
            </a:r>
            <a:endParaRPr lang="en-CA" dirty="0">
              <a:solidFill>
                <a:srgbClr val="1B5337"/>
              </a:solidFill>
            </a:endParaRPr>
          </a:p>
        </p:txBody>
      </p:sp>
      <p:sp>
        <p:nvSpPr>
          <p:cNvPr id="4" name="TextBox 3">
            <a:extLst>
              <a:ext uri="{FF2B5EF4-FFF2-40B4-BE49-F238E27FC236}">
                <a16:creationId xmlns:a16="http://schemas.microsoft.com/office/drawing/2014/main" id="{04330CEC-B95E-E5AF-1110-FD4371B96A66}"/>
              </a:ext>
            </a:extLst>
          </p:cNvPr>
          <p:cNvSpPr txBox="1"/>
          <p:nvPr/>
        </p:nvSpPr>
        <p:spPr>
          <a:xfrm>
            <a:off x="1163002" y="1781592"/>
            <a:ext cx="10605046" cy="1569660"/>
          </a:xfrm>
          <a:prstGeom prst="rect">
            <a:avLst/>
          </a:prstGeom>
          <a:noFill/>
        </p:spPr>
        <p:txBody>
          <a:bodyPr wrap="square" rtlCol="0">
            <a:spAutoFit/>
          </a:bodyPr>
          <a:lstStyle/>
          <a:p>
            <a:r>
              <a:rPr lang="fr-FR" sz="2400" dirty="0">
                <a:solidFill>
                  <a:schemeClr val="accent1">
                    <a:lumMod val="50000"/>
                  </a:schemeClr>
                </a:solidFill>
              </a:rPr>
              <a:t>Ils jouent tous deux un rôle important dans les écosystèmes. Imaginez un monde sans eux : il serait envahi d’organismes morts et de leurs déchets! Sans leur capacité à recycler les matières, aucun nutriment ne retournerait dans le sol, et les réseaux trophiques des écosystèmes s’effondreraient rapidement.</a:t>
            </a:r>
            <a:endParaRPr lang="en-CA" sz="2400" dirty="0">
              <a:solidFill>
                <a:schemeClr val="accent1">
                  <a:lumMod val="50000"/>
                </a:schemeClr>
              </a:solidFill>
            </a:endParaRPr>
          </a:p>
        </p:txBody>
      </p:sp>
      <p:pic>
        <p:nvPicPr>
          <p:cNvPr id="14" name="Picture 13">
            <a:extLst>
              <a:ext uri="{FF2B5EF4-FFF2-40B4-BE49-F238E27FC236}">
                <a16:creationId xmlns:a16="http://schemas.microsoft.com/office/drawing/2014/main" id="{4BEDD599-6DF7-EA0A-6A2E-A8A7215506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7181" y="4393757"/>
            <a:ext cx="4250114" cy="2374292"/>
          </a:xfrm>
          <a:prstGeom prst="rect">
            <a:avLst/>
          </a:prstGeom>
        </p:spPr>
      </p:pic>
      <p:pic>
        <p:nvPicPr>
          <p:cNvPr id="15" name="Picture 14">
            <a:extLst>
              <a:ext uri="{FF2B5EF4-FFF2-40B4-BE49-F238E27FC236}">
                <a16:creationId xmlns:a16="http://schemas.microsoft.com/office/drawing/2014/main" id="{F4A8877F-149B-FC4D-E992-5A3847BD7D1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5289" y="4997025"/>
            <a:ext cx="4621169" cy="1975275"/>
          </a:xfrm>
          <a:prstGeom prst="rect">
            <a:avLst/>
          </a:prstGeom>
        </p:spPr>
      </p:pic>
      <p:pic>
        <p:nvPicPr>
          <p:cNvPr id="17" name="Picture 16">
            <a:extLst>
              <a:ext uri="{FF2B5EF4-FFF2-40B4-BE49-F238E27FC236}">
                <a16:creationId xmlns:a16="http://schemas.microsoft.com/office/drawing/2014/main" id="{CE70D681-D61A-40EB-1718-9B20F3CF8C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40725" y="4004825"/>
            <a:ext cx="4877223" cy="2853175"/>
          </a:xfrm>
          <a:prstGeom prst="rect">
            <a:avLst/>
          </a:prstGeom>
        </p:spPr>
      </p:pic>
      <p:pic>
        <p:nvPicPr>
          <p:cNvPr id="18" name="Picture 17">
            <a:extLst>
              <a:ext uri="{FF2B5EF4-FFF2-40B4-BE49-F238E27FC236}">
                <a16:creationId xmlns:a16="http://schemas.microsoft.com/office/drawing/2014/main" id="{8A653C2F-1A8D-9680-080B-8E29DB89038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7457530" y="3526632"/>
            <a:ext cx="4877223" cy="3389670"/>
          </a:xfrm>
          <a:prstGeom prst="rect">
            <a:avLst/>
          </a:prstGeom>
        </p:spPr>
      </p:pic>
      <p:sp>
        <p:nvSpPr>
          <p:cNvPr id="3" name="Rectangle 2">
            <a:extLst>
              <a:ext uri="{FF2B5EF4-FFF2-40B4-BE49-F238E27FC236}">
                <a16:creationId xmlns:a16="http://schemas.microsoft.com/office/drawing/2014/main" id="{26F31F35-C530-221A-980A-559138C552FF}"/>
              </a:ext>
            </a:extLst>
          </p:cNvPr>
          <p:cNvSpPr/>
          <p:nvPr/>
        </p:nvSpPr>
        <p:spPr>
          <a:xfrm>
            <a:off x="-35485" y="6357429"/>
            <a:ext cx="6590266" cy="200055"/>
          </a:xfrm>
          <a:prstGeom prst="rect">
            <a:avLst/>
          </a:prstGeom>
        </p:spPr>
        <p:txBody>
          <a:bodyPr wrap="none">
            <a:spAutoFit/>
          </a:bodyPr>
          <a:lstStyle/>
          <a:p>
            <a:pPr lvl="0" defTabSz="914400" eaLnBrk="0" fontAlgn="base" hangingPunct="0">
              <a:spcBef>
                <a:spcPct val="0"/>
              </a:spcBef>
              <a:spcAft>
                <a:spcPct val="0"/>
              </a:spcAft>
            </a:pPr>
            <a:r>
              <a:rPr lang="en-CA" altLang="en-US" sz="700" i="1" dirty="0">
                <a:solidFill>
                  <a:srgbClr val="7F7F7F"/>
                </a:solidFill>
                <a:latin typeface="Calibri" panose="020F0502020204030204" pitchFamily="34" charset="0"/>
              </a:rPr>
              <a:t>Cattail image from clipground.com. Muskrat image from naturalunseenhazards.wordpress.com. 	           </a:t>
            </a:r>
            <a:r>
              <a:rPr lang="en-CA" altLang="en-US" sz="700" i="1" dirty="0">
                <a:solidFill>
                  <a:srgbClr val="808080"/>
                </a:solidFill>
                <a:latin typeface="Calibri" panose="020F0502020204030204" pitchFamily="34" charset="0"/>
              </a:rPr>
              <a:t>Scat image from petpooskiddoo.com</a:t>
            </a:r>
            <a:r>
              <a:rPr lang="en-CA" altLang="en-US" sz="700" i="1" dirty="0">
                <a:solidFill>
                  <a:srgbClr val="7F7F7F"/>
                </a:solidFill>
                <a:latin typeface="Calibri" panose="020F0502020204030204" pitchFamily="34" charset="0"/>
              </a:rPr>
              <a:t>. Grass images from supagro.fr </a:t>
            </a:r>
            <a:endParaRPr lang="en-US" altLang="en-US" sz="4400" dirty="0">
              <a:latin typeface="Arial" panose="020B0604020202020204" pitchFamily="34" charset="0"/>
            </a:endParaRPr>
          </a:p>
        </p:txBody>
      </p:sp>
      <p:pic>
        <p:nvPicPr>
          <p:cNvPr id="5" name="Picture 4">
            <a:extLst>
              <a:ext uri="{FF2B5EF4-FFF2-40B4-BE49-F238E27FC236}">
                <a16:creationId xmlns:a16="http://schemas.microsoft.com/office/drawing/2014/main" id="{28447518-EFC8-B9B7-5FCE-ABD532BA5A7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317186" y="3193129"/>
            <a:ext cx="1310754" cy="1371719"/>
          </a:xfrm>
          <a:prstGeom prst="rect">
            <a:avLst/>
          </a:prstGeom>
        </p:spPr>
      </p:pic>
      <p:pic>
        <p:nvPicPr>
          <p:cNvPr id="7" name="Picture 6">
            <a:extLst>
              <a:ext uri="{FF2B5EF4-FFF2-40B4-BE49-F238E27FC236}">
                <a16:creationId xmlns:a16="http://schemas.microsoft.com/office/drawing/2014/main" id="{949E5C73-89DC-2313-7908-8D145229F63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871623" y="2902739"/>
            <a:ext cx="1310754" cy="1316850"/>
          </a:xfrm>
          <a:prstGeom prst="rect">
            <a:avLst/>
          </a:prstGeom>
        </p:spPr>
      </p:pic>
      <p:pic>
        <p:nvPicPr>
          <p:cNvPr id="6" name="Picture 5">
            <a:extLst>
              <a:ext uri="{FF2B5EF4-FFF2-40B4-BE49-F238E27FC236}">
                <a16:creationId xmlns:a16="http://schemas.microsoft.com/office/drawing/2014/main" id="{666C7322-7AB1-4A3C-A10C-46A9D184132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3952" y="2125999"/>
            <a:ext cx="12192000" cy="4526938"/>
          </a:xfrm>
          <a:prstGeom prst="rect">
            <a:avLst/>
          </a:prstGeom>
        </p:spPr>
      </p:pic>
      <p:pic>
        <p:nvPicPr>
          <p:cNvPr id="8" name="Picture 7">
            <a:extLst>
              <a:ext uri="{FF2B5EF4-FFF2-40B4-BE49-F238E27FC236}">
                <a16:creationId xmlns:a16="http://schemas.microsoft.com/office/drawing/2014/main" id="{442D6D0A-3FDB-45E5-5A41-CBBA4997695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5485" y="533804"/>
            <a:ext cx="12192000" cy="6690368"/>
          </a:xfrm>
          <a:prstGeom prst="rect">
            <a:avLst/>
          </a:prstGeom>
        </p:spPr>
      </p:pic>
      <p:pic>
        <p:nvPicPr>
          <p:cNvPr id="9" name="Picture 8">
            <a:extLst>
              <a:ext uri="{FF2B5EF4-FFF2-40B4-BE49-F238E27FC236}">
                <a16:creationId xmlns:a16="http://schemas.microsoft.com/office/drawing/2014/main" id="{498DBB1E-741E-4E46-317A-38D3EAEEB8E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970157" y="-2148034"/>
            <a:ext cx="17884855" cy="11154067"/>
          </a:xfrm>
          <a:prstGeom prst="rect">
            <a:avLst/>
          </a:prstGeom>
        </p:spPr>
      </p:pic>
    </p:spTree>
    <p:extLst>
      <p:ext uri="{BB962C8B-B14F-4D97-AF65-F5344CB8AC3E}">
        <p14:creationId xmlns:p14="http://schemas.microsoft.com/office/powerpoint/2010/main" val="50051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7308E-7B75-8F3C-34CA-620885EA9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9F4EB-C154-1863-3134-E5BB086B421B}"/>
              </a:ext>
            </a:extLst>
          </p:cNvPr>
          <p:cNvSpPr>
            <a:spLocks noGrp="1"/>
          </p:cNvSpPr>
          <p:nvPr>
            <p:ph type="title"/>
          </p:nvPr>
        </p:nvSpPr>
        <p:spPr>
          <a:xfrm>
            <a:off x="1163002" y="286603"/>
            <a:ext cx="10058400" cy="1450757"/>
          </a:xfrm>
        </p:spPr>
        <p:txBody>
          <a:bodyPr/>
          <a:lstStyle/>
          <a:p>
            <a:r>
              <a:rPr lang="en-CA" b="1" dirty="0">
                <a:solidFill>
                  <a:srgbClr val="1B5337"/>
                </a:solidFill>
                <a:latin typeface="Aleo" panose="020F0502020204030203" pitchFamily="34" charset="0"/>
              </a:rPr>
              <a:t>Types de </a:t>
            </a:r>
            <a:r>
              <a:rPr lang="en-CA" b="1" dirty="0" err="1">
                <a:solidFill>
                  <a:srgbClr val="1B5337"/>
                </a:solidFill>
                <a:latin typeface="Aleo" panose="020F0502020204030203" pitchFamily="34" charset="0"/>
              </a:rPr>
              <a:t>nécrophages</a:t>
            </a:r>
            <a:endParaRPr lang="en-CA" dirty="0">
              <a:solidFill>
                <a:srgbClr val="1B5337"/>
              </a:solidFill>
            </a:endParaRPr>
          </a:p>
        </p:txBody>
      </p:sp>
      <p:sp>
        <p:nvSpPr>
          <p:cNvPr id="4" name="TextBox 3">
            <a:extLst>
              <a:ext uri="{FF2B5EF4-FFF2-40B4-BE49-F238E27FC236}">
                <a16:creationId xmlns:a16="http://schemas.microsoft.com/office/drawing/2014/main" id="{D8AE5F65-D8A5-F71C-A373-D6DAF605E0B5}"/>
              </a:ext>
            </a:extLst>
          </p:cNvPr>
          <p:cNvSpPr txBox="1"/>
          <p:nvPr/>
        </p:nvSpPr>
        <p:spPr>
          <a:xfrm>
            <a:off x="1163002" y="1687195"/>
            <a:ext cx="10605046" cy="4524315"/>
          </a:xfrm>
          <a:prstGeom prst="rect">
            <a:avLst/>
          </a:prstGeom>
          <a:noFill/>
        </p:spPr>
        <p:txBody>
          <a:bodyPr wrap="square" rtlCol="0">
            <a:spAutoFit/>
          </a:bodyPr>
          <a:lstStyle/>
          <a:p>
            <a:r>
              <a:rPr lang="fr-FR" sz="2400" dirty="0">
                <a:solidFill>
                  <a:schemeClr val="accent1">
                    <a:lumMod val="50000"/>
                  </a:schemeClr>
                </a:solidFill>
              </a:rPr>
              <a:t>Un </a:t>
            </a:r>
            <a:r>
              <a:rPr lang="fr-FR" sz="2400" b="1" dirty="0">
                <a:solidFill>
                  <a:schemeClr val="accent1">
                    <a:lumMod val="50000"/>
                  </a:schemeClr>
                </a:solidFill>
              </a:rPr>
              <a:t>nécrophage</a:t>
            </a:r>
            <a:r>
              <a:rPr lang="fr-FR" sz="2400" dirty="0">
                <a:solidFill>
                  <a:schemeClr val="accent1">
                    <a:lumMod val="50000"/>
                  </a:schemeClr>
                </a:solidFill>
              </a:rPr>
              <a:t> se nourrit d'organismes qu'il n'a pas tués lui-même. Il se nourrit de restes végétaux et animaux.</a:t>
            </a:r>
          </a:p>
          <a:p>
            <a:endParaRPr lang="en-CA" sz="2400" dirty="0">
              <a:solidFill>
                <a:schemeClr val="accent1">
                  <a:lumMod val="50000"/>
                </a:schemeClr>
              </a:solidFill>
            </a:endParaRPr>
          </a:p>
          <a:p>
            <a:r>
              <a:rPr lang="fr-FR" sz="2400" dirty="0">
                <a:solidFill>
                  <a:schemeClr val="accent1">
                    <a:lumMod val="50000"/>
                  </a:schemeClr>
                </a:solidFill>
              </a:rPr>
              <a:t>Certains animaux ne mangent que ce qu'ils ont trouvé </a:t>
            </a:r>
            <a:r>
              <a:rPr lang="fr-FR" sz="2400" u="sng" dirty="0">
                <a:solidFill>
                  <a:schemeClr val="accent1">
                    <a:lumMod val="50000"/>
                  </a:schemeClr>
                </a:solidFill>
              </a:rPr>
              <a:t>seulement</a:t>
            </a:r>
            <a:r>
              <a:rPr lang="fr-FR" sz="2400" dirty="0">
                <a:solidFill>
                  <a:schemeClr val="accent1">
                    <a:lumMod val="50000"/>
                  </a:schemeClr>
                </a:solidFill>
              </a:rPr>
              <a:t> :</a:t>
            </a:r>
            <a:endParaRPr lang="fr-FR" sz="2400" u="sng" dirty="0">
              <a:solidFill>
                <a:schemeClr val="accent1">
                  <a:lumMod val="50000"/>
                </a:schemeClr>
              </a:solidFill>
            </a:endParaRPr>
          </a:p>
          <a:p>
            <a:r>
              <a:rPr lang="en-CA" sz="2400" dirty="0">
                <a:solidFill>
                  <a:schemeClr val="accent1">
                    <a:lumMod val="50000"/>
                  </a:schemeClr>
                </a:solidFill>
              </a:rPr>
              <a:t>	- </a:t>
            </a:r>
            <a:r>
              <a:rPr lang="en-CA" sz="2400" dirty="0" err="1">
                <a:solidFill>
                  <a:schemeClr val="accent1">
                    <a:lumMod val="50000"/>
                  </a:schemeClr>
                </a:solidFill>
              </a:rPr>
              <a:t>Vautours</a:t>
            </a:r>
            <a:endParaRPr lang="en-CA" sz="2400" dirty="0">
              <a:solidFill>
                <a:schemeClr val="accent1">
                  <a:lumMod val="50000"/>
                </a:schemeClr>
              </a:solidFill>
            </a:endParaRPr>
          </a:p>
          <a:p>
            <a:r>
              <a:rPr lang="en-CA" sz="2400" dirty="0">
                <a:solidFill>
                  <a:schemeClr val="accent1">
                    <a:lumMod val="50000"/>
                  </a:schemeClr>
                </a:solidFill>
              </a:rPr>
              <a:t>	- Mouches</a:t>
            </a:r>
          </a:p>
          <a:p>
            <a:endParaRPr lang="en-CA" sz="2400" dirty="0">
              <a:solidFill>
                <a:schemeClr val="accent1">
                  <a:lumMod val="50000"/>
                </a:schemeClr>
              </a:solidFill>
            </a:endParaRPr>
          </a:p>
          <a:p>
            <a:r>
              <a:rPr lang="fr-FR" sz="2400" dirty="0">
                <a:solidFill>
                  <a:schemeClr val="accent1">
                    <a:lumMod val="50000"/>
                  </a:schemeClr>
                </a:solidFill>
              </a:rPr>
              <a:t>De nombreux animaux se nourrissent de charognes s'ils                                                                          en ont l'occasion :                                                                                                                                         </a:t>
            </a:r>
            <a:r>
              <a:rPr lang="en-CA" sz="2400" dirty="0">
                <a:solidFill>
                  <a:schemeClr val="accent1">
                    <a:lumMod val="50000"/>
                  </a:schemeClr>
                </a:solidFill>
              </a:rPr>
              <a:t>	- Corbeaux</a:t>
            </a:r>
          </a:p>
          <a:p>
            <a:r>
              <a:rPr lang="en-CA" sz="2400" dirty="0">
                <a:solidFill>
                  <a:schemeClr val="accent1">
                    <a:lumMod val="50000"/>
                  </a:schemeClr>
                </a:solidFill>
              </a:rPr>
              <a:t>	- </a:t>
            </a:r>
            <a:r>
              <a:rPr lang="en-CA" sz="2400" dirty="0" err="1">
                <a:solidFill>
                  <a:schemeClr val="accent1">
                    <a:lumMod val="50000"/>
                  </a:schemeClr>
                </a:solidFill>
              </a:rPr>
              <a:t>Coléoptères</a:t>
            </a:r>
            <a:endParaRPr lang="en-CA" sz="2400" dirty="0">
              <a:solidFill>
                <a:schemeClr val="accent1">
                  <a:lumMod val="50000"/>
                </a:schemeClr>
              </a:solidFill>
            </a:endParaRPr>
          </a:p>
          <a:p>
            <a:r>
              <a:rPr lang="en-CA" sz="2400" dirty="0">
                <a:solidFill>
                  <a:schemeClr val="accent1">
                    <a:lumMod val="50000"/>
                  </a:schemeClr>
                </a:solidFill>
              </a:rPr>
              <a:t>	- </a:t>
            </a:r>
            <a:r>
              <a:rPr lang="en-CA" sz="2400" dirty="0" err="1">
                <a:solidFill>
                  <a:schemeClr val="accent1">
                    <a:lumMod val="50000"/>
                  </a:schemeClr>
                </a:solidFill>
              </a:rPr>
              <a:t>Ratons</a:t>
            </a:r>
            <a:r>
              <a:rPr lang="en-CA" sz="2400" dirty="0">
                <a:solidFill>
                  <a:schemeClr val="accent1">
                    <a:lumMod val="50000"/>
                  </a:schemeClr>
                </a:solidFill>
              </a:rPr>
              <a:t> </a:t>
            </a:r>
            <a:r>
              <a:rPr lang="en-CA" sz="2400" dirty="0" err="1">
                <a:solidFill>
                  <a:schemeClr val="accent1">
                    <a:lumMod val="50000"/>
                  </a:schemeClr>
                </a:solidFill>
              </a:rPr>
              <a:t>laveurs</a:t>
            </a:r>
            <a:endParaRPr lang="en-CA" sz="2400" dirty="0">
              <a:solidFill>
                <a:schemeClr val="accent1">
                  <a:lumMod val="50000"/>
                </a:schemeClr>
              </a:solidFill>
            </a:endParaRPr>
          </a:p>
        </p:txBody>
      </p:sp>
      <p:sp>
        <p:nvSpPr>
          <p:cNvPr id="5" name="Rectangle 4">
            <a:extLst>
              <a:ext uri="{FF2B5EF4-FFF2-40B4-BE49-F238E27FC236}">
                <a16:creationId xmlns:a16="http://schemas.microsoft.com/office/drawing/2014/main" id="{492AE1CE-0052-9F6E-4E67-60AE18198647}"/>
              </a:ext>
            </a:extLst>
          </p:cNvPr>
          <p:cNvSpPr/>
          <p:nvPr/>
        </p:nvSpPr>
        <p:spPr>
          <a:xfrm>
            <a:off x="0" y="6342039"/>
            <a:ext cx="1550424" cy="229358"/>
          </a:xfrm>
          <a:prstGeom prst="rect">
            <a:avLst/>
          </a:prstGeom>
        </p:spPr>
        <p:txBody>
          <a:bodyPr wrap="none">
            <a:spAutoFit/>
          </a:bodyPr>
          <a:lstStyle/>
          <a:p>
            <a:pPr>
              <a:lnSpc>
                <a:spcPct val="119000"/>
              </a:lnSpc>
              <a:spcAft>
                <a:spcPts val="600"/>
              </a:spcAft>
            </a:pPr>
            <a:r>
              <a:rPr lang="en-US" sz="800" i="1" kern="1400" dirty="0">
                <a:solidFill>
                  <a:srgbClr val="7F7F7F"/>
                </a:solidFill>
                <a:latin typeface="Calibri" panose="020F0502020204030204" pitchFamily="34" charset="0"/>
              </a:rPr>
              <a:t>Raccoon image from yedraw.ca. </a:t>
            </a:r>
            <a:endParaRPr lang="en-US" sz="2400" kern="1400" dirty="0">
              <a:solidFill>
                <a:srgbClr val="000000"/>
              </a:solidFill>
              <a:latin typeface="Calibri" panose="020F0502020204030204" pitchFamily="34" charset="0"/>
            </a:endParaRPr>
          </a:p>
        </p:txBody>
      </p:sp>
      <p:pic>
        <p:nvPicPr>
          <p:cNvPr id="6" name="Picture 5">
            <a:extLst>
              <a:ext uri="{FF2B5EF4-FFF2-40B4-BE49-F238E27FC236}">
                <a16:creationId xmlns:a16="http://schemas.microsoft.com/office/drawing/2014/main" id="{D7017FE7-AE66-888D-0527-5A2617F590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707900" y="2002790"/>
            <a:ext cx="3185127" cy="1882417"/>
          </a:xfrm>
          <a:prstGeom prst="rect">
            <a:avLst/>
          </a:prstGeom>
        </p:spPr>
      </p:pic>
      <p:pic>
        <p:nvPicPr>
          <p:cNvPr id="7" name="Picture 6">
            <a:extLst>
              <a:ext uri="{FF2B5EF4-FFF2-40B4-BE49-F238E27FC236}">
                <a16:creationId xmlns:a16="http://schemas.microsoft.com/office/drawing/2014/main" id="{6A256C4D-5B10-183C-20F6-AC77739AD2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66626" y="3885207"/>
            <a:ext cx="4054415" cy="2326303"/>
          </a:xfrm>
          <a:prstGeom prst="rect">
            <a:avLst/>
          </a:prstGeom>
        </p:spPr>
      </p:pic>
    </p:spTree>
    <p:extLst>
      <p:ext uri="{BB962C8B-B14F-4D97-AF65-F5344CB8AC3E}">
        <p14:creationId xmlns:p14="http://schemas.microsoft.com/office/powerpoint/2010/main" val="116729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BCA6C6B0BC6E4FBB68B56678D0D2A8" ma:contentTypeVersion="25" ma:contentTypeDescription="Create a new document." ma:contentTypeScope="" ma:versionID="ee225ee6facb1f224834f19626bb6859">
  <xsd:schema xmlns:xsd="http://www.w3.org/2001/XMLSchema" xmlns:xs="http://www.w3.org/2001/XMLSchema" xmlns:p="http://schemas.microsoft.com/office/2006/metadata/properties" xmlns:ns1="http://schemas.microsoft.com/sharepoint/v3" xmlns:ns2="eb741441-2dce-446e-a303-1f1b1d8633c3" xmlns:ns3="0137a5ad-ac98-4981-b4c7-8563c6144a29" targetNamespace="http://schemas.microsoft.com/office/2006/metadata/properties" ma:root="true" ma:fieldsID="3f8bab3b1537590c5d1673af09fcd323" ns1:_="" ns2:_="" ns3:_="">
    <xsd:import namespace="http://schemas.microsoft.com/sharepoint/v3"/>
    <xsd:import namespace="eb741441-2dce-446e-a303-1f1b1d8633c3"/>
    <xsd:import namespace="0137a5ad-ac98-4981-b4c7-8563c6144a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_Flow_SignoffStatus" minOccurs="0"/>
                <xsd:element ref="ns2:MediaServiceObjectDetectorVersions" minOccurs="0"/>
                <xsd:element ref="ns2:MediaServiceSearchProperties" minOccurs="0"/>
                <xsd:element ref="ns2:InternalDocumentNotes" minOccurs="0"/>
                <xsd:element ref="ns2:MediaServiceBillingMetadata"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741441-2dce-446e-a303-1f1b1d8633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4" nillable="true" ma:displayName="Sign-off status" ma:internalName="Sign_x002d_off_x0020_status">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InternalDocumentNotes" ma:index="27" nillable="true" ma:displayName="Internal Document Notes" ma:format="Dropdown" ma:internalName="InternalDocumentNotes">
      <xsd:simpleType>
        <xsd:restriction base="dms:Text">
          <xsd:maxLength value="255"/>
        </xsd:restriction>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0416c9de-d322-4079-99ba-8b48fe7f0d1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37a5ad-ac98-4981-b4c7-8563c6144a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10defb1-7675-472a-a413-71c2e4931000}" ma:internalName="TaxCatchAll" ma:showField="CatchAllData" ma:web="0137a5ad-ac98-4981-b4c7-8563c6144a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eb741441-2dce-446e-a303-1f1b1d8633c3" xsi:nil="true"/>
    <TaxCatchAll xmlns="0137a5ad-ac98-4981-b4c7-8563c6144a29" xsi:nil="true"/>
    <lcf76f155ced4ddcb4097134ff3c332f xmlns="eb741441-2dce-446e-a303-1f1b1d8633c3">
      <Terms xmlns="http://schemas.microsoft.com/office/infopath/2007/PartnerControls"/>
    </lcf76f155ced4ddcb4097134ff3c332f>
    <InternalDocumentNotes xmlns="eb741441-2dce-446e-a303-1f1b1d8633c3" xsi:nil="true"/>
  </documentManagement>
</p:properties>
</file>

<file path=customXml/itemProps1.xml><?xml version="1.0" encoding="utf-8"?>
<ds:datastoreItem xmlns:ds="http://schemas.openxmlformats.org/officeDocument/2006/customXml" ds:itemID="{175B3D55-F31B-46AC-8E46-89161DAE00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741441-2dce-446e-a303-1f1b1d8633c3"/>
    <ds:schemaRef ds:uri="0137a5ad-ac98-4981-b4c7-8563c6144a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1916FF-B5F7-4A42-B2F4-8A813A3F4341}">
  <ds:schemaRefs>
    <ds:schemaRef ds:uri="http://schemas.microsoft.com/sharepoint/v3/contenttype/forms"/>
  </ds:schemaRefs>
</ds:datastoreItem>
</file>

<file path=customXml/itemProps3.xml><?xml version="1.0" encoding="utf-8"?>
<ds:datastoreItem xmlns:ds="http://schemas.openxmlformats.org/officeDocument/2006/customXml" ds:itemID="{269C0775-D75D-4018-8375-209A916B0C05}">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cb6da4e-0db4-45ec-86e2-1f8b4f022efb"/>
    <ds:schemaRef ds:uri="http://purl.org/dc/terms/"/>
    <ds:schemaRef ds:uri="http://www.w3.org/XML/1998/namespace"/>
    <ds:schemaRef ds:uri="http://purl.org/dc/dcmitype/"/>
    <ds:schemaRef ds:uri="http://schemas.microsoft.com/sharepoint/v3"/>
    <ds:schemaRef ds:uri="eb741441-2dce-446e-a303-1f1b1d8633c3"/>
    <ds:schemaRef ds:uri="0137a5ad-ac98-4981-b4c7-8563c6144a29"/>
  </ds:schemaRefs>
</ds:datastoreItem>
</file>

<file path=docProps/app.xml><?xml version="1.0" encoding="utf-8"?>
<Properties xmlns="http://schemas.openxmlformats.org/officeDocument/2006/extended-properties" xmlns:vt="http://schemas.openxmlformats.org/officeDocument/2006/docPropsVTypes">
  <Template>Retrospect</Template>
  <TotalTime>15855</TotalTime>
  <Words>1839</Words>
  <Application>Microsoft Office PowerPoint</Application>
  <PresentationFormat>Widescreen</PresentationFormat>
  <Paragraphs>179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Aleo</vt:lpstr>
      <vt:lpstr>Arial</vt:lpstr>
      <vt:lpstr>Calibri</vt:lpstr>
      <vt:lpstr>Calibri Light</vt:lpstr>
      <vt:lpstr>Retrospect</vt:lpstr>
      <vt:lpstr>Cycle &amp; recyclage</vt:lpstr>
      <vt:lpstr>    Qu’est-ce qu’une terre humide?</vt:lpstr>
      <vt:lpstr>Transfert d'énergie et de nutriments</vt:lpstr>
      <vt:lpstr>Transfert d'énergie et de nutriments</vt:lpstr>
      <vt:lpstr>Transfert d'énergie et de nutriments</vt:lpstr>
      <vt:lpstr>Transfert d'énergie et de nutriments</vt:lpstr>
      <vt:lpstr>Nécrophages et décomposeurs</vt:lpstr>
      <vt:lpstr>Nécrophages et décomposeurs</vt:lpstr>
      <vt:lpstr>Types de nécrophages</vt:lpstr>
      <vt:lpstr>Types de décomposeurs</vt:lpstr>
      <vt:lpstr>Types de nécrophages et de décomposeurs</vt:lpstr>
      <vt:lpstr>Nécrophages et décomposeurs</vt:lpstr>
      <vt:lpstr>PowerPoint Presentation</vt:lpstr>
    </vt:vector>
  </TitlesOfParts>
  <Company>Ducks Unlimited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Ducks Unlimited</dc:creator>
  <cp:lastModifiedBy>Lorène Lailler</cp:lastModifiedBy>
  <cp:revision>127</cp:revision>
  <dcterms:created xsi:type="dcterms:W3CDTF">2018-12-11T22:54:57Z</dcterms:created>
  <dcterms:modified xsi:type="dcterms:W3CDTF">2026-07-29T21:00:00Z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0x01010064BCA6C6B0BC6E4FBB68B56678D0D2A8</vt:lpwstr>
  </property>
  <property fmtid="{D5CDD505-2E9C-101B-9397-08002B2CF9AE}" pid="3" name="MediaServiceImageTags">
    <vt:lpwstr/>
  </property>
</Properties>
</file>