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24"/>
  </p:notesMasterIdLst>
  <p:sldIdLst>
    <p:sldId id="256" r:id="rId5"/>
    <p:sldId id="259" r:id="rId6"/>
    <p:sldId id="257" r:id="rId7"/>
    <p:sldId id="273" r:id="rId8"/>
    <p:sldId id="261" r:id="rId9"/>
    <p:sldId id="260" r:id="rId10"/>
    <p:sldId id="258" r:id="rId11"/>
    <p:sldId id="262" r:id="rId12"/>
    <p:sldId id="263" r:id="rId13"/>
    <p:sldId id="264" r:id="rId14"/>
    <p:sldId id="265" r:id="rId15"/>
    <p:sldId id="266" r:id="rId16"/>
    <p:sldId id="267" r:id="rId17"/>
    <p:sldId id="268" r:id="rId18"/>
    <p:sldId id="269" r:id="rId19"/>
    <p:sldId id="270" r:id="rId20"/>
    <p:sldId id="271" r:id="rId21"/>
    <p:sldId id="272" r:id="rId22"/>
    <p:sldId id="276" r:id="rId23"/>
  </p:sldIdLst>
  <p:sldSz cx="12192000" cy="6858000"/>
  <p:notesSz cx="6858000" cy="2762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manda Benson" initials="AB" lastIdx="18" clrIdx="0">
    <p:extLst>
      <p:ext uri="{19B8F6BF-5375-455C-9EA6-DF929625EA0E}">
        <p15:presenceInfo xmlns:p15="http://schemas.microsoft.com/office/powerpoint/2012/main" userId="S::a_benson@ducks.ca::58b1cdbe-8fda-49c4-8e2f-923ab35499f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BCA7"/>
    <a:srgbClr val="E8E09E"/>
    <a:srgbClr val="E6D358"/>
    <a:srgbClr val="F3F2DB"/>
    <a:srgbClr val="1C3D62"/>
    <a:srgbClr val="1B5337"/>
    <a:srgbClr val="455F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25FA15-858D-4E92-ADFC-8C325A01EE54}" v="2" dt="2026-07-29T20:42:05.6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121" autoAdjust="0"/>
    <p:restoredTop sz="64055" autoAdjust="0"/>
  </p:normalViewPr>
  <p:slideViewPr>
    <p:cSldViewPr snapToGrid="0">
      <p:cViewPr varScale="1">
        <p:scale>
          <a:sx n="40" d="100"/>
          <a:sy n="40" d="100"/>
        </p:scale>
        <p:origin x="1792" y="6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cques Bourgeois" userId="54b00bc9-a4f9-42c9-831c-71d6aea61490" providerId="ADAL" clId="{46A1B497-5400-4C88-AA9C-BE4C8460439F}"/>
    <pc:docChg chg="undo custSel modSld">
      <pc:chgData name="Jacques Bourgeois" userId="54b00bc9-a4f9-42c9-831c-71d6aea61490" providerId="ADAL" clId="{46A1B497-5400-4C88-AA9C-BE4C8460439F}" dt="2026-07-29T20:35:56.182" v="1" actId="14100"/>
      <pc:docMkLst>
        <pc:docMk/>
      </pc:docMkLst>
      <pc:sldChg chg="modSp mod">
        <pc:chgData name="Jacques Bourgeois" userId="54b00bc9-a4f9-42c9-831c-71d6aea61490" providerId="ADAL" clId="{46A1B497-5400-4C88-AA9C-BE4C8460439F}" dt="2026-07-29T20:35:56.182" v="1" actId="14100"/>
        <pc:sldMkLst>
          <pc:docMk/>
          <pc:sldMk cId="3888587075" sldId="256"/>
        </pc:sldMkLst>
        <pc:picChg chg="mod">
          <ac:chgData name="Jacques Bourgeois" userId="54b00bc9-a4f9-42c9-831c-71d6aea61490" providerId="ADAL" clId="{46A1B497-5400-4C88-AA9C-BE4C8460439F}" dt="2026-07-29T20:35:56.182" v="1" actId="14100"/>
          <ac:picMkLst>
            <pc:docMk/>
            <pc:sldMk cId="3888587075" sldId="256"/>
            <ac:picMk id="4"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5" y="0"/>
            <a:ext cx="2971800" cy="458788"/>
          </a:xfrm>
          <a:prstGeom prst="rect">
            <a:avLst/>
          </a:prstGeom>
        </p:spPr>
        <p:txBody>
          <a:bodyPr vert="horz" lIns="91440" tIns="45720" rIns="91440" bIns="45720" rtlCol="0"/>
          <a:lstStyle>
            <a:lvl1pPr algn="r">
              <a:defRPr sz="1200"/>
            </a:lvl1pPr>
          </a:lstStyle>
          <a:p>
            <a:fld id="{5446B96C-D1A2-4962-931A-724BB3D2DEA6}" type="datetimeFigureOut">
              <a:rPr lang="en-CA" smtClean="0"/>
              <a:t>2026-07-29</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1" y="8685214"/>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5" y="8685214"/>
            <a:ext cx="2971800" cy="458787"/>
          </a:xfrm>
          <a:prstGeom prst="rect">
            <a:avLst/>
          </a:prstGeom>
        </p:spPr>
        <p:txBody>
          <a:bodyPr vert="horz" lIns="91440" tIns="45720" rIns="91440" bIns="45720" rtlCol="0" anchor="b"/>
          <a:lstStyle>
            <a:lvl1pPr algn="r">
              <a:defRPr sz="1200"/>
            </a:lvl1pPr>
          </a:lstStyle>
          <a:p>
            <a:fld id="{EF7B84BF-4991-4DD1-85D4-E8A8B5C9AE35}" type="slidenum">
              <a:rPr lang="en-CA" smtClean="0"/>
              <a:t>‹#›</a:t>
            </a:fld>
            <a:endParaRPr lang="en-CA"/>
          </a:p>
        </p:txBody>
      </p:sp>
    </p:spTree>
    <p:extLst>
      <p:ext uri="{BB962C8B-B14F-4D97-AF65-F5344CB8AC3E}">
        <p14:creationId xmlns:p14="http://schemas.microsoft.com/office/powerpoint/2010/main" val="1547240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Aujourd'hui, nous allons découvrir les écosystèmes et comment les êtres vivants et les éléments non vivants forment des communautés plus ou moins grandes partout dans le monde. Certaines de ces communautés écologiques comprennent les terres humides, qui couvrent près de la moitié (41 %) du Manitoba. Nous découvrirons également les écozones, des écosystèmes spécifiques qui couvrent la province, et nous nous familiariserons avec elles. </a:t>
            </a:r>
            <a:endParaRPr lang="en-CA" dirty="0"/>
          </a:p>
        </p:txBody>
      </p:sp>
      <p:sp>
        <p:nvSpPr>
          <p:cNvPr id="4" name="Slide Number Placeholder 3"/>
          <p:cNvSpPr>
            <a:spLocks noGrp="1"/>
          </p:cNvSpPr>
          <p:nvPr>
            <p:ph type="sldNum" sz="quarter" idx="10"/>
          </p:nvPr>
        </p:nvSpPr>
        <p:spPr/>
        <p:txBody>
          <a:bodyPr/>
          <a:lstStyle/>
          <a:p>
            <a:fld id="{EF7B84BF-4991-4DD1-85D4-E8A8B5C9AE35}" type="slidenum">
              <a:rPr lang="en-CA" smtClean="0"/>
              <a:t>1</a:t>
            </a:fld>
            <a:endParaRPr lang="en-CA"/>
          </a:p>
        </p:txBody>
      </p:sp>
    </p:spTree>
    <p:extLst>
      <p:ext uri="{BB962C8B-B14F-4D97-AF65-F5344CB8AC3E}">
        <p14:creationId xmlns:p14="http://schemas.microsoft.com/office/powerpoint/2010/main" val="23938144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aseline="0" dirty="0"/>
              <a:t>Ensuite, demandez à la classe de dresser la liste des interactions possibles entre les éléments biotiques et abiotiques dans cet échantillon d'écosystème. Comment les êtres vivants interagissent-ils entre eux? Comment les êtres vivants utilisent-ils les éléments non vivants pour les aider à vivre? </a:t>
            </a:r>
          </a:p>
          <a:p>
            <a:endParaRPr lang="en-CA" baseline="0" dirty="0"/>
          </a:p>
          <a:p>
            <a:r>
              <a:rPr lang="fr-FR" baseline="0" dirty="0"/>
              <a:t>Quelques exemples d'interactions abiotiques-biotiques :</a:t>
            </a:r>
          </a:p>
          <a:p>
            <a:pPr marL="171450" indent="-171450">
              <a:buFont typeface="Arial" panose="020B0604020202020204" pitchFamily="34" charset="0"/>
              <a:buChar char="•"/>
            </a:pPr>
            <a:r>
              <a:rPr lang="fr-FR" baseline="0" dirty="0"/>
              <a:t>Des animaux utilisent l'oxygène présent dans l'air pour respirer.</a:t>
            </a:r>
          </a:p>
          <a:p>
            <a:pPr marL="171450" indent="-171450">
              <a:buFont typeface="Arial" panose="020B0604020202020204" pitchFamily="34" charset="0"/>
              <a:buChar char="•"/>
            </a:pPr>
            <a:r>
              <a:rPr lang="fr-FR" baseline="0" dirty="0"/>
              <a:t>L'eau abrite de nombreux êtres vivants tels que les poissons, les tortues et les invertébrés (comme les insectes aquatiques).</a:t>
            </a:r>
          </a:p>
          <a:p>
            <a:pPr marL="171450" indent="-171450">
              <a:buFont typeface="Arial" panose="020B0604020202020204" pitchFamily="34" charset="0"/>
              <a:buChar char="•"/>
            </a:pPr>
            <a:r>
              <a:rPr lang="fr-FR" baseline="0" dirty="0"/>
              <a:t>Les animaux boivent de l'eau et les plantes l'absorbent pour vivre et pousser.</a:t>
            </a:r>
          </a:p>
          <a:p>
            <a:pPr marL="171450" indent="-171450">
              <a:buFont typeface="Arial" panose="020B0604020202020204" pitchFamily="34" charset="0"/>
              <a:buChar char="•"/>
            </a:pPr>
            <a:r>
              <a:rPr lang="fr-FR" baseline="0" dirty="0"/>
              <a:t>La météo influence le comportement des animaux.</a:t>
            </a:r>
          </a:p>
          <a:p>
            <a:pPr marL="171450" indent="-171450">
              <a:buFont typeface="Arial" panose="020B0604020202020204" pitchFamily="34" charset="0"/>
              <a:buChar char="•"/>
            </a:pPr>
            <a:r>
              <a:rPr lang="fr-FR" baseline="0" dirty="0"/>
              <a:t>Des animaux utilisent le sol comme abri, par exemple : les spermophiles creusent des terriers.</a:t>
            </a:r>
          </a:p>
          <a:p>
            <a:pPr marL="171450" indent="-171450">
              <a:buFont typeface="Arial" panose="020B0604020202020204" pitchFamily="34" charset="0"/>
              <a:buChar char="•"/>
            </a:pPr>
            <a:r>
              <a:rPr lang="fr-FR" baseline="0" dirty="0"/>
              <a:t>Les rats musqués, les oiseaux, les grenouilles et les poissons nagent dans l'eau.</a:t>
            </a:r>
          </a:p>
          <a:p>
            <a:pPr marL="171450" indent="-171450">
              <a:buFont typeface="Arial" panose="020B0604020202020204" pitchFamily="34" charset="0"/>
              <a:buChar char="•"/>
            </a:pPr>
            <a:r>
              <a:rPr lang="fr-FR" baseline="0" dirty="0"/>
              <a:t>Les racines des plantes s'étendent dans le sol pour les maintenir debout et absorber les nutriments et l'eau.</a:t>
            </a:r>
          </a:p>
          <a:p>
            <a:pPr marL="171450" indent="-171450">
              <a:buFont typeface="Arial" panose="020B0604020202020204" pitchFamily="34" charset="0"/>
              <a:buChar char="•"/>
            </a:pPr>
            <a:r>
              <a:rPr lang="fr-FR" baseline="0" dirty="0"/>
              <a:t>Le soleil fournit de la chaleur à tous les animaux et de l'énergie aux plantes.</a:t>
            </a:r>
          </a:p>
          <a:p>
            <a:endParaRPr lang="fr-FR" baseline="0" dirty="0"/>
          </a:p>
          <a:p>
            <a:r>
              <a:rPr lang="fr-FR" baseline="0" dirty="0"/>
              <a:t>Quelques exemples d'interactions biotiques :</a:t>
            </a:r>
          </a:p>
          <a:p>
            <a:pPr marL="171450" indent="-171450">
              <a:buFont typeface="Arial" panose="020B0604020202020204" pitchFamily="34" charset="0"/>
              <a:buChar char="•"/>
            </a:pPr>
            <a:r>
              <a:rPr lang="fr-FR" baseline="0" dirty="0"/>
              <a:t>Le busard, le vison, le coyote et le renard chassent des animaux pour se nourrir.</a:t>
            </a:r>
          </a:p>
          <a:p>
            <a:pPr marL="171450" indent="-171450">
              <a:buFont typeface="Arial" panose="020B0604020202020204" pitchFamily="34" charset="0"/>
              <a:buChar char="•"/>
            </a:pPr>
            <a:r>
              <a:rPr lang="fr-FR" baseline="0" dirty="0"/>
              <a:t>Les canards, les poissons et les tortues se nourrissent d'invertébrés et de plantes aquatiques.</a:t>
            </a:r>
          </a:p>
          <a:p>
            <a:pPr marL="171450" indent="-171450">
              <a:buFont typeface="Arial" panose="020B0604020202020204" pitchFamily="34" charset="0"/>
              <a:buChar char="•"/>
            </a:pPr>
            <a:r>
              <a:rPr lang="fr-FR" baseline="0" dirty="0"/>
              <a:t>Les rats musqués utilisent les quenouilles pour construire leur hutte, des oiseaux utilisent les plantes pour construire leur nid.</a:t>
            </a:r>
          </a:p>
          <a:p>
            <a:pPr marL="171450" indent="-171450">
              <a:buFont typeface="Arial" panose="020B0604020202020204" pitchFamily="34" charset="0"/>
              <a:buChar char="•"/>
            </a:pPr>
            <a:r>
              <a:rPr lang="fr-FR" baseline="0" dirty="0"/>
              <a:t>La tortue se repose sur le tronc d'arbre, les carouges se reposent sur les quenouilles.</a:t>
            </a:r>
          </a:p>
          <a:p>
            <a:pPr marL="171450" indent="-171450">
              <a:buFont typeface="Arial" panose="020B0604020202020204" pitchFamily="34" charset="0"/>
              <a:buChar char="•"/>
            </a:pPr>
            <a:r>
              <a:rPr lang="fr-FR" baseline="0" dirty="0"/>
              <a:t>Des animaux utilisent les plantes comme camouflage pour éviter les prédateurs.</a:t>
            </a:r>
          </a:p>
          <a:p>
            <a:pPr marL="171450" indent="-171450">
              <a:buFont typeface="Arial" panose="020B0604020202020204" pitchFamily="34" charset="0"/>
              <a:buChar char="•"/>
            </a:pPr>
            <a:r>
              <a:rPr lang="fr-FR" baseline="0" dirty="0"/>
              <a:t>Le canard branchu utilise un trou dans le tronc d'arbre pour y faire son nid.</a:t>
            </a:r>
            <a:endParaRPr lang="en-CA" baseline="0" dirty="0"/>
          </a:p>
          <a:p>
            <a:endParaRPr lang="en-CA" baseline="0" dirty="0"/>
          </a:p>
          <a:p>
            <a:endParaRPr lang="en-CA" baseline="0" dirty="0"/>
          </a:p>
        </p:txBody>
      </p:sp>
      <p:sp>
        <p:nvSpPr>
          <p:cNvPr id="4" name="Slide Number Placeholder 3"/>
          <p:cNvSpPr>
            <a:spLocks noGrp="1"/>
          </p:cNvSpPr>
          <p:nvPr>
            <p:ph type="sldNum" sz="quarter" idx="10"/>
          </p:nvPr>
        </p:nvSpPr>
        <p:spPr/>
        <p:txBody>
          <a:bodyPr/>
          <a:lstStyle/>
          <a:p>
            <a:fld id="{EF7B84BF-4991-4DD1-85D4-E8A8B5C9AE35}" type="slidenum">
              <a:rPr lang="en-CA" smtClean="0"/>
              <a:t>10</a:t>
            </a:fld>
            <a:endParaRPr lang="en-CA"/>
          </a:p>
        </p:txBody>
      </p:sp>
    </p:spTree>
    <p:extLst>
      <p:ext uri="{BB962C8B-B14F-4D97-AF65-F5344CB8AC3E}">
        <p14:creationId xmlns:p14="http://schemas.microsoft.com/office/powerpoint/2010/main" val="28755969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dirty="0">
                <a:solidFill>
                  <a:srgbClr val="455F51"/>
                </a:solidFill>
              </a:rPr>
              <a:t>Demandez aux élèves ce qu'ils pensent être des écozones. Les écozones sont des zones terrestres à la surface de la Terre qui présentent des caractéristiques écologiques générales, notamment certaines caractéristiques abiotiques et biotiques qui les distinguent d'autres environnements.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0" dirty="0">
              <a:solidFill>
                <a:srgbClr val="455F5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dirty="0">
                <a:solidFill>
                  <a:srgbClr val="455F51"/>
                </a:solidFill>
              </a:rPr>
              <a:t>Environnement Canada divise le territoire du pays en différentes catégories, la plus générale étant l'écozone. Les écozones peuvent être subdivisées en écorégions, qui peuvent elles-mêmes être subdivisées en écodistricts.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baseline="0" dirty="0">
                <a:solidFill>
                  <a:srgbClr val="455F51"/>
                </a:solidFill>
              </a:rPr>
              <a:t>Demandez aux élèves quel est le lien entre les écozones et les écosystèmes. N'oubliez pas que lorsqu'on parle d'écosystèmes, l'échelle est flexible et déterminée par la personne qui étudie la communauté. Une écozone permet de définir l'échelle et les limites des caractéristiques abiotiques et biotiques d'une zone donnée. Ainsi, nous pouvons considérer une écozone comme un seul écosystème ou comme des milliers d'écosystèmes, selon le niveau de précision et de détail avec lequel nous souhaitons étudier cette zone. </a:t>
            </a:r>
          </a:p>
          <a:p>
            <a:br>
              <a:rPr lang="en-CA" sz="1200" b="0" baseline="0" dirty="0">
                <a:solidFill>
                  <a:srgbClr val="455F51"/>
                </a:solidFill>
              </a:rPr>
            </a:br>
            <a:r>
              <a:rPr lang="fr-CA" sz="1200" noProof="0" dirty="0">
                <a:solidFill>
                  <a:schemeClr val="accent3">
                    <a:lumMod val="50000"/>
                  </a:schemeClr>
                </a:solidFill>
              </a:rPr>
              <a:t>Au Manitoba nous avons 6 écozones : </a:t>
            </a:r>
            <a:r>
              <a:rPr lang="fr-CA" sz="1200" i="1" noProof="0" dirty="0">
                <a:solidFill>
                  <a:schemeClr val="accent3">
                    <a:lumMod val="50000"/>
                  </a:schemeClr>
                </a:solidFill>
              </a:rPr>
              <a:t>1) Prairies, 2) Plaines boréales, 3) Bouclier boréal, 4) Plaines hudsoniennes, 5) Taïga du Bouclier, et 6) Bas-Arctique. </a:t>
            </a:r>
          </a:p>
        </p:txBody>
      </p:sp>
      <p:sp>
        <p:nvSpPr>
          <p:cNvPr id="4" name="Slide Number Placeholder 3"/>
          <p:cNvSpPr>
            <a:spLocks noGrp="1"/>
          </p:cNvSpPr>
          <p:nvPr>
            <p:ph type="sldNum" sz="quarter" idx="10"/>
          </p:nvPr>
        </p:nvSpPr>
        <p:spPr/>
        <p:txBody>
          <a:bodyPr/>
          <a:lstStyle/>
          <a:p>
            <a:fld id="{EF7B84BF-4991-4DD1-85D4-E8A8B5C9AE35}" type="slidenum">
              <a:rPr lang="en-CA" smtClean="0"/>
              <a:t>11</a:t>
            </a:fld>
            <a:endParaRPr lang="en-CA"/>
          </a:p>
        </p:txBody>
      </p:sp>
    </p:spTree>
    <p:extLst>
      <p:ext uri="{BB962C8B-B14F-4D97-AF65-F5344CB8AC3E}">
        <p14:creationId xmlns:p14="http://schemas.microsoft.com/office/powerpoint/2010/main" val="9464112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Chaque écozone présente des caractéristiques différentes, notamment des caractéristiques abiotiques telles que le climat et la géographie physique ou le paysage (y a-t-il des collines, des lacs, des montagnes, des plaines, etc.), qui déterminent les espèces vivantes qui peuplent cette écozone. N'oubliez pas que pour qu'un endroit devienne l'habitat d'une espèce vivante, celle-ci doit y trouver la nourriture, l'eau, l'abri et l'espace nécessaires à sa survie. </a:t>
            </a:r>
          </a:p>
          <a:p>
            <a:endParaRPr lang="fr-FR" dirty="0"/>
          </a:p>
          <a:p>
            <a:r>
              <a:rPr lang="fr-FR" dirty="0"/>
              <a:t>Selon vous, quel type de climat caractérise cette écozone des Prairie? Quel type de paysage/géographie physique présente-t-elle selon vous? Quels types d'êtres vivants pourrait-on trouver dans cette zone?</a:t>
            </a:r>
          </a:p>
          <a:p>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err="1"/>
              <a:t>Organismes</a:t>
            </a:r>
            <a:r>
              <a:rPr lang="en-CA" dirty="0"/>
              <a:t> </a:t>
            </a:r>
            <a:r>
              <a:rPr lang="en-CA" dirty="0" err="1"/>
              <a:t>communs</a:t>
            </a:r>
            <a:r>
              <a:rPr lang="en-CA" dirty="0"/>
              <a:t> : </a:t>
            </a:r>
            <a:r>
              <a:rPr lang="en-CA" dirty="0" err="1"/>
              <a:t>cerf</a:t>
            </a:r>
            <a:r>
              <a:rPr lang="en-CA" dirty="0"/>
              <a:t> de Virginie, </a:t>
            </a:r>
            <a:r>
              <a:rPr lang="en-CA" dirty="0" err="1"/>
              <a:t>avocette</a:t>
            </a:r>
            <a:r>
              <a:rPr lang="en-CA" dirty="0"/>
              <a:t> </a:t>
            </a:r>
            <a:r>
              <a:rPr lang="en-CA" dirty="0" err="1"/>
              <a:t>d’Amérique</a:t>
            </a:r>
            <a:r>
              <a:rPr lang="en-CA" dirty="0"/>
              <a:t>, et </a:t>
            </a:r>
            <a:r>
              <a:rPr lang="en-CA" dirty="0" err="1"/>
              <a:t>couleuvre</a:t>
            </a:r>
            <a:r>
              <a:rPr lang="en-CA" dirty="0"/>
              <a:t> </a:t>
            </a:r>
            <a:r>
              <a:rPr lang="en-CA" dirty="0" err="1"/>
              <a:t>rayée</a:t>
            </a:r>
            <a:r>
              <a:rPr lang="en-CA" baseline="0" dirty="0"/>
              <a:t>. </a:t>
            </a:r>
            <a:endParaRPr lang="en-CA" dirty="0"/>
          </a:p>
          <a:p>
            <a:endParaRPr lang="en-CA" dirty="0"/>
          </a:p>
          <a:p>
            <a:r>
              <a:rPr lang="fr-FR" b="1" i="1" dirty="0"/>
              <a:t>Notes aux professeurs : </a:t>
            </a:r>
          </a:p>
          <a:p>
            <a:r>
              <a:rPr lang="fr-FR" b="0" i="1" dirty="0"/>
              <a:t>Ces images donnent aux élèves une idée de certaines des caractéristiques abiotiques et biotiques de cette zone. Cependant, les élèves exploreront plus en profondeur chaque zone dans le cadre de l'activité, qui sera expliquée après la présentation de chaque zone dans les diapositives suivantes. Les questions ne sont pas répondues ici, mais elles donnent aux élèves une idée du type de questions auxquelles ils peuvent répondre dans leur présentation.</a:t>
            </a:r>
            <a:endParaRPr lang="en-CA" b="0" i="1" dirty="0"/>
          </a:p>
        </p:txBody>
      </p:sp>
      <p:sp>
        <p:nvSpPr>
          <p:cNvPr id="4" name="Slide Number Placeholder 3"/>
          <p:cNvSpPr>
            <a:spLocks noGrp="1"/>
          </p:cNvSpPr>
          <p:nvPr>
            <p:ph type="sldNum" sz="quarter" idx="10"/>
          </p:nvPr>
        </p:nvSpPr>
        <p:spPr/>
        <p:txBody>
          <a:bodyPr/>
          <a:lstStyle/>
          <a:p>
            <a:fld id="{EF7B84BF-4991-4DD1-85D4-E8A8B5C9AE35}" type="slidenum">
              <a:rPr lang="en-CA" smtClean="0"/>
              <a:t>12</a:t>
            </a:fld>
            <a:endParaRPr lang="en-CA"/>
          </a:p>
        </p:txBody>
      </p:sp>
    </p:spTree>
    <p:extLst>
      <p:ext uri="{BB962C8B-B14F-4D97-AF65-F5344CB8AC3E}">
        <p14:creationId xmlns:p14="http://schemas.microsoft.com/office/powerpoint/2010/main" val="3474128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t>Selon vous, quel type de climat caractérise cette écozone des Plaines boréales? Quel type de paysage/géographie physique pensez-vous qu'elle présente? Quels types d'êtres vivants pourrait-on trouver dans cette zone?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r>
              <a:rPr lang="en-CA" dirty="0" err="1"/>
              <a:t>Organismes</a:t>
            </a:r>
            <a:r>
              <a:rPr lang="en-CA" dirty="0"/>
              <a:t> </a:t>
            </a:r>
            <a:r>
              <a:rPr lang="en-CA" dirty="0" err="1"/>
              <a:t>communs</a:t>
            </a:r>
            <a:r>
              <a:rPr lang="en-CA" dirty="0"/>
              <a:t> : caribou, </a:t>
            </a:r>
            <a:r>
              <a:rPr lang="en-CA" dirty="0" err="1"/>
              <a:t>nyctale</a:t>
            </a:r>
            <a:r>
              <a:rPr lang="en-CA" dirty="0"/>
              <a:t> de </a:t>
            </a:r>
            <a:r>
              <a:rPr lang="en-CA" dirty="0" err="1"/>
              <a:t>Tengmalm</a:t>
            </a:r>
            <a:r>
              <a:rPr lang="en-CA" dirty="0"/>
              <a:t>, et ours noir</a:t>
            </a:r>
            <a:r>
              <a:rPr lang="en-CA" baseline="0" dirty="0"/>
              <a:t>.</a:t>
            </a:r>
            <a:endParaRPr lang="en-CA" dirty="0"/>
          </a:p>
        </p:txBody>
      </p:sp>
      <p:sp>
        <p:nvSpPr>
          <p:cNvPr id="4" name="Slide Number Placeholder 3"/>
          <p:cNvSpPr>
            <a:spLocks noGrp="1"/>
          </p:cNvSpPr>
          <p:nvPr>
            <p:ph type="sldNum" sz="quarter" idx="10"/>
          </p:nvPr>
        </p:nvSpPr>
        <p:spPr/>
        <p:txBody>
          <a:bodyPr/>
          <a:lstStyle/>
          <a:p>
            <a:fld id="{EF7B84BF-4991-4DD1-85D4-E8A8B5C9AE35}" type="slidenum">
              <a:rPr lang="en-CA" smtClean="0"/>
              <a:t>13</a:t>
            </a:fld>
            <a:endParaRPr lang="en-CA"/>
          </a:p>
        </p:txBody>
      </p:sp>
    </p:spTree>
    <p:extLst>
      <p:ext uri="{BB962C8B-B14F-4D97-AF65-F5344CB8AC3E}">
        <p14:creationId xmlns:p14="http://schemas.microsoft.com/office/powerpoint/2010/main" val="17827938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t>Selon vous, quel type de climat caractérise cette écozone du Bouclier boréal? Quel type de paysage/géographie physique pensez-vous qu'elle présente? Quels types d'êtres vivants pourrait-on trouver dans cette zone?</a:t>
            </a:r>
            <a:endParaRPr lang="en-CA" dirty="0"/>
          </a:p>
          <a:p>
            <a:endParaRPr lang="en-CA" dirty="0"/>
          </a:p>
          <a:p>
            <a:r>
              <a:rPr lang="en-CA" dirty="0" err="1"/>
              <a:t>Organismes</a:t>
            </a:r>
            <a:r>
              <a:rPr lang="en-CA" dirty="0"/>
              <a:t> </a:t>
            </a:r>
            <a:r>
              <a:rPr lang="en-CA" dirty="0" err="1"/>
              <a:t>communs</a:t>
            </a:r>
            <a:r>
              <a:rPr lang="en-CA" dirty="0"/>
              <a:t> : original, lynx de Canada, </a:t>
            </a:r>
            <a:r>
              <a:rPr lang="en-CA" dirty="0" err="1"/>
              <a:t>bruant</a:t>
            </a:r>
            <a:r>
              <a:rPr lang="en-CA" dirty="0"/>
              <a:t> à gorge blanche</a:t>
            </a:r>
          </a:p>
        </p:txBody>
      </p:sp>
      <p:sp>
        <p:nvSpPr>
          <p:cNvPr id="4" name="Slide Number Placeholder 3"/>
          <p:cNvSpPr>
            <a:spLocks noGrp="1"/>
          </p:cNvSpPr>
          <p:nvPr>
            <p:ph type="sldNum" sz="quarter" idx="10"/>
          </p:nvPr>
        </p:nvSpPr>
        <p:spPr/>
        <p:txBody>
          <a:bodyPr/>
          <a:lstStyle/>
          <a:p>
            <a:fld id="{EF7B84BF-4991-4DD1-85D4-E8A8B5C9AE35}" type="slidenum">
              <a:rPr lang="en-CA" smtClean="0"/>
              <a:t>14</a:t>
            </a:fld>
            <a:endParaRPr lang="en-CA"/>
          </a:p>
        </p:txBody>
      </p:sp>
    </p:spTree>
    <p:extLst>
      <p:ext uri="{BB962C8B-B14F-4D97-AF65-F5344CB8AC3E}">
        <p14:creationId xmlns:p14="http://schemas.microsoft.com/office/powerpoint/2010/main" val="30737099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t>Selon vous, quel type de climat caractérise cette écozone des Plaines hudsoniennes? Quel type de paysage/géographie physique pensez-vous qu'elle présente? Quels types d'êtres vivants pourrait-on trouver dans cette zone?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r>
              <a:rPr lang="en-CA" dirty="0" err="1"/>
              <a:t>Organismes</a:t>
            </a:r>
            <a:r>
              <a:rPr lang="en-CA" dirty="0"/>
              <a:t> </a:t>
            </a:r>
            <a:r>
              <a:rPr lang="en-CA" dirty="0" err="1"/>
              <a:t>communs</a:t>
            </a:r>
            <a:r>
              <a:rPr lang="en-CA" dirty="0"/>
              <a:t> :  Ours </a:t>
            </a:r>
            <a:r>
              <a:rPr lang="en-CA" dirty="0" err="1"/>
              <a:t>polaire</a:t>
            </a:r>
            <a:r>
              <a:rPr lang="en-CA" dirty="0"/>
              <a:t>, </a:t>
            </a:r>
            <a:r>
              <a:rPr lang="en-CA" dirty="0" err="1"/>
              <a:t>lagopède</a:t>
            </a:r>
            <a:r>
              <a:rPr lang="en-CA" dirty="0"/>
              <a:t> </a:t>
            </a:r>
            <a:r>
              <a:rPr lang="en-CA" dirty="0" err="1"/>
              <a:t>alpin</a:t>
            </a:r>
            <a:r>
              <a:rPr lang="en-CA" dirty="0"/>
              <a:t>, canard </a:t>
            </a:r>
            <a:r>
              <a:rPr lang="en-CA" dirty="0" err="1"/>
              <a:t>pilet</a:t>
            </a:r>
            <a:r>
              <a:rPr lang="en-CA" dirty="0"/>
              <a:t> </a:t>
            </a:r>
            <a:r>
              <a:rPr lang="en-CA" baseline="0" dirty="0"/>
              <a:t>(sauvagine </a:t>
            </a:r>
            <a:r>
              <a:rPr lang="en-CA" baseline="0" dirty="0" err="1"/>
              <a:t>nichant</a:t>
            </a:r>
            <a:r>
              <a:rPr lang="en-CA" baseline="0" dirty="0"/>
              <a:t>). </a:t>
            </a:r>
            <a:endParaRPr lang="en-CA" dirty="0"/>
          </a:p>
        </p:txBody>
      </p:sp>
      <p:sp>
        <p:nvSpPr>
          <p:cNvPr id="4" name="Slide Number Placeholder 3"/>
          <p:cNvSpPr>
            <a:spLocks noGrp="1"/>
          </p:cNvSpPr>
          <p:nvPr>
            <p:ph type="sldNum" sz="quarter" idx="10"/>
          </p:nvPr>
        </p:nvSpPr>
        <p:spPr/>
        <p:txBody>
          <a:bodyPr/>
          <a:lstStyle/>
          <a:p>
            <a:fld id="{EF7B84BF-4991-4DD1-85D4-E8A8B5C9AE35}" type="slidenum">
              <a:rPr lang="en-CA" smtClean="0"/>
              <a:t>15</a:t>
            </a:fld>
            <a:endParaRPr lang="en-CA"/>
          </a:p>
        </p:txBody>
      </p:sp>
    </p:spTree>
    <p:extLst>
      <p:ext uri="{BB962C8B-B14F-4D97-AF65-F5344CB8AC3E}">
        <p14:creationId xmlns:p14="http://schemas.microsoft.com/office/powerpoint/2010/main" val="11617383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t>Selon vous, quel type de climat caractérise cette écozone de la Taïga du Bouclier? Quel type de paysage/géographie physique pensez-vous qu'elle présente? Quels types d'êtres vivants pourrait-on trouver dans cette zone?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r>
              <a:rPr lang="en-CA" dirty="0" err="1"/>
              <a:t>Organismes</a:t>
            </a:r>
            <a:r>
              <a:rPr lang="en-CA" dirty="0"/>
              <a:t> </a:t>
            </a:r>
            <a:r>
              <a:rPr lang="en-CA" dirty="0" err="1"/>
              <a:t>communs</a:t>
            </a:r>
            <a:r>
              <a:rPr lang="en-CA" dirty="0"/>
              <a:t> : </a:t>
            </a:r>
            <a:r>
              <a:rPr lang="en-CA" dirty="0" err="1"/>
              <a:t>grizzli</a:t>
            </a:r>
            <a:r>
              <a:rPr lang="en-CA" dirty="0"/>
              <a:t>, </a:t>
            </a:r>
            <a:r>
              <a:rPr lang="en-CA" dirty="0" err="1"/>
              <a:t>plongeon</a:t>
            </a:r>
            <a:r>
              <a:rPr lang="en-CA" dirty="0"/>
              <a:t> </a:t>
            </a:r>
            <a:r>
              <a:rPr lang="en-CA" dirty="0" err="1"/>
              <a:t>catmarin</a:t>
            </a:r>
            <a:r>
              <a:rPr lang="en-CA" dirty="0"/>
              <a:t>, </a:t>
            </a:r>
            <a:r>
              <a:rPr lang="en-CA" dirty="0" err="1"/>
              <a:t>loup</a:t>
            </a:r>
            <a:r>
              <a:rPr lang="en-CA" dirty="0"/>
              <a:t> gris</a:t>
            </a:r>
          </a:p>
        </p:txBody>
      </p:sp>
      <p:sp>
        <p:nvSpPr>
          <p:cNvPr id="4" name="Slide Number Placeholder 3"/>
          <p:cNvSpPr>
            <a:spLocks noGrp="1"/>
          </p:cNvSpPr>
          <p:nvPr>
            <p:ph type="sldNum" sz="quarter" idx="10"/>
          </p:nvPr>
        </p:nvSpPr>
        <p:spPr/>
        <p:txBody>
          <a:bodyPr/>
          <a:lstStyle/>
          <a:p>
            <a:fld id="{EF7B84BF-4991-4DD1-85D4-E8A8B5C9AE35}" type="slidenum">
              <a:rPr lang="en-CA" smtClean="0"/>
              <a:t>16</a:t>
            </a:fld>
            <a:endParaRPr lang="en-CA"/>
          </a:p>
        </p:txBody>
      </p:sp>
    </p:spTree>
    <p:extLst>
      <p:ext uri="{BB962C8B-B14F-4D97-AF65-F5344CB8AC3E}">
        <p14:creationId xmlns:p14="http://schemas.microsoft.com/office/powerpoint/2010/main" val="27603875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t>Selon vous, quel type de climat caractérise cette écozone du Bas-Arctique? Quel type de paysage/géographie physique pensez-vous qu'elle présente? Quels types d'êtres vivants pourrait-on trouver dans cette zone?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r>
              <a:rPr lang="en-CA" dirty="0" err="1"/>
              <a:t>Organismes</a:t>
            </a:r>
            <a:r>
              <a:rPr lang="en-CA" dirty="0"/>
              <a:t> </a:t>
            </a:r>
            <a:r>
              <a:rPr lang="en-CA" dirty="0" err="1"/>
              <a:t>communs</a:t>
            </a:r>
            <a:r>
              <a:rPr lang="en-CA" dirty="0"/>
              <a:t> : </a:t>
            </a:r>
            <a:r>
              <a:rPr lang="en-CA" dirty="0" err="1"/>
              <a:t>oie</a:t>
            </a:r>
            <a:r>
              <a:rPr lang="en-CA" dirty="0"/>
              <a:t> des </a:t>
            </a:r>
            <a:r>
              <a:rPr lang="en-CA" dirty="0" err="1"/>
              <a:t>neiges</a:t>
            </a:r>
            <a:r>
              <a:rPr lang="en-CA" dirty="0"/>
              <a:t>, </a:t>
            </a:r>
            <a:r>
              <a:rPr lang="en-CA" dirty="0" err="1"/>
              <a:t>narval</a:t>
            </a:r>
            <a:r>
              <a:rPr lang="en-CA" dirty="0"/>
              <a:t>, </a:t>
            </a:r>
            <a:r>
              <a:rPr lang="en-CA" dirty="0" err="1"/>
              <a:t>renard</a:t>
            </a:r>
            <a:r>
              <a:rPr lang="en-CA" dirty="0"/>
              <a:t> </a:t>
            </a:r>
            <a:r>
              <a:rPr lang="en-CA" dirty="0" err="1"/>
              <a:t>actique</a:t>
            </a:r>
            <a:endParaRPr lang="en-CA" dirty="0"/>
          </a:p>
        </p:txBody>
      </p:sp>
      <p:sp>
        <p:nvSpPr>
          <p:cNvPr id="4" name="Slide Number Placeholder 3"/>
          <p:cNvSpPr>
            <a:spLocks noGrp="1"/>
          </p:cNvSpPr>
          <p:nvPr>
            <p:ph type="sldNum" sz="quarter" idx="10"/>
          </p:nvPr>
        </p:nvSpPr>
        <p:spPr/>
        <p:txBody>
          <a:bodyPr/>
          <a:lstStyle/>
          <a:p>
            <a:fld id="{EF7B84BF-4991-4DD1-85D4-E8A8B5C9AE35}" type="slidenum">
              <a:rPr lang="en-CA" smtClean="0"/>
              <a:t>17</a:t>
            </a:fld>
            <a:endParaRPr lang="en-CA"/>
          </a:p>
        </p:txBody>
      </p:sp>
    </p:spTree>
    <p:extLst>
      <p:ext uri="{BB962C8B-B14F-4D97-AF65-F5344CB8AC3E}">
        <p14:creationId xmlns:p14="http://schemas.microsoft.com/office/powerpoint/2010/main" val="38324788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a:t>Les élèves, individuellement ou en groupes, effectueront chacun des recherches et analyseront l'une des écozones, en étudiant ses relations écologiques. Attribuez une écozone à chaque élève ou laissez-les choisir. Il est recommandé de veiller à ce que les projets couvrent chaque écozone </a:t>
            </a:r>
            <a:r>
              <a:rPr lang="fr-FR" baseline="0"/>
              <a:t>du Manitoba.</a:t>
            </a:r>
            <a:endParaRPr lang="fr-FR" baseline="0" dirty="0"/>
          </a:p>
          <a:p>
            <a:pPr marL="0" marR="0" lvl="0" indent="0" algn="l" defTabSz="914400" rtl="0" eaLnBrk="1" fontAlgn="auto" latinLnBrk="0" hangingPunct="1">
              <a:lnSpc>
                <a:spcPct val="100000"/>
              </a:lnSpc>
              <a:spcBef>
                <a:spcPts val="0"/>
              </a:spcBef>
              <a:spcAft>
                <a:spcPts val="0"/>
              </a:spcAft>
              <a:buClrTx/>
              <a:buSzTx/>
              <a:buFontTx/>
              <a:buNone/>
              <a:tabLst/>
              <a:defRPr/>
            </a:pPr>
            <a:br>
              <a:rPr lang="en-CA" baseline="0" dirty="0"/>
            </a:br>
            <a:endParaRPr lang="en-CA" dirty="0"/>
          </a:p>
        </p:txBody>
      </p:sp>
      <p:sp>
        <p:nvSpPr>
          <p:cNvPr id="4" name="Slide Number Placeholder 3"/>
          <p:cNvSpPr>
            <a:spLocks noGrp="1"/>
          </p:cNvSpPr>
          <p:nvPr>
            <p:ph type="sldNum" sz="quarter" idx="10"/>
          </p:nvPr>
        </p:nvSpPr>
        <p:spPr/>
        <p:txBody>
          <a:bodyPr/>
          <a:lstStyle/>
          <a:p>
            <a:fld id="{EF7B84BF-4991-4DD1-85D4-E8A8B5C9AE35}" type="slidenum">
              <a:rPr lang="en-CA" smtClean="0"/>
              <a:t>18</a:t>
            </a:fld>
            <a:endParaRPr lang="en-CA"/>
          </a:p>
        </p:txBody>
      </p:sp>
    </p:spTree>
    <p:extLst>
      <p:ext uri="{BB962C8B-B14F-4D97-AF65-F5344CB8AC3E}">
        <p14:creationId xmlns:p14="http://schemas.microsoft.com/office/powerpoint/2010/main" val="4158585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F7B84BF-4991-4DD1-85D4-E8A8B5C9AE35}" type="slidenum">
              <a:rPr lang="en-CA" smtClean="0"/>
              <a:t>19</a:t>
            </a:fld>
            <a:endParaRPr lang="en-CA"/>
          </a:p>
        </p:txBody>
      </p:sp>
    </p:spTree>
    <p:extLst>
      <p:ext uri="{BB962C8B-B14F-4D97-AF65-F5344CB8AC3E}">
        <p14:creationId xmlns:p14="http://schemas.microsoft.com/office/powerpoint/2010/main" val="3915231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Tout d'abord, de quoi est composée notre planète? D'êtres vivants et d'éléments non vivants. Ce sont les ingrédients des écosystèmes. Pouvez-vous citer quelques éléments non vivants (abiotiques)? Pouvez-vous citer quelques éléments vivants (biotiques)? </a:t>
            </a:r>
            <a:br>
              <a:rPr lang="en-CA" baseline="0" dirty="0"/>
            </a:br>
            <a:br>
              <a:rPr lang="en-CA" baseline="0" dirty="0"/>
            </a:br>
            <a:r>
              <a:rPr lang="en-CA" baseline="0" dirty="0"/>
              <a:t>Images :</a:t>
            </a:r>
            <a:br>
              <a:rPr lang="en-CA" baseline="0" dirty="0"/>
            </a:br>
            <a:r>
              <a:rPr lang="en-CA" baseline="0" dirty="0"/>
              <a:t>1. Roches</a:t>
            </a:r>
            <a:br>
              <a:rPr lang="en-CA" baseline="0" dirty="0"/>
            </a:br>
            <a:r>
              <a:rPr lang="en-CA" baseline="0" dirty="0"/>
              <a:t>2. Eau</a:t>
            </a:r>
            <a:br>
              <a:rPr lang="en-CA" baseline="0" dirty="0"/>
            </a:br>
            <a:r>
              <a:rPr lang="en-CA" baseline="0" dirty="0"/>
              <a:t>3. </a:t>
            </a:r>
            <a:r>
              <a:rPr lang="en-CA" baseline="0" dirty="0" err="1"/>
              <a:t>Nénuphar</a:t>
            </a:r>
            <a:r>
              <a:rPr lang="en-CA" baseline="0" dirty="0"/>
              <a:t> </a:t>
            </a:r>
            <a:r>
              <a:rPr lang="en-CA" baseline="0" dirty="0" err="1"/>
              <a:t>velu</a:t>
            </a:r>
            <a:br>
              <a:rPr lang="en-CA" baseline="0" dirty="0"/>
            </a:br>
            <a:r>
              <a:rPr lang="en-CA" baseline="0" dirty="0"/>
              <a:t>4. Spermophile de Richardson</a:t>
            </a:r>
            <a:endParaRPr lang="en-CA" dirty="0"/>
          </a:p>
        </p:txBody>
      </p:sp>
      <p:sp>
        <p:nvSpPr>
          <p:cNvPr id="4" name="Slide Number Placeholder 3"/>
          <p:cNvSpPr>
            <a:spLocks noGrp="1"/>
          </p:cNvSpPr>
          <p:nvPr>
            <p:ph type="sldNum" sz="quarter" idx="10"/>
          </p:nvPr>
        </p:nvSpPr>
        <p:spPr/>
        <p:txBody>
          <a:bodyPr/>
          <a:lstStyle/>
          <a:p>
            <a:fld id="{EF7B84BF-4991-4DD1-85D4-E8A8B5C9AE35}" type="slidenum">
              <a:rPr lang="en-CA" smtClean="0"/>
              <a:t>2</a:t>
            </a:fld>
            <a:endParaRPr lang="en-CA"/>
          </a:p>
        </p:txBody>
      </p:sp>
    </p:spTree>
    <p:extLst>
      <p:ext uri="{BB962C8B-B14F-4D97-AF65-F5344CB8AC3E}">
        <p14:creationId xmlns:p14="http://schemas.microsoft.com/office/powerpoint/2010/main" val="28714573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noProof="0" dirty="0"/>
              <a:t>Images :</a:t>
            </a:r>
            <a:br>
              <a:rPr lang="fr-CA" noProof="0" dirty="0"/>
            </a:br>
            <a:r>
              <a:rPr lang="fr-CA" noProof="0" dirty="0"/>
              <a:t>1. Tourbière ombrotrophe (type de terre humide</a:t>
            </a:r>
            <a:r>
              <a:rPr lang="fr-CA" baseline="0" noProof="0" dirty="0"/>
              <a:t>)</a:t>
            </a:r>
            <a:br>
              <a:rPr lang="fr-CA" baseline="0" noProof="0" dirty="0"/>
            </a:br>
            <a:r>
              <a:rPr lang="fr-CA" baseline="0" noProof="0" dirty="0"/>
              <a:t>2. Castor</a:t>
            </a:r>
            <a:br>
              <a:rPr lang="fr-CA" baseline="0" noProof="0" dirty="0"/>
            </a:br>
            <a:r>
              <a:rPr lang="fr-CA" baseline="0" noProof="0" dirty="0"/>
              <a:t>3. Héron vert</a:t>
            </a:r>
            <a:br>
              <a:rPr lang="fr-CA" baseline="0" noProof="0" dirty="0"/>
            </a:br>
            <a:r>
              <a:rPr lang="fr-CA" baseline="0" noProof="0" dirty="0"/>
              <a:t>4. Éléments vivants et non vivants interagissant (eau sur une feuille) </a:t>
            </a:r>
            <a:endParaRPr lang="fr-CA" noProof="0" dirty="0"/>
          </a:p>
        </p:txBody>
      </p:sp>
      <p:sp>
        <p:nvSpPr>
          <p:cNvPr id="4" name="Slide Number Placeholder 3"/>
          <p:cNvSpPr>
            <a:spLocks noGrp="1"/>
          </p:cNvSpPr>
          <p:nvPr>
            <p:ph type="sldNum" sz="quarter" idx="10"/>
          </p:nvPr>
        </p:nvSpPr>
        <p:spPr/>
        <p:txBody>
          <a:bodyPr/>
          <a:lstStyle/>
          <a:p>
            <a:fld id="{EF7B84BF-4991-4DD1-85D4-E8A8B5C9AE35}" type="slidenum">
              <a:rPr lang="en-CA" smtClean="0"/>
              <a:t>3</a:t>
            </a:fld>
            <a:endParaRPr lang="en-CA"/>
          </a:p>
        </p:txBody>
      </p:sp>
    </p:spTree>
    <p:extLst>
      <p:ext uri="{BB962C8B-B14F-4D97-AF65-F5344CB8AC3E}">
        <p14:creationId xmlns:p14="http://schemas.microsoft.com/office/powerpoint/2010/main" val="33029688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Un écosystème comprend différents types d'êtres vivants qui interagissent entre eux et avec leur environnement physique. </a:t>
            </a:r>
            <a:br>
              <a:rPr lang="en-CA" dirty="0"/>
            </a:br>
            <a:br>
              <a:rPr lang="en-CA" dirty="0"/>
            </a:br>
            <a:r>
              <a:rPr lang="fr-FR" dirty="0"/>
              <a:t>Un écosystème comprend de nombreux êtres vivants individuels (organismes individuels). Lorsqu'un groupe d'individus appartenant à la même espèce se forme, on parle alors de population.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a:t>Lorsque plusieurs populations d'êtres vivants différents cohabitent dans une zone donnée, on parle de communauté. Un écosystème est donc une communauté d'êtres vivants et les caractéristiques abiotiques de cette zone donnée. La biosphère comprend tous les êtres vivants et non vivants sur Terre (un écosystème mondial). </a:t>
            </a:r>
            <a:endParaRPr lang="en-CA" dirty="0"/>
          </a:p>
        </p:txBody>
      </p:sp>
      <p:sp>
        <p:nvSpPr>
          <p:cNvPr id="4" name="Slide Number Placeholder 3"/>
          <p:cNvSpPr>
            <a:spLocks noGrp="1"/>
          </p:cNvSpPr>
          <p:nvPr>
            <p:ph type="sldNum" sz="quarter" idx="10"/>
          </p:nvPr>
        </p:nvSpPr>
        <p:spPr/>
        <p:txBody>
          <a:bodyPr/>
          <a:lstStyle/>
          <a:p>
            <a:fld id="{EF7B84BF-4991-4DD1-85D4-E8A8B5C9AE35}" type="slidenum">
              <a:rPr lang="en-CA" smtClean="0"/>
              <a:t>4</a:t>
            </a:fld>
            <a:endParaRPr lang="en-CA"/>
          </a:p>
        </p:txBody>
      </p:sp>
    </p:spTree>
    <p:extLst>
      <p:ext uri="{BB962C8B-B14F-4D97-AF65-F5344CB8AC3E}">
        <p14:creationId xmlns:p14="http://schemas.microsoft.com/office/powerpoint/2010/main" val="27403326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chemeClr val="accent3">
                    <a:lumMod val="50000"/>
                  </a:schemeClr>
                </a:solidFill>
              </a:rPr>
              <a:t>Lorsque l'on parle d'écosystèmes, l'échelle est flexible et est déterminée par la personne qui étudie la communauté.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r>
              <a:rPr lang="en-CA" dirty="0"/>
              <a:t>Images : </a:t>
            </a:r>
            <a:br>
              <a:rPr lang="en-CA" dirty="0"/>
            </a:br>
            <a:r>
              <a:rPr lang="en-CA" dirty="0"/>
              <a:t>1. </a:t>
            </a:r>
            <a:r>
              <a:rPr lang="en-CA" dirty="0" err="1"/>
              <a:t>Protiste</a:t>
            </a:r>
            <a:r>
              <a:rPr lang="en-CA" dirty="0"/>
              <a:t> vu sous un microscope</a:t>
            </a:r>
            <a:r>
              <a:rPr lang="en-CA" baseline="0" dirty="0"/>
              <a:t>.</a:t>
            </a:r>
          </a:p>
          <a:p>
            <a:r>
              <a:rPr lang="en-CA" baseline="0" dirty="0"/>
              <a:t>2. Oie des </a:t>
            </a:r>
            <a:r>
              <a:rPr lang="en-CA" baseline="0" dirty="0" err="1"/>
              <a:t>neiges</a:t>
            </a:r>
            <a:endParaRPr lang="en-CA" baseline="0" dirty="0"/>
          </a:p>
          <a:p>
            <a:r>
              <a:rPr lang="en-CA" baseline="0" dirty="0"/>
              <a:t>3. Vue d’un </a:t>
            </a:r>
            <a:r>
              <a:rPr lang="en-CA" baseline="0" dirty="0" err="1"/>
              <a:t>écosystème</a:t>
            </a:r>
            <a:r>
              <a:rPr lang="en-CA" baseline="0" dirty="0"/>
              <a:t> </a:t>
            </a:r>
            <a:r>
              <a:rPr lang="en-CA" baseline="0" dirty="0" err="1"/>
              <a:t>boréal</a:t>
            </a:r>
            <a:endParaRPr lang="en-CA" baseline="0" dirty="0"/>
          </a:p>
          <a:p>
            <a:r>
              <a:rPr lang="en-CA" baseline="0" dirty="0"/>
              <a:t>4. La </a:t>
            </a:r>
            <a:r>
              <a:rPr lang="en-CA" baseline="0" dirty="0" err="1"/>
              <a:t>biosphère</a:t>
            </a:r>
            <a:r>
              <a:rPr lang="en-CA" baseline="0" dirty="0"/>
              <a:t>. </a:t>
            </a:r>
            <a:endParaRPr lang="en-CA" dirty="0"/>
          </a:p>
        </p:txBody>
      </p:sp>
      <p:sp>
        <p:nvSpPr>
          <p:cNvPr id="4" name="Slide Number Placeholder 3"/>
          <p:cNvSpPr>
            <a:spLocks noGrp="1"/>
          </p:cNvSpPr>
          <p:nvPr>
            <p:ph type="sldNum" sz="quarter" idx="10"/>
          </p:nvPr>
        </p:nvSpPr>
        <p:spPr/>
        <p:txBody>
          <a:bodyPr/>
          <a:lstStyle/>
          <a:p>
            <a:fld id="{EF7B84BF-4991-4DD1-85D4-E8A8B5C9AE35}" type="slidenum">
              <a:rPr lang="en-CA" smtClean="0"/>
              <a:t>5</a:t>
            </a:fld>
            <a:endParaRPr lang="en-CA"/>
          </a:p>
        </p:txBody>
      </p:sp>
    </p:spTree>
    <p:extLst>
      <p:ext uri="{BB962C8B-B14F-4D97-AF65-F5344CB8AC3E}">
        <p14:creationId xmlns:p14="http://schemas.microsoft.com/office/powerpoint/2010/main" val="1894036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Les terres humides couvrent près de la moitié du Manitoba et sont présentes dans toutes les écozones de la province. </a:t>
            </a:r>
          </a:p>
          <a:p>
            <a:r>
              <a:rPr lang="fr-FR" dirty="0"/>
              <a:t>Les principales caractéristiques biotiques et abiotiques d'une terre humide sont les suivantes :</a:t>
            </a:r>
          </a:p>
          <a:p>
            <a:pPr marL="171450" indent="-171450">
              <a:buFontTx/>
              <a:buChar char="-"/>
            </a:pPr>
            <a:r>
              <a:rPr lang="fr-FR" dirty="0"/>
              <a:t>Une terre de terre saturée d'eau de façon permanente ou périodique.</a:t>
            </a:r>
          </a:p>
          <a:p>
            <a:pPr marL="171450" indent="-171450">
              <a:buFontTx/>
              <a:buChar char="-"/>
            </a:pPr>
            <a:r>
              <a:rPr lang="fr-FR" dirty="0"/>
              <a:t>L'eau a une profondeur maximale de 2 mètres.</a:t>
            </a:r>
          </a:p>
          <a:p>
            <a:pPr marL="171450" indent="-171450">
              <a:buFontTx/>
              <a:buChar char="-"/>
            </a:pPr>
            <a:r>
              <a:rPr lang="fr-FR" dirty="0"/>
              <a:t>Des plantes aquatiques poussent dans et autour de l'eau.</a:t>
            </a:r>
          </a:p>
          <a:p>
            <a:pPr marL="171450" indent="-171450">
              <a:buFontTx/>
              <a:buChar char="-"/>
            </a:pPr>
            <a:r>
              <a:rPr lang="fr-FR" dirty="0"/>
              <a:t>De nombreux animaux y vivent</a:t>
            </a:r>
          </a:p>
          <a:p>
            <a:pPr marL="171450" indent="-171450">
              <a:buFontTx/>
              <a:buChar char="-"/>
            </a:pPr>
            <a:endParaRPr lang="en-CA" dirty="0"/>
          </a:p>
          <a:p>
            <a:r>
              <a:rPr lang="fr-FR" dirty="0"/>
              <a:t>Chaque type de terre humide présente des caractéristiques biotiques et abiotiques légèrement différentes qui le distinguent des autres types de terres humides, tout en conservant les caractéristiques générales d'une terre humide. </a:t>
            </a:r>
            <a:br>
              <a:rPr lang="en-CA" baseline="0" dirty="0"/>
            </a:br>
            <a:br>
              <a:rPr lang="en-CA" baseline="0" dirty="0"/>
            </a:br>
            <a:endParaRPr lang="en-CA" i="1" dirty="0"/>
          </a:p>
        </p:txBody>
      </p:sp>
      <p:sp>
        <p:nvSpPr>
          <p:cNvPr id="4" name="Slide Number Placeholder 3"/>
          <p:cNvSpPr>
            <a:spLocks noGrp="1"/>
          </p:cNvSpPr>
          <p:nvPr>
            <p:ph type="sldNum" sz="quarter" idx="10"/>
          </p:nvPr>
        </p:nvSpPr>
        <p:spPr/>
        <p:txBody>
          <a:bodyPr/>
          <a:lstStyle/>
          <a:p>
            <a:fld id="{EF7B84BF-4991-4DD1-85D4-E8A8B5C9AE35}" type="slidenum">
              <a:rPr lang="en-CA" smtClean="0"/>
              <a:t>6</a:t>
            </a:fld>
            <a:endParaRPr lang="en-CA"/>
          </a:p>
        </p:txBody>
      </p:sp>
    </p:spTree>
    <p:extLst>
      <p:ext uri="{BB962C8B-B14F-4D97-AF65-F5344CB8AC3E}">
        <p14:creationId xmlns:p14="http://schemas.microsoft.com/office/powerpoint/2010/main" val="32957193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Voici un exemple d'écosystème de marais d'eau douce. En classe, dressez la liste de certaines des caractéristiques biotiques et abiotiques illustrées dans l'image (les réponses sont indiquées dans les deux diapositives suivantes).</a:t>
            </a:r>
          </a:p>
          <a:p>
            <a:endParaRPr lang="en-CA" b="1" i="1" baseline="0" dirty="0"/>
          </a:p>
          <a:p>
            <a:r>
              <a:rPr lang="fr-FR" b="1" i="1" baseline="0" dirty="0"/>
              <a:t>Remarque concernant l'image : </a:t>
            </a:r>
            <a:r>
              <a:rPr lang="fr-FR" b="0" i="1" baseline="0" dirty="0"/>
              <a:t>Il s'agit de l'esquisse préliminaire utilisée comme plan pour le diorama « Bon retour! » qui vous accueille à l'entrée du centre de découverte des terres humides au marais Oak Hammock. Certaines des caractéristiques biotiques et abiotiques présentées ici n'ont pas été retenues dans la version finale, mais le diorama reflète néanmoins la majeure partie de ce que l'on voit sur cette image. L'image a été réalisée vers 1990, avant l'ouverture du centre en mai 1993.</a:t>
            </a:r>
            <a:endParaRPr lang="en-CA" b="0" i="1" dirty="0"/>
          </a:p>
        </p:txBody>
      </p:sp>
      <p:sp>
        <p:nvSpPr>
          <p:cNvPr id="4" name="Slide Number Placeholder 3"/>
          <p:cNvSpPr>
            <a:spLocks noGrp="1"/>
          </p:cNvSpPr>
          <p:nvPr>
            <p:ph type="sldNum" sz="quarter" idx="10"/>
          </p:nvPr>
        </p:nvSpPr>
        <p:spPr/>
        <p:txBody>
          <a:bodyPr/>
          <a:lstStyle/>
          <a:p>
            <a:fld id="{EF7B84BF-4991-4DD1-85D4-E8A8B5C9AE35}" type="slidenum">
              <a:rPr lang="en-CA" smtClean="0"/>
              <a:t>7</a:t>
            </a:fld>
            <a:endParaRPr lang="en-CA"/>
          </a:p>
        </p:txBody>
      </p:sp>
    </p:spTree>
    <p:extLst>
      <p:ext uri="{BB962C8B-B14F-4D97-AF65-F5344CB8AC3E}">
        <p14:creationId xmlns:p14="http://schemas.microsoft.com/office/powerpoint/2010/main" val="20915207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CA" sz="1200" b="1" kern="1200" dirty="0" err="1">
                <a:solidFill>
                  <a:schemeClr val="tx1"/>
                </a:solidFill>
                <a:effectLst/>
                <a:latin typeface="+mn-lt"/>
                <a:ea typeface="+mn-ea"/>
                <a:cs typeface="+mn-cs"/>
              </a:rPr>
              <a:t>Éléments</a:t>
            </a:r>
            <a:r>
              <a:rPr lang="en-CA" sz="1200" b="1" kern="1200" dirty="0">
                <a:solidFill>
                  <a:schemeClr val="tx1"/>
                </a:solidFill>
                <a:effectLst/>
                <a:latin typeface="+mn-lt"/>
                <a:ea typeface="+mn-ea"/>
                <a:cs typeface="+mn-cs"/>
              </a:rPr>
              <a:t> </a:t>
            </a:r>
            <a:r>
              <a:rPr lang="en-CA" sz="1200" b="1" kern="1200" dirty="0" err="1">
                <a:solidFill>
                  <a:schemeClr val="tx1"/>
                </a:solidFill>
                <a:effectLst/>
                <a:latin typeface="+mn-lt"/>
                <a:ea typeface="+mn-ea"/>
                <a:cs typeface="+mn-cs"/>
              </a:rPr>
              <a:t>biotiques</a:t>
            </a:r>
            <a:r>
              <a:rPr lang="en-CA" sz="1200" b="1"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1. Busard Saint-Martin</a:t>
            </a:r>
          </a:p>
          <a:p>
            <a:r>
              <a:rPr lang="en-CA" sz="1200" kern="1200" dirty="0">
                <a:solidFill>
                  <a:schemeClr val="tx1"/>
                </a:solidFill>
                <a:effectLst/>
                <a:latin typeface="+mn-lt"/>
                <a:ea typeface="+mn-ea"/>
                <a:cs typeface="+mn-cs"/>
              </a:rPr>
              <a:t>2. </a:t>
            </a:r>
            <a:r>
              <a:rPr lang="en-CA" sz="1200" kern="1200" dirty="0" err="1">
                <a:solidFill>
                  <a:schemeClr val="tx1"/>
                </a:solidFill>
                <a:effectLst/>
                <a:latin typeface="+mn-lt"/>
                <a:ea typeface="+mn-ea"/>
                <a:cs typeface="+mn-cs"/>
              </a:rPr>
              <a:t>Pélican</a:t>
            </a:r>
            <a:r>
              <a:rPr lang="en-CA" sz="1200" kern="1200" dirty="0">
                <a:solidFill>
                  <a:schemeClr val="tx1"/>
                </a:solidFill>
                <a:effectLst/>
                <a:latin typeface="+mn-lt"/>
                <a:ea typeface="+mn-ea"/>
                <a:cs typeface="+mn-cs"/>
              </a:rPr>
              <a:t> </a:t>
            </a:r>
            <a:r>
              <a:rPr lang="en-CA" sz="1200" kern="1200" dirty="0" err="1">
                <a:solidFill>
                  <a:schemeClr val="tx1"/>
                </a:solidFill>
                <a:effectLst/>
                <a:latin typeface="+mn-lt"/>
                <a:ea typeface="+mn-ea"/>
                <a:cs typeface="+mn-cs"/>
              </a:rPr>
              <a:t>blanc</a:t>
            </a:r>
            <a:r>
              <a:rPr lang="en-CA" sz="1200" kern="1200" dirty="0">
                <a:solidFill>
                  <a:schemeClr val="tx1"/>
                </a:solidFill>
                <a:effectLst/>
                <a:latin typeface="+mn-lt"/>
                <a:ea typeface="+mn-ea"/>
                <a:cs typeface="+mn-cs"/>
              </a:rPr>
              <a:t> </a:t>
            </a:r>
            <a:r>
              <a:rPr lang="en-CA" sz="1200" kern="1200" dirty="0" err="1">
                <a:solidFill>
                  <a:schemeClr val="tx1"/>
                </a:solidFill>
                <a:effectLst/>
                <a:latin typeface="+mn-lt"/>
                <a:ea typeface="+mn-ea"/>
                <a:cs typeface="+mn-cs"/>
              </a:rPr>
              <a:t>d’Amérique</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3. Sterne de Forster</a:t>
            </a:r>
          </a:p>
          <a:p>
            <a:r>
              <a:rPr lang="en-CA" sz="1200" kern="1200" dirty="0">
                <a:solidFill>
                  <a:schemeClr val="tx1"/>
                </a:solidFill>
                <a:effectLst/>
                <a:latin typeface="+mn-lt"/>
                <a:ea typeface="+mn-ea"/>
                <a:cs typeface="+mn-cs"/>
              </a:rPr>
              <a:t>4. Bernache du Canada </a:t>
            </a:r>
          </a:p>
          <a:p>
            <a:r>
              <a:rPr lang="en-CA" sz="1200" kern="1200" dirty="0">
                <a:solidFill>
                  <a:schemeClr val="tx1"/>
                </a:solidFill>
                <a:effectLst/>
                <a:latin typeface="+mn-lt"/>
                <a:ea typeface="+mn-ea"/>
                <a:cs typeface="+mn-cs"/>
              </a:rPr>
              <a:t>5. Vaches</a:t>
            </a:r>
          </a:p>
          <a:p>
            <a:r>
              <a:rPr lang="en-CA" sz="1200" kern="1200" dirty="0">
                <a:solidFill>
                  <a:schemeClr val="tx1"/>
                </a:solidFill>
                <a:effectLst/>
                <a:latin typeface="+mn-lt"/>
                <a:ea typeface="+mn-ea"/>
                <a:cs typeface="+mn-cs"/>
              </a:rPr>
              <a:t>6. Coyote</a:t>
            </a:r>
          </a:p>
          <a:p>
            <a:r>
              <a:rPr lang="en-CA" sz="1200" kern="1200" dirty="0">
                <a:solidFill>
                  <a:schemeClr val="tx1"/>
                </a:solidFill>
                <a:effectLst/>
                <a:latin typeface="+mn-lt"/>
                <a:ea typeface="+mn-ea"/>
                <a:cs typeface="+mn-cs"/>
              </a:rPr>
              <a:t>7. Lièvre de Townsend</a:t>
            </a:r>
          </a:p>
          <a:p>
            <a:r>
              <a:rPr lang="en-CA" sz="1200" kern="1200" dirty="0">
                <a:solidFill>
                  <a:schemeClr val="tx1"/>
                </a:solidFill>
                <a:effectLst/>
                <a:latin typeface="+mn-lt"/>
                <a:ea typeface="+mn-ea"/>
                <a:cs typeface="+mn-cs"/>
              </a:rPr>
              <a:t>8. Renard roux</a:t>
            </a:r>
          </a:p>
          <a:p>
            <a:r>
              <a:rPr lang="en-CA" sz="1200" kern="1200" dirty="0">
                <a:solidFill>
                  <a:schemeClr val="tx1"/>
                </a:solidFill>
                <a:effectLst/>
                <a:latin typeface="+mn-lt"/>
                <a:ea typeface="+mn-ea"/>
                <a:cs typeface="+mn-cs"/>
              </a:rPr>
              <a:t>9. </a:t>
            </a:r>
            <a:r>
              <a:rPr lang="en-CA" sz="1200" kern="1200" dirty="0" err="1">
                <a:solidFill>
                  <a:schemeClr val="tx1"/>
                </a:solidFill>
                <a:effectLst/>
                <a:latin typeface="+mn-lt"/>
                <a:ea typeface="+mn-ea"/>
                <a:cs typeface="+mn-cs"/>
              </a:rPr>
              <a:t>Sarcelle</a:t>
            </a:r>
            <a:r>
              <a:rPr lang="en-CA" sz="1200" kern="1200" dirty="0">
                <a:solidFill>
                  <a:schemeClr val="tx1"/>
                </a:solidFill>
                <a:effectLst/>
                <a:latin typeface="+mn-lt"/>
                <a:ea typeface="+mn-ea"/>
                <a:cs typeface="+mn-cs"/>
              </a:rPr>
              <a:t> à </a:t>
            </a:r>
            <a:r>
              <a:rPr lang="en-CA" sz="1200" kern="1200" dirty="0" err="1">
                <a:solidFill>
                  <a:schemeClr val="tx1"/>
                </a:solidFill>
                <a:effectLst/>
                <a:latin typeface="+mn-lt"/>
                <a:ea typeface="+mn-ea"/>
                <a:cs typeface="+mn-cs"/>
              </a:rPr>
              <a:t>ailes</a:t>
            </a:r>
            <a:r>
              <a:rPr lang="en-CA" sz="1200" kern="1200" dirty="0">
                <a:solidFill>
                  <a:schemeClr val="tx1"/>
                </a:solidFill>
                <a:effectLst/>
                <a:latin typeface="+mn-lt"/>
                <a:ea typeface="+mn-ea"/>
                <a:cs typeface="+mn-cs"/>
              </a:rPr>
              <a:t> </a:t>
            </a:r>
            <a:r>
              <a:rPr lang="en-CA" sz="1200" kern="1200" dirty="0" err="1">
                <a:solidFill>
                  <a:schemeClr val="tx1"/>
                </a:solidFill>
                <a:effectLst/>
                <a:latin typeface="+mn-lt"/>
                <a:ea typeface="+mn-ea"/>
                <a:cs typeface="+mn-cs"/>
              </a:rPr>
              <a:t>bleues</a:t>
            </a:r>
            <a:r>
              <a:rPr lang="en-CA" sz="1200" kern="1200" dirty="0">
                <a:solidFill>
                  <a:schemeClr val="tx1"/>
                </a:solidFill>
                <a:effectLst/>
                <a:latin typeface="+mn-lt"/>
                <a:ea typeface="+mn-ea"/>
                <a:cs typeface="+mn-cs"/>
              </a:rPr>
              <a:t> (</a:t>
            </a:r>
            <a:r>
              <a:rPr lang="en-CA" sz="1200" kern="1200" dirty="0" err="1">
                <a:solidFill>
                  <a:schemeClr val="tx1"/>
                </a:solidFill>
                <a:effectLst/>
                <a:latin typeface="+mn-lt"/>
                <a:ea typeface="+mn-ea"/>
                <a:cs typeface="+mn-cs"/>
              </a:rPr>
              <a:t>femelle</a:t>
            </a:r>
            <a:r>
              <a:rPr lang="en-CA" sz="1200" kern="1200" dirty="0">
                <a:solidFill>
                  <a:schemeClr val="tx1"/>
                </a:solidFill>
                <a:effectLst/>
                <a:latin typeface="+mn-lt"/>
                <a:ea typeface="+mn-ea"/>
                <a:cs typeface="+mn-cs"/>
              </a:rPr>
              <a:t>)</a:t>
            </a:r>
          </a:p>
          <a:p>
            <a:r>
              <a:rPr lang="en-CA" sz="1200" kern="1200" dirty="0">
                <a:solidFill>
                  <a:schemeClr val="tx1"/>
                </a:solidFill>
                <a:effectLst/>
                <a:latin typeface="+mn-lt"/>
                <a:ea typeface="+mn-ea"/>
                <a:cs typeface="+mn-cs"/>
              </a:rPr>
              <a:t>10. Bernache du Canada et </a:t>
            </a:r>
            <a:r>
              <a:rPr lang="en-CA" sz="1200" kern="1200" dirty="0" err="1">
                <a:solidFill>
                  <a:schemeClr val="tx1"/>
                </a:solidFill>
                <a:effectLst/>
                <a:latin typeface="+mn-lt"/>
                <a:ea typeface="+mn-ea"/>
                <a:cs typeface="+mn-cs"/>
              </a:rPr>
              <a:t>oisons</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11. Cerf de Virginie</a:t>
            </a:r>
          </a:p>
          <a:p>
            <a:r>
              <a:rPr lang="en-CA" sz="1200" kern="1200" dirty="0">
                <a:solidFill>
                  <a:schemeClr val="tx1"/>
                </a:solidFill>
                <a:effectLst/>
                <a:latin typeface="+mn-lt"/>
                <a:ea typeface="+mn-ea"/>
                <a:cs typeface="+mn-cs"/>
              </a:rPr>
              <a:t>12. Phragmites </a:t>
            </a:r>
          </a:p>
          <a:p>
            <a:r>
              <a:rPr lang="en-CA" sz="1200" kern="1200" dirty="0">
                <a:solidFill>
                  <a:schemeClr val="tx1"/>
                </a:solidFill>
                <a:effectLst/>
                <a:latin typeface="+mn-lt"/>
                <a:ea typeface="+mn-ea"/>
                <a:cs typeface="+mn-cs"/>
              </a:rPr>
              <a:t>13. Grand </a:t>
            </a:r>
            <a:r>
              <a:rPr lang="en-CA" sz="1200" kern="1200" dirty="0" err="1">
                <a:solidFill>
                  <a:schemeClr val="tx1"/>
                </a:solidFill>
                <a:effectLst/>
                <a:latin typeface="+mn-lt"/>
                <a:ea typeface="+mn-ea"/>
                <a:cs typeface="+mn-cs"/>
              </a:rPr>
              <a:t>héron</a:t>
            </a:r>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14. Canard </a:t>
            </a:r>
            <a:r>
              <a:rPr lang="en-CA" sz="1200" kern="1200" dirty="0" err="1">
                <a:solidFill>
                  <a:schemeClr val="tx1"/>
                </a:solidFill>
                <a:effectLst/>
                <a:latin typeface="+mn-lt"/>
                <a:ea typeface="+mn-ea"/>
                <a:cs typeface="+mn-cs"/>
              </a:rPr>
              <a:t>branchu</a:t>
            </a:r>
            <a:r>
              <a:rPr lang="en-CA" sz="1200" kern="1200" dirty="0">
                <a:solidFill>
                  <a:schemeClr val="tx1"/>
                </a:solidFill>
                <a:effectLst/>
                <a:latin typeface="+mn-lt"/>
                <a:ea typeface="+mn-ea"/>
                <a:cs typeface="+mn-cs"/>
              </a:rPr>
              <a:t> (</a:t>
            </a:r>
            <a:r>
              <a:rPr lang="en-CA" sz="1200" kern="1200" dirty="0" err="1">
                <a:solidFill>
                  <a:schemeClr val="tx1"/>
                </a:solidFill>
                <a:effectLst/>
                <a:latin typeface="+mn-lt"/>
                <a:ea typeface="+mn-ea"/>
                <a:cs typeface="+mn-cs"/>
              </a:rPr>
              <a:t>mâle</a:t>
            </a:r>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15. Carouge à tête jaune</a:t>
            </a:r>
          </a:p>
          <a:p>
            <a:r>
              <a:rPr lang="en-CA" sz="1200" kern="1200" dirty="0">
                <a:solidFill>
                  <a:schemeClr val="tx1"/>
                </a:solidFill>
                <a:effectLst/>
                <a:latin typeface="+mn-lt"/>
                <a:ea typeface="+mn-ea"/>
                <a:cs typeface="+mn-cs"/>
              </a:rPr>
              <a:t>16. Carouge à </a:t>
            </a:r>
            <a:r>
              <a:rPr lang="en-CA" sz="1200" kern="1200" dirty="0" err="1">
                <a:solidFill>
                  <a:schemeClr val="tx1"/>
                </a:solidFill>
                <a:effectLst/>
                <a:latin typeface="+mn-lt"/>
                <a:ea typeface="+mn-ea"/>
                <a:cs typeface="+mn-cs"/>
              </a:rPr>
              <a:t>épaulettes</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17. Vison </a:t>
            </a:r>
            <a:r>
              <a:rPr lang="en-CA" sz="1200" kern="1200" dirty="0" err="1">
                <a:solidFill>
                  <a:schemeClr val="tx1"/>
                </a:solidFill>
                <a:effectLst/>
                <a:latin typeface="+mn-lt"/>
                <a:ea typeface="+mn-ea"/>
                <a:cs typeface="+mn-cs"/>
              </a:rPr>
              <a:t>d’Amérique</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18. </a:t>
            </a:r>
            <a:r>
              <a:rPr lang="en-CA" sz="1200" kern="1200" dirty="0" err="1">
                <a:solidFill>
                  <a:schemeClr val="tx1"/>
                </a:solidFill>
                <a:effectLst/>
                <a:latin typeface="+mn-lt"/>
                <a:ea typeface="+mn-ea"/>
                <a:cs typeface="+mn-cs"/>
              </a:rPr>
              <a:t>Marouette</a:t>
            </a:r>
            <a:r>
              <a:rPr lang="en-CA" sz="1200" kern="1200" dirty="0">
                <a:solidFill>
                  <a:schemeClr val="tx1"/>
                </a:solidFill>
                <a:effectLst/>
                <a:latin typeface="+mn-lt"/>
                <a:ea typeface="+mn-ea"/>
                <a:cs typeface="+mn-cs"/>
              </a:rPr>
              <a:t> de Caroline</a:t>
            </a:r>
          </a:p>
          <a:p>
            <a:r>
              <a:rPr lang="en-CA" sz="1200" kern="1200" dirty="0">
                <a:solidFill>
                  <a:schemeClr val="tx1"/>
                </a:solidFill>
                <a:effectLst/>
                <a:latin typeface="+mn-lt"/>
                <a:ea typeface="+mn-ea"/>
                <a:cs typeface="+mn-cs"/>
              </a:rPr>
              <a:t>19. </a:t>
            </a:r>
            <a:r>
              <a:rPr lang="en-CA" sz="1200" kern="1200" dirty="0" err="1">
                <a:solidFill>
                  <a:schemeClr val="tx1"/>
                </a:solidFill>
                <a:effectLst/>
                <a:latin typeface="+mn-lt"/>
                <a:ea typeface="+mn-ea"/>
                <a:cs typeface="+mn-cs"/>
              </a:rPr>
              <a:t>Scirpes</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20. Chevalier </a:t>
            </a:r>
            <a:r>
              <a:rPr lang="en-CA" sz="1200" kern="1200" dirty="0" err="1">
                <a:solidFill>
                  <a:schemeClr val="tx1"/>
                </a:solidFill>
                <a:effectLst/>
                <a:latin typeface="+mn-lt"/>
                <a:ea typeface="+mn-ea"/>
                <a:cs typeface="+mn-cs"/>
              </a:rPr>
              <a:t>semipalmé</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21. </a:t>
            </a:r>
            <a:r>
              <a:rPr lang="en-CA" sz="1200" kern="1200" dirty="0" err="1">
                <a:solidFill>
                  <a:schemeClr val="tx1"/>
                </a:solidFill>
                <a:effectLst/>
                <a:latin typeface="+mn-lt"/>
                <a:ea typeface="+mn-ea"/>
                <a:cs typeface="+mn-cs"/>
              </a:rPr>
              <a:t>Avocette</a:t>
            </a:r>
            <a:r>
              <a:rPr lang="en-CA" sz="1200" kern="1200" dirty="0">
                <a:solidFill>
                  <a:schemeClr val="tx1"/>
                </a:solidFill>
                <a:effectLst/>
                <a:latin typeface="+mn-lt"/>
                <a:ea typeface="+mn-ea"/>
                <a:cs typeface="+mn-cs"/>
              </a:rPr>
              <a:t> </a:t>
            </a:r>
            <a:r>
              <a:rPr lang="en-CA" sz="1200" kern="1200" dirty="0" err="1">
                <a:solidFill>
                  <a:schemeClr val="tx1"/>
                </a:solidFill>
                <a:effectLst/>
                <a:latin typeface="+mn-lt"/>
                <a:ea typeface="+mn-ea"/>
                <a:cs typeface="+mn-cs"/>
              </a:rPr>
              <a:t>d’Amérique</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22. Canard </a:t>
            </a:r>
            <a:r>
              <a:rPr lang="en-CA" sz="1200" kern="1200" dirty="0" err="1">
                <a:solidFill>
                  <a:schemeClr val="tx1"/>
                </a:solidFill>
                <a:effectLst/>
                <a:latin typeface="+mn-lt"/>
                <a:ea typeface="+mn-ea"/>
                <a:cs typeface="+mn-cs"/>
              </a:rPr>
              <a:t>colvert</a:t>
            </a:r>
            <a:r>
              <a:rPr lang="en-CA" sz="1200" kern="1200" dirty="0">
                <a:solidFill>
                  <a:schemeClr val="tx1"/>
                </a:solidFill>
                <a:effectLst/>
                <a:latin typeface="+mn-lt"/>
                <a:ea typeface="+mn-ea"/>
                <a:cs typeface="+mn-cs"/>
              </a:rPr>
              <a:t> (couple)</a:t>
            </a:r>
          </a:p>
          <a:p>
            <a:r>
              <a:rPr lang="en-CA" sz="1200" kern="1200" dirty="0">
                <a:solidFill>
                  <a:schemeClr val="tx1"/>
                </a:solidFill>
                <a:effectLst/>
                <a:latin typeface="+mn-lt"/>
                <a:ea typeface="+mn-ea"/>
                <a:cs typeface="+mn-cs"/>
              </a:rPr>
              <a:t>23. Cormoran à aigrettes </a:t>
            </a:r>
          </a:p>
          <a:p>
            <a:r>
              <a:rPr lang="en-CA" sz="1200" kern="1200" dirty="0">
                <a:solidFill>
                  <a:schemeClr val="tx1"/>
                </a:solidFill>
                <a:effectLst/>
                <a:latin typeface="+mn-lt"/>
                <a:ea typeface="+mn-ea"/>
                <a:cs typeface="+mn-cs"/>
              </a:rPr>
              <a:t>24. </a:t>
            </a:r>
            <a:r>
              <a:rPr lang="en-CA" sz="1200" kern="1200" dirty="0" err="1">
                <a:solidFill>
                  <a:schemeClr val="tx1"/>
                </a:solidFill>
                <a:effectLst/>
                <a:latin typeface="+mn-lt"/>
                <a:ea typeface="+mn-ea"/>
                <a:cs typeface="+mn-cs"/>
              </a:rPr>
              <a:t>Guifette</a:t>
            </a:r>
            <a:r>
              <a:rPr lang="en-CA" sz="1200" kern="1200" dirty="0">
                <a:solidFill>
                  <a:schemeClr val="tx1"/>
                </a:solidFill>
                <a:effectLst/>
                <a:latin typeface="+mn-lt"/>
                <a:ea typeface="+mn-ea"/>
                <a:cs typeface="+mn-cs"/>
              </a:rPr>
              <a:t> noire</a:t>
            </a:r>
          </a:p>
          <a:p>
            <a:r>
              <a:rPr lang="en-CA" sz="1200" kern="1200" dirty="0">
                <a:solidFill>
                  <a:schemeClr val="tx1"/>
                </a:solidFill>
                <a:effectLst/>
                <a:latin typeface="+mn-lt"/>
                <a:ea typeface="+mn-ea"/>
                <a:cs typeface="+mn-cs"/>
              </a:rPr>
              <a:t>25. Troglodyte des </a:t>
            </a:r>
            <a:r>
              <a:rPr lang="en-CA" sz="1200" kern="1200" dirty="0" err="1">
                <a:solidFill>
                  <a:schemeClr val="tx1"/>
                </a:solidFill>
                <a:effectLst/>
                <a:latin typeface="+mn-lt"/>
                <a:ea typeface="+mn-ea"/>
                <a:cs typeface="+mn-cs"/>
              </a:rPr>
              <a:t>marais</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26. Rat </a:t>
            </a:r>
            <a:r>
              <a:rPr lang="en-CA" sz="1200" kern="1200" dirty="0" err="1">
                <a:solidFill>
                  <a:schemeClr val="tx1"/>
                </a:solidFill>
                <a:effectLst/>
                <a:latin typeface="+mn-lt"/>
                <a:ea typeface="+mn-ea"/>
                <a:cs typeface="+mn-cs"/>
              </a:rPr>
              <a:t>musqué</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27. Rat </a:t>
            </a:r>
            <a:r>
              <a:rPr lang="en-CA" sz="1200" kern="1200" dirty="0" err="1">
                <a:solidFill>
                  <a:schemeClr val="tx1"/>
                </a:solidFill>
                <a:effectLst/>
                <a:latin typeface="+mn-lt"/>
                <a:ea typeface="+mn-ea"/>
                <a:cs typeface="+mn-cs"/>
              </a:rPr>
              <a:t>musqué</a:t>
            </a:r>
            <a:r>
              <a:rPr lang="en-CA" sz="1200" kern="1200" dirty="0">
                <a:solidFill>
                  <a:schemeClr val="tx1"/>
                </a:solidFill>
                <a:effectLst/>
                <a:latin typeface="+mn-lt"/>
                <a:ea typeface="+mn-ea"/>
                <a:cs typeface="+mn-cs"/>
              </a:rPr>
              <a:t> (</a:t>
            </a:r>
            <a:r>
              <a:rPr lang="en-CA" sz="1200" kern="1200" dirty="0" err="1">
                <a:solidFill>
                  <a:schemeClr val="tx1"/>
                </a:solidFill>
                <a:effectLst/>
                <a:latin typeface="+mn-lt"/>
                <a:ea typeface="+mn-ea"/>
                <a:cs typeface="+mn-cs"/>
              </a:rPr>
              <a:t>nageant</a:t>
            </a:r>
            <a:r>
              <a:rPr lang="en-CA" sz="1200" kern="1200" dirty="0">
                <a:solidFill>
                  <a:schemeClr val="tx1"/>
                </a:solidFill>
                <a:effectLst/>
                <a:latin typeface="+mn-lt"/>
                <a:ea typeface="+mn-ea"/>
                <a:cs typeface="+mn-cs"/>
              </a:rPr>
              <a:t>)</a:t>
            </a:r>
          </a:p>
          <a:p>
            <a:r>
              <a:rPr lang="en-CA" sz="1200" kern="1200" dirty="0">
                <a:solidFill>
                  <a:schemeClr val="tx1"/>
                </a:solidFill>
                <a:effectLst/>
                <a:latin typeface="+mn-lt"/>
                <a:ea typeface="+mn-ea"/>
                <a:cs typeface="+mn-cs"/>
              </a:rPr>
              <a:t>28. </a:t>
            </a:r>
            <a:r>
              <a:rPr lang="en-CA" sz="1200" kern="1200" dirty="0" err="1">
                <a:solidFill>
                  <a:schemeClr val="tx1"/>
                </a:solidFill>
                <a:effectLst/>
                <a:latin typeface="+mn-lt"/>
                <a:ea typeface="+mn-ea"/>
                <a:cs typeface="+mn-cs"/>
              </a:rPr>
              <a:t>Fuligule</a:t>
            </a:r>
            <a:r>
              <a:rPr lang="en-CA" sz="1200" kern="1200" dirty="0">
                <a:solidFill>
                  <a:schemeClr val="tx1"/>
                </a:solidFill>
                <a:effectLst/>
                <a:latin typeface="+mn-lt"/>
                <a:ea typeface="+mn-ea"/>
                <a:cs typeface="+mn-cs"/>
              </a:rPr>
              <a:t> à dos </a:t>
            </a:r>
            <a:r>
              <a:rPr lang="en-CA" sz="1200" kern="1200" dirty="0" err="1">
                <a:solidFill>
                  <a:schemeClr val="tx1"/>
                </a:solidFill>
                <a:effectLst/>
                <a:latin typeface="+mn-lt"/>
                <a:ea typeface="+mn-ea"/>
                <a:cs typeface="+mn-cs"/>
              </a:rPr>
              <a:t>blanc</a:t>
            </a:r>
            <a:r>
              <a:rPr lang="en-CA" sz="1200" kern="1200" dirty="0">
                <a:solidFill>
                  <a:schemeClr val="tx1"/>
                </a:solidFill>
                <a:effectLst/>
                <a:latin typeface="+mn-lt"/>
                <a:ea typeface="+mn-ea"/>
                <a:cs typeface="+mn-cs"/>
              </a:rPr>
              <a:t> (couple) </a:t>
            </a:r>
          </a:p>
          <a:p>
            <a:r>
              <a:rPr lang="en-CA" sz="1200" kern="1200" dirty="0">
                <a:solidFill>
                  <a:schemeClr val="tx1"/>
                </a:solidFill>
                <a:effectLst/>
                <a:latin typeface="+mn-lt"/>
                <a:ea typeface="+mn-ea"/>
                <a:cs typeface="+mn-cs"/>
              </a:rPr>
              <a:t>29. </a:t>
            </a:r>
            <a:r>
              <a:rPr lang="en-CA" sz="1200" kern="1200" dirty="0" err="1">
                <a:solidFill>
                  <a:schemeClr val="tx1"/>
                </a:solidFill>
                <a:effectLst/>
                <a:latin typeface="+mn-lt"/>
                <a:ea typeface="+mn-ea"/>
                <a:cs typeface="+mn-cs"/>
              </a:rPr>
              <a:t>Fuligule</a:t>
            </a:r>
            <a:r>
              <a:rPr lang="en-CA" sz="1200" kern="1200" dirty="0">
                <a:solidFill>
                  <a:schemeClr val="tx1"/>
                </a:solidFill>
                <a:effectLst/>
                <a:latin typeface="+mn-lt"/>
                <a:ea typeface="+mn-ea"/>
                <a:cs typeface="+mn-cs"/>
              </a:rPr>
              <a:t> à tête rouge (</a:t>
            </a:r>
            <a:r>
              <a:rPr lang="en-CA" sz="1200" kern="1200" dirty="0" err="1">
                <a:solidFill>
                  <a:schemeClr val="tx1"/>
                </a:solidFill>
                <a:effectLst/>
                <a:latin typeface="+mn-lt"/>
                <a:ea typeface="+mn-ea"/>
                <a:cs typeface="+mn-cs"/>
              </a:rPr>
              <a:t>mâle</a:t>
            </a:r>
            <a:r>
              <a:rPr lang="en-CA" sz="1200" kern="1200" dirty="0">
                <a:solidFill>
                  <a:schemeClr val="tx1"/>
                </a:solidFill>
                <a:effectLst/>
                <a:latin typeface="+mn-lt"/>
                <a:ea typeface="+mn-ea"/>
                <a:cs typeface="+mn-cs"/>
              </a:rPr>
              <a:t>)</a:t>
            </a:r>
          </a:p>
          <a:p>
            <a:r>
              <a:rPr lang="en-CA" sz="1200" kern="1200" dirty="0">
                <a:solidFill>
                  <a:schemeClr val="tx1"/>
                </a:solidFill>
                <a:effectLst/>
                <a:latin typeface="+mn-lt"/>
                <a:ea typeface="+mn-ea"/>
                <a:cs typeface="+mn-cs"/>
              </a:rPr>
              <a:t>30. Tortue serpentine</a:t>
            </a:r>
          </a:p>
          <a:p>
            <a:r>
              <a:rPr lang="en-CA" sz="1200" kern="1200" dirty="0">
                <a:solidFill>
                  <a:schemeClr val="tx1"/>
                </a:solidFill>
                <a:effectLst/>
                <a:latin typeface="+mn-lt"/>
                <a:ea typeface="+mn-ea"/>
                <a:cs typeface="+mn-cs"/>
              </a:rPr>
              <a:t>31. </a:t>
            </a:r>
            <a:r>
              <a:rPr lang="en-CA" sz="1200" kern="1200" dirty="0" err="1">
                <a:solidFill>
                  <a:schemeClr val="tx1"/>
                </a:solidFill>
                <a:effectLst/>
                <a:latin typeface="+mn-lt"/>
                <a:ea typeface="+mn-ea"/>
                <a:cs typeface="+mn-cs"/>
              </a:rPr>
              <a:t>Guifette</a:t>
            </a:r>
            <a:r>
              <a:rPr lang="en-CA" sz="1200" kern="1200" dirty="0">
                <a:solidFill>
                  <a:schemeClr val="tx1"/>
                </a:solidFill>
                <a:effectLst/>
                <a:latin typeface="+mn-lt"/>
                <a:ea typeface="+mn-ea"/>
                <a:cs typeface="+mn-cs"/>
              </a:rPr>
              <a:t> noire (</a:t>
            </a:r>
            <a:r>
              <a:rPr lang="en-CA" sz="1200" kern="1200" dirty="0" err="1">
                <a:solidFill>
                  <a:schemeClr val="tx1"/>
                </a:solidFill>
                <a:effectLst/>
                <a:latin typeface="+mn-lt"/>
                <a:ea typeface="+mn-ea"/>
                <a:cs typeface="+mn-cs"/>
              </a:rPr>
              <a:t>nichant</a:t>
            </a:r>
            <a:r>
              <a:rPr lang="en-CA" sz="1200" kern="1200" dirty="0">
                <a:solidFill>
                  <a:schemeClr val="tx1"/>
                </a:solidFill>
                <a:effectLst/>
                <a:latin typeface="+mn-lt"/>
                <a:ea typeface="+mn-ea"/>
                <a:cs typeface="+mn-cs"/>
              </a:rPr>
              <a:t>)</a:t>
            </a:r>
          </a:p>
          <a:p>
            <a:r>
              <a:rPr lang="en-CA" sz="1200" kern="1200" dirty="0">
                <a:solidFill>
                  <a:schemeClr val="tx1"/>
                </a:solidFill>
                <a:effectLst/>
                <a:latin typeface="+mn-lt"/>
                <a:ea typeface="+mn-ea"/>
                <a:cs typeface="+mn-cs"/>
              </a:rPr>
              <a:t>32. Foulque </a:t>
            </a:r>
            <a:r>
              <a:rPr lang="en-CA" sz="1200" kern="1200" dirty="0" err="1">
                <a:solidFill>
                  <a:schemeClr val="tx1"/>
                </a:solidFill>
                <a:effectLst/>
                <a:latin typeface="+mn-lt"/>
                <a:ea typeface="+mn-ea"/>
                <a:cs typeface="+mn-cs"/>
              </a:rPr>
              <a:t>d’Amérique</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33. Canard </a:t>
            </a:r>
            <a:r>
              <a:rPr lang="en-CA" sz="1200" kern="1200" dirty="0" err="1">
                <a:solidFill>
                  <a:schemeClr val="tx1"/>
                </a:solidFill>
                <a:effectLst/>
                <a:latin typeface="+mn-lt"/>
                <a:ea typeface="+mn-ea"/>
                <a:cs typeface="+mn-cs"/>
              </a:rPr>
              <a:t>souchet</a:t>
            </a:r>
            <a:r>
              <a:rPr lang="en-CA" sz="1200" kern="1200" dirty="0">
                <a:solidFill>
                  <a:schemeClr val="tx1"/>
                </a:solidFill>
                <a:effectLst/>
                <a:latin typeface="+mn-lt"/>
                <a:ea typeface="+mn-ea"/>
                <a:cs typeface="+mn-cs"/>
              </a:rPr>
              <a:t> (couple, </a:t>
            </a:r>
            <a:r>
              <a:rPr lang="en-CA" sz="1200" kern="1200" dirty="0" err="1">
                <a:solidFill>
                  <a:schemeClr val="tx1"/>
                </a:solidFill>
                <a:effectLst/>
                <a:latin typeface="+mn-lt"/>
                <a:ea typeface="+mn-ea"/>
                <a:cs typeface="+mn-cs"/>
              </a:rPr>
              <a:t>femelle</a:t>
            </a:r>
            <a:r>
              <a:rPr lang="en-CA" sz="1200" kern="1200" dirty="0">
                <a:solidFill>
                  <a:schemeClr val="tx1"/>
                </a:solidFill>
                <a:effectLst/>
                <a:latin typeface="+mn-lt"/>
                <a:ea typeface="+mn-ea"/>
                <a:cs typeface="+mn-cs"/>
              </a:rPr>
              <a:t> : tête sous l</a:t>
            </a:r>
            <a:r>
              <a:rPr lang="fr-CA" sz="1200" kern="1200" dirty="0">
                <a:solidFill>
                  <a:schemeClr val="tx1"/>
                </a:solidFill>
                <a:effectLst/>
                <a:latin typeface="+mn-lt"/>
                <a:ea typeface="+mn-ea"/>
                <a:cs typeface="+mn-cs"/>
              </a:rPr>
              <a:t>’</a:t>
            </a:r>
            <a:r>
              <a:rPr lang="en-CA" sz="1200" kern="1200" dirty="0">
                <a:solidFill>
                  <a:schemeClr val="tx1"/>
                </a:solidFill>
                <a:effectLst/>
                <a:latin typeface="+mn-lt"/>
                <a:ea typeface="+mn-ea"/>
                <a:cs typeface="+mn-cs"/>
              </a:rPr>
              <a:t>eau) </a:t>
            </a:r>
          </a:p>
          <a:p>
            <a:r>
              <a:rPr lang="en-CA" sz="1200" kern="1200" dirty="0">
                <a:solidFill>
                  <a:schemeClr val="tx1"/>
                </a:solidFill>
                <a:effectLst/>
                <a:latin typeface="+mn-lt"/>
                <a:ea typeface="+mn-ea"/>
                <a:cs typeface="+mn-cs"/>
              </a:rPr>
              <a:t>34. </a:t>
            </a:r>
            <a:r>
              <a:rPr lang="en-CA" sz="1200" kern="1200" dirty="0" err="1">
                <a:solidFill>
                  <a:schemeClr val="tx1"/>
                </a:solidFill>
                <a:effectLst/>
                <a:latin typeface="+mn-lt"/>
                <a:ea typeface="+mn-ea"/>
                <a:cs typeface="+mn-cs"/>
              </a:rPr>
              <a:t>Grèbe</a:t>
            </a:r>
            <a:r>
              <a:rPr lang="en-CA" sz="1200" kern="1200" dirty="0">
                <a:solidFill>
                  <a:schemeClr val="tx1"/>
                </a:solidFill>
                <a:effectLst/>
                <a:latin typeface="+mn-lt"/>
                <a:ea typeface="+mn-ea"/>
                <a:cs typeface="+mn-cs"/>
              </a:rPr>
              <a:t> à </a:t>
            </a:r>
            <a:r>
              <a:rPr lang="en-CA" sz="1200" kern="1200" dirty="0" err="1">
                <a:solidFill>
                  <a:schemeClr val="tx1"/>
                </a:solidFill>
                <a:effectLst/>
                <a:latin typeface="+mn-lt"/>
                <a:ea typeface="+mn-ea"/>
                <a:cs typeface="+mn-cs"/>
              </a:rPr>
              <a:t>bec</a:t>
            </a:r>
            <a:r>
              <a:rPr lang="en-CA" sz="1200" kern="1200" dirty="0">
                <a:solidFill>
                  <a:schemeClr val="tx1"/>
                </a:solidFill>
                <a:effectLst/>
                <a:latin typeface="+mn-lt"/>
                <a:ea typeface="+mn-ea"/>
                <a:cs typeface="+mn-cs"/>
              </a:rPr>
              <a:t> </a:t>
            </a:r>
            <a:r>
              <a:rPr lang="en-CA" sz="1200" kern="1200" dirty="0" err="1">
                <a:solidFill>
                  <a:schemeClr val="tx1"/>
                </a:solidFill>
                <a:effectLst/>
                <a:latin typeface="+mn-lt"/>
                <a:ea typeface="+mn-ea"/>
                <a:cs typeface="+mn-cs"/>
              </a:rPr>
              <a:t>bigarré</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35. </a:t>
            </a:r>
            <a:r>
              <a:rPr lang="en-CA" sz="1200" kern="1200" dirty="0" err="1">
                <a:solidFill>
                  <a:schemeClr val="tx1"/>
                </a:solidFill>
                <a:effectLst/>
                <a:latin typeface="+mn-lt"/>
                <a:ea typeface="+mn-ea"/>
                <a:cs typeface="+mn-cs"/>
              </a:rPr>
              <a:t>Nénuphar</a:t>
            </a:r>
            <a:r>
              <a:rPr lang="en-CA" sz="1200" kern="1200" dirty="0">
                <a:solidFill>
                  <a:schemeClr val="tx1"/>
                </a:solidFill>
                <a:effectLst/>
                <a:latin typeface="+mn-lt"/>
                <a:ea typeface="+mn-ea"/>
                <a:cs typeface="+mn-cs"/>
              </a:rPr>
              <a:t> jaune</a:t>
            </a:r>
          </a:p>
          <a:p>
            <a:r>
              <a:rPr lang="en-CA" sz="1200" kern="1200" dirty="0">
                <a:solidFill>
                  <a:schemeClr val="tx1"/>
                </a:solidFill>
                <a:effectLst/>
                <a:latin typeface="+mn-lt"/>
                <a:ea typeface="+mn-ea"/>
                <a:cs typeface="+mn-cs"/>
              </a:rPr>
              <a:t>36. </a:t>
            </a:r>
            <a:r>
              <a:rPr lang="en-CA" sz="1200" kern="1200" dirty="0" err="1">
                <a:solidFill>
                  <a:schemeClr val="tx1"/>
                </a:solidFill>
                <a:effectLst/>
                <a:latin typeface="+mn-lt"/>
                <a:ea typeface="+mn-ea"/>
                <a:cs typeface="+mn-cs"/>
              </a:rPr>
              <a:t>Ménés</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37. Tortue </a:t>
            </a:r>
            <a:r>
              <a:rPr lang="en-CA" sz="1200" kern="1200" dirty="0" err="1">
                <a:solidFill>
                  <a:schemeClr val="tx1"/>
                </a:solidFill>
                <a:effectLst/>
                <a:latin typeface="+mn-lt"/>
                <a:ea typeface="+mn-ea"/>
                <a:cs typeface="+mn-cs"/>
              </a:rPr>
              <a:t>peinte</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38. </a:t>
            </a:r>
            <a:r>
              <a:rPr lang="en-CA" sz="1200" kern="1200" dirty="0" err="1">
                <a:solidFill>
                  <a:schemeClr val="tx1"/>
                </a:solidFill>
                <a:effectLst/>
                <a:latin typeface="+mn-lt"/>
                <a:ea typeface="+mn-ea"/>
                <a:cs typeface="+mn-cs"/>
              </a:rPr>
              <a:t>Barbue</a:t>
            </a:r>
            <a:r>
              <a:rPr lang="en-CA" sz="1200" kern="1200" dirty="0">
                <a:solidFill>
                  <a:schemeClr val="tx1"/>
                </a:solidFill>
                <a:effectLst/>
                <a:latin typeface="+mn-lt"/>
                <a:ea typeface="+mn-ea"/>
                <a:cs typeface="+mn-cs"/>
              </a:rPr>
              <a:t> noire (</a:t>
            </a:r>
            <a:r>
              <a:rPr lang="en-CA" sz="1200" kern="1200" dirty="0" err="1">
                <a:solidFill>
                  <a:schemeClr val="tx1"/>
                </a:solidFill>
                <a:effectLst/>
                <a:latin typeface="+mn-lt"/>
                <a:ea typeface="+mn-ea"/>
                <a:cs typeface="+mn-cs"/>
              </a:rPr>
              <a:t>poisson</a:t>
            </a:r>
            <a:r>
              <a:rPr lang="en-CA" sz="1200" kern="1200" dirty="0">
                <a:solidFill>
                  <a:schemeClr val="tx1"/>
                </a:solidFill>
                <a:effectLst/>
                <a:latin typeface="+mn-lt"/>
                <a:ea typeface="+mn-ea"/>
                <a:cs typeface="+mn-cs"/>
              </a:rPr>
              <a:t>-chat)</a:t>
            </a:r>
          </a:p>
          <a:p>
            <a:r>
              <a:rPr lang="en-CA" sz="1200" kern="1200" dirty="0">
                <a:solidFill>
                  <a:schemeClr val="tx1"/>
                </a:solidFill>
                <a:effectLst/>
                <a:latin typeface="+mn-lt"/>
                <a:ea typeface="+mn-ea"/>
                <a:cs typeface="+mn-cs"/>
              </a:rPr>
              <a:t>39. Escargot</a:t>
            </a:r>
          </a:p>
          <a:p>
            <a:r>
              <a:rPr lang="en-CA" sz="1200" kern="1200" dirty="0">
                <a:solidFill>
                  <a:schemeClr val="tx1"/>
                </a:solidFill>
                <a:effectLst/>
                <a:latin typeface="+mn-lt"/>
                <a:ea typeface="+mn-ea"/>
                <a:cs typeface="+mn-cs"/>
              </a:rPr>
              <a:t>40. Moule</a:t>
            </a:r>
          </a:p>
          <a:p>
            <a:r>
              <a:rPr lang="en-CA" sz="1200" kern="1200" dirty="0">
                <a:solidFill>
                  <a:schemeClr val="tx1"/>
                </a:solidFill>
                <a:effectLst/>
                <a:latin typeface="+mn-lt"/>
                <a:ea typeface="+mn-ea"/>
                <a:cs typeface="+mn-cs"/>
              </a:rPr>
              <a:t>41. </a:t>
            </a:r>
            <a:r>
              <a:rPr lang="en-CA" sz="1200" kern="1200" dirty="0" err="1">
                <a:solidFill>
                  <a:schemeClr val="tx1"/>
                </a:solidFill>
                <a:effectLst/>
                <a:latin typeface="+mn-lt"/>
                <a:ea typeface="+mn-ea"/>
                <a:cs typeface="+mn-cs"/>
              </a:rPr>
              <a:t>Fuligule</a:t>
            </a:r>
            <a:r>
              <a:rPr lang="en-CA" sz="1200" kern="1200" dirty="0">
                <a:solidFill>
                  <a:schemeClr val="tx1"/>
                </a:solidFill>
                <a:effectLst/>
                <a:latin typeface="+mn-lt"/>
                <a:ea typeface="+mn-ea"/>
                <a:cs typeface="+mn-cs"/>
              </a:rPr>
              <a:t> à tête rouge (</a:t>
            </a:r>
            <a:r>
              <a:rPr lang="en-CA" sz="1200" kern="1200" dirty="0" err="1">
                <a:solidFill>
                  <a:schemeClr val="tx1"/>
                </a:solidFill>
                <a:effectLst/>
                <a:latin typeface="+mn-lt"/>
                <a:ea typeface="+mn-ea"/>
                <a:cs typeface="+mn-cs"/>
              </a:rPr>
              <a:t>femelle</a:t>
            </a:r>
            <a:r>
              <a:rPr lang="en-CA" sz="1200" kern="1200" dirty="0">
                <a:solidFill>
                  <a:schemeClr val="tx1"/>
                </a:solidFill>
                <a:effectLst/>
                <a:latin typeface="+mn-lt"/>
                <a:ea typeface="+mn-ea"/>
                <a:cs typeface="+mn-cs"/>
              </a:rPr>
              <a:t>)</a:t>
            </a:r>
          </a:p>
          <a:p>
            <a:r>
              <a:rPr lang="en-CA" sz="1200" kern="1200" dirty="0">
                <a:solidFill>
                  <a:schemeClr val="tx1"/>
                </a:solidFill>
                <a:effectLst/>
                <a:latin typeface="+mn-lt"/>
                <a:ea typeface="+mn-ea"/>
                <a:cs typeface="+mn-cs"/>
              </a:rPr>
              <a:t>42. Grand </a:t>
            </a:r>
            <a:r>
              <a:rPr lang="en-CA" sz="1200" kern="1200" dirty="0" err="1">
                <a:solidFill>
                  <a:schemeClr val="tx1"/>
                </a:solidFill>
                <a:effectLst/>
                <a:latin typeface="+mn-lt"/>
                <a:ea typeface="+mn-ea"/>
                <a:cs typeface="+mn-cs"/>
              </a:rPr>
              <a:t>brochet</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43. Grenouille </a:t>
            </a:r>
            <a:r>
              <a:rPr lang="en-CA" sz="1200" kern="1200" dirty="0" err="1">
                <a:solidFill>
                  <a:schemeClr val="tx1"/>
                </a:solidFill>
                <a:effectLst/>
                <a:latin typeface="+mn-lt"/>
                <a:ea typeface="+mn-ea"/>
                <a:cs typeface="+mn-cs"/>
              </a:rPr>
              <a:t>léopard</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44. </a:t>
            </a:r>
            <a:r>
              <a:rPr lang="en-CA" sz="1200" kern="1200" dirty="0" err="1">
                <a:solidFill>
                  <a:schemeClr val="tx1"/>
                </a:solidFill>
                <a:effectLst/>
                <a:latin typeface="+mn-lt"/>
                <a:ea typeface="+mn-ea"/>
                <a:cs typeface="+mn-cs"/>
              </a:rPr>
              <a:t>Écrevisse</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45. </a:t>
            </a:r>
            <a:r>
              <a:rPr lang="en-CA" sz="1200" kern="1200" dirty="0" err="1">
                <a:solidFill>
                  <a:schemeClr val="tx1"/>
                </a:solidFill>
                <a:effectLst/>
                <a:latin typeface="+mn-lt"/>
                <a:ea typeface="+mn-ea"/>
                <a:cs typeface="+mn-cs"/>
              </a:rPr>
              <a:t>Barbue</a:t>
            </a:r>
            <a:r>
              <a:rPr lang="en-CA" sz="1200" kern="1200" dirty="0">
                <a:solidFill>
                  <a:schemeClr val="tx1"/>
                </a:solidFill>
                <a:effectLst/>
                <a:latin typeface="+mn-lt"/>
                <a:ea typeface="+mn-ea"/>
                <a:cs typeface="+mn-cs"/>
              </a:rPr>
              <a:t> noire (</a:t>
            </a:r>
            <a:r>
              <a:rPr lang="en-CA" sz="1200" kern="1200" dirty="0" err="1">
                <a:solidFill>
                  <a:schemeClr val="tx1"/>
                </a:solidFill>
                <a:effectLst/>
                <a:latin typeface="+mn-lt"/>
                <a:ea typeface="+mn-ea"/>
                <a:cs typeface="+mn-cs"/>
              </a:rPr>
              <a:t>poisson</a:t>
            </a:r>
            <a:r>
              <a:rPr lang="en-CA" sz="1200" kern="1200" dirty="0">
                <a:solidFill>
                  <a:schemeClr val="tx1"/>
                </a:solidFill>
                <a:effectLst/>
                <a:latin typeface="+mn-lt"/>
                <a:ea typeface="+mn-ea"/>
                <a:cs typeface="+mn-cs"/>
              </a:rPr>
              <a:t>-chat)</a:t>
            </a:r>
          </a:p>
          <a:p>
            <a:r>
              <a:rPr lang="en-CA" sz="1200" kern="1200" dirty="0">
                <a:solidFill>
                  <a:schemeClr val="tx1"/>
                </a:solidFill>
                <a:effectLst/>
                <a:latin typeface="+mn-lt"/>
                <a:ea typeface="+mn-ea"/>
                <a:cs typeface="+mn-cs"/>
              </a:rPr>
              <a:t>46. </a:t>
            </a:r>
            <a:r>
              <a:rPr lang="en-CA" sz="1200" kern="1200" dirty="0" err="1">
                <a:solidFill>
                  <a:schemeClr val="tx1"/>
                </a:solidFill>
                <a:effectLst/>
                <a:latin typeface="+mn-lt"/>
                <a:ea typeface="+mn-ea"/>
                <a:cs typeface="+mn-cs"/>
              </a:rPr>
              <a:t>Bihoreau</a:t>
            </a:r>
            <a:r>
              <a:rPr lang="en-CA" sz="1200" kern="1200" dirty="0">
                <a:solidFill>
                  <a:schemeClr val="tx1"/>
                </a:solidFill>
                <a:effectLst/>
                <a:latin typeface="+mn-lt"/>
                <a:ea typeface="+mn-ea"/>
                <a:cs typeface="+mn-cs"/>
              </a:rPr>
              <a:t> gris</a:t>
            </a:r>
          </a:p>
          <a:p>
            <a:r>
              <a:rPr lang="en-CA" sz="1200" kern="1200" dirty="0">
                <a:solidFill>
                  <a:schemeClr val="tx1"/>
                </a:solidFill>
                <a:effectLst/>
                <a:latin typeface="+mn-lt"/>
                <a:ea typeface="+mn-ea"/>
                <a:cs typeface="+mn-cs"/>
              </a:rPr>
              <a:t>47. Arbre mort</a:t>
            </a:r>
          </a:p>
          <a:p>
            <a:r>
              <a:rPr lang="en-CA" sz="1200" kern="1200" dirty="0">
                <a:solidFill>
                  <a:schemeClr val="tx1"/>
                </a:solidFill>
                <a:effectLst/>
                <a:latin typeface="+mn-lt"/>
                <a:ea typeface="+mn-ea"/>
                <a:cs typeface="+mn-cs"/>
              </a:rPr>
              <a:t>48. </a:t>
            </a:r>
            <a:r>
              <a:rPr lang="en-CA" sz="1200" kern="1200" dirty="0" err="1">
                <a:solidFill>
                  <a:schemeClr val="tx1"/>
                </a:solidFill>
                <a:effectLst/>
                <a:latin typeface="+mn-lt"/>
                <a:ea typeface="+mn-ea"/>
                <a:cs typeface="+mn-cs"/>
              </a:rPr>
              <a:t>Quenouille</a:t>
            </a:r>
            <a:endParaRPr lang="en-CA" sz="1200" kern="1200" dirty="0">
              <a:solidFill>
                <a:schemeClr val="tx1"/>
              </a:solidFill>
              <a:effectLst/>
              <a:latin typeface="+mn-lt"/>
              <a:ea typeface="+mn-ea"/>
              <a:cs typeface="+mn-cs"/>
            </a:endParaRPr>
          </a:p>
          <a:p>
            <a:endParaRPr lang="en-CA" baseline="0" dirty="0"/>
          </a:p>
          <a:p>
            <a:endParaRPr lang="en-CA" baseline="0"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a:p>
            <a:endParaRPr lang="en-CA" dirty="0"/>
          </a:p>
        </p:txBody>
      </p:sp>
      <p:sp>
        <p:nvSpPr>
          <p:cNvPr id="4" name="Slide Number Placeholder 3"/>
          <p:cNvSpPr>
            <a:spLocks noGrp="1"/>
          </p:cNvSpPr>
          <p:nvPr>
            <p:ph type="sldNum" sz="quarter" idx="10"/>
          </p:nvPr>
        </p:nvSpPr>
        <p:spPr/>
        <p:txBody>
          <a:bodyPr/>
          <a:lstStyle/>
          <a:p>
            <a:fld id="{EF7B84BF-4991-4DD1-85D4-E8A8B5C9AE35}" type="slidenum">
              <a:rPr lang="en-CA" smtClean="0"/>
              <a:t>8</a:t>
            </a:fld>
            <a:endParaRPr lang="en-CA"/>
          </a:p>
        </p:txBody>
      </p:sp>
    </p:spTree>
    <p:extLst>
      <p:ext uri="{BB962C8B-B14F-4D97-AF65-F5344CB8AC3E}">
        <p14:creationId xmlns:p14="http://schemas.microsoft.com/office/powerpoint/2010/main" val="19501972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fr-CA" sz="1200" b="1" kern="1200" dirty="0">
                <a:solidFill>
                  <a:schemeClr val="tx1"/>
                </a:solidFill>
                <a:effectLst/>
                <a:latin typeface="+mn-lt"/>
                <a:ea typeface="+mn-ea"/>
                <a:cs typeface="+mn-cs"/>
              </a:rPr>
              <a:t>Éléments abiotiques :</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1- Air</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2- Lumière</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3- Atmosphère (le ciel)</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4- Nuages constitués de gouttes d’eau et de poussière</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5- Eau</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6- Sol constitué d’eau, d’air, de minéraux et de matière organique (éléments biotiques)</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7- Roches</a:t>
            </a:r>
            <a:endParaRPr lang="en-CA" sz="1200" kern="1200" dirty="0">
              <a:solidFill>
                <a:schemeClr val="tx1"/>
              </a:solidFill>
              <a:effectLst/>
              <a:latin typeface="+mn-lt"/>
              <a:ea typeface="+mn-ea"/>
              <a:cs typeface="+mn-cs"/>
            </a:endParaRPr>
          </a:p>
          <a:p>
            <a:pPr lvl="0"/>
            <a:r>
              <a:rPr lang="fr-CA" sz="1200" kern="1200" dirty="0">
                <a:solidFill>
                  <a:schemeClr val="tx1"/>
                </a:solidFill>
                <a:effectLst/>
                <a:latin typeface="+mn-lt"/>
                <a:ea typeface="+mn-ea"/>
                <a:cs typeface="+mn-cs"/>
              </a:rPr>
              <a:t>8- Argile, sable, gravier</a:t>
            </a:r>
            <a:endParaRPr lang="en-CA" sz="1200" kern="1200" dirty="0">
              <a:solidFill>
                <a:schemeClr val="tx1"/>
              </a:solidFill>
              <a:effectLst/>
              <a:latin typeface="+mn-lt"/>
              <a:ea typeface="+mn-ea"/>
              <a:cs typeface="+mn-cs"/>
            </a:endParaRPr>
          </a:p>
          <a:p>
            <a:pPr marL="228600" indent="-228600">
              <a:buAutoNum type="arabicPeriod"/>
            </a:pPr>
            <a:endParaRPr lang="en-CA" b="0" i="0" dirty="0"/>
          </a:p>
        </p:txBody>
      </p:sp>
      <p:sp>
        <p:nvSpPr>
          <p:cNvPr id="4" name="Slide Number Placeholder 3"/>
          <p:cNvSpPr>
            <a:spLocks noGrp="1"/>
          </p:cNvSpPr>
          <p:nvPr>
            <p:ph type="sldNum" sz="quarter" idx="10"/>
          </p:nvPr>
        </p:nvSpPr>
        <p:spPr/>
        <p:txBody>
          <a:bodyPr/>
          <a:lstStyle/>
          <a:p>
            <a:fld id="{EF7B84BF-4991-4DD1-85D4-E8A8B5C9AE35}" type="slidenum">
              <a:rPr lang="en-CA" smtClean="0"/>
              <a:t>9</a:t>
            </a:fld>
            <a:endParaRPr lang="en-CA"/>
          </a:p>
        </p:txBody>
      </p:sp>
    </p:spTree>
    <p:extLst>
      <p:ext uri="{BB962C8B-B14F-4D97-AF65-F5344CB8AC3E}">
        <p14:creationId xmlns:p14="http://schemas.microsoft.com/office/powerpoint/2010/main" val="16741021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A069CB8-F204-4D06-B913-C5A26A89888A}" type="datetimeFigureOut">
              <a:rPr lang="en-US" dirty="0"/>
              <a:t>7/29/2026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0B6E300-0A13-4A81-945A-7333C271A069}" type="datetimeFigureOut">
              <a:rPr lang="en-US" dirty="0"/>
              <a:t>7/29/2026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671962-1EA4-46E7-BCB0-F36CE46D1A59}" type="datetimeFigureOut">
              <a:rPr lang="en-US" dirty="0"/>
              <a:t>7/29/2026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0BB376-B19C-488D-ABEB-03C7E6E9E3E0}" type="datetimeFigureOut">
              <a:rPr lang="en-US" dirty="0"/>
              <a:t>7/29/2026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6F077B-A50F-4D64-8574-E2D6A98A5553}" type="datetimeFigureOut">
              <a:rPr lang="en-US" dirty="0"/>
              <a:t>7/29/2026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D9E2A62-1983-43A1-A163-D8AA46534C80}" type="datetimeFigureOut">
              <a:rPr lang="en-US" dirty="0"/>
              <a:t>7/29/2026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8F3E3B-34E3-4345-B2A1-994B83598A9C}" type="datetimeFigureOut">
              <a:rPr lang="en-US" dirty="0"/>
              <a:t>7/29/2026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D816C96-82A1-4D77-8ADA-627AC6FE3D65}" type="datetimeFigureOut">
              <a:rPr lang="en-US" dirty="0"/>
              <a:t>7/29/2026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7" name="Date Placeholder 6"/>
          <p:cNvSpPr>
            <a:spLocks noGrp="1"/>
          </p:cNvSpPr>
          <p:nvPr>
            <p:ph type="dt" sz="half" idx="10"/>
          </p:nvPr>
        </p:nvSpPr>
        <p:spPr/>
        <p:txBody>
          <a:bodyPr/>
          <a:lstStyle/>
          <a:p>
            <a:fld id="{1D102C1E-28F2-47E9-802D-339E64E2F920}" type="datetimeFigureOut">
              <a:rPr lang="en-US" dirty="0"/>
              <a:t>7/29/2026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271A48-F18A-45B3-BC05-1E27DA3F88AF}" type="datetimeFigureOut">
              <a:rPr lang="en-US" dirty="0"/>
              <a:t>7/29/2026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5B747F8-9654-4282-85D2-65F41AAE7A75}" type="datetimeFigureOut">
              <a:rPr lang="en-US" dirty="0"/>
              <a:t>7/29/2026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dirty="0"/>
              <a:t>7/29/2026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4.gif"/></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4.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62891" y="774664"/>
            <a:ext cx="10332720" cy="3566160"/>
          </a:xfrm>
        </p:spPr>
        <p:txBody>
          <a:bodyPr>
            <a:normAutofit/>
          </a:bodyPr>
          <a:lstStyle/>
          <a:p>
            <a:pPr algn="ctr"/>
            <a:r>
              <a:rPr lang="en-CA" sz="9600" dirty="0" err="1">
                <a:solidFill>
                  <a:schemeClr val="tx1">
                    <a:lumMod val="75000"/>
                    <a:lumOff val="25000"/>
                  </a:schemeClr>
                </a:solidFill>
                <a:latin typeface="Aleo" panose="020F0502020204030203" pitchFamily="34" charset="0"/>
              </a:rPr>
              <a:t>Connais</a:t>
            </a:r>
            <a:r>
              <a:rPr lang="en-CA" sz="9600" dirty="0">
                <a:solidFill>
                  <a:schemeClr val="tx1">
                    <a:lumMod val="75000"/>
                    <a:lumOff val="25000"/>
                  </a:schemeClr>
                </a:solidFill>
                <a:latin typeface="Aleo" panose="020F0502020204030203" pitchFamily="34" charset="0"/>
              </a:rPr>
              <a:t> </a:t>
            </a:r>
            <a:r>
              <a:rPr lang="en-CA" sz="9600" dirty="0" err="1">
                <a:solidFill>
                  <a:schemeClr val="tx1">
                    <a:lumMod val="75000"/>
                    <a:lumOff val="25000"/>
                  </a:schemeClr>
                </a:solidFill>
                <a:latin typeface="Aleo" panose="020F0502020204030203" pitchFamily="34" charset="0"/>
              </a:rPr>
              <a:t>tes</a:t>
            </a:r>
            <a:r>
              <a:rPr lang="en-CA" sz="9600" dirty="0">
                <a:solidFill>
                  <a:schemeClr val="tx1">
                    <a:lumMod val="75000"/>
                    <a:lumOff val="25000"/>
                  </a:schemeClr>
                </a:solidFill>
                <a:latin typeface="Aleo" panose="020F0502020204030203" pitchFamily="34" charset="0"/>
              </a:rPr>
              <a:t> zones!</a:t>
            </a:r>
          </a:p>
        </p:txBody>
      </p:sp>
      <p:sp>
        <p:nvSpPr>
          <p:cNvPr id="3" name="Subtitle 2"/>
          <p:cNvSpPr>
            <a:spLocks noGrp="1"/>
          </p:cNvSpPr>
          <p:nvPr>
            <p:ph type="subTitle" idx="1"/>
          </p:nvPr>
        </p:nvSpPr>
        <p:spPr/>
        <p:txBody>
          <a:bodyPr/>
          <a:lstStyle/>
          <a:p>
            <a:pPr algn="ctr"/>
            <a:r>
              <a:rPr lang="fr-FR" spc="300" dirty="0">
                <a:solidFill>
                  <a:schemeClr val="accent3">
                    <a:lumMod val="50000"/>
                  </a:schemeClr>
                </a:solidFill>
              </a:rPr>
              <a:t>Apprendre au sujet des écosystèmes                                                      et des écozones du Manitoba</a:t>
            </a:r>
            <a:endParaRPr lang="en-CA" spc="300" dirty="0">
              <a:solidFill>
                <a:schemeClr val="accent3">
                  <a:lumMod val="50000"/>
                </a:schemeClr>
              </a:solidFill>
            </a:endParaRPr>
          </a:p>
        </p:txBody>
      </p:sp>
      <p:pic>
        <p:nvPicPr>
          <p:cNvPr id="4" name="Picture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66840" y="628444"/>
            <a:ext cx="2893952" cy="1929301"/>
          </a:xfrm>
          <a:prstGeom prst="rect">
            <a:avLst/>
          </a:prstGeom>
        </p:spPr>
      </p:pic>
      <p:pic>
        <p:nvPicPr>
          <p:cNvPr id="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59647" y="628443"/>
            <a:ext cx="2893952" cy="1929301"/>
          </a:xfrm>
          <a:prstGeom prst="rect">
            <a:avLst/>
          </a:prstGeom>
        </p:spPr>
      </p:pic>
      <p:pic>
        <p:nvPicPr>
          <p:cNvPr id="8" name="Picture 7"/>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552454" y="628443"/>
            <a:ext cx="2897573" cy="1929301"/>
          </a:xfrm>
          <a:prstGeom prst="rect">
            <a:avLst/>
          </a:prstGeom>
        </p:spPr>
      </p:pic>
      <p:sp>
        <p:nvSpPr>
          <p:cNvPr id="5" name="TextBox 4"/>
          <p:cNvSpPr txBox="1"/>
          <p:nvPr/>
        </p:nvSpPr>
        <p:spPr>
          <a:xfrm>
            <a:off x="69116" y="6138042"/>
            <a:ext cx="2995448" cy="184666"/>
          </a:xfrm>
          <a:prstGeom prst="rect">
            <a:avLst/>
          </a:prstGeom>
          <a:noFill/>
        </p:spPr>
        <p:txBody>
          <a:bodyPr wrap="square" rtlCol="0">
            <a:spAutoFit/>
          </a:bodyPr>
          <a:lstStyle/>
          <a:p>
            <a:r>
              <a:rPr lang="en-CA" sz="600" i="1" dirty="0">
                <a:solidFill>
                  <a:schemeClr val="tx1">
                    <a:lumMod val="50000"/>
                    <a:lumOff val="50000"/>
                  </a:schemeClr>
                </a:solidFill>
              </a:rPr>
              <a:t>All images from Ducks Unlimited Canada.</a:t>
            </a:r>
          </a:p>
        </p:txBody>
      </p:sp>
    </p:spTree>
    <p:extLst>
      <p:ext uri="{BB962C8B-B14F-4D97-AF65-F5344CB8AC3E}">
        <p14:creationId xmlns:p14="http://schemas.microsoft.com/office/powerpoint/2010/main" val="38885870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6143946"/>
            <a:ext cx="12192000" cy="955497"/>
          </a:xfrm>
          <a:prstGeom prst="rect">
            <a:avLst/>
          </a:prstGeom>
          <a:solidFill>
            <a:schemeClr val="bg1"/>
          </a:solidFill>
        </p:spPr>
        <p:txBody>
          <a:bodyPr wrap="square" rtlCol="0">
            <a:spAutoFit/>
          </a:bodyPr>
          <a:lstStyle/>
          <a:p>
            <a:endParaRPr lang="en-CA" dirty="0"/>
          </a:p>
        </p:txBody>
      </p:sp>
      <p:pic>
        <p:nvPicPr>
          <p:cNvPr id="2" name="Content Placeholder 5"/>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75978" y="241444"/>
            <a:ext cx="9840044" cy="6709024"/>
          </a:xfrm>
          <a:prstGeom prst="rect">
            <a:avLst/>
          </a:prstGeom>
        </p:spPr>
      </p:pic>
      <p:sp>
        <p:nvSpPr>
          <p:cNvPr id="4" name="TextBox 3"/>
          <p:cNvSpPr txBox="1"/>
          <p:nvPr/>
        </p:nvSpPr>
        <p:spPr>
          <a:xfrm>
            <a:off x="1175978" y="6932623"/>
            <a:ext cx="2995448" cy="184666"/>
          </a:xfrm>
          <a:prstGeom prst="rect">
            <a:avLst/>
          </a:prstGeom>
          <a:noFill/>
        </p:spPr>
        <p:txBody>
          <a:bodyPr wrap="square" rtlCol="0">
            <a:spAutoFit/>
          </a:bodyPr>
          <a:lstStyle/>
          <a:p>
            <a:r>
              <a:rPr lang="en-CA" sz="600" i="1" dirty="0">
                <a:solidFill>
                  <a:schemeClr val="tx1">
                    <a:lumMod val="50000"/>
                    <a:lumOff val="50000"/>
                  </a:schemeClr>
                </a:solidFill>
              </a:rPr>
              <a:t>Image from Oak Hammock Marsh Interpretive Centre. </a:t>
            </a:r>
          </a:p>
        </p:txBody>
      </p:sp>
    </p:spTree>
    <p:extLst>
      <p:ext uri="{BB962C8B-B14F-4D97-AF65-F5344CB8AC3E}">
        <p14:creationId xmlns:p14="http://schemas.microsoft.com/office/powerpoint/2010/main" val="17835888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err="1">
                <a:latin typeface="Aleo" panose="020F0502020204030203" pitchFamily="34" charset="0"/>
              </a:rPr>
              <a:t>Qu'est-ce</a:t>
            </a:r>
            <a:r>
              <a:rPr lang="en-CA" b="1" dirty="0">
                <a:latin typeface="Aleo" panose="020F0502020204030203" pitchFamily="34" charset="0"/>
              </a:rPr>
              <a:t> </a:t>
            </a:r>
            <a:r>
              <a:rPr lang="en-CA" b="1" dirty="0" err="1">
                <a:latin typeface="Aleo" panose="020F0502020204030203" pitchFamily="34" charset="0"/>
              </a:rPr>
              <a:t>qu'une</a:t>
            </a:r>
            <a:r>
              <a:rPr lang="en-CA" b="1" dirty="0">
                <a:latin typeface="Aleo" panose="020F0502020204030203" pitchFamily="34" charset="0"/>
              </a:rPr>
              <a:t> écozone? </a:t>
            </a:r>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97280" y="1875692"/>
            <a:ext cx="3282461" cy="4313001"/>
          </a:xfrm>
          <a:prstGeom prst="rect">
            <a:avLst/>
          </a:prstGeom>
        </p:spPr>
      </p:pic>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32402" y="6056809"/>
            <a:ext cx="547339" cy="106427"/>
          </a:xfrm>
          <a:prstGeom prst="rect">
            <a:avLst/>
          </a:prstGeom>
        </p:spPr>
      </p:pic>
      <p:sp>
        <p:nvSpPr>
          <p:cNvPr id="10" name="TextBox 9"/>
          <p:cNvSpPr txBox="1"/>
          <p:nvPr/>
        </p:nvSpPr>
        <p:spPr>
          <a:xfrm>
            <a:off x="4471518" y="1819539"/>
            <a:ext cx="7190154" cy="1938992"/>
          </a:xfrm>
          <a:prstGeom prst="rect">
            <a:avLst/>
          </a:prstGeom>
          <a:noFill/>
        </p:spPr>
        <p:txBody>
          <a:bodyPr wrap="square" rtlCol="0">
            <a:spAutoFit/>
          </a:bodyPr>
          <a:lstStyle/>
          <a:p>
            <a:r>
              <a:rPr lang="fr-FR" sz="2400" dirty="0">
                <a:solidFill>
                  <a:schemeClr val="accent3">
                    <a:lumMod val="50000"/>
                  </a:schemeClr>
                </a:solidFill>
              </a:rPr>
              <a:t>Les </a:t>
            </a:r>
            <a:r>
              <a:rPr lang="fr-FR" sz="2400" b="1" dirty="0">
                <a:solidFill>
                  <a:schemeClr val="accent3">
                    <a:lumMod val="50000"/>
                  </a:schemeClr>
                </a:solidFill>
              </a:rPr>
              <a:t>écozones</a:t>
            </a:r>
            <a:r>
              <a:rPr lang="fr-FR" sz="2400" dirty="0">
                <a:solidFill>
                  <a:schemeClr val="accent3">
                    <a:lumMod val="50000"/>
                  </a:schemeClr>
                </a:solidFill>
              </a:rPr>
              <a:t> sont des zones terrestres à la surface de la Terre qui présentent des caractéristiques écologiques générales, notamment certaines caractéristiques abiotiques et biotiques qui les distinguent d'autres environnements. </a:t>
            </a:r>
            <a:endParaRPr lang="en-CA" dirty="0">
              <a:solidFill>
                <a:schemeClr val="accent3">
                  <a:lumMod val="50000"/>
                </a:schemeClr>
              </a:solidFill>
            </a:endParaRPr>
          </a:p>
        </p:txBody>
      </p:sp>
      <p:sp>
        <p:nvSpPr>
          <p:cNvPr id="11" name="TextBox 10"/>
          <p:cNvSpPr txBox="1"/>
          <p:nvPr/>
        </p:nvSpPr>
        <p:spPr>
          <a:xfrm>
            <a:off x="4471518" y="3758531"/>
            <a:ext cx="6984947" cy="1200329"/>
          </a:xfrm>
          <a:prstGeom prst="rect">
            <a:avLst/>
          </a:prstGeom>
          <a:noFill/>
        </p:spPr>
        <p:txBody>
          <a:bodyPr wrap="square" rtlCol="0">
            <a:spAutoFit/>
          </a:bodyPr>
          <a:lstStyle/>
          <a:p>
            <a:r>
              <a:rPr lang="fr-FR" sz="2400" dirty="0">
                <a:solidFill>
                  <a:schemeClr val="accent3">
                    <a:lumMod val="50000"/>
                  </a:schemeClr>
                </a:solidFill>
              </a:rPr>
              <a:t>Une écozone est la catégorie la plus générale du système de classification des terres d'Environnement Canada. </a:t>
            </a:r>
            <a:endParaRPr lang="en-CA" sz="2400" dirty="0">
              <a:solidFill>
                <a:schemeClr val="accent3">
                  <a:lumMod val="50000"/>
                </a:schemeClr>
              </a:solidFill>
            </a:endParaRPr>
          </a:p>
        </p:txBody>
      </p:sp>
      <p:sp>
        <p:nvSpPr>
          <p:cNvPr id="13" name="TextBox 12"/>
          <p:cNvSpPr txBox="1"/>
          <p:nvPr/>
        </p:nvSpPr>
        <p:spPr>
          <a:xfrm>
            <a:off x="4471518" y="4965561"/>
            <a:ext cx="7392730" cy="1477328"/>
          </a:xfrm>
          <a:prstGeom prst="rect">
            <a:avLst/>
          </a:prstGeom>
          <a:noFill/>
        </p:spPr>
        <p:txBody>
          <a:bodyPr wrap="square" rtlCol="0">
            <a:spAutoFit/>
          </a:bodyPr>
          <a:lstStyle/>
          <a:p>
            <a:r>
              <a:rPr lang="fr-CA" sz="2400" noProof="0" dirty="0">
                <a:solidFill>
                  <a:schemeClr val="accent3">
                    <a:lumMod val="50000"/>
                  </a:schemeClr>
                </a:solidFill>
              </a:rPr>
              <a:t>Au Manitoba nous avons 6 écozones : </a:t>
            </a:r>
            <a:r>
              <a:rPr lang="fr-CA" sz="2400" i="1" noProof="0" dirty="0">
                <a:solidFill>
                  <a:schemeClr val="accent3">
                    <a:lumMod val="50000"/>
                  </a:schemeClr>
                </a:solidFill>
              </a:rPr>
              <a:t>1) Prairies,                         2) Plaines boréales, 3) Bouclier boréal, 4) Plaines hudsoniennes, 5) Taïga du Bouclier, et 6) Bas-Arctique. </a:t>
            </a:r>
          </a:p>
          <a:p>
            <a:endParaRPr lang="en-CA" dirty="0">
              <a:solidFill>
                <a:schemeClr val="accent3">
                  <a:lumMod val="50000"/>
                </a:schemeClr>
              </a:solidFill>
            </a:endParaRPr>
          </a:p>
        </p:txBody>
      </p:sp>
      <p:sp>
        <p:nvSpPr>
          <p:cNvPr id="3" name="TextBox 2"/>
          <p:cNvSpPr txBox="1"/>
          <p:nvPr/>
        </p:nvSpPr>
        <p:spPr>
          <a:xfrm>
            <a:off x="115614" y="6147237"/>
            <a:ext cx="2427890" cy="169277"/>
          </a:xfrm>
          <a:prstGeom prst="rect">
            <a:avLst/>
          </a:prstGeom>
          <a:noFill/>
        </p:spPr>
        <p:txBody>
          <a:bodyPr wrap="square" rtlCol="0">
            <a:spAutoFit/>
          </a:bodyPr>
          <a:lstStyle/>
          <a:p>
            <a:r>
              <a:rPr lang="en-CA" sz="500" i="1" dirty="0">
                <a:solidFill>
                  <a:schemeClr val="bg1">
                    <a:lumMod val="65000"/>
                  </a:schemeClr>
                </a:solidFill>
              </a:rPr>
              <a:t>Map developed by the Government of Manitoba, June 2013. </a:t>
            </a:r>
          </a:p>
        </p:txBody>
      </p:sp>
      <p:sp>
        <p:nvSpPr>
          <p:cNvPr id="4" name="TextBox 3">
            <a:extLst>
              <a:ext uri="{FF2B5EF4-FFF2-40B4-BE49-F238E27FC236}">
                <a16:creationId xmlns:a16="http://schemas.microsoft.com/office/drawing/2014/main" id="{1555532B-2EBA-C145-B459-84D0ADF1E04D}"/>
              </a:ext>
            </a:extLst>
          </p:cNvPr>
          <p:cNvSpPr txBox="1"/>
          <p:nvPr/>
        </p:nvSpPr>
        <p:spPr>
          <a:xfrm>
            <a:off x="1643883" y="5651500"/>
            <a:ext cx="200025" cy="246221"/>
          </a:xfrm>
          <a:prstGeom prst="rect">
            <a:avLst/>
          </a:prstGeom>
          <a:noFill/>
        </p:spPr>
        <p:txBody>
          <a:bodyPr wrap="square" rtlCol="0">
            <a:spAutoFit/>
          </a:bodyPr>
          <a:lstStyle/>
          <a:p>
            <a:pPr algn="ctr"/>
            <a:r>
              <a:rPr lang="fr-CA" sz="1000" dirty="0"/>
              <a:t>1</a:t>
            </a:r>
            <a:endParaRPr lang="en-CA" sz="1000" dirty="0"/>
          </a:p>
        </p:txBody>
      </p:sp>
      <p:sp>
        <p:nvSpPr>
          <p:cNvPr id="6" name="TextBox 5">
            <a:extLst>
              <a:ext uri="{FF2B5EF4-FFF2-40B4-BE49-F238E27FC236}">
                <a16:creationId xmlns:a16="http://schemas.microsoft.com/office/drawing/2014/main" id="{BB2D44A5-4193-390E-1ECF-DD5207AC6DEA}"/>
              </a:ext>
            </a:extLst>
          </p:cNvPr>
          <p:cNvSpPr txBox="1"/>
          <p:nvPr/>
        </p:nvSpPr>
        <p:spPr>
          <a:xfrm>
            <a:off x="1543871" y="4483100"/>
            <a:ext cx="200025" cy="246221"/>
          </a:xfrm>
          <a:prstGeom prst="rect">
            <a:avLst/>
          </a:prstGeom>
          <a:noFill/>
        </p:spPr>
        <p:txBody>
          <a:bodyPr wrap="square" rtlCol="0">
            <a:spAutoFit/>
          </a:bodyPr>
          <a:lstStyle/>
          <a:p>
            <a:pPr algn="ctr"/>
            <a:r>
              <a:rPr lang="fr-CA" sz="1000" dirty="0"/>
              <a:t>2</a:t>
            </a:r>
            <a:endParaRPr lang="en-CA" sz="1000" dirty="0"/>
          </a:p>
        </p:txBody>
      </p:sp>
      <p:sp>
        <p:nvSpPr>
          <p:cNvPr id="7" name="TextBox 6">
            <a:extLst>
              <a:ext uri="{FF2B5EF4-FFF2-40B4-BE49-F238E27FC236}">
                <a16:creationId xmlns:a16="http://schemas.microsoft.com/office/drawing/2014/main" id="{0235D916-0B22-EFBC-DF26-42F14832BDDF}"/>
              </a:ext>
            </a:extLst>
          </p:cNvPr>
          <p:cNvSpPr txBox="1"/>
          <p:nvPr/>
        </p:nvSpPr>
        <p:spPr>
          <a:xfrm>
            <a:off x="1956621" y="3429760"/>
            <a:ext cx="200025" cy="246221"/>
          </a:xfrm>
          <a:prstGeom prst="rect">
            <a:avLst/>
          </a:prstGeom>
          <a:noFill/>
        </p:spPr>
        <p:txBody>
          <a:bodyPr wrap="square" rtlCol="0">
            <a:spAutoFit/>
          </a:bodyPr>
          <a:lstStyle/>
          <a:p>
            <a:pPr algn="ctr"/>
            <a:r>
              <a:rPr lang="fr-CA" sz="1000" dirty="0"/>
              <a:t>3</a:t>
            </a:r>
            <a:endParaRPr lang="en-CA" sz="1000" dirty="0"/>
          </a:p>
        </p:txBody>
      </p:sp>
      <p:sp>
        <p:nvSpPr>
          <p:cNvPr id="8" name="TextBox 7">
            <a:extLst>
              <a:ext uri="{FF2B5EF4-FFF2-40B4-BE49-F238E27FC236}">
                <a16:creationId xmlns:a16="http://schemas.microsoft.com/office/drawing/2014/main" id="{918CB8CA-B09C-6623-2A21-B7ED12879DB4}"/>
              </a:ext>
            </a:extLst>
          </p:cNvPr>
          <p:cNvSpPr txBox="1"/>
          <p:nvPr/>
        </p:nvSpPr>
        <p:spPr>
          <a:xfrm>
            <a:off x="3096446" y="3082925"/>
            <a:ext cx="200025" cy="246221"/>
          </a:xfrm>
          <a:prstGeom prst="rect">
            <a:avLst/>
          </a:prstGeom>
          <a:noFill/>
        </p:spPr>
        <p:txBody>
          <a:bodyPr wrap="square" rtlCol="0">
            <a:spAutoFit/>
          </a:bodyPr>
          <a:lstStyle/>
          <a:p>
            <a:pPr algn="ctr"/>
            <a:r>
              <a:rPr lang="fr-CA" sz="1000" dirty="0"/>
              <a:t>4</a:t>
            </a:r>
            <a:endParaRPr lang="en-CA" sz="1000" dirty="0"/>
          </a:p>
        </p:txBody>
      </p:sp>
      <p:sp>
        <p:nvSpPr>
          <p:cNvPr id="12" name="TextBox 11">
            <a:extLst>
              <a:ext uri="{FF2B5EF4-FFF2-40B4-BE49-F238E27FC236}">
                <a16:creationId xmlns:a16="http://schemas.microsoft.com/office/drawing/2014/main" id="{D8CB1669-98C7-10EB-D434-44B8D7D29BC5}"/>
              </a:ext>
            </a:extLst>
          </p:cNvPr>
          <p:cNvSpPr txBox="1"/>
          <p:nvPr/>
        </p:nvSpPr>
        <p:spPr>
          <a:xfrm>
            <a:off x="1693095" y="2246442"/>
            <a:ext cx="200025" cy="246221"/>
          </a:xfrm>
          <a:prstGeom prst="rect">
            <a:avLst/>
          </a:prstGeom>
          <a:noFill/>
        </p:spPr>
        <p:txBody>
          <a:bodyPr wrap="square" rtlCol="0">
            <a:spAutoFit/>
          </a:bodyPr>
          <a:lstStyle/>
          <a:p>
            <a:pPr algn="ctr"/>
            <a:r>
              <a:rPr lang="fr-CA" sz="1000" dirty="0"/>
              <a:t>5</a:t>
            </a:r>
            <a:endParaRPr lang="en-CA" sz="1000" dirty="0"/>
          </a:p>
        </p:txBody>
      </p:sp>
      <p:sp>
        <p:nvSpPr>
          <p:cNvPr id="14" name="TextBox 13">
            <a:extLst>
              <a:ext uri="{FF2B5EF4-FFF2-40B4-BE49-F238E27FC236}">
                <a16:creationId xmlns:a16="http://schemas.microsoft.com/office/drawing/2014/main" id="{6263BAAB-C6B3-1DFE-EB7C-F412302E5662}"/>
              </a:ext>
            </a:extLst>
          </p:cNvPr>
          <p:cNvSpPr txBox="1"/>
          <p:nvPr/>
        </p:nvSpPr>
        <p:spPr>
          <a:xfrm>
            <a:off x="2909121" y="1804911"/>
            <a:ext cx="200025" cy="246221"/>
          </a:xfrm>
          <a:prstGeom prst="rect">
            <a:avLst/>
          </a:prstGeom>
          <a:noFill/>
        </p:spPr>
        <p:txBody>
          <a:bodyPr wrap="square" rtlCol="0">
            <a:spAutoFit/>
          </a:bodyPr>
          <a:lstStyle/>
          <a:p>
            <a:pPr algn="ctr"/>
            <a:r>
              <a:rPr lang="fr-CA" sz="1000" dirty="0"/>
              <a:t>6</a:t>
            </a:r>
            <a:endParaRPr lang="en-CA" sz="1000" dirty="0"/>
          </a:p>
        </p:txBody>
      </p:sp>
      <p:cxnSp>
        <p:nvCxnSpPr>
          <p:cNvPr id="16" name="Straight Arrow Connector 15">
            <a:extLst>
              <a:ext uri="{FF2B5EF4-FFF2-40B4-BE49-F238E27FC236}">
                <a16:creationId xmlns:a16="http://schemas.microsoft.com/office/drawing/2014/main" id="{6C32C13C-DE81-109C-791F-7F08EA76316E}"/>
              </a:ext>
            </a:extLst>
          </p:cNvPr>
          <p:cNvCxnSpPr>
            <a:cxnSpLocks/>
          </p:cNvCxnSpPr>
          <p:nvPr/>
        </p:nvCxnSpPr>
        <p:spPr>
          <a:xfrm flipH="1">
            <a:off x="2643337" y="1976128"/>
            <a:ext cx="307208" cy="179263"/>
          </a:xfrm>
          <a:prstGeom prst="straightConnector1">
            <a:avLst/>
          </a:prstGeom>
          <a:ln w="63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8272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a:latin typeface="Aleo" panose="020F0502020204030203" pitchFamily="34" charset="0"/>
              </a:rPr>
              <a:t>Écozone des Prairies</a:t>
            </a:r>
          </a:p>
        </p:txBody>
      </p:sp>
      <p:pic>
        <p:nvPicPr>
          <p:cNvPr id="4" name="Content Placeholder 3"/>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4595878" y="1961002"/>
            <a:ext cx="2752373" cy="4276103"/>
          </a:xfrm>
        </p:spPr>
      </p:pic>
      <p:sp>
        <p:nvSpPr>
          <p:cNvPr id="18" name="TextBox 17"/>
          <p:cNvSpPr txBox="1"/>
          <p:nvPr/>
        </p:nvSpPr>
        <p:spPr>
          <a:xfrm>
            <a:off x="186068" y="6152466"/>
            <a:ext cx="5357482" cy="169277"/>
          </a:xfrm>
          <a:prstGeom prst="rect">
            <a:avLst/>
          </a:prstGeom>
          <a:noFill/>
        </p:spPr>
        <p:txBody>
          <a:bodyPr wrap="square" rtlCol="0">
            <a:spAutoFit/>
          </a:bodyPr>
          <a:lstStyle/>
          <a:p>
            <a:r>
              <a:rPr lang="en-CA" sz="500" i="1" dirty="0">
                <a:solidFill>
                  <a:schemeClr val="bg1">
                    <a:lumMod val="65000"/>
                  </a:schemeClr>
                </a:solidFill>
              </a:rPr>
              <a:t>Map developed by the Government of Manitoba, June 2013, modified 2018. </a:t>
            </a:r>
            <a:r>
              <a:rPr lang="en-CA" sz="500" i="1" dirty="0">
                <a:solidFill>
                  <a:schemeClr val="bg1">
                    <a:lumMod val="75000"/>
                  </a:schemeClr>
                </a:solidFill>
              </a:rPr>
              <a:t>Scenery image by Wing-Chi Poon, Wikipedia. All other images from Ducks Unlimited Canada. </a:t>
            </a:r>
          </a:p>
        </p:txBody>
      </p:sp>
      <p:sp>
        <p:nvSpPr>
          <p:cNvPr id="3" name="Oval 2"/>
          <p:cNvSpPr/>
          <p:nvPr/>
        </p:nvSpPr>
        <p:spPr>
          <a:xfrm>
            <a:off x="1097280" y="2544202"/>
            <a:ext cx="2866045" cy="2805090"/>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Oval 7"/>
          <p:cNvSpPr/>
          <p:nvPr/>
        </p:nvSpPr>
        <p:spPr>
          <a:xfrm>
            <a:off x="7820703" y="2137295"/>
            <a:ext cx="2030664" cy="1935193"/>
          </a:xfrm>
          <a:prstGeom prst="ellipse">
            <a:avLst/>
          </a:prstGeom>
          <a:blipFill dpi="0" rotWithShape="1">
            <a:blip r:embed="rId5"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Oval 8"/>
          <p:cNvSpPr/>
          <p:nvPr/>
        </p:nvSpPr>
        <p:spPr>
          <a:xfrm>
            <a:off x="9417901" y="3946747"/>
            <a:ext cx="1811835" cy="1804785"/>
          </a:xfrm>
          <a:prstGeom prst="ellipse">
            <a:avLst/>
          </a:prstGeom>
          <a:blipFill dpi="0" rotWithShape="1">
            <a:blip r:embed="rId6"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Oval 9"/>
          <p:cNvSpPr/>
          <p:nvPr/>
        </p:nvSpPr>
        <p:spPr>
          <a:xfrm>
            <a:off x="7614240" y="4309877"/>
            <a:ext cx="1463615" cy="1441655"/>
          </a:xfrm>
          <a:prstGeom prst="ellipse">
            <a:avLst/>
          </a:prstGeom>
          <a:blipFill dpi="0" rotWithShape="1">
            <a:blip r:embed="rId7"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900309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08941" y="2013746"/>
            <a:ext cx="2739310" cy="4170614"/>
          </a:xfrm>
          <a:prstGeom prst="rect">
            <a:avLst/>
          </a:prstGeom>
        </p:spPr>
      </p:pic>
      <p:sp>
        <p:nvSpPr>
          <p:cNvPr id="2" name="Title 1"/>
          <p:cNvSpPr>
            <a:spLocks noGrp="1"/>
          </p:cNvSpPr>
          <p:nvPr>
            <p:ph type="title"/>
          </p:nvPr>
        </p:nvSpPr>
        <p:spPr/>
        <p:txBody>
          <a:bodyPr/>
          <a:lstStyle/>
          <a:p>
            <a:r>
              <a:rPr lang="en-CA" b="1" dirty="0">
                <a:latin typeface="Aleo" panose="020F0502020204030203" pitchFamily="34" charset="0"/>
              </a:rPr>
              <a:t>Écozone des Plaines </a:t>
            </a:r>
            <a:r>
              <a:rPr lang="en-CA" b="1" dirty="0" err="1">
                <a:latin typeface="Aleo" panose="020F0502020204030203" pitchFamily="34" charset="0"/>
              </a:rPr>
              <a:t>boréales</a:t>
            </a:r>
            <a:endParaRPr lang="en-CA" b="1" dirty="0">
              <a:latin typeface="Aleo" panose="020F0502020204030203" pitchFamily="34" charset="0"/>
            </a:endParaRPr>
          </a:p>
        </p:txBody>
      </p:sp>
      <p:sp>
        <p:nvSpPr>
          <p:cNvPr id="9" name="TextBox 8"/>
          <p:cNvSpPr txBox="1"/>
          <p:nvPr/>
        </p:nvSpPr>
        <p:spPr>
          <a:xfrm>
            <a:off x="145045" y="6061249"/>
            <a:ext cx="2584370" cy="246221"/>
          </a:xfrm>
          <a:prstGeom prst="rect">
            <a:avLst/>
          </a:prstGeom>
          <a:noFill/>
        </p:spPr>
        <p:txBody>
          <a:bodyPr wrap="square" rtlCol="0">
            <a:spAutoFit/>
          </a:bodyPr>
          <a:lstStyle/>
          <a:p>
            <a:r>
              <a:rPr lang="en-CA" sz="500" i="1" dirty="0">
                <a:solidFill>
                  <a:schemeClr val="bg1">
                    <a:lumMod val="65000"/>
                  </a:schemeClr>
                </a:solidFill>
              </a:rPr>
              <a:t>Map developed by the Government of Manitoba, June 2013, modified 2018. Woodland Caribou image by Jonathan Anstey, hww.ca. All other images from Ducks Unlimited Canada.</a:t>
            </a:r>
          </a:p>
        </p:txBody>
      </p:sp>
      <p:sp>
        <p:nvSpPr>
          <p:cNvPr id="10" name="Oval 9"/>
          <p:cNvSpPr/>
          <p:nvPr/>
        </p:nvSpPr>
        <p:spPr>
          <a:xfrm>
            <a:off x="1097280" y="2514944"/>
            <a:ext cx="2866045" cy="2805090"/>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Oval 10"/>
          <p:cNvSpPr/>
          <p:nvPr/>
        </p:nvSpPr>
        <p:spPr>
          <a:xfrm>
            <a:off x="7820703" y="2137295"/>
            <a:ext cx="2030664" cy="1935193"/>
          </a:xfrm>
          <a:prstGeom prst="ellipse">
            <a:avLst/>
          </a:prstGeom>
          <a:blipFill dpi="0" rotWithShape="1">
            <a:blip r:embed="rId5"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Oval 11"/>
          <p:cNvSpPr/>
          <p:nvPr/>
        </p:nvSpPr>
        <p:spPr>
          <a:xfrm>
            <a:off x="9417901" y="3946747"/>
            <a:ext cx="1811835" cy="1804785"/>
          </a:xfrm>
          <a:prstGeom prst="ellipse">
            <a:avLst/>
          </a:prstGeom>
          <a:blipFill dpi="0" rotWithShape="1">
            <a:blip r:embed="rId6"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Oval 12"/>
          <p:cNvSpPr/>
          <p:nvPr/>
        </p:nvSpPr>
        <p:spPr>
          <a:xfrm>
            <a:off x="7607300" y="4309877"/>
            <a:ext cx="1470555" cy="1441655"/>
          </a:xfrm>
          <a:prstGeom prst="ellipse">
            <a:avLst/>
          </a:prstGeom>
          <a:blipFill dpi="0" rotWithShape="1">
            <a:blip r:embed="rId7"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3352736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4576105" y="2013746"/>
            <a:ext cx="2772146" cy="4219883"/>
          </a:xfrm>
        </p:spPr>
      </p:pic>
      <p:sp>
        <p:nvSpPr>
          <p:cNvPr id="2" name="Title 1"/>
          <p:cNvSpPr>
            <a:spLocks noGrp="1"/>
          </p:cNvSpPr>
          <p:nvPr>
            <p:ph type="title"/>
          </p:nvPr>
        </p:nvSpPr>
        <p:spPr/>
        <p:txBody>
          <a:bodyPr/>
          <a:lstStyle/>
          <a:p>
            <a:r>
              <a:rPr lang="en-CA" b="1" dirty="0">
                <a:latin typeface="Aleo" panose="020F0502020204030203" pitchFamily="34" charset="0"/>
              </a:rPr>
              <a:t>Écozone du </a:t>
            </a:r>
            <a:r>
              <a:rPr lang="en-CA" b="1" dirty="0" err="1">
                <a:latin typeface="Aleo" panose="020F0502020204030203" pitchFamily="34" charset="0"/>
              </a:rPr>
              <a:t>Bouclier</a:t>
            </a:r>
            <a:r>
              <a:rPr lang="en-CA" b="1" dirty="0">
                <a:latin typeface="Aleo" panose="020F0502020204030203" pitchFamily="34" charset="0"/>
              </a:rPr>
              <a:t> </a:t>
            </a:r>
            <a:r>
              <a:rPr lang="en-CA" b="1" dirty="0" err="1">
                <a:latin typeface="Aleo" panose="020F0502020204030203" pitchFamily="34" charset="0"/>
              </a:rPr>
              <a:t>boréal</a:t>
            </a:r>
            <a:endParaRPr lang="en-CA" b="1" dirty="0">
              <a:latin typeface="Aleo" panose="020F0502020204030203" pitchFamily="34" charset="0"/>
            </a:endParaRPr>
          </a:p>
        </p:txBody>
      </p:sp>
      <p:sp>
        <p:nvSpPr>
          <p:cNvPr id="7" name="TextBox 6"/>
          <p:cNvSpPr txBox="1"/>
          <p:nvPr/>
        </p:nvSpPr>
        <p:spPr>
          <a:xfrm>
            <a:off x="174068" y="6097619"/>
            <a:ext cx="2486421" cy="246221"/>
          </a:xfrm>
          <a:prstGeom prst="rect">
            <a:avLst/>
          </a:prstGeom>
          <a:noFill/>
        </p:spPr>
        <p:txBody>
          <a:bodyPr wrap="square" rtlCol="0">
            <a:spAutoFit/>
          </a:bodyPr>
          <a:lstStyle/>
          <a:p>
            <a:r>
              <a:rPr lang="en-CA" sz="500" i="1" dirty="0">
                <a:solidFill>
                  <a:schemeClr val="bg1">
                    <a:lumMod val="65000"/>
                  </a:schemeClr>
                </a:solidFill>
              </a:rPr>
              <a:t>Map developed by the Government of Manitoba, June 2013, modified 2018. Lynx image by Mathias Appel, Flickr. All other images from Ducks Unlimited Canada.</a:t>
            </a:r>
          </a:p>
        </p:txBody>
      </p:sp>
      <p:sp>
        <p:nvSpPr>
          <p:cNvPr id="8" name="Oval 7"/>
          <p:cNvSpPr/>
          <p:nvPr/>
        </p:nvSpPr>
        <p:spPr>
          <a:xfrm>
            <a:off x="1097280" y="2514944"/>
            <a:ext cx="2866045" cy="2805090"/>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Oval 8"/>
          <p:cNvSpPr/>
          <p:nvPr/>
        </p:nvSpPr>
        <p:spPr>
          <a:xfrm>
            <a:off x="7820703" y="2137295"/>
            <a:ext cx="2030664" cy="1935193"/>
          </a:xfrm>
          <a:prstGeom prst="ellipse">
            <a:avLst/>
          </a:prstGeom>
          <a:blipFill dpi="0" rotWithShape="1">
            <a:blip r:embed="rId5"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Oval 9"/>
          <p:cNvSpPr/>
          <p:nvPr/>
        </p:nvSpPr>
        <p:spPr>
          <a:xfrm>
            <a:off x="9417901" y="3946747"/>
            <a:ext cx="1811835" cy="1804785"/>
          </a:xfrm>
          <a:prstGeom prst="ellipse">
            <a:avLst/>
          </a:prstGeom>
          <a:blipFill dpi="0" rotWithShape="1">
            <a:blip r:embed="rId6"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Oval 10"/>
          <p:cNvSpPr/>
          <p:nvPr/>
        </p:nvSpPr>
        <p:spPr>
          <a:xfrm>
            <a:off x="7607300" y="4309877"/>
            <a:ext cx="1470555" cy="1441655"/>
          </a:xfrm>
          <a:prstGeom prst="ellipse">
            <a:avLst/>
          </a:prstGeom>
          <a:blipFill dpi="0" rotWithShape="1">
            <a:blip r:embed="rId7"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124406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a:latin typeface="Aleo" panose="020F0502020204030203" pitchFamily="34" charset="0"/>
              </a:rPr>
              <a:t>Écozone des Plaines </a:t>
            </a:r>
            <a:r>
              <a:rPr lang="en-CA" b="1" dirty="0" err="1">
                <a:latin typeface="Aleo" panose="020F0502020204030203" pitchFamily="34" charset="0"/>
              </a:rPr>
              <a:t>hudsoniennes</a:t>
            </a:r>
            <a:endParaRPr lang="en-CA" b="1" dirty="0">
              <a:latin typeface="Aleo" panose="020F0502020204030203" pitchFamily="34" charset="0"/>
            </a:endParaRPr>
          </a:p>
        </p:txBody>
      </p:sp>
      <p:pic>
        <p:nvPicPr>
          <p:cNvPr id="6" name="Content Placeholder 5"/>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4565829" y="1956242"/>
            <a:ext cx="2758734" cy="4219883"/>
          </a:xfrm>
        </p:spPr>
      </p:pic>
      <p:sp>
        <p:nvSpPr>
          <p:cNvPr id="5" name="TextBox 4"/>
          <p:cNvSpPr txBox="1"/>
          <p:nvPr/>
        </p:nvSpPr>
        <p:spPr>
          <a:xfrm>
            <a:off x="102342" y="6053014"/>
            <a:ext cx="3762031" cy="246221"/>
          </a:xfrm>
          <a:prstGeom prst="rect">
            <a:avLst/>
          </a:prstGeom>
          <a:noFill/>
        </p:spPr>
        <p:txBody>
          <a:bodyPr wrap="square" rtlCol="0">
            <a:spAutoFit/>
          </a:bodyPr>
          <a:lstStyle/>
          <a:p>
            <a:r>
              <a:rPr lang="en-CA" sz="500" i="1" dirty="0">
                <a:solidFill>
                  <a:schemeClr val="bg1">
                    <a:lumMod val="65000"/>
                  </a:schemeClr>
                </a:solidFill>
              </a:rPr>
              <a:t>Map developed by the Government of Manitoba, June 2013, modified 2018. Scenery image from goseeittravel.com. Polar Bear image from Wikipedia. Northern Pintail image from Ducks Unlimited Canada. Rock Ptarmigan image by Mick Thompson, Flickr.</a:t>
            </a:r>
          </a:p>
        </p:txBody>
      </p:sp>
      <p:sp>
        <p:nvSpPr>
          <p:cNvPr id="8" name="Oval 7"/>
          <p:cNvSpPr/>
          <p:nvPr/>
        </p:nvSpPr>
        <p:spPr>
          <a:xfrm>
            <a:off x="1097280" y="2514944"/>
            <a:ext cx="2866045" cy="2805090"/>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Oval 8"/>
          <p:cNvSpPr/>
          <p:nvPr/>
        </p:nvSpPr>
        <p:spPr>
          <a:xfrm>
            <a:off x="7820703" y="2137295"/>
            <a:ext cx="2030664" cy="1935193"/>
          </a:xfrm>
          <a:prstGeom prst="ellipse">
            <a:avLst/>
          </a:prstGeom>
          <a:blipFill dpi="0" rotWithShape="1">
            <a:blip r:embed="rId5"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Oval 9"/>
          <p:cNvSpPr/>
          <p:nvPr/>
        </p:nvSpPr>
        <p:spPr>
          <a:xfrm>
            <a:off x="9417901" y="3946747"/>
            <a:ext cx="1811835" cy="1804785"/>
          </a:xfrm>
          <a:prstGeom prst="ellipse">
            <a:avLst/>
          </a:prstGeom>
          <a:blipFill dpi="0" rotWithShape="1">
            <a:blip r:embed="rId6"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Oval 10"/>
          <p:cNvSpPr/>
          <p:nvPr/>
        </p:nvSpPr>
        <p:spPr>
          <a:xfrm>
            <a:off x="7607300" y="4309877"/>
            <a:ext cx="1470555" cy="1441655"/>
          </a:xfrm>
          <a:prstGeom prst="ellipse">
            <a:avLst/>
          </a:prstGeom>
          <a:blipFill dpi="0" rotWithShape="1">
            <a:blip r:embed="rId7"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103677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a:latin typeface="Aleo" panose="020F0502020204030203" pitchFamily="34" charset="0"/>
              </a:rPr>
              <a:t>Écozone de la </a:t>
            </a:r>
            <a:r>
              <a:rPr lang="en-CA" b="1" dirty="0" err="1">
                <a:latin typeface="Aleo" panose="020F0502020204030203" pitchFamily="34" charset="0"/>
              </a:rPr>
              <a:t>Taïga</a:t>
            </a:r>
            <a:r>
              <a:rPr lang="en-CA" b="1" dirty="0">
                <a:latin typeface="Aleo" panose="020F0502020204030203" pitchFamily="34" charset="0"/>
              </a:rPr>
              <a:t> du </a:t>
            </a:r>
            <a:r>
              <a:rPr lang="en-CA" b="1" dirty="0" err="1">
                <a:latin typeface="Aleo" panose="020F0502020204030203" pitchFamily="34" charset="0"/>
              </a:rPr>
              <a:t>Bouclier</a:t>
            </a:r>
            <a:endParaRPr lang="en-CA" b="1" dirty="0">
              <a:latin typeface="Aleo" panose="020F0502020204030203" pitchFamily="34" charset="0"/>
            </a:endParaRPr>
          </a:p>
        </p:txBody>
      </p:sp>
      <p:pic>
        <p:nvPicPr>
          <p:cNvPr id="4" name="Content Placeholder 3"/>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4617201" y="1962375"/>
            <a:ext cx="2777094" cy="4219883"/>
          </a:xfrm>
        </p:spPr>
      </p:pic>
      <p:sp>
        <p:nvSpPr>
          <p:cNvPr id="8" name="TextBox 7"/>
          <p:cNvSpPr txBox="1"/>
          <p:nvPr/>
        </p:nvSpPr>
        <p:spPr>
          <a:xfrm>
            <a:off x="159082" y="6097618"/>
            <a:ext cx="3415808" cy="246221"/>
          </a:xfrm>
          <a:prstGeom prst="rect">
            <a:avLst/>
          </a:prstGeom>
          <a:noFill/>
        </p:spPr>
        <p:txBody>
          <a:bodyPr wrap="square" rtlCol="0">
            <a:spAutoFit/>
          </a:bodyPr>
          <a:lstStyle/>
          <a:p>
            <a:r>
              <a:rPr lang="en-CA" sz="500" i="1" dirty="0">
                <a:solidFill>
                  <a:schemeClr val="bg1">
                    <a:lumMod val="65000"/>
                  </a:schemeClr>
                </a:solidFill>
              </a:rPr>
              <a:t>Map developed by the Government of Manitoba, June 2013, modified 2018. Scenery image from Ducks Unlimited Canada. Grizzly Bear &amp; Loon image from Wikipedia. Wolf image by Gary Kramer/USFWS, Flickr. </a:t>
            </a:r>
          </a:p>
        </p:txBody>
      </p:sp>
      <p:sp>
        <p:nvSpPr>
          <p:cNvPr id="10" name="Oval 9"/>
          <p:cNvSpPr/>
          <p:nvPr/>
        </p:nvSpPr>
        <p:spPr>
          <a:xfrm>
            <a:off x="1097280" y="2514944"/>
            <a:ext cx="2866045" cy="2805090"/>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Oval 10"/>
          <p:cNvSpPr/>
          <p:nvPr/>
        </p:nvSpPr>
        <p:spPr>
          <a:xfrm>
            <a:off x="7820703" y="2137295"/>
            <a:ext cx="2030664" cy="1935193"/>
          </a:xfrm>
          <a:prstGeom prst="ellipse">
            <a:avLst/>
          </a:prstGeom>
          <a:blipFill dpi="0" rotWithShape="1">
            <a:blip r:embed="rId5"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Oval 11"/>
          <p:cNvSpPr/>
          <p:nvPr/>
        </p:nvSpPr>
        <p:spPr>
          <a:xfrm>
            <a:off x="9417901" y="3946747"/>
            <a:ext cx="1811835" cy="1804785"/>
          </a:xfrm>
          <a:prstGeom prst="ellipse">
            <a:avLst/>
          </a:prstGeom>
          <a:blipFill dpi="0" rotWithShape="1">
            <a:blip r:embed="rId6"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Oval 12"/>
          <p:cNvSpPr/>
          <p:nvPr/>
        </p:nvSpPr>
        <p:spPr>
          <a:xfrm>
            <a:off x="7607300" y="4309877"/>
            <a:ext cx="1470555" cy="1441655"/>
          </a:xfrm>
          <a:prstGeom prst="ellipse">
            <a:avLst/>
          </a:prstGeom>
          <a:blipFill dpi="0" rotWithShape="1">
            <a:blip r:embed="rId7"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561320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4617201" y="1962375"/>
            <a:ext cx="2777094" cy="4269509"/>
          </a:xfrm>
        </p:spPr>
      </p:pic>
      <p:sp>
        <p:nvSpPr>
          <p:cNvPr id="2" name="Title 1"/>
          <p:cNvSpPr>
            <a:spLocks noGrp="1"/>
          </p:cNvSpPr>
          <p:nvPr>
            <p:ph type="title"/>
          </p:nvPr>
        </p:nvSpPr>
        <p:spPr/>
        <p:txBody>
          <a:bodyPr/>
          <a:lstStyle/>
          <a:p>
            <a:r>
              <a:rPr lang="en-CA" b="1" dirty="0">
                <a:latin typeface="Aleo" panose="020F0502020204030203" pitchFamily="34" charset="0"/>
              </a:rPr>
              <a:t>Écozone du Bas-</a:t>
            </a:r>
            <a:r>
              <a:rPr lang="en-CA" b="1" dirty="0" err="1">
                <a:latin typeface="Aleo" panose="020F0502020204030203" pitchFamily="34" charset="0"/>
              </a:rPr>
              <a:t>Arctique</a:t>
            </a:r>
            <a:endParaRPr lang="en-CA" b="1" dirty="0">
              <a:latin typeface="Aleo" panose="020F0502020204030203" pitchFamily="34" charset="0"/>
            </a:endParaRPr>
          </a:p>
        </p:txBody>
      </p:sp>
      <p:sp>
        <p:nvSpPr>
          <p:cNvPr id="7" name="Oval 6"/>
          <p:cNvSpPr/>
          <p:nvPr/>
        </p:nvSpPr>
        <p:spPr>
          <a:xfrm>
            <a:off x="1097280" y="2514944"/>
            <a:ext cx="2866045" cy="2805090"/>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Oval 7"/>
          <p:cNvSpPr/>
          <p:nvPr/>
        </p:nvSpPr>
        <p:spPr>
          <a:xfrm>
            <a:off x="7820703" y="2137295"/>
            <a:ext cx="2030664" cy="1935193"/>
          </a:xfrm>
          <a:prstGeom prst="ellipse">
            <a:avLst/>
          </a:prstGeom>
          <a:blipFill dpi="0" rotWithShape="1">
            <a:blip r:embed="rId5"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Oval 8"/>
          <p:cNvSpPr/>
          <p:nvPr/>
        </p:nvSpPr>
        <p:spPr>
          <a:xfrm>
            <a:off x="9417901" y="3946747"/>
            <a:ext cx="1811835" cy="1804785"/>
          </a:xfrm>
          <a:prstGeom prst="ellipse">
            <a:avLst/>
          </a:prstGeom>
          <a:blipFill dpi="0" rotWithShape="1">
            <a:blip r:embed="rId6"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Oval 9"/>
          <p:cNvSpPr/>
          <p:nvPr/>
        </p:nvSpPr>
        <p:spPr>
          <a:xfrm>
            <a:off x="7607300" y="4309877"/>
            <a:ext cx="1470555" cy="1441655"/>
          </a:xfrm>
          <a:prstGeom prst="ellipse">
            <a:avLst/>
          </a:prstGeom>
          <a:blipFill dpi="0" rotWithShape="1">
            <a:blip r:embed="rId7"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TextBox 10"/>
          <p:cNvSpPr txBox="1"/>
          <p:nvPr/>
        </p:nvSpPr>
        <p:spPr>
          <a:xfrm>
            <a:off x="62525" y="6065050"/>
            <a:ext cx="3572100" cy="246221"/>
          </a:xfrm>
          <a:prstGeom prst="rect">
            <a:avLst/>
          </a:prstGeom>
          <a:noFill/>
        </p:spPr>
        <p:txBody>
          <a:bodyPr wrap="square" rtlCol="0">
            <a:spAutoFit/>
          </a:bodyPr>
          <a:lstStyle/>
          <a:p>
            <a:r>
              <a:rPr lang="en-CA" sz="500" i="1" dirty="0">
                <a:solidFill>
                  <a:schemeClr val="bg1">
                    <a:lumMod val="65000"/>
                  </a:schemeClr>
                </a:solidFill>
              </a:rPr>
              <a:t>Map developed by the Government of Manitoba, June 2013, modified 2018. Scenery image from National Geographic. Narwhal image by Glenn Williams, ocean.si.edu. Snow Goose image from Ducks Unlimited Canada. Fox image by Eric Kilby, Flickr.</a:t>
            </a:r>
          </a:p>
        </p:txBody>
      </p:sp>
    </p:spTree>
    <p:extLst>
      <p:ext uri="{BB962C8B-B14F-4D97-AF65-F5344CB8AC3E}">
        <p14:creationId xmlns:p14="http://schemas.microsoft.com/office/powerpoint/2010/main" val="4149487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err="1">
                <a:latin typeface="Aleo" panose="020F0502020204030203" pitchFamily="34" charset="0"/>
              </a:rPr>
              <a:t>Connais</a:t>
            </a:r>
            <a:r>
              <a:rPr lang="en-CA" b="1" dirty="0">
                <a:latin typeface="Aleo" panose="020F0502020204030203" pitchFamily="34" charset="0"/>
              </a:rPr>
              <a:t> </a:t>
            </a:r>
            <a:r>
              <a:rPr lang="en-CA" b="1" dirty="0" err="1">
                <a:latin typeface="Aleo" panose="020F0502020204030203" pitchFamily="34" charset="0"/>
              </a:rPr>
              <a:t>tes</a:t>
            </a:r>
            <a:r>
              <a:rPr lang="en-CA" b="1" dirty="0">
                <a:latin typeface="Aleo" panose="020F0502020204030203" pitchFamily="34" charset="0"/>
              </a:rPr>
              <a:t> zones!</a:t>
            </a:r>
          </a:p>
        </p:txBody>
      </p:sp>
      <p:sp>
        <p:nvSpPr>
          <p:cNvPr id="8" name="TextBox 7"/>
          <p:cNvSpPr txBox="1"/>
          <p:nvPr/>
        </p:nvSpPr>
        <p:spPr>
          <a:xfrm>
            <a:off x="1282631" y="1761524"/>
            <a:ext cx="9650627" cy="830997"/>
          </a:xfrm>
          <a:prstGeom prst="rect">
            <a:avLst/>
          </a:prstGeom>
          <a:noFill/>
        </p:spPr>
        <p:txBody>
          <a:bodyPr wrap="square" rtlCol="0">
            <a:spAutoFit/>
          </a:bodyPr>
          <a:lstStyle/>
          <a:p>
            <a:r>
              <a:rPr lang="fr-FR" sz="2400" dirty="0">
                <a:solidFill>
                  <a:srgbClr val="1B5337"/>
                </a:solidFill>
              </a:rPr>
              <a:t>Crée une présentation au sujet d'une écozone du Manitoba. Ta présentation doit répondre aux questions suivantes :</a:t>
            </a:r>
            <a:endParaRPr lang="en-CA" sz="2400" dirty="0">
              <a:solidFill>
                <a:srgbClr val="1B5337"/>
              </a:solidFill>
            </a:endParaRPr>
          </a:p>
        </p:txBody>
      </p:sp>
      <p:sp>
        <p:nvSpPr>
          <p:cNvPr id="9" name="TextBox 8"/>
          <p:cNvSpPr txBox="1"/>
          <p:nvPr/>
        </p:nvSpPr>
        <p:spPr>
          <a:xfrm>
            <a:off x="1902939" y="2609893"/>
            <a:ext cx="9650626" cy="830997"/>
          </a:xfrm>
          <a:prstGeom prst="rect">
            <a:avLst/>
          </a:prstGeom>
          <a:noFill/>
        </p:spPr>
        <p:txBody>
          <a:bodyPr wrap="square" rtlCol="0">
            <a:spAutoFit/>
          </a:bodyPr>
          <a:lstStyle/>
          <a:p>
            <a:r>
              <a:rPr lang="fr-FR" sz="2400" dirty="0">
                <a:solidFill>
                  <a:srgbClr val="1B5337"/>
                </a:solidFill>
              </a:rPr>
              <a:t>1) </a:t>
            </a:r>
            <a:r>
              <a:rPr lang="fr-FR" sz="2400" b="1" dirty="0">
                <a:solidFill>
                  <a:srgbClr val="1B5337"/>
                </a:solidFill>
              </a:rPr>
              <a:t>Quelles caractéristiques abiotiques rendent cette écozone unique?                 </a:t>
            </a:r>
            <a:r>
              <a:rPr lang="fr-FR" sz="2400" dirty="0">
                <a:solidFill>
                  <a:srgbClr val="1B5337"/>
                </a:solidFill>
              </a:rPr>
              <a:t>Fais des recherches sur le climat, la géographie, etc. de la région. </a:t>
            </a:r>
            <a:endParaRPr lang="en-CA" sz="2400" dirty="0">
              <a:solidFill>
                <a:srgbClr val="1B5337"/>
              </a:solidFill>
            </a:endParaRPr>
          </a:p>
        </p:txBody>
      </p:sp>
      <p:sp>
        <p:nvSpPr>
          <p:cNvPr id="10" name="TextBox 9"/>
          <p:cNvSpPr txBox="1"/>
          <p:nvPr/>
        </p:nvSpPr>
        <p:spPr>
          <a:xfrm>
            <a:off x="1902939" y="3497601"/>
            <a:ext cx="9650627" cy="1200329"/>
          </a:xfrm>
          <a:prstGeom prst="rect">
            <a:avLst/>
          </a:prstGeom>
          <a:noFill/>
        </p:spPr>
        <p:txBody>
          <a:bodyPr wrap="square" rtlCol="0">
            <a:spAutoFit/>
          </a:bodyPr>
          <a:lstStyle/>
          <a:p>
            <a:r>
              <a:rPr lang="fr-FR" sz="2400" dirty="0">
                <a:solidFill>
                  <a:srgbClr val="1B5337"/>
                </a:solidFill>
              </a:rPr>
              <a:t>2) </a:t>
            </a:r>
            <a:r>
              <a:rPr lang="fr-FR" sz="2400" b="1" dirty="0">
                <a:solidFill>
                  <a:srgbClr val="1B5337"/>
                </a:solidFill>
              </a:rPr>
              <a:t>Quelles caractéristiques biotiques rendent cette écozone unique?                      </a:t>
            </a:r>
            <a:r>
              <a:rPr lang="fr-FR" sz="2400" dirty="0">
                <a:solidFill>
                  <a:srgbClr val="1B5337"/>
                </a:solidFill>
              </a:rPr>
              <a:t>Fais des recherches sur les principaux organismes végétaux et animaux qui vivent dans cette zone.</a:t>
            </a:r>
            <a:endParaRPr lang="en-CA" sz="2400" dirty="0">
              <a:solidFill>
                <a:srgbClr val="1B5337"/>
              </a:solidFill>
            </a:endParaRPr>
          </a:p>
        </p:txBody>
      </p:sp>
      <p:sp>
        <p:nvSpPr>
          <p:cNvPr id="11" name="TextBox 10"/>
          <p:cNvSpPr txBox="1"/>
          <p:nvPr/>
        </p:nvSpPr>
        <p:spPr>
          <a:xfrm>
            <a:off x="1902940" y="4729983"/>
            <a:ext cx="9650626" cy="1569660"/>
          </a:xfrm>
          <a:prstGeom prst="rect">
            <a:avLst/>
          </a:prstGeom>
          <a:noFill/>
        </p:spPr>
        <p:txBody>
          <a:bodyPr wrap="square" rtlCol="0">
            <a:spAutoFit/>
          </a:bodyPr>
          <a:lstStyle/>
          <a:p>
            <a:r>
              <a:rPr lang="fr-FR" sz="2400" dirty="0">
                <a:solidFill>
                  <a:srgbClr val="1B5337"/>
                </a:solidFill>
              </a:rPr>
              <a:t>3) </a:t>
            </a:r>
            <a:r>
              <a:rPr lang="fr-FR" sz="2400" b="1" dirty="0">
                <a:solidFill>
                  <a:srgbClr val="1B5337"/>
                </a:solidFill>
              </a:rPr>
              <a:t>Comment les êtres vivants et les éléments non vivants interagissent-ils dans cette écozone? </a:t>
            </a:r>
            <a:r>
              <a:rPr lang="fr-FR" sz="2400" dirty="0">
                <a:solidFill>
                  <a:srgbClr val="1B5337"/>
                </a:solidFill>
              </a:rPr>
              <a:t>Donne un exemple. Réfléchis aux chaînes et réseaux alimentaires, et à la manière dont les éléments abiotiques et biotiques permettent à certains organismes de survivre. </a:t>
            </a:r>
            <a:endParaRPr lang="en-CA" sz="2400" dirty="0">
              <a:solidFill>
                <a:srgbClr val="1B5337"/>
              </a:solidFill>
            </a:endParaRPr>
          </a:p>
        </p:txBody>
      </p:sp>
    </p:spTree>
    <p:extLst>
      <p:ext uri="{BB962C8B-B14F-4D97-AF65-F5344CB8AC3E}">
        <p14:creationId xmlns:p14="http://schemas.microsoft.com/office/powerpoint/2010/main" val="3174780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3768006" y="936198"/>
            <a:ext cx="4571999" cy="1631216"/>
          </a:xfrm>
          <a:prstGeom prst="rect">
            <a:avLst/>
          </a:prstGeom>
          <a:noFill/>
        </p:spPr>
        <p:txBody>
          <a:bodyPr wrap="square" rtlCol="0">
            <a:spAutoFit/>
          </a:bodyPr>
          <a:lstStyle/>
          <a:p>
            <a:pPr algn="ctr"/>
            <a:r>
              <a:rPr lang="fr-CA" sz="10000" b="1" i="1" dirty="0">
                <a:solidFill>
                  <a:srgbClr val="1B5337"/>
                </a:solidFill>
                <a:latin typeface="Aleo" panose="020F0502020204030203" pitchFamily="34" charset="0"/>
              </a:rPr>
              <a:t>M</a:t>
            </a:r>
            <a:r>
              <a:rPr lang="en-CA" sz="10000" b="1" i="1" dirty="0" err="1">
                <a:solidFill>
                  <a:srgbClr val="1B5337"/>
                </a:solidFill>
                <a:latin typeface="Aleo" panose="020F0502020204030203" pitchFamily="34" charset="0"/>
              </a:rPr>
              <a:t>erci</a:t>
            </a:r>
            <a:r>
              <a:rPr lang="en-CA" sz="10000" b="1" i="1" dirty="0">
                <a:solidFill>
                  <a:srgbClr val="1B5337"/>
                </a:solidFill>
                <a:latin typeface="Aleo" panose="020F0502020204030203" pitchFamily="34" charset="0"/>
              </a:rPr>
              <a:t>!</a:t>
            </a:r>
          </a:p>
        </p:txBody>
      </p:sp>
      <p:pic>
        <p:nvPicPr>
          <p:cNvPr id="3" name="Picture 2">
            <a:extLst>
              <a:ext uri="{FF2B5EF4-FFF2-40B4-BE49-F238E27FC236}">
                <a16:creationId xmlns:a16="http://schemas.microsoft.com/office/drawing/2014/main" id="{D725F1DD-CFD7-28AD-A1E6-E7B762BE8A0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5811" y="2680570"/>
            <a:ext cx="6191286" cy="2479694"/>
          </a:xfrm>
          <a:prstGeom prst="rect">
            <a:avLst/>
          </a:prstGeom>
        </p:spPr>
      </p:pic>
      <p:pic>
        <p:nvPicPr>
          <p:cNvPr id="5" name="Picture 4">
            <a:extLst>
              <a:ext uri="{FF2B5EF4-FFF2-40B4-BE49-F238E27FC236}">
                <a16:creationId xmlns:a16="http://schemas.microsoft.com/office/drawing/2014/main" id="{F7BE171D-3D7D-C1CD-C7A1-686CA007E96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743191" y="3995563"/>
            <a:ext cx="2532998" cy="2005818"/>
          </a:xfrm>
          <a:prstGeom prst="rect">
            <a:avLst/>
          </a:prstGeom>
        </p:spPr>
      </p:pic>
    </p:spTree>
    <p:extLst>
      <p:ext uri="{BB962C8B-B14F-4D97-AF65-F5344CB8AC3E}">
        <p14:creationId xmlns:p14="http://schemas.microsoft.com/office/powerpoint/2010/main" val="30050332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b="1" dirty="0">
                <a:latin typeface="Aleo" panose="020F0502020204030203" pitchFamily="34" charset="0"/>
              </a:rPr>
              <a:t>Les êtres vivants et                                                les éléments non vivants</a:t>
            </a:r>
            <a:endParaRPr lang="en-CA" b="1" dirty="0">
              <a:latin typeface="Aleo" panose="020F0502020204030203" pitchFamily="34" charset="0"/>
            </a:endParaRPr>
          </a:p>
        </p:txBody>
      </p:sp>
      <p:sp>
        <p:nvSpPr>
          <p:cNvPr id="5" name="TextBox 4"/>
          <p:cNvSpPr txBox="1"/>
          <p:nvPr/>
        </p:nvSpPr>
        <p:spPr>
          <a:xfrm>
            <a:off x="1196432" y="1997015"/>
            <a:ext cx="9540608" cy="461665"/>
          </a:xfrm>
          <a:prstGeom prst="rect">
            <a:avLst/>
          </a:prstGeom>
          <a:noFill/>
        </p:spPr>
        <p:txBody>
          <a:bodyPr wrap="square" rtlCol="0">
            <a:spAutoFit/>
          </a:bodyPr>
          <a:lstStyle/>
          <a:p>
            <a:r>
              <a:rPr lang="fr-FR" sz="2400" dirty="0">
                <a:solidFill>
                  <a:schemeClr val="accent3">
                    <a:lumMod val="50000"/>
                  </a:schemeClr>
                </a:solidFill>
              </a:rPr>
              <a:t>La Terre est composée de nombreux éléments vivants et non vivants. </a:t>
            </a:r>
            <a:endParaRPr lang="en-CA" sz="2400" dirty="0">
              <a:solidFill>
                <a:schemeClr val="accent3">
                  <a:lumMod val="50000"/>
                </a:schemeClr>
              </a:solidFill>
            </a:endParaRPr>
          </a:p>
        </p:txBody>
      </p:sp>
      <p:sp>
        <p:nvSpPr>
          <p:cNvPr id="7" name="TextBox 6"/>
          <p:cNvSpPr txBox="1"/>
          <p:nvPr/>
        </p:nvSpPr>
        <p:spPr>
          <a:xfrm>
            <a:off x="1196432" y="2976193"/>
            <a:ext cx="9644167" cy="461665"/>
          </a:xfrm>
          <a:prstGeom prst="rect">
            <a:avLst/>
          </a:prstGeom>
          <a:noFill/>
        </p:spPr>
        <p:txBody>
          <a:bodyPr wrap="square" rtlCol="0">
            <a:spAutoFit/>
          </a:bodyPr>
          <a:lstStyle/>
          <a:p>
            <a:r>
              <a:rPr lang="fr-FR" sz="2400" dirty="0">
                <a:solidFill>
                  <a:schemeClr val="accent3">
                    <a:lumMod val="50000"/>
                  </a:schemeClr>
                </a:solidFill>
              </a:rPr>
              <a:t>Les êtres vivants sont appelés </a:t>
            </a:r>
            <a:r>
              <a:rPr lang="fr-FR" sz="2400" b="1" dirty="0">
                <a:solidFill>
                  <a:schemeClr val="accent3">
                    <a:lumMod val="50000"/>
                  </a:schemeClr>
                </a:solidFill>
              </a:rPr>
              <a:t>biotiques</a:t>
            </a:r>
            <a:r>
              <a:rPr lang="fr-FR" sz="2400" dirty="0">
                <a:solidFill>
                  <a:schemeClr val="accent3">
                    <a:lumMod val="50000"/>
                  </a:schemeClr>
                </a:solidFill>
              </a:rPr>
              <a:t>, comme les plantes et les animaux. </a:t>
            </a:r>
            <a:endParaRPr lang="en-CA" sz="2400" dirty="0">
              <a:solidFill>
                <a:schemeClr val="accent3">
                  <a:lumMod val="50000"/>
                </a:schemeClr>
              </a:solidFill>
            </a:endParaRPr>
          </a:p>
        </p:txBody>
      </p:sp>
      <p:sp>
        <p:nvSpPr>
          <p:cNvPr id="8" name="Rectangle 7"/>
          <p:cNvSpPr/>
          <p:nvPr/>
        </p:nvSpPr>
        <p:spPr>
          <a:xfrm>
            <a:off x="1196432" y="3504000"/>
            <a:ext cx="5343367" cy="461665"/>
          </a:xfrm>
          <a:prstGeom prst="rect">
            <a:avLst/>
          </a:prstGeom>
        </p:spPr>
        <p:txBody>
          <a:bodyPr wrap="square">
            <a:spAutoFit/>
          </a:bodyPr>
          <a:lstStyle/>
          <a:p>
            <a:r>
              <a:rPr lang="fr-FR" sz="2400" dirty="0">
                <a:solidFill>
                  <a:schemeClr val="accent3">
                    <a:lumMod val="50000"/>
                  </a:schemeClr>
                </a:solidFill>
              </a:rPr>
              <a:t>Un être vivant est appelé un </a:t>
            </a:r>
            <a:r>
              <a:rPr lang="fr-FR" sz="2400" b="1" dirty="0">
                <a:solidFill>
                  <a:schemeClr val="accent3">
                    <a:lumMod val="50000"/>
                  </a:schemeClr>
                </a:solidFill>
              </a:rPr>
              <a:t>organisme</a:t>
            </a:r>
            <a:r>
              <a:rPr lang="fr-FR" sz="2400" dirty="0">
                <a:solidFill>
                  <a:schemeClr val="accent3">
                    <a:lumMod val="50000"/>
                  </a:schemeClr>
                </a:solidFill>
              </a:rPr>
              <a:t>. </a:t>
            </a:r>
            <a:endParaRPr lang="en-CA" sz="2400" dirty="0">
              <a:solidFill>
                <a:schemeClr val="accent3">
                  <a:lumMod val="50000"/>
                </a:schemeClr>
              </a:solidFill>
            </a:endParaRPr>
          </a:p>
        </p:txBody>
      </p:sp>
      <p:sp>
        <p:nvSpPr>
          <p:cNvPr id="9" name="TextBox 8"/>
          <p:cNvSpPr txBox="1"/>
          <p:nvPr/>
        </p:nvSpPr>
        <p:spPr>
          <a:xfrm>
            <a:off x="1196432" y="2487502"/>
            <a:ext cx="10084840" cy="461665"/>
          </a:xfrm>
          <a:prstGeom prst="rect">
            <a:avLst/>
          </a:prstGeom>
          <a:noFill/>
        </p:spPr>
        <p:txBody>
          <a:bodyPr wrap="square" rtlCol="0">
            <a:spAutoFit/>
          </a:bodyPr>
          <a:lstStyle/>
          <a:p>
            <a:r>
              <a:rPr lang="fr-FR" sz="2400" dirty="0">
                <a:solidFill>
                  <a:schemeClr val="accent3">
                    <a:lumMod val="50000"/>
                  </a:schemeClr>
                </a:solidFill>
              </a:rPr>
              <a:t>Les êtres non vivants sont appelés </a:t>
            </a:r>
            <a:r>
              <a:rPr lang="fr-FR" sz="2400" b="1" dirty="0">
                <a:solidFill>
                  <a:schemeClr val="accent3">
                    <a:lumMod val="50000"/>
                  </a:schemeClr>
                </a:solidFill>
              </a:rPr>
              <a:t>abiotiques</a:t>
            </a:r>
            <a:r>
              <a:rPr lang="fr-FR" sz="2400" dirty="0">
                <a:solidFill>
                  <a:schemeClr val="accent3">
                    <a:lumMod val="50000"/>
                  </a:schemeClr>
                </a:solidFill>
              </a:rPr>
              <a:t>, comme les roches et l'eau. </a:t>
            </a:r>
            <a:endParaRPr lang="en-CA" sz="2400" dirty="0">
              <a:solidFill>
                <a:schemeClr val="accent3">
                  <a:lumMod val="50000"/>
                </a:schemeClr>
              </a:solidFill>
            </a:endParaRPr>
          </a:p>
        </p:txBody>
      </p:sp>
      <p:sp>
        <p:nvSpPr>
          <p:cNvPr id="12" name="Oval 11"/>
          <p:cNvSpPr/>
          <p:nvPr/>
        </p:nvSpPr>
        <p:spPr>
          <a:xfrm>
            <a:off x="1967340" y="4444023"/>
            <a:ext cx="1630496" cy="1548100"/>
          </a:xfrm>
          <a:prstGeom prst="ellipse">
            <a:avLst/>
          </a:prstGeom>
          <a:blipFill dpi="0" rotWithShape="1">
            <a:blip r:embed="rId3"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Oval 12"/>
          <p:cNvSpPr/>
          <p:nvPr/>
        </p:nvSpPr>
        <p:spPr>
          <a:xfrm>
            <a:off x="8445804" y="4444023"/>
            <a:ext cx="1630496" cy="1548100"/>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Oval 13"/>
          <p:cNvSpPr/>
          <p:nvPr/>
        </p:nvSpPr>
        <p:spPr>
          <a:xfrm>
            <a:off x="6286316" y="4444023"/>
            <a:ext cx="1630496" cy="1548100"/>
          </a:xfrm>
          <a:prstGeom prst="ellipse">
            <a:avLst/>
          </a:prstGeom>
          <a:blipFill dpi="0" rotWithShape="1">
            <a:blip r:embed="rId5"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Oval 14"/>
          <p:cNvSpPr/>
          <p:nvPr/>
        </p:nvSpPr>
        <p:spPr>
          <a:xfrm>
            <a:off x="4126828" y="4444023"/>
            <a:ext cx="1630496" cy="1548100"/>
          </a:xfrm>
          <a:prstGeom prst="ellipse">
            <a:avLst/>
          </a:prstGeom>
          <a:blipFill dpi="0" rotWithShape="1">
            <a:blip r:embed="rId6"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TextBox 10"/>
          <p:cNvSpPr txBox="1"/>
          <p:nvPr/>
        </p:nvSpPr>
        <p:spPr>
          <a:xfrm>
            <a:off x="69116" y="6138042"/>
            <a:ext cx="2995448" cy="184666"/>
          </a:xfrm>
          <a:prstGeom prst="rect">
            <a:avLst/>
          </a:prstGeom>
          <a:noFill/>
        </p:spPr>
        <p:txBody>
          <a:bodyPr wrap="square" rtlCol="0">
            <a:spAutoFit/>
          </a:bodyPr>
          <a:lstStyle/>
          <a:p>
            <a:r>
              <a:rPr lang="en-CA" sz="600" i="1" dirty="0">
                <a:solidFill>
                  <a:schemeClr val="tx1">
                    <a:lumMod val="50000"/>
                    <a:lumOff val="50000"/>
                  </a:schemeClr>
                </a:solidFill>
              </a:rPr>
              <a:t>Rock image from time.com. All other photos from Ducks Unlimited Canada.</a:t>
            </a:r>
          </a:p>
        </p:txBody>
      </p:sp>
    </p:spTree>
    <p:extLst>
      <p:ext uri="{BB962C8B-B14F-4D97-AF65-F5344CB8AC3E}">
        <p14:creationId xmlns:p14="http://schemas.microsoft.com/office/powerpoint/2010/main" val="3867939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1000"/>
                                        <p:tgtEl>
                                          <p:spTgt spid="15"/>
                                        </p:tgtEl>
                                      </p:cBhvr>
                                    </p:animEffect>
                                    <p:anim calcmode="lin" valueType="num">
                                      <p:cBhvr>
                                        <p:cTn id="29" dur="1000" fill="hold"/>
                                        <p:tgtEl>
                                          <p:spTgt spid="15"/>
                                        </p:tgtEl>
                                        <p:attrNameLst>
                                          <p:attrName>ppt_x</p:attrName>
                                        </p:attrNameLst>
                                      </p:cBhvr>
                                      <p:tavLst>
                                        <p:tav tm="0">
                                          <p:val>
                                            <p:strVal val="#ppt_x"/>
                                          </p:val>
                                        </p:tav>
                                        <p:tav tm="100000">
                                          <p:val>
                                            <p:strVal val="#ppt_x"/>
                                          </p:val>
                                        </p:tav>
                                      </p:tavLst>
                                    </p:anim>
                                    <p:anim calcmode="lin" valueType="num">
                                      <p:cBhvr>
                                        <p:cTn id="30" dur="1000" fill="hold"/>
                                        <p:tgtEl>
                                          <p:spTgt spid="15"/>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1000"/>
                                        <p:tgtEl>
                                          <p:spTgt spid="13"/>
                                        </p:tgtEl>
                                      </p:cBhvr>
                                    </p:animEffect>
                                    <p:anim calcmode="lin" valueType="num">
                                      <p:cBhvr>
                                        <p:cTn id="39" dur="1000" fill="hold"/>
                                        <p:tgtEl>
                                          <p:spTgt spid="13"/>
                                        </p:tgtEl>
                                        <p:attrNameLst>
                                          <p:attrName>ppt_x</p:attrName>
                                        </p:attrNameLst>
                                      </p:cBhvr>
                                      <p:tavLst>
                                        <p:tav tm="0">
                                          <p:val>
                                            <p:strVal val="#ppt_x"/>
                                          </p:val>
                                        </p:tav>
                                        <p:tav tm="100000">
                                          <p:val>
                                            <p:strVal val="#ppt_x"/>
                                          </p:val>
                                        </p:tav>
                                      </p:tavLst>
                                    </p:anim>
                                    <p:anim calcmode="lin" valueType="num">
                                      <p:cBhvr>
                                        <p:cTn id="4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2" grpId="0" animBg="1"/>
      <p:bldP spid="13" grpId="0" animBg="1"/>
      <p:bldP spid="14" grpId="0" animBg="1"/>
      <p:bldP spid="1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err="1">
                <a:latin typeface="Aleo" panose="020F0502020204030203" pitchFamily="34" charset="0"/>
              </a:rPr>
              <a:t>Qu’est-ce</a:t>
            </a:r>
            <a:r>
              <a:rPr lang="en-CA" b="1" dirty="0">
                <a:latin typeface="Aleo" panose="020F0502020204030203" pitchFamily="34" charset="0"/>
              </a:rPr>
              <a:t> </a:t>
            </a:r>
            <a:r>
              <a:rPr lang="en-CA" b="1" dirty="0" err="1">
                <a:latin typeface="Aleo" panose="020F0502020204030203" pitchFamily="34" charset="0"/>
              </a:rPr>
              <a:t>qu’un</a:t>
            </a:r>
            <a:r>
              <a:rPr lang="en-CA" b="1" dirty="0">
                <a:latin typeface="Aleo" panose="020F0502020204030203" pitchFamily="34" charset="0"/>
              </a:rPr>
              <a:t> </a:t>
            </a:r>
            <a:r>
              <a:rPr lang="en-CA" b="1" dirty="0" err="1">
                <a:latin typeface="Aleo" panose="020F0502020204030203" pitchFamily="34" charset="0"/>
              </a:rPr>
              <a:t>écosystème</a:t>
            </a:r>
            <a:r>
              <a:rPr lang="en-CA" b="1" dirty="0">
                <a:latin typeface="Aleo" panose="020F0502020204030203" pitchFamily="34" charset="0"/>
              </a:rPr>
              <a:t>?</a:t>
            </a:r>
          </a:p>
        </p:txBody>
      </p:sp>
      <p:sp>
        <p:nvSpPr>
          <p:cNvPr id="8" name="TextBox 7"/>
          <p:cNvSpPr txBox="1"/>
          <p:nvPr/>
        </p:nvSpPr>
        <p:spPr>
          <a:xfrm>
            <a:off x="1309362" y="2756357"/>
            <a:ext cx="10163503" cy="1200329"/>
          </a:xfrm>
          <a:prstGeom prst="rect">
            <a:avLst/>
          </a:prstGeom>
          <a:noFill/>
        </p:spPr>
        <p:txBody>
          <a:bodyPr wrap="square" rtlCol="0">
            <a:spAutoFit/>
          </a:bodyPr>
          <a:lstStyle/>
          <a:p>
            <a:r>
              <a:rPr lang="fr-FR" sz="2400" dirty="0">
                <a:solidFill>
                  <a:schemeClr val="accent3">
                    <a:lumMod val="50000"/>
                  </a:schemeClr>
                </a:solidFill>
              </a:rPr>
              <a:t>Un </a:t>
            </a:r>
            <a:r>
              <a:rPr lang="fr-FR" sz="2400" b="1" dirty="0">
                <a:solidFill>
                  <a:schemeClr val="accent3">
                    <a:lumMod val="50000"/>
                  </a:schemeClr>
                </a:solidFill>
              </a:rPr>
              <a:t>écosystème</a:t>
            </a:r>
            <a:r>
              <a:rPr lang="fr-FR" sz="2400" dirty="0">
                <a:solidFill>
                  <a:schemeClr val="accent3">
                    <a:lumMod val="50000"/>
                  </a:schemeClr>
                </a:solidFill>
              </a:rPr>
              <a:t> est un lieu où les êtres vivants interagissent entre eux ainsi qu'avec les éléments non vivants. Il s'agit d'une communauté d'organismes en interaction et de leur environnement physique. </a:t>
            </a:r>
            <a:r>
              <a:rPr lang="en-CA" sz="2400" dirty="0">
                <a:solidFill>
                  <a:srgbClr val="455F51"/>
                </a:solidFill>
              </a:rPr>
              <a:t> </a:t>
            </a:r>
          </a:p>
        </p:txBody>
      </p:sp>
      <p:sp>
        <p:nvSpPr>
          <p:cNvPr id="16" name="TextBox 15"/>
          <p:cNvSpPr txBox="1"/>
          <p:nvPr/>
        </p:nvSpPr>
        <p:spPr>
          <a:xfrm>
            <a:off x="1309362" y="1878866"/>
            <a:ext cx="9575303" cy="830997"/>
          </a:xfrm>
          <a:prstGeom prst="rect">
            <a:avLst/>
          </a:prstGeom>
          <a:noFill/>
        </p:spPr>
        <p:txBody>
          <a:bodyPr wrap="square" rtlCol="0">
            <a:spAutoFit/>
          </a:bodyPr>
          <a:lstStyle/>
          <a:p>
            <a:r>
              <a:rPr lang="fr-FR" sz="2400" dirty="0">
                <a:solidFill>
                  <a:schemeClr val="accent3">
                    <a:lumMod val="50000"/>
                  </a:schemeClr>
                </a:solidFill>
              </a:rPr>
              <a:t>Les êtres vivants et les éléments non vivants forment des communautés appelées écosystèmes. </a:t>
            </a:r>
            <a:endParaRPr lang="en-CA" sz="2400" dirty="0">
              <a:solidFill>
                <a:schemeClr val="accent3">
                  <a:lumMod val="50000"/>
                </a:schemeClr>
              </a:solidFill>
            </a:endParaRPr>
          </a:p>
        </p:txBody>
      </p:sp>
      <p:sp>
        <p:nvSpPr>
          <p:cNvPr id="25" name="Oval 24"/>
          <p:cNvSpPr/>
          <p:nvPr/>
        </p:nvSpPr>
        <p:spPr>
          <a:xfrm>
            <a:off x="1476260" y="4033547"/>
            <a:ext cx="2042389" cy="2000363"/>
          </a:xfrm>
          <a:prstGeom prst="ellipse">
            <a:avLst/>
          </a:prstGeom>
          <a:blipFill dpi="0" rotWithShape="1">
            <a:blip r:embed="rId3"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Oval 25"/>
          <p:cNvSpPr/>
          <p:nvPr/>
        </p:nvSpPr>
        <p:spPr>
          <a:xfrm>
            <a:off x="8842275" y="4033545"/>
            <a:ext cx="2042389" cy="2000363"/>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7" name="Oval 26"/>
          <p:cNvSpPr/>
          <p:nvPr/>
        </p:nvSpPr>
        <p:spPr>
          <a:xfrm>
            <a:off x="6370458" y="4033546"/>
            <a:ext cx="2042389" cy="2000363"/>
          </a:xfrm>
          <a:prstGeom prst="ellipse">
            <a:avLst/>
          </a:prstGeom>
          <a:blipFill dpi="0" rotWithShape="1">
            <a:blip r:embed="rId5"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Oval 27"/>
          <p:cNvSpPr/>
          <p:nvPr/>
        </p:nvSpPr>
        <p:spPr>
          <a:xfrm>
            <a:off x="3898641" y="4033547"/>
            <a:ext cx="2042389" cy="2000363"/>
          </a:xfrm>
          <a:prstGeom prst="ellipse">
            <a:avLst/>
          </a:prstGeom>
          <a:blipFill dpi="0" rotWithShape="1">
            <a:blip r:embed="rId6"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p:cNvSpPr txBox="1"/>
          <p:nvPr/>
        </p:nvSpPr>
        <p:spPr>
          <a:xfrm>
            <a:off x="69116" y="6138042"/>
            <a:ext cx="2995448" cy="184666"/>
          </a:xfrm>
          <a:prstGeom prst="rect">
            <a:avLst/>
          </a:prstGeom>
          <a:noFill/>
        </p:spPr>
        <p:txBody>
          <a:bodyPr wrap="square" rtlCol="0">
            <a:spAutoFit/>
          </a:bodyPr>
          <a:lstStyle/>
          <a:p>
            <a:r>
              <a:rPr lang="en-CA" sz="600" i="1" dirty="0">
                <a:solidFill>
                  <a:schemeClr val="tx1">
                    <a:lumMod val="50000"/>
                    <a:lumOff val="50000"/>
                  </a:schemeClr>
                </a:solidFill>
              </a:rPr>
              <a:t>All images from Ducks Unlimited Canada.</a:t>
            </a:r>
          </a:p>
        </p:txBody>
      </p:sp>
    </p:spTree>
    <p:extLst>
      <p:ext uri="{BB962C8B-B14F-4D97-AF65-F5344CB8AC3E}">
        <p14:creationId xmlns:p14="http://schemas.microsoft.com/office/powerpoint/2010/main" val="3060019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1000"/>
                                        <p:tgtEl>
                                          <p:spTgt spid="25"/>
                                        </p:tgtEl>
                                      </p:cBhvr>
                                    </p:animEffect>
                                    <p:anim calcmode="lin" valueType="num">
                                      <p:cBhvr>
                                        <p:cTn id="16" dur="1000" fill="hold"/>
                                        <p:tgtEl>
                                          <p:spTgt spid="25"/>
                                        </p:tgtEl>
                                        <p:attrNameLst>
                                          <p:attrName>ppt_x</p:attrName>
                                        </p:attrNameLst>
                                      </p:cBhvr>
                                      <p:tavLst>
                                        <p:tav tm="0">
                                          <p:val>
                                            <p:strVal val="#ppt_x"/>
                                          </p:val>
                                        </p:tav>
                                        <p:tav tm="100000">
                                          <p:val>
                                            <p:strVal val="#ppt_x"/>
                                          </p:val>
                                        </p:tav>
                                      </p:tavLst>
                                    </p:anim>
                                    <p:anim calcmode="lin" valueType="num">
                                      <p:cBhvr>
                                        <p:cTn id="17" dur="1000" fill="hold"/>
                                        <p:tgtEl>
                                          <p:spTgt spid="25"/>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fade">
                                      <p:cBhvr>
                                        <p:cTn id="20" dur="1000"/>
                                        <p:tgtEl>
                                          <p:spTgt spid="28"/>
                                        </p:tgtEl>
                                      </p:cBhvr>
                                    </p:animEffect>
                                    <p:anim calcmode="lin" valueType="num">
                                      <p:cBhvr>
                                        <p:cTn id="21" dur="1000" fill="hold"/>
                                        <p:tgtEl>
                                          <p:spTgt spid="28"/>
                                        </p:tgtEl>
                                        <p:attrNameLst>
                                          <p:attrName>ppt_x</p:attrName>
                                        </p:attrNameLst>
                                      </p:cBhvr>
                                      <p:tavLst>
                                        <p:tav tm="0">
                                          <p:val>
                                            <p:strVal val="#ppt_x"/>
                                          </p:val>
                                        </p:tav>
                                        <p:tav tm="100000">
                                          <p:val>
                                            <p:strVal val="#ppt_x"/>
                                          </p:val>
                                        </p:tav>
                                      </p:tavLst>
                                    </p:anim>
                                    <p:anim calcmode="lin" valueType="num">
                                      <p:cBhvr>
                                        <p:cTn id="22" dur="1000" fill="hold"/>
                                        <p:tgtEl>
                                          <p:spTgt spid="28"/>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1000"/>
                                        <p:tgtEl>
                                          <p:spTgt spid="27"/>
                                        </p:tgtEl>
                                      </p:cBhvr>
                                    </p:animEffect>
                                    <p:anim calcmode="lin" valueType="num">
                                      <p:cBhvr>
                                        <p:cTn id="26" dur="1000" fill="hold"/>
                                        <p:tgtEl>
                                          <p:spTgt spid="27"/>
                                        </p:tgtEl>
                                        <p:attrNameLst>
                                          <p:attrName>ppt_x</p:attrName>
                                        </p:attrNameLst>
                                      </p:cBhvr>
                                      <p:tavLst>
                                        <p:tav tm="0">
                                          <p:val>
                                            <p:strVal val="#ppt_x"/>
                                          </p:val>
                                        </p:tav>
                                        <p:tav tm="100000">
                                          <p:val>
                                            <p:strVal val="#ppt_x"/>
                                          </p:val>
                                        </p:tav>
                                      </p:tavLst>
                                    </p:anim>
                                    <p:anim calcmode="lin" valueType="num">
                                      <p:cBhvr>
                                        <p:cTn id="27" dur="1000" fill="hold"/>
                                        <p:tgtEl>
                                          <p:spTgt spid="27"/>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fade">
                                      <p:cBhvr>
                                        <p:cTn id="30" dur="1000"/>
                                        <p:tgtEl>
                                          <p:spTgt spid="26"/>
                                        </p:tgtEl>
                                      </p:cBhvr>
                                    </p:animEffect>
                                    <p:anim calcmode="lin" valueType="num">
                                      <p:cBhvr>
                                        <p:cTn id="31" dur="1000" fill="hold"/>
                                        <p:tgtEl>
                                          <p:spTgt spid="26"/>
                                        </p:tgtEl>
                                        <p:attrNameLst>
                                          <p:attrName>ppt_x</p:attrName>
                                        </p:attrNameLst>
                                      </p:cBhvr>
                                      <p:tavLst>
                                        <p:tav tm="0">
                                          <p:val>
                                            <p:strVal val="#ppt_x"/>
                                          </p:val>
                                        </p:tav>
                                        <p:tav tm="100000">
                                          <p:val>
                                            <p:strVal val="#ppt_x"/>
                                          </p:val>
                                        </p:tav>
                                      </p:tavLst>
                                    </p:anim>
                                    <p:anim calcmode="lin" valueType="num">
                                      <p:cBhvr>
                                        <p:cTn id="32"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6" grpId="0"/>
      <p:bldP spid="25" grpId="0" animBg="1"/>
      <p:bldP spid="26" grpId="0" animBg="1"/>
      <p:bldP spid="27" grpId="0" animBg="1"/>
      <p:bldP spid="2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5359" y="286603"/>
            <a:ext cx="10586721" cy="1450757"/>
          </a:xfrm>
        </p:spPr>
        <p:txBody>
          <a:bodyPr/>
          <a:lstStyle/>
          <a:p>
            <a:r>
              <a:rPr lang="fr-FR" b="1" dirty="0">
                <a:latin typeface="Aleo" panose="020F0502020204030203" pitchFamily="34" charset="0"/>
              </a:rPr>
              <a:t>Qu'est-ce qui compose un écosystème? </a:t>
            </a:r>
            <a:endParaRPr lang="en-CA" b="1" dirty="0">
              <a:latin typeface="Aleo" panose="020F0502020204030203" pitchFamily="34" charset="0"/>
            </a:endParaRPr>
          </a:p>
        </p:txBody>
      </p:sp>
      <p:sp>
        <p:nvSpPr>
          <p:cNvPr id="3" name="Isosceles Triangle 2"/>
          <p:cNvSpPr/>
          <p:nvPr/>
        </p:nvSpPr>
        <p:spPr>
          <a:xfrm rot="10800000">
            <a:off x="1201323" y="2133699"/>
            <a:ext cx="4859216" cy="393895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2" name="Straight Connector 11"/>
          <p:cNvCxnSpPr/>
          <p:nvPr/>
        </p:nvCxnSpPr>
        <p:spPr>
          <a:xfrm>
            <a:off x="1763150" y="3073738"/>
            <a:ext cx="3704299" cy="21065"/>
          </a:xfrm>
          <a:prstGeom prst="line">
            <a:avLst/>
          </a:prstGeom>
          <a:ln>
            <a:solidFill>
              <a:schemeClr val="accent3">
                <a:lumMod val="50000"/>
              </a:schemeClr>
            </a:solidFill>
          </a:ln>
        </p:spPr>
        <p:style>
          <a:lnRef idx="1">
            <a:schemeClr val="accent3"/>
          </a:lnRef>
          <a:fillRef idx="0">
            <a:schemeClr val="accent3"/>
          </a:fillRef>
          <a:effectRef idx="0">
            <a:schemeClr val="accent3"/>
          </a:effectRef>
          <a:fontRef idx="minor">
            <a:schemeClr val="tx1"/>
          </a:fontRef>
        </p:style>
      </p:cxnSp>
      <p:cxnSp>
        <p:nvCxnSpPr>
          <p:cNvPr id="14" name="Straight Connector 13"/>
          <p:cNvCxnSpPr/>
          <p:nvPr/>
        </p:nvCxnSpPr>
        <p:spPr>
          <a:xfrm>
            <a:off x="2244676" y="3862291"/>
            <a:ext cx="2760786" cy="13102"/>
          </a:xfrm>
          <a:prstGeom prst="line">
            <a:avLst/>
          </a:prstGeom>
          <a:ln>
            <a:solidFill>
              <a:schemeClr val="accent3">
                <a:lumMod val="50000"/>
              </a:schemeClr>
            </a:solidFill>
          </a:ln>
        </p:spPr>
        <p:style>
          <a:lnRef idx="1">
            <a:schemeClr val="accent3"/>
          </a:lnRef>
          <a:fillRef idx="0">
            <a:schemeClr val="accent3"/>
          </a:fillRef>
          <a:effectRef idx="0">
            <a:schemeClr val="accent3"/>
          </a:effectRef>
          <a:fontRef idx="minor">
            <a:schemeClr val="tx1"/>
          </a:fontRef>
        </p:style>
      </p:cxnSp>
      <p:sp>
        <p:nvSpPr>
          <p:cNvPr id="19" name="TextBox 18"/>
          <p:cNvSpPr txBox="1"/>
          <p:nvPr/>
        </p:nvSpPr>
        <p:spPr>
          <a:xfrm>
            <a:off x="2033564" y="2270570"/>
            <a:ext cx="3329354" cy="584775"/>
          </a:xfrm>
          <a:prstGeom prst="rect">
            <a:avLst/>
          </a:prstGeom>
          <a:noFill/>
        </p:spPr>
        <p:txBody>
          <a:bodyPr wrap="square" rtlCol="0">
            <a:spAutoFit/>
          </a:bodyPr>
          <a:lstStyle/>
          <a:p>
            <a:pPr algn="ctr"/>
            <a:r>
              <a:rPr lang="en-CA" sz="3200" b="1" dirty="0" err="1">
                <a:solidFill>
                  <a:schemeClr val="accent3">
                    <a:lumMod val="50000"/>
                  </a:schemeClr>
                </a:solidFill>
              </a:rPr>
              <a:t>Écosystème</a:t>
            </a:r>
            <a:endParaRPr lang="en-CA" sz="3200" b="1" dirty="0">
              <a:solidFill>
                <a:schemeClr val="accent3">
                  <a:lumMod val="50000"/>
                </a:schemeClr>
              </a:solidFill>
            </a:endParaRPr>
          </a:p>
        </p:txBody>
      </p:sp>
      <p:sp>
        <p:nvSpPr>
          <p:cNvPr id="20" name="TextBox 19"/>
          <p:cNvSpPr txBox="1"/>
          <p:nvPr/>
        </p:nvSpPr>
        <p:spPr>
          <a:xfrm>
            <a:off x="1959758" y="3236428"/>
            <a:ext cx="3329354" cy="492443"/>
          </a:xfrm>
          <a:prstGeom prst="rect">
            <a:avLst/>
          </a:prstGeom>
          <a:noFill/>
        </p:spPr>
        <p:txBody>
          <a:bodyPr wrap="square" rtlCol="0">
            <a:spAutoFit/>
          </a:bodyPr>
          <a:lstStyle/>
          <a:p>
            <a:pPr algn="ctr"/>
            <a:r>
              <a:rPr lang="en-CA" sz="2600" b="1" dirty="0" err="1">
                <a:solidFill>
                  <a:schemeClr val="accent3">
                    <a:lumMod val="50000"/>
                  </a:schemeClr>
                </a:solidFill>
              </a:rPr>
              <a:t>Communauté</a:t>
            </a:r>
            <a:endParaRPr lang="en-CA" sz="2600" b="1" dirty="0">
              <a:solidFill>
                <a:schemeClr val="accent3">
                  <a:lumMod val="50000"/>
                </a:schemeClr>
              </a:solidFill>
            </a:endParaRPr>
          </a:p>
        </p:txBody>
      </p:sp>
      <p:sp>
        <p:nvSpPr>
          <p:cNvPr id="21" name="TextBox 20"/>
          <p:cNvSpPr txBox="1"/>
          <p:nvPr/>
        </p:nvSpPr>
        <p:spPr>
          <a:xfrm>
            <a:off x="1932431" y="4074791"/>
            <a:ext cx="3329354" cy="430887"/>
          </a:xfrm>
          <a:prstGeom prst="rect">
            <a:avLst/>
          </a:prstGeom>
          <a:noFill/>
        </p:spPr>
        <p:txBody>
          <a:bodyPr wrap="square" rtlCol="0">
            <a:spAutoFit/>
          </a:bodyPr>
          <a:lstStyle/>
          <a:p>
            <a:pPr algn="ctr"/>
            <a:r>
              <a:rPr lang="en-CA" sz="2200" b="1" dirty="0">
                <a:solidFill>
                  <a:schemeClr val="accent3">
                    <a:lumMod val="50000"/>
                  </a:schemeClr>
                </a:solidFill>
              </a:rPr>
              <a:t>Population</a:t>
            </a:r>
          </a:p>
        </p:txBody>
      </p:sp>
      <p:cxnSp>
        <p:nvCxnSpPr>
          <p:cNvPr id="26" name="Straight Connector 25"/>
          <p:cNvCxnSpPr/>
          <p:nvPr/>
        </p:nvCxnSpPr>
        <p:spPr>
          <a:xfrm>
            <a:off x="2785840" y="4683069"/>
            <a:ext cx="1677190" cy="15299"/>
          </a:xfrm>
          <a:prstGeom prst="line">
            <a:avLst/>
          </a:prstGeom>
          <a:ln>
            <a:solidFill>
              <a:schemeClr val="accent3">
                <a:lumMod val="50000"/>
              </a:schemeClr>
            </a:solidFill>
          </a:ln>
        </p:spPr>
        <p:style>
          <a:lnRef idx="1">
            <a:schemeClr val="accent3"/>
          </a:lnRef>
          <a:fillRef idx="0">
            <a:schemeClr val="accent3"/>
          </a:fillRef>
          <a:effectRef idx="0">
            <a:schemeClr val="accent3"/>
          </a:effectRef>
          <a:fontRef idx="minor">
            <a:schemeClr val="tx1"/>
          </a:fontRef>
        </p:style>
      </p:cxnSp>
      <p:sp>
        <p:nvSpPr>
          <p:cNvPr id="32" name="TextBox 31"/>
          <p:cNvSpPr txBox="1"/>
          <p:nvPr/>
        </p:nvSpPr>
        <p:spPr>
          <a:xfrm>
            <a:off x="1959758" y="4962642"/>
            <a:ext cx="3329354" cy="338554"/>
          </a:xfrm>
          <a:prstGeom prst="rect">
            <a:avLst/>
          </a:prstGeom>
          <a:noFill/>
        </p:spPr>
        <p:txBody>
          <a:bodyPr wrap="square" rtlCol="0">
            <a:spAutoFit/>
          </a:bodyPr>
          <a:lstStyle/>
          <a:p>
            <a:pPr algn="ctr"/>
            <a:r>
              <a:rPr lang="en-CA" sz="1600" b="1" dirty="0" err="1">
                <a:solidFill>
                  <a:schemeClr val="accent3">
                    <a:lumMod val="50000"/>
                  </a:schemeClr>
                </a:solidFill>
              </a:rPr>
              <a:t>Individu</a:t>
            </a:r>
            <a:endParaRPr lang="en-CA" sz="1600" b="1" dirty="0">
              <a:solidFill>
                <a:schemeClr val="accent3">
                  <a:lumMod val="50000"/>
                </a:schemeClr>
              </a:solidFill>
            </a:endParaRPr>
          </a:p>
        </p:txBody>
      </p:sp>
      <p:sp>
        <p:nvSpPr>
          <p:cNvPr id="48" name="TextBox 47"/>
          <p:cNvSpPr txBox="1"/>
          <p:nvPr/>
        </p:nvSpPr>
        <p:spPr>
          <a:xfrm>
            <a:off x="6060538" y="4904841"/>
            <a:ext cx="5962357" cy="461665"/>
          </a:xfrm>
          <a:prstGeom prst="rect">
            <a:avLst/>
          </a:prstGeom>
          <a:noFill/>
        </p:spPr>
        <p:txBody>
          <a:bodyPr wrap="square" rtlCol="0">
            <a:spAutoFit/>
          </a:bodyPr>
          <a:lstStyle/>
          <a:p>
            <a:r>
              <a:rPr lang="en-CA" sz="2400" dirty="0">
                <a:solidFill>
                  <a:srgbClr val="1B5337"/>
                </a:solidFill>
              </a:rPr>
              <a:t>Un seul </a:t>
            </a:r>
            <a:r>
              <a:rPr lang="en-CA" sz="2400" dirty="0" err="1">
                <a:solidFill>
                  <a:srgbClr val="1B5337"/>
                </a:solidFill>
              </a:rPr>
              <a:t>être</a:t>
            </a:r>
            <a:r>
              <a:rPr lang="en-CA" sz="2400" dirty="0">
                <a:solidFill>
                  <a:srgbClr val="1B5337"/>
                </a:solidFill>
              </a:rPr>
              <a:t> vivant. </a:t>
            </a:r>
          </a:p>
        </p:txBody>
      </p:sp>
      <p:sp>
        <p:nvSpPr>
          <p:cNvPr id="49" name="TextBox 48"/>
          <p:cNvSpPr txBox="1"/>
          <p:nvPr/>
        </p:nvSpPr>
        <p:spPr>
          <a:xfrm>
            <a:off x="6060539" y="3893305"/>
            <a:ext cx="6144452" cy="830997"/>
          </a:xfrm>
          <a:prstGeom prst="rect">
            <a:avLst/>
          </a:prstGeom>
          <a:noFill/>
        </p:spPr>
        <p:txBody>
          <a:bodyPr wrap="square" rtlCol="0">
            <a:spAutoFit/>
          </a:bodyPr>
          <a:lstStyle/>
          <a:p>
            <a:r>
              <a:rPr lang="fr-FR" sz="2400" dirty="0">
                <a:solidFill>
                  <a:srgbClr val="1B5337"/>
                </a:solidFill>
              </a:rPr>
              <a:t>Un groupe d'</a:t>
            </a:r>
            <a:r>
              <a:rPr lang="fr-FR" sz="2400" b="1" dirty="0">
                <a:solidFill>
                  <a:srgbClr val="1B5337"/>
                </a:solidFill>
              </a:rPr>
              <a:t>individus</a:t>
            </a:r>
            <a:r>
              <a:rPr lang="fr-FR" sz="2400" dirty="0">
                <a:solidFill>
                  <a:srgbClr val="1B5337"/>
                </a:solidFill>
              </a:rPr>
              <a:t> qui sont du même type d'être vivant. </a:t>
            </a:r>
            <a:endParaRPr lang="en-CA" sz="2400" dirty="0">
              <a:solidFill>
                <a:srgbClr val="1B5337"/>
              </a:solidFill>
            </a:endParaRPr>
          </a:p>
        </p:txBody>
      </p:sp>
      <p:sp>
        <p:nvSpPr>
          <p:cNvPr id="50" name="TextBox 49"/>
          <p:cNvSpPr txBox="1"/>
          <p:nvPr/>
        </p:nvSpPr>
        <p:spPr>
          <a:xfrm>
            <a:off x="6096000" y="3001348"/>
            <a:ext cx="6133269" cy="830997"/>
          </a:xfrm>
          <a:prstGeom prst="rect">
            <a:avLst/>
          </a:prstGeom>
          <a:noFill/>
        </p:spPr>
        <p:txBody>
          <a:bodyPr wrap="square" rtlCol="0">
            <a:spAutoFit/>
          </a:bodyPr>
          <a:lstStyle/>
          <a:p>
            <a:r>
              <a:rPr lang="fr-FR" sz="2400" dirty="0">
                <a:solidFill>
                  <a:srgbClr val="1B5337"/>
                </a:solidFill>
              </a:rPr>
              <a:t>Plusieurs </a:t>
            </a:r>
            <a:r>
              <a:rPr lang="fr-FR" sz="2400" b="1" dirty="0">
                <a:solidFill>
                  <a:srgbClr val="1B5337"/>
                </a:solidFill>
              </a:rPr>
              <a:t>populations</a:t>
            </a:r>
            <a:r>
              <a:rPr lang="fr-FR" sz="2400" dirty="0">
                <a:solidFill>
                  <a:srgbClr val="1B5337"/>
                </a:solidFill>
              </a:rPr>
              <a:t> d'espèces vivantes différentes présentes dans une zone donnée. </a:t>
            </a:r>
            <a:endParaRPr lang="en-CA" sz="2400" dirty="0">
              <a:solidFill>
                <a:srgbClr val="1B5337"/>
              </a:solidFill>
            </a:endParaRPr>
          </a:p>
        </p:txBody>
      </p:sp>
      <p:sp>
        <p:nvSpPr>
          <p:cNvPr id="69" name="TextBox 68"/>
          <p:cNvSpPr txBox="1"/>
          <p:nvPr/>
        </p:nvSpPr>
        <p:spPr>
          <a:xfrm>
            <a:off x="6060538" y="2092236"/>
            <a:ext cx="6131461" cy="830997"/>
          </a:xfrm>
          <a:prstGeom prst="rect">
            <a:avLst/>
          </a:prstGeom>
          <a:noFill/>
        </p:spPr>
        <p:txBody>
          <a:bodyPr wrap="square" rtlCol="0">
            <a:spAutoFit/>
          </a:bodyPr>
          <a:lstStyle/>
          <a:p>
            <a:r>
              <a:rPr lang="fr-FR" sz="2400" dirty="0">
                <a:solidFill>
                  <a:srgbClr val="1B5337"/>
                </a:solidFill>
              </a:rPr>
              <a:t>Comprend la </a:t>
            </a:r>
            <a:r>
              <a:rPr lang="fr-FR" sz="2400" b="1" dirty="0">
                <a:solidFill>
                  <a:srgbClr val="1B5337"/>
                </a:solidFill>
              </a:rPr>
              <a:t>communauté</a:t>
            </a:r>
            <a:r>
              <a:rPr lang="fr-FR" sz="2400" dirty="0">
                <a:solidFill>
                  <a:srgbClr val="1B5337"/>
                </a:solidFill>
              </a:rPr>
              <a:t> des êtres vivants                 et l'environnement physique non vivant.</a:t>
            </a:r>
            <a:endParaRPr lang="en-CA" sz="2400" dirty="0">
              <a:solidFill>
                <a:srgbClr val="1B5337"/>
              </a:solidFill>
            </a:endParaRPr>
          </a:p>
        </p:txBody>
      </p:sp>
      <p:sp>
        <p:nvSpPr>
          <p:cNvPr id="16" name="TextBox 15"/>
          <p:cNvSpPr txBox="1"/>
          <p:nvPr/>
        </p:nvSpPr>
        <p:spPr>
          <a:xfrm>
            <a:off x="69116" y="6138042"/>
            <a:ext cx="2995448" cy="184666"/>
          </a:xfrm>
          <a:prstGeom prst="rect">
            <a:avLst/>
          </a:prstGeom>
          <a:noFill/>
        </p:spPr>
        <p:txBody>
          <a:bodyPr wrap="square" rtlCol="0">
            <a:spAutoFit/>
          </a:bodyPr>
          <a:lstStyle/>
          <a:p>
            <a:r>
              <a:rPr lang="en-CA" sz="600" i="1" dirty="0">
                <a:solidFill>
                  <a:schemeClr val="tx1">
                    <a:lumMod val="50000"/>
                    <a:lumOff val="50000"/>
                  </a:schemeClr>
                </a:solidFill>
              </a:rPr>
              <a:t>Image from mstworkbooks.co.za.</a:t>
            </a:r>
          </a:p>
        </p:txBody>
      </p:sp>
      <p:grpSp>
        <p:nvGrpSpPr>
          <p:cNvPr id="4" name="Group 3">
            <a:extLst>
              <a:ext uri="{FF2B5EF4-FFF2-40B4-BE49-F238E27FC236}">
                <a16:creationId xmlns:a16="http://schemas.microsoft.com/office/drawing/2014/main" id="{1DD2D02C-4641-CB98-F113-92EF89087184}"/>
              </a:ext>
            </a:extLst>
          </p:cNvPr>
          <p:cNvGrpSpPr/>
          <p:nvPr/>
        </p:nvGrpSpPr>
        <p:grpSpPr>
          <a:xfrm>
            <a:off x="1152325" y="1977238"/>
            <a:ext cx="4957209" cy="3503266"/>
            <a:chOff x="2915920" y="1336559"/>
            <a:chExt cx="4957209" cy="3503266"/>
          </a:xfrm>
        </p:grpSpPr>
        <p:pic>
          <p:nvPicPr>
            <p:cNvPr id="5" name="Picture 4">
              <a:extLst>
                <a:ext uri="{FF2B5EF4-FFF2-40B4-BE49-F238E27FC236}">
                  <a16:creationId xmlns:a16="http://schemas.microsoft.com/office/drawing/2014/main" id="{5989E0C5-87F6-1A8B-F99B-9EAE1161592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915920" y="1336559"/>
              <a:ext cx="4957208" cy="3499788"/>
            </a:xfrm>
            <a:prstGeom prst="rect">
              <a:avLst/>
            </a:prstGeom>
          </p:spPr>
        </p:pic>
        <p:sp>
          <p:nvSpPr>
            <p:cNvPr id="6" name="TextBox 5">
              <a:extLst>
                <a:ext uri="{FF2B5EF4-FFF2-40B4-BE49-F238E27FC236}">
                  <a16:creationId xmlns:a16="http://schemas.microsoft.com/office/drawing/2014/main" id="{4F1CA501-5272-2C0A-8CEC-906B17AACF8D}"/>
                </a:ext>
              </a:extLst>
            </p:cNvPr>
            <p:cNvSpPr txBox="1"/>
            <p:nvPr/>
          </p:nvSpPr>
          <p:spPr>
            <a:xfrm>
              <a:off x="7162801" y="2368550"/>
              <a:ext cx="710328" cy="246221"/>
            </a:xfrm>
            <a:prstGeom prst="rect">
              <a:avLst/>
            </a:prstGeom>
            <a:solidFill>
              <a:srgbClr val="1C3D62"/>
            </a:solidFill>
          </p:spPr>
          <p:txBody>
            <a:bodyPr wrap="square" rtlCol="0">
              <a:spAutoFit/>
            </a:bodyPr>
            <a:lstStyle/>
            <a:p>
              <a:r>
                <a:rPr lang="fr-CA" sz="1000" dirty="0">
                  <a:solidFill>
                    <a:schemeClr val="bg1"/>
                  </a:solidFill>
                </a:rPr>
                <a:t>Biosphère</a:t>
              </a:r>
              <a:endParaRPr lang="en-CA" sz="1000" dirty="0">
                <a:solidFill>
                  <a:schemeClr val="bg1"/>
                </a:solidFill>
              </a:endParaRPr>
            </a:p>
          </p:txBody>
        </p:sp>
        <p:sp>
          <p:nvSpPr>
            <p:cNvPr id="7" name="TextBox 6">
              <a:extLst>
                <a:ext uri="{FF2B5EF4-FFF2-40B4-BE49-F238E27FC236}">
                  <a16:creationId xmlns:a16="http://schemas.microsoft.com/office/drawing/2014/main" id="{DD4687F9-1C3A-CFDB-B317-9FB513AE4A36}"/>
                </a:ext>
              </a:extLst>
            </p:cNvPr>
            <p:cNvSpPr txBox="1"/>
            <p:nvPr/>
          </p:nvSpPr>
          <p:spPr>
            <a:xfrm>
              <a:off x="3206751" y="4605515"/>
              <a:ext cx="710328" cy="230832"/>
            </a:xfrm>
            <a:prstGeom prst="rect">
              <a:avLst/>
            </a:prstGeom>
            <a:solidFill>
              <a:srgbClr val="F3F2DB"/>
            </a:solidFill>
          </p:spPr>
          <p:txBody>
            <a:bodyPr wrap="square" rtlCol="0">
              <a:spAutoFit/>
            </a:bodyPr>
            <a:lstStyle/>
            <a:p>
              <a:pPr algn="ctr"/>
              <a:r>
                <a:rPr lang="fr-CA" sz="900" dirty="0"/>
                <a:t>Organisme</a:t>
              </a:r>
              <a:endParaRPr lang="en-CA" sz="900" dirty="0"/>
            </a:p>
          </p:txBody>
        </p:sp>
        <p:sp>
          <p:nvSpPr>
            <p:cNvPr id="8" name="TextBox 7">
              <a:extLst>
                <a:ext uri="{FF2B5EF4-FFF2-40B4-BE49-F238E27FC236}">
                  <a16:creationId xmlns:a16="http://schemas.microsoft.com/office/drawing/2014/main" id="{9377B6D8-FC17-C13C-F57F-F43E44EDCB35}"/>
                </a:ext>
              </a:extLst>
            </p:cNvPr>
            <p:cNvSpPr txBox="1"/>
            <p:nvPr/>
          </p:nvSpPr>
          <p:spPr>
            <a:xfrm>
              <a:off x="4374516" y="4550938"/>
              <a:ext cx="710328" cy="230832"/>
            </a:xfrm>
            <a:prstGeom prst="rect">
              <a:avLst/>
            </a:prstGeom>
            <a:solidFill>
              <a:srgbClr val="E6D358"/>
            </a:solidFill>
          </p:spPr>
          <p:txBody>
            <a:bodyPr wrap="square" rtlCol="0">
              <a:spAutoFit/>
            </a:bodyPr>
            <a:lstStyle/>
            <a:p>
              <a:pPr algn="ctr"/>
              <a:r>
                <a:rPr lang="fr-CA" sz="900" dirty="0"/>
                <a:t>Population</a:t>
              </a:r>
              <a:endParaRPr lang="en-CA" sz="900" dirty="0"/>
            </a:p>
          </p:txBody>
        </p:sp>
        <p:sp>
          <p:nvSpPr>
            <p:cNvPr id="9" name="TextBox 8">
              <a:extLst>
                <a:ext uri="{FF2B5EF4-FFF2-40B4-BE49-F238E27FC236}">
                  <a16:creationId xmlns:a16="http://schemas.microsoft.com/office/drawing/2014/main" id="{B7FED11E-646F-EBFC-9D72-9F95B2766705}"/>
                </a:ext>
              </a:extLst>
            </p:cNvPr>
            <p:cNvSpPr txBox="1"/>
            <p:nvPr/>
          </p:nvSpPr>
          <p:spPr>
            <a:xfrm>
              <a:off x="5458224" y="4608993"/>
              <a:ext cx="873759" cy="230832"/>
            </a:xfrm>
            <a:prstGeom prst="rect">
              <a:avLst/>
            </a:prstGeom>
            <a:solidFill>
              <a:srgbClr val="E8E09E"/>
            </a:solidFill>
          </p:spPr>
          <p:txBody>
            <a:bodyPr wrap="square" rtlCol="0">
              <a:spAutoFit/>
            </a:bodyPr>
            <a:lstStyle/>
            <a:p>
              <a:pPr algn="ctr"/>
              <a:r>
                <a:rPr lang="fr-CA" sz="900" dirty="0"/>
                <a:t>Communauté</a:t>
              </a:r>
              <a:endParaRPr lang="en-CA" sz="900" dirty="0"/>
            </a:p>
          </p:txBody>
        </p:sp>
        <p:sp>
          <p:nvSpPr>
            <p:cNvPr id="10" name="TextBox 9">
              <a:extLst>
                <a:ext uri="{FF2B5EF4-FFF2-40B4-BE49-F238E27FC236}">
                  <a16:creationId xmlns:a16="http://schemas.microsoft.com/office/drawing/2014/main" id="{00319520-6CB7-8981-738F-9A4B6D4CED3D}"/>
                </a:ext>
              </a:extLst>
            </p:cNvPr>
            <p:cNvSpPr txBox="1"/>
            <p:nvPr/>
          </p:nvSpPr>
          <p:spPr>
            <a:xfrm>
              <a:off x="6735901" y="4605515"/>
              <a:ext cx="742513" cy="230832"/>
            </a:xfrm>
            <a:prstGeom prst="rect">
              <a:avLst/>
            </a:prstGeom>
            <a:solidFill>
              <a:srgbClr val="7DBCA7"/>
            </a:solidFill>
          </p:spPr>
          <p:txBody>
            <a:bodyPr wrap="square" rtlCol="0">
              <a:spAutoFit/>
            </a:bodyPr>
            <a:lstStyle/>
            <a:p>
              <a:pPr algn="ctr"/>
              <a:r>
                <a:rPr lang="fr-CA" sz="900" dirty="0"/>
                <a:t>Écosystème</a:t>
              </a:r>
              <a:endParaRPr lang="en-CA" sz="900" dirty="0"/>
            </a:p>
          </p:txBody>
        </p:sp>
      </p:grpSp>
    </p:spTree>
    <p:extLst>
      <p:ext uri="{BB962C8B-B14F-4D97-AF65-F5344CB8AC3E}">
        <p14:creationId xmlns:p14="http://schemas.microsoft.com/office/powerpoint/2010/main" val="3770742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32"/>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21"/>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20"/>
                                        </p:tgtEl>
                                        <p:attrNameLst>
                                          <p:attrName>style.visibility</p:attrName>
                                        </p:attrNameLst>
                                      </p:cBhvr>
                                      <p:to>
                                        <p:strVal val="hidden"/>
                                      </p:to>
                                    </p:set>
                                  </p:childTnLst>
                                </p:cTn>
                              </p:par>
                              <p:par>
                                <p:cTn id="43" presetID="1" presetClass="exit" presetSubtype="0" fill="hold" grpId="1" nodeType="withEffect">
                                  <p:stCondLst>
                                    <p:cond delay="0"/>
                                  </p:stCondLst>
                                  <p:childTnLst>
                                    <p:set>
                                      <p:cBhvr>
                                        <p:cTn id="44" dur="1" fill="hold">
                                          <p:stCondLst>
                                            <p:cond delay="0"/>
                                          </p:stCondLst>
                                        </p:cTn>
                                        <p:tgtEl>
                                          <p:spTgt spid="19"/>
                                        </p:tgtEl>
                                        <p:attrNameLst>
                                          <p:attrName>style.visibility</p:attrName>
                                        </p:attrNameLst>
                                      </p:cBhvr>
                                      <p:to>
                                        <p:strVal val="hidden"/>
                                      </p:to>
                                    </p:set>
                                  </p:childTnLst>
                                </p:cTn>
                              </p:par>
                              <p:par>
                                <p:cTn id="45" presetID="1" presetClass="exit" presetSubtype="0" fill="hold" grpId="0" nodeType="withEffect">
                                  <p:stCondLst>
                                    <p:cond delay="0"/>
                                  </p:stCondLst>
                                  <p:childTnLst>
                                    <p:set>
                                      <p:cBhvr>
                                        <p:cTn id="46" dur="1" fill="hold">
                                          <p:stCondLst>
                                            <p:cond delay="0"/>
                                          </p:stCondLst>
                                        </p:cTn>
                                        <p:tgtEl>
                                          <p:spTgt spid="3"/>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12"/>
                                        </p:tgtEl>
                                        <p:attrNameLst>
                                          <p:attrName>style.visibility</p:attrName>
                                        </p:attrNameLst>
                                      </p:cBhvr>
                                      <p:to>
                                        <p:strVal val="hidden"/>
                                      </p:to>
                                    </p:set>
                                  </p:childTnLst>
                                </p:cTn>
                              </p:par>
                              <p:par>
                                <p:cTn id="49" presetID="1" presetClass="exit" presetSubtype="0" fill="hold" nodeType="withEffect">
                                  <p:stCondLst>
                                    <p:cond delay="0"/>
                                  </p:stCondLst>
                                  <p:childTnLst>
                                    <p:set>
                                      <p:cBhvr>
                                        <p:cTn id="50" dur="1" fill="hold">
                                          <p:stCondLst>
                                            <p:cond delay="0"/>
                                          </p:stCondLst>
                                        </p:cTn>
                                        <p:tgtEl>
                                          <p:spTgt spid="14"/>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0"/>
                                          </p:stCondLst>
                                        </p:cTn>
                                        <p:tgtEl>
                                          <p:spTgt spid="26"/>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9" grpId="0"/>
      <p:bldP spid="19" grpId="1"/>
      <p:bldP spid="20" grpId="0"/>
      <p:bldP spid="20" grpId="1"/>
      <p:bldP spid="21" grpId="0"/>
      <p:bldP spid="21" grpId="1"/>
      <p:bldP spid="32" grpId="0"/>
      <p:bldP spid="32" grpId="1"/>
      <p:bldP spid="48" grpId="0"/>
      <p:bldP spid="49" grpId="0"/>
      <p:bldP spid="50" grpId="0"/>
      <p:bldP spid="6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b="1" dirty="0">
                <a:latin typeface="Aleo" panose="020F0502020204030203" pitchFamily="34" charset="0"/>
              </a:rPr>
              <a:t>Quelle est la taille d'un écosystème?</a:t>
            </a:r>
            <a:endParaRPr lang="en-CA" b="1" dirty="0">
              <a:latin typeface="Aleo" panose="020F0502020204030203" pitchFamily="34" charset="0"/>
            </a:endParaRPr>
          </a:p>
        </p:txBody>
      </p:sp>
      <p:sp>
        <p:nvSpPr>
          <p:cNvPr id="9" name="TextBox 8"/>
          <p:cNvSpPr txBox="1"/>
          <p:nvPr/>
        </p:nvSpPr>
        <p:spPr>
          <a:xfrm>
            <a:off x="1097280" y="2037340"/>
            <a:ext cx="10624667" cy="461665"/>
          </a:xfrm>
          <a:prstGeom prst="rect">
            <a:avLst/>
          </a:prstGeom>
          <a:noFill/>
        </p:spPr>
        <p:txBody>
          <a:bodyPr wrap="square" rtlCol="0">
            <a:spAutoFit/>
          </a:bodyPr>
          <a:lstStyle/>
          <a:p>
            <a:r>
              <a:rPr lang="fr-FR" sz="2400" dirty="0">
                <a:solidFill>
                  <a:schemeClr val="accent3">
                    <a:lumMod val="50000"/>
                  </a:schemeClr>
                </a:solidFill>
              </a:rPr>
              <a:t>Un écosystème peut être très petit ou très grand, allant du…</a:t>
            </a:r>
            <a:endParaRPr lang="en-CA" sz="2400" dirty="0">
              <a:solidFill>
                <a:schemeClr val="accent3">
                  <a:lumMod val="50000"/>
                </a:schemeClr>
              </a:solidFill>
            </a:endParaRPr>
          </a:p>
        </p:txBody>
      </p:sp>
      <p:sp>
        <p:nvSpPr>
          <p:cNvPr id="10" name="Oval 9"/>
          <p:cNvSpPr/>
          <p:nvPr/>
        </p:nvSpPr>
        <p:spPr>
          <a:xfrm>
            <a:off x="1288974" y="3832184"/>
            <a:ext cx="2016006" cy="2000363"/>
          </a:xfrm>
          <a:prstGeom prst="ellipse">
            <a:avLst/>
          </a:prstGeom>
          <a:blipFill dpi="0" rotWithShape="1">
            <a:blip r:embed="rId3">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Oval 10"/>
          <p:cNvSpPr/>
          <p:nvPr/>
        </p:nvSpPr>
        <p:spPr>
          <a:xfrm>
            <a:off x="8380706" y="3832184"/>
            <a:ext cx="2073202" cy="1993123"/>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Oval 11"/>
          <p:cNvSpPr/>
          <p:nvPr/>
        </p:nvSpPr>
        <p:spPr>
          <a:xfrm>
            <a:off x="3635566" y="3832184"/>
            <a:ext cx="2042389" cy="2000363"/>
          </a:xfrm>
          <a:prstGeom prst="ellipse">
            <a:avLst/>
          </a:prstGeom>
          <a:blipFill dpi="0" rotWithShape="1">
            <a:blip r:embed="rId5"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Oval 12"/>
          <p:cNvSpPr/>
          <p:nvPr/>
        </p:nvSpPr>
        <p:spPr>
          <a:xfrm>
            <a:off x="6008541" y="3832184"/>
            <a:ext cx="2041578" cy="2000363"/>
          </a:xfrm>
          <a:prstGeom prst="ellipse">
            <a:avLst/>
          </a:prstGeom>
          <a:blipFill dpi="0" rotWithShape="1">
            <a:blip r:embed="rId6"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p:cNvSpPr txBox="1"/>
          <p:nvPr/>
        </p:nvSpPr>
        <p:spPr>
          <a:xfrm>
            <a:off x="0" y="6180656"/>
            <a:ext cx="4007047" cy="184666"/>
          </a:xfrm>
          <a:prstGeom prst="rect">
            <a:avLst/>
          </a:prstGeom>
          <a:noFill/>
        </p:spPr>
        <p:txBody>
          <a:bodyPr wrap="square" rtlCol="0">
            <a:spAutoFit/>
          </a:bodyPr>
          <a:lstStyle/>
          <a:p>
            <a:r>
              <a:rPr lang="en-CA" sz="600" i="1" dirty="0">
                <a:solidFill>
                  <a:schemeClr val="tx1">
                    <a:lumMod val="50000"/>
                    <a:lumOff val="50000"/>
                  </a:schemeClr>
                </a:solidFill>
              </a:rPr>
              <a:t>Protista image from nilesbio.com. Earth image from nasa.gov. All other images from Ducks Unlimited Canada.</a:t>
            </a:r>
          </a:p>
        </p:txBody>
      </p:sp>
      <p:sp>
        <p:nvSpPr>
          <p:cNvPr id="3" name="TextBox 2"/>
          <p:cNvSpPr txBox="1"/>
          <p:nvPr/>
        </p:nvSpPr>
        <p:spPr>
          <a:xfrm>
            <a:off x="1381237" y="2565245"/>
            <a:ext cx="7700790" cy="461665"/>
          </a:xfrm>
          <a:prstGeom prst="rect">
            <a:avLst/>
          </a:prstGeom>
          <a:noFill/>
        </p:spPr>
        <p:txBody>
          <a:bodyPr wrap="square" rtlCol="0">
            <a:spAutoFit/>
          </a:bodyPr>
          <a:lstStyle/>
          <a:p>
            <a:r>
              <a:rPr lang="en-CA" sz="2400" dirty="0">
                <a:solidFill>
                  <a:schemeClr val="accent3">
                    <a:lumMod val="50000"/>
                  </a:schemeClr>
                </a:solidFill>
              </a:rPr>
              <a:t> </a:t>
            </a:r>
            <a:r>
              <a:rPr lang="fr-FR" sz="2400" dirty="0">
                <a:solidFill>
                  <a:schemeClr val="accent3">
                    <a:lumMod val="50000"/>
                  </a:schemeClr>
                </a:solidFill>
              </a:rPr>
              <a:t>… </a:t>
            </a:r>
            <a:r>
              <a:rPr lang="fr-FR" sz="2400" b="1" dirty="0">
                <a:solidFill>
                  <a:schemeClr val="accent3">
                    <a:lumMod val="50000"/>
                  </a:schemeClr>
                </a:solidFill>
              </a:rPr>
              <a:t>microscopique</a:t>
            </a:r>
            <a:r>
              <a:rPr lang="fr-FR" sz="2400" dirty="0">
                <a:solidFill>
                  <a:schemeClr val="accent3">
                    <a:lumMod val="50000"/>
                  </a:schemeClr>
                </a:solidFill>
              </a:rPr>
              <a:t> (trop petit pour être visible à l'œil nu) </a:t>
            </a:r>
            <a:endParaRPr lang="en-CA" dirty="0"/>
          </a:p>
        </p:txBody>
      </p:sp>
      <p:sp>
        <p:nvSpPr>
          <p:cNvPr id="16" name="TextBox 15"/>
          <p:cNvSpPr txBox="1"/>
          <p:nvPr/>
        </p:nvSpPr>
        <p:spPr>
          <a:xfrm>
            <a:off x="1381236" y="3093520"/>
            <a:ext cx="11044444" cy="738664"/>
          </a:xfrm>
          <a:prstGeom prst="rect">
            <a:avLst/>
          </a:prstGeom>
          <a:noFill/>
        </p:spPr>
        <p:txBody>
          <a:bodyPr wrap="square" rtlCol="0">
            <a:spAutoFit/>
          </a:bodyPr>
          <a:lstStyle/>
          <a:p>
            <a:r>
              <a:rPr lang="en-CA" sz="2400" dirty="0">
                <a:solidFill>
                  <a:schemeClr val="accent3">
                    <a:lumMod val="50000"/>
                  </a:schemeClr>
                </a:solidFill>
              </a:rPr>
              <a:t> </a:t>
            </a:r>
            <a:r>
              <a:rPr lang="fr-FR" sz="2400" dirty="0">
                <a:solidFill>
                  <a:schemeClr val="accent3">
                    <a:lumMod val="50000"/>
                  </a:schemeClr>
                </a:solidFill>
              </a:rPr>
              <a:t>… à l'ensemble de la </a:t>
            </a:r>
            <a:r>
              <a:rPr lang="fr-FR" sz="2400" b="1" dirty="0">
                <a:solidFill>
                  <a:schemeClr val="accent3">
                    <a:lumMod val="50000"/>
                  </a:schemeClr>
                </a:solidFill>
              </a:rPr>
              <a:t>biosphère</a:t>
            </a:r>
            <a:r>
              <a:rPr lang="fr-FR" sz="2400" dirty="0">
                <a:solidFill>
                  <a:schemeClr val="accent3">
                    <a:lumMod val="50000"/>
                  </a:schemeClr>
                </a:solidFill>
              </a:rPr>
              <a:t> (toutes les choses vivantes et non vivantes sur Terre). </a:t>
            </a:r>
            <a:br>
              <a:rPr lang="fr-FR" sz="2400" dirty="0">
                <a:solidFill>
                  <a:schemeClr val="accent3">
                    <a:lumMod val="50000"/>
                  </a:schemeClr>
                </a:solidFill>
              </a:rPr>
            </a:br>
            <a:endParaRPr lang="en-CA" dirty="0"/>
          </a:p>
        </p:txBody>
      </p:sp>
    </p:spTree>
    <p:extLst>
      <p:ext uri="{BB962C8B-B14F-4D97-AF65-F5344CB8AC3E}">
        <p14:creationId xmlns:p14="http://schemas.microsoft.com/office/powerpoint/2010/main" val="3444494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1000"/>
                                        <p:tgtEl>
                                          <p:spTgt spid="11"/>
                                        </p:tgtEl>
                                      </p:cBhvr>
                                    </p:animEffect>
                                    <p:anim calcmode="lin" valueType="num">
                                      <p:cBhvr>
                                        <p:cTn id="33" dur="1000" fill="hold"/>
                                        <p:tgtEl>
                                          <p:spTgt spid="11"/>
                                        </p:tgtEl>
                                        <p:attrNameLst>
                                          <p:attrName>ppt_x</p:attrName>
                                        </p:attrNameLst>
                                      </p:cBhvr>
                                      <p:tavLst>
                                        <p:tav tm="0">
                                          <p:val>
                                            <p:strVal val="#ppt_x"/>
                                          </p:val>
                                        </p:tav>
                                        <p:tav tm="100000">
                                          <p:val>
                                            <p:strVal val="#ppt_x"/>
                                          </p:val>
                                        </p:tav>
                                      </p:tavLst>
                                    </p:anim>
                                    <p:anim calcmode="lin" valueType="num">
                                      <p:cBhvr>
                                        <p:cTn id="3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animBg="1"/>
      <p:bldP spid="12" grpId="0" animBg="1"/>
      <p:bldP spid="13" grpId="0" animBg="1"/>
      <p:bldP spid="3"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40785" y="2726483"/>
            <a:ext cx="10509535" cy="1200329"/>
          </a:xfrm>
          <a:prstGeom prst="rect">
            <a:avLst/>
          </a:prstGeom>
          <a:noFill/>
        </p:spPr>
        <p:txBody>
          <a:bodyPr wrap="square" rtlCol="0">
            <a:spAutoFit/>
          </a:bodyPr>
          <a:lstStyle/>
          <a:p>
            <a:r>
              <a:rPr lang="fr-FR" sz="2400" dirty="0">
                <a:solidFill>
                  <a:schemeClr val="accent3">
                    <a:lumMod val="50000"/>
                  </a:schemeClr>
                </a:solidFill>
              </a:rPr>
              <a:t>Une </a:t>
            </a:r>
            <a:r>
              <a:rPr lang="fr-FR" sz="2400" b="1" dirty="0">
                <a:solidFill>
                  <a:schemeClr val="accent3">
                    <a:lumMod val="50000"/>
                  </a:schemeClr>
                </a:solidFill>
              </a:rPr>
              <a:t>terre humide </a:t>
            </a:r>
            <a:r>
              <a:rPr lang="fr-FR" sz="2400" dirty="0">
                <a:solidFill>
                  <a:schemeClr val="accent3">
                    <a:lumMod val="50000"/>
                  </a:schemeClr>
                </a:solidFill>
              </a:rPr>
              <a:t>est une étendue de terre saturée d'eau de façon permanente ou périodique. L'eau y atteint une profondeur maximale de 2 mètres, ce qui permet aux plantes aquatiques de recevoir suffisamment de lumière pour pousser. </a:t>
            </a:r>
            <a:endParaRPr lang="en-CA" sz="2400" dirty="0">
              <a:solidFill>
                <a:schemeClr val="accent3">
                  <a:lumMod val="50000"/>
                </a:schemeClr>
              </a:solidFill>
            </a:endParaRPr>
          </a:p>
        </p:txBody>
      </p:sp>
      <p:sp>
        <p:nvSpPr>
          <p:cNvPr id="7" name="TextBox 6"/>
          <p:cNvSpPr txBox="1"/>
          <p:nvPr/>
        </p:nvSpPr>
        <p:spPr>
          <a:xfrm>
            <a:off x="947216" y="3960102"/>
            <a:ext cx="5090160" cy="523220"/>
          </a:xfrm>
          <a:prstGeom prst="rect">
            <a:avLst/>
          </a:prstGeom>
          <a:noFill/>
        </p:spPr>
        <p:txBody>
          <a:bodyPr wrap="square" rtlCol="0">
            <a:spAutoFit/>
          </a:bodyPr>
          <a:lstStyle/>
          <a:p>
            <a:r>
              <a:rPr lang="en-CA" sz="2800" b="1" dirty="0">
                <a:solidFill>
                  <a:schemeClr val="tx1">
                    <a:lumMod val="75000"/>
                    <a:lumOff val="25000"/>
                  </a:schemeClr>
                </a:solidFill>
              </a:rPr>
              <a:t>Types de </a:t>
            </a:r>
            <a:r>
              <a:rPr lang="en-CA" sz="2800" b="1" dirty="0" err="1">
                <a:solidFill>
                  <a:schemeClr val="tx1">
                    <a:lumMod val="75000"/>
                    <a:lumOff val="25000"/>
                  </a:schemeClr>
                </a:solidFill>
              </a:rPr>
              <a:t>terres</a:t>
            </a:r>
            <a:r>
              <a:rPr lang="en-CA" sz="2800" b="1" dirty="0">
                <a:solidFill>
                  <a:schemeClr val="tx1">
                    <a:lumMod val="75000"/>
                    <a:lumOff val="25000"/>
                  </a:schemeClr>
                </a:solidFill>
              </a:rPr>
              <a:t> </a:t>
            </a:r>
            <a:r>
              <a:rPr lang="en-CA" sz="2800" b="1" dirty="0" err="1">
                <a:solidFill>
                  <a:schemeClr val="tx1">
                    <a:lumMod val="75000"/>
                    <a:lumOff val="25000"/>
                  </a:schemeClr>
                </a:solidFill>
              </a:rPr>
              <a:t>humides</a:t>
            </a:r>
            <a:r>
              <a:rPr lang="en-CA" sz="2800" b="1" dirty="0">
                <a:solidFill>
                  <a:schemeClr val="tx1">
                    <a:lumMod val="75000"/>
                    <a:lumOff val="25000"/>
                  </a:schemeClr>
                </a:solidFill>
              </a:rPr>
              <a:t> :</a:t>
            </a:r>
          </a:p>
        </p:txBody>
      </p:sp>
      <p:grpSp>
        <p:nvGrpSpPr>
          <p:cNvPr id="20" name="Group 19">
            <a:extLst>
              <a:ext uri="{FF2B5EF4-FFF2-40B4-BE49-F238E27FC236}">
                <a16:creationId xmlns:a16="http://schemas.microsoft.com/office/drawing/2014/main" id="{AFBC7248-688A-0DCB-2C65-A88AC207E09A}"/>
              </a:ext>
            </a:extLst>
          </p:cNvPr>
          <p:cNvGrpSpPr/>
          <p:nvPr/>
        </p:nvGrpSpPr>
        <p:grpSpPr>
          <a:xfrm>
            <a:off x="5385382" y="4430176"/>
            <a:ext cx="1303989" cy="1733508"/>
            <a:chOff x="5385382" y="4430176"/>
            <a:chExt cx="1303989" cy="1733508"/>
          </a:xfrm>
        </p:grpSpPr>
        <p:sp>
          <p:nvSpPr>
            <p:cNvPr id="10" name="Oval 9"/>
            <p:cNvSpPr/>
            <p:nvPr/>
          </p:nvSpPr>
          <p:spPr>
            <a:xfrm>
              <a:off x="5385382" y="4430176"/>
              <a:ext cx="1303989" cy="1251885"/>
            </a:xfrm>
            <a:prstGeom prst="ellipse">
              <a:avLst/>
            </a:prstGeom>
            <a:blipFill dpi="0" rotWithShape="1">
              <a:blip r:embed="rId3"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ectangle 11"/>
            <p:cNvSpPr/>
            <p:nvPr/>
          </p:nvSpPr>
          <p:spPr>
            <a:xfrm>
              <a:off x="5497142" y="5794352"/>
              <a:ext cx="1139065" cy="369332"/>
            </a:xfrm>
            <a:prstGeom prst="rect">
              <a:avLst/>
            </a:prstGeom>
          </p:spPr>
          <p:txBody>
            <a:bodyPr wrap="square">
              <a:spAutoFit/>
            </a:bodyPr>
            <a:lstStyle/>
            <a:p>
              <a:pPr algn="ctr"/>
              <a:r>
                <a:rPr lang="en-CA" b="1" dirty="0" err="1">
                  <a:solidFill>
                    <a:schemeClr val="tx1">
                      <a:lumMod val="75000"/>
                      <a:lumOff val="25000"/>
                    </a:schemeClr>
                  </a:solidFill>
                </a:rPr>
                <a:t>Marécage</a:t>
              </a:r>
              <a:endParaRPr lang="en-CA" b="1" dirty="0">
                <a:solidFill>
                  <a:schemeClr val="tx1">
                    <a:lumMod val="75000"/>
                    <a:lumOff val="25000"/>
                  </a:schemeClr>
                </a:solidFill>
              </a:endParaRPr>
            </a:p>
          </p:txBody>
        </p:sp>
      </p:grpSp>
      <p:grpSp>
        <p:nvGrpSpPr>
          <p:cNvPr id="26" name="Group 25">
            <a:extLst>
              <a:ext uri="{FF2B5EF4-FFF2-40B4-BE49-F238E27FC236}">
                <a16:creationId xmlns:a16="http://schemas.microsoft.com/office/drawing/2014/main" id="{5FE26316-ACFC-1DB2-A04C-F2716666AAEB}"/>
              </a:ext>
            </a:extLst>
          </p:cNvPr>
          <p:cNvGrpSpPr/>
          <p:nvPr/>
        </p:nvGrpSpPr>
        <p:grpSpPr>
          <a:xfrm>
            <a:off x="7201389" y="4426134"/>
            <a:ext cx="1644562" cy="1878968"/>
            <a:chOff x="7201389" y="4426134"/>
            <a:chExt cx="1644562" cy="1878968"/>
          </a:xfrm>
        </p:grpSpPr>
        <p:sp>
          <p:nvSpPr>
            <p:cNvPr id="9" name="Rectangle 8"/>
            <p:cNvSpPr/>
            <p:nvPr/>
          </p:nvSpPr>
          <p:spPr>
            <a:xfrm>
              <a:off x="7201389" y="5658771"/>
              <a:ext cx="1644562" cy="646331"/>
            </a:xfrm>
            <a:prstGeom prst="rect">
              <a:avLst/>
            </a:prstGeom>
          </p:spPr>
          <p:txBody>
            <a:bodyPr wrap="square">
              <a:spAutoFit/>
            </a:bodyPr>
            <a:lstStyle/>
            <a:p>
              <a:pPr algn="ctr"/>
              <a:r>
                <a:rPr lang="en-CA" b="1" dirty="0" err="1">
                  <a:solidFill>
                    <a:schemeClr val="tx1">
                      <a:lumMod val="75000"/>
                      <a:lumOff val="25000"/>
                    </a:schemeClr>
                  </a:solidFill>
                </a:rPr>
                <a:t>Tourbière</a:t>
              </a:r>
              <a:r>
                <a:rPr lang="en-CA" b="1" dirty="0">
                  <a:solidFill>
                    <a:schemeClr val="tx1">
                      <a:lumMod val="75000"/>
                      <a:lumOff val="25000"/>
                    </a:schemeClr>
                  </a:solidFill>
                </a:rPr>
                <a:t> </a:t>
              </a:r>
            </a:p>
            <a:p>
              <a:pPr algn="ctr"/>
              <a:r>
                <a:rPr lang="en-CA" b="1" dirty="0" err="1">
                  <a:solidFill>
                    <a:schemeClr val="tx1">
                      <a:lumMod val="75000"/>
                      <a:lumOff val="25000"/>
                    </a:schemeClr>
                  </a:solidFill>
                </a:rPr>
                <a:t>ombrotrophe</a:t>
              </a:r>
              <a:endParaRPr lang="en-CA" b="1" dirty="0">
                <a:solidFill>
                  <a:schemeClr val="tx1">
                    <a:lumMod val="75000"/>
                    <a:lumOff val="25000"/>
                  </a:schemeClr>
                </a:solidFill>
              </a:endParaRPr>
            </a:p>
          </p:txBody>
        </p:sp>
        <p:sp>
          <p:nvSpPr>
            <p:cNvPr id="13" name="Oval 12"/>
            <p:cNvSpPr/>
            <p:nvPr/>
          </p:nvSpPr>
          <p:spPr>
            <a:xfrm>
              <a:off x="7335400" y="4426134"/>
              <a:ext cx="1303989" cy="1251885"/>
            </a:xfrm>
            <a:prstGeom prst="ellipse">
              <a:avLst/>
            </a:prstGeom>
            <a:blipFill dpi="0" rotWithShape="1">
              <a:blip r:embed="rId4"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grpSp>
      <p:grpSp>
        <p:nvGrpSpPr>
          <p:cNvPr id="6" name="Group 5">
            <a:extLst>
              <a:ext uri="{FF2B5EF4-FFF2-40B4-BE49-F238E27FC236}">
                <a16:creationId xmlns:a16="http://schemas.microsoft.com/office/drawing/2014/main" id="{A8B24DC4-0658-065D-315D-BA8322241605}"/>
              </a:ext>
            </a:extLst>
          </p:cNvPr>
          <p:cNvGrpSpPr/>
          <p:nvPr/>
        </p:nvGrpSpPr>
        <p:grpSpPr>
          <a:xfrm>
            <a:off x="3161474" y="4466817"/>
            <a:ext cx="1881900" cy="1865950"/>
            <a:chOff x="3161474" y="4466817"/>
            <a:chExt cx="1881900" cy="1865950"/>
          </a:xfrm>
        </p:grpSpPr>
        <p:sp>
          <p:nvSpPr>
            <p:cNvPr id="15" name="Rectangle 14"/>
            <p:cNvSpPr/>
            <p:nvPr/>
          </p:nvSpPr>
          <p:spPr>
            <a:xfrm>
              <a:off x="3161474" y="5686436"/>
              <a:ext cx="1881900" cy="646331"/>
            </a:xfrm>
            <a:prstGeom prst="rect">
              <a:avLst/>
            </a:prstGeom>
          </p:spPr>
          <p:txBody>
            <a:bodyPr wrap="square">
              <a:spAutoFit/>
            </a:bodyPr>
            <a:lstStyle/>
            <a:p>
              <a:pPr algn="ctr"/>
              <a:r>
                <a:rPr lang="en-CA" b="1" dirty="0" err="1">
                  <a:solidFill>
                    <a:schemeClr val="tx1">
                      <a:lumMod val="75000"/>
                      <a:lumOff val="25000"/>
                    </a:schemeClr>
                  </a:solidFill>
                </a:rPr>
                <a:t>Tourbière</a:t>
              </a:r>
              <a:r>
                <a:rPr lang="en-CA" b="1" dirty="0">
                  <a:solidFill>
                    <a:schemeClr val="tx1">
                      <a:lumMod val="75000"/>
                      <a:lumOff val="25000"/>
                    </a:schemeClr>
                  </a:solidFill>
                </a:rPr>
                <a:t> </a:t>
              </a:r>
              <a:r>
                <a:rPr lang="en-CA" b="1" dirty="0" err="1">
                  <a:solidFill>
                    <a:schemeClr val="tx1">
                      <a:lumMod val="75000"/>
                      <a:lumOff val="25000"/>
                    </a:schemeClr>
                  </a:solidFill>
                </a:rPr>
                <a:t>minérotrophe</a:t>
              </a:r>
              <a:endParaRPr lang="en-CA" b="1" dirty="0">
                <a:solidFill>
                  <a:schemeClr val="tx1">
                    <a:lumMod val="75000"/>
                    <a:lumOff val="25000"/>
                  </a:schemeClr>
                </a:solidFill>
              </a:endParaRPr>
            </a:p>
          </p:txBody>
        </p:sp>
        <p:sp>
          <p:nvSpPr>
            <p:cNvPr id="16" name="Oval 15"/>
            <p:cNvSpPr/>
            <p:nvPr/>
          </p:nvSpPr>
          <p:spPr>
            <a:xfrm>
              <a:off x="3447668" y="4466817"/>
              <a:ext cx="1303989" cy="1251885"/>
            </a:xfrm>
            <a:prstGeom prst="ellipse">
              <a:avLst/>
            </a:prstGeom>
            <a:blipFill dpi="0" rotWithShape="1">
              <a:blip r:embed="rId5"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5" name="Group 4">
            <a:extLst>
              <a:ext uri="{FF2B5EF4-FFF2-40B4-BE49-F238E27FC236}">
                <a16:creationId xmlns:a16="http://schemas.microsoft.com/office/drawing/2014/main" id="{43D1C383-0A97-7247-E49F-F4C73ACC73A0}"/>
              </a:ext>
            </a:extLst>
          </p:cNvPr>
          <p:cNvGrpSpPr/>
          <p:nvPr/>
        </p:nvGrpSpPr>
        <p:grpSpPr>
          <a:xfrm>
            <a:off x="1078888" y="4497277"/>
            <a:ext cx="2196060" cy="1621217"/>
            <a:chOff x="1078888" y="4497277"/>
            <a:chExt cx="2196060" cy="1621217"/>
          </a:xfrm>
        </p:grpSpPr>
        <p:sp>
          <p:nvSpPr>
            <p:cNvPr id="18" name="TextBox 17"/>
            <p:cNvSpPr txBox="1"/>
            <p:nvPr/>
          </p:nvSpPr>
          <p:spPr>
            <a:xfrm>
              <a:off x="1078888" y="5749162"/>
              <a:ext cx="2196060" cy="369332"/>
            </a:xfrm>
            <a:prstGeom prst="rect">
              <a:avLst/>
            </a:prstGeom>
            <a:noFill/>
          </p:spPr>
          <p:txBody>
            <a:bodyPr wrap="square" rtlCol="0">
              <a:spAutoFit/>
            </a:bodyPr>
            <a:lstStyle/>
            <a:p>
              <a:r>
                <a:rPr lang="en-CA" b="1" dirty="0">
                  <a:solidFill>
                    <a:schemeClr val="tx1">
                      <a:lumMod val="75000"/>
                      <a:lumOff val="25000"/>
                    </a:schemeClr>
                  </a:solidFill>
                </a:rPr>
                <a:t>Marais </a:t>
              </a:r>
              <a:r>
                <a:rPr lang="en-CA" b="1" dirty="0" err="1">
                  <a:solidFill>
                    <a:schemeClr val="tx1">
                      <a:lumMod val="75000"/>
                      <a:lumOff val="25000"/>
                    </a:schemeClr>
                  </a:solidFill>
                </a:rPr>
                <a:t>d’eau</a:t>
              </a:r>
              <a:r>
                <a:rPr lang="en-CA" b="1" dirty="0">
                  <a:solidFill>
                    <a:schemeClr val="tx1">
                      <a:lumMod val="75000"/>
                      <a:lumOff val="25000"/>
                    </a:schemeClr>
                  </a:solidFill>
                </a:rPr>
                <a:t> </a:t>
              </a:r>
              <a:r>
                <a:rPr lang="en-CA" b="1" dirty="0" err="1">
                  <a:solidFill>
                    <a:schemeClr val="tx1">
                      <a:lumMod val="75000"/>
                      <a:lumOff val="25000"/>
                    </a:schemeClr>
                  </a:solidFill>
                </a:rPr>
                <a:t>douce</a:t>
              </a:r>
              <a:endParaRPr lang="en-CA" b="1" dirty="0">
                <a:solidFill>
                  <a:schemeClr val="tx1">
                    <a:lumMod val="75000"/>
                    <a:lumOff val="25000"/>
                  </a:schemeClr>
                </a:solidFill>
              </a:endParaRPr>
            </a:p>
          </p:txBody>
        </p:sp>
        <p:sp>
          <p:nvSpPr>
            <p:cNvPr id="19" name="Oval 18"/>
            <p:cNvSpPr/>
            <p:nvPr/>
          </p:nvSpPr>
          <p:spPr>
            <a:xfrm>
              <a:off x="1504657" y="4497277"/>
              <a:ext cx="1303989" cy="1251885"/>
            </a:xfrm>
            <a:prstGeom prst="ellipse">
              <a:avLst/>
            </a:prstGeom>
            <a:blipFill dpi="0" rotWithShape="1">
              <a:blip r:embed="rId6"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29" name="Group 28">
            <a:extLst>
              <a:ext uri="{FF2B5EF4-FFF2-40B4-BE49-F238E27FC236}">
                <a16:creationId xmlns:a16="http://schemas.microsoft.com/office/drawing/2014/main" id="{3FD9B0E8-EC0F-4678-C715-2BEC897D26B6}"/>
              </a:ext>
            </a:extLst>
          </p:cNvPr>
          <p:cNvGrpSpPr/>
          <p:nvPr/>
        </p:nvGrpSpPr>
        <p:grpSpPr>
          <a:xfrm>
            <a:off x="9244166" y="4423874"/>
            <a:ext cx="1303989" cy="1653957"/>
            <a:chOff x="9244166" y="4423874"/>
            <a:chExt cx="1303989" cy="1653957"/>
          </a:xfrm>
        </p:grpSpPr>
        <p:sp>
          <p:nvSpPr>
            <p:cNvPr id="21" name="Rectangle 20"/>
            <p:cNvSpPr/>
            <p:nvPr/>
          </p:nvSpPr>
          <p:spPr>
            <a:xfrm>
              <a:off x="9539178" y="5708499"/>
              <a:ext cx="717632" cy="369332"/>
            </a:xfrm>
            <a:prstGeom prst="rect">
              <a:avLst/>
            </a:prstGeom>
            <a:noFill/>
          </p:spPr>
          <p:txBody>
            <a:bodyPr wrap="none">
              <a:spAutoFit/>
            </a:bodyPr>
            <a:lstStyle/>
            <a:p>
              <a:r>
                <a:rPr lang="en-CA" b="1" dirty="0" err="1">
                  <a:solidFill>
                    <a:schemeClr val="tx1">
                      <a:lumMod val="75000"/>
                      <a:lumOff val="25000"/>
                    </a:schemeClr>
                  </a:solidFill>
                </a:rPr>
                <a:t>Étang</a:t>
              </a:r>
              <a:endParaRPr lang="en-CA" dirty="0">
                <a:solidFill>
                  <a:schemeClr val="tx1">
                    <a:lumMod val="75000"/>
                    <a:lumOff val="25000"/>
                  </a:schemeClr>
                </a:solidFill>
              </a:endParaRPr>
            </a:p>
          </p:txBody>
        </p:sp>
        <p:sp>
          <p:nvSpPr>
            <p:cNvPr id="22" name="Oval 21"/>
            <p:cNvSpPr/>
            <p:nvPr/>
          </p:nvSpPr>
          <p:spPr>
            <a:xfrm>
              <a:off x="9244166" y="4423874"/>
              <a:ext cx="1303989" cy="1251885"/>
            </a:xfrm>
            <a:prstGeom prst="ellipse">
              <a:avLst/>
            </a:prstGeom>
            <a:blipFill dpi="0" rotWithShape="1">
              <a:blip r:embed="rId7" cstate="screen">
                <a:extLst>
                  <a:ext uri="{28A0092B-C50C-407E-A947-70E740481C1C}">
                    <a14:useLocalDpi xmlns:a14="http://schemas.microsoft.com/office/drawing/2010/main"/>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23" name="Rectangle 22"/>
          <p:cNvSpPr/>
          <p:nvPr/>
        </p:nvSpPr>
        <p:spPr>
          <a:xfrm>
            <a:off x="940784" y="1863698"/>
            <a:ext cx="10509535" cy="830997"/>
          </a:xfrm>
          <a:prstGeom prst="rect">
            <a:avLst/>
          </a:prstGeom>
        </p:spPr>
        <p:txBody>
          <a:bodyPr wrap="square">
            <a:spAutoFit/>
          </a:bodyPr>
          <a:lstStyle/>
          <a:p>
            <a:r>
              <a:rPr lang="fr-FR" sz="2400" dirty="0">
                <a:solidFill>
                  <a:schemeClr val="accent3">
                    <a:lumMod val="50000"/>
                  </a:schemeClr>
                </a:solidFill>
              </a:rPr>
              <a:t>Les terres humides sont des écosystèmes qui présentent des caractéristiques biotiques et abiotiques spécifiques qui les distinguent des autres écosystèmes. </a:t>
            </a:r>
            <a:endParaRPr lang="en-CA" sz="2400" dirty="0">
              <a:solidFill>
                <a:schemeClr val="accent3">
                  <a:lumMod val="50000"/>
                </a:schemeClr>
              </a:solidFill>
            </a:endParaRPr>
          </a:p>
        </p:txBody>
      </p:sp>
      <p:sp>
        <p:nvSpPr>
          <p:cNvPr id="24" name="Title 3"/>
          <p:cNvSpPr>
            <a:spLocks noGrp="1"/>
          </p:cNvSpPr>
          <p:nvPr>
            <p:ph type="title"/>
          </p:nvPr>
        </p:nvSpPr>
        <p:spPr>
          <a:xfrm>
            <a:off x="304800" y="286603"/>
            <a:ext cx="11592560" cy="1450757"/>
          </a:xfrm>
        </p:spPr>
        <p:txBody>
          <a:bodyPr/>
          <a:lstStyle/>
          <a:p>
            <a:r>
              <a:rPr lang="fr-FR" b="1" dirty="0">
                <a:latin typeface="Aleo" panose="020F0502020204030203" pitchFamily="34" charset="0"/>
              </a:rPr>
              <a:t>Exemple d'écosystème : les terres humides</a:t>
            </a:r>
            <a:endParaRPr lang="en-CA" b="1" dirty="0">
              <a:latin typeface="Aleo" panose="020F0502020204030203" pitchFamily="34" charset="0"/>
            </a:endParaRPr>
          </a:p>
        </p:txBody>
      </p:sp>
      <p:sp>
        <p:nvSpPr>
          <p:cNvPr id="25" name="TextBox 24"/>
          <p:cNvSpPr txBox="1"/>
          <p:nvPr/>
        </p:nvSpPr>
        <p:spPr>
          <a:xfrm>
            <a:off x="18316" y="6453002"/>
            <a:ext cx="3378552" cy="184666"/>
          </a:xfrm>
          <a:prstGeom prst="rect">
            <a:avLst/>
          </a:prstGeom>
          <a:noFill/>
        </p:spPr>
        <p:txBody>
          <a:bodyPr wrap="square" rtlCol="0">
            <a:spAutoFit/>
          </a:bodyPr>
          <a:lstStyle/>
          <a:p>
            <a:r>
              <a:rPr lang="en-CA" sz="600" i="1" dirty="0"/>
              <a:t>Shallow water image from geograph.org.uk. All other images from Ducks Unlimited Canada.</a:t>
            </a:r>
          </a:p>
        </p:txBody>
      </p:sp>
    </p:spTree>
    <p:extLst>
      <p:ext uri="{BB962C8B-B14F-4D97-AF65-F5344CB8AC3E}">
        <p14:creationId xmlns:p14="http://schemas.microsoft.com/office/powerpoint/2010/main" val="3622601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6143946"/>
            <a:ext cx="12192000" cy="955497"/>
          </a:xfrm>
          <a:prstGeom prst="rect">
            <a:avLst/>
          </a:prstGeom>
          <a:solidFill>
            <a:schemeClr val="bg1"/>
          </a:solidFill>
        </p:spPr>
        <p:txBody>
          <a:bodyPr wrap="square" rtlCol="0">
            <a:spAutoFit/>
          </a:bodyPr>
          <a:lstStyle/>
          <a:p>
            <a:endParaRPr lang="en-CA" dirty="0"/>
          </a:p>
        </p:txBody>
      </p:sp>
      <p:pic>
        <p:nvPicPr>
          <p:cNvPr id="4" name="Content Placeholder 5"/>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75978" y="241444"/>
            <a:ext cx="9840044" cy="6709024"/>
          </a:xfrm>
          <a:prstGeom prst="rect">
            <a:avLst/>
          </a:prstGeom>
        </p:spPr>
      </p:pic>
      <p:sp>
        <p:nvSpPr>
          <p:cNvPr id="5" name="TextBox 4"/>
          <p:cNvSpPr txBox="1"/>
          <p:nvPr/>
        </p:nvSpPr>
        <p:spPr>
          <a:xfrm>
            <a:off x="1175978" y="6925183"/>
            <a:ext cx="2995448" cy="184666"/>
          </a:xfrm>
          <a:prstGeom prst="rect">
            <a:avLst/>
          </a:prstGeom>
          <a:noFill/>
        </p:spPr>
        <p:txBody>
          <a:bodyPr wrap="square" rtlCol="0">
            <a:spAutoFit/>
          </a:bodyPr>
          <a:lstStyle/>
          <a:p>
            <a:r>
              <a:rPr lang="en-CA" sz="600" i="1" dirty="0">
                <a:solidFill>
                  <a:schemeClr val="tx1">
                    <a:lumMod val="50000"/>
                    <a:lumOff val="50000"/>
                  </a:schemeClr>
                </a:solidFill>
              </a:rPr>
              <a:t>Image from Oak Hammock Marsh Interpretive Centre. </a:t>
            </a:r>
          </a:p>
        </p:txBody>
      </p:sp>
    </p:spTree>
    <p:extLst>
      <p:ext uri="{BB962C8B-B14F-4D97-AF65-F5344CB8AC3E}">
        <p14:creationId xmlns:p14="http://schemas.microsoft.com/office/powerpoint/2010/main" val="11377438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6143946"/>
            <a:ext cx="12192000" cy="955497"/>
          </a:xfrm>
          <a:prstGeom prst="rect">
            <a:avLst/>
          </a:prstGeom>
          <a:solidFill>
            <a:schemeClr val="bg1"/>
          </a:solidFill>
        </p:spPr>
        <p:txBody>
          <a:bodyPr wrap="square" rtlCol="0">
            <a:spAutoFit/>
          </a:bodyPr>
          <a:lstStyle/>
          <a:p>
            <a:endParaRPr lang="en-CA" dirty="0"/>
          </a:p>
        </p:txBody>
      </p:sp>
      <p:pic>
        <p:nvPicPr>
          <p:cNvPr id="144" name="Content Placeholder 5"/>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75978" y="241444"/>
            <a:ext cx="9840044" cy="6709024"/>
          </a:xfrm>
          <a:prstGeom prst="rect">
            <a:avLst/>
          </a:prstGeom>
        </p:spPr>
      </p:pic>
      <p:grpSp>
        <p:nvGrpSpPr>
          <p:cNvPr id="6" name="Group 5"/>
          <p:cNvGrpSpPr/>
          <p:nvPr/>
        </p:nvGrpSpPr>
        <p:grpSpPr>
          <a:xfrm>
            <a:off x="1839347" y="1445779"/>
            <a:ext cx="246580" cy="261610"/>
            <a:chOff x="452062" y="2612395"/>
            <a:chExt cx="246580" cy="261610"/>
          </a:xfrm>
        </p:grpSpPr>
        <p:sp>
          <p:nvSpPr>
            <p:cNvPr id="5" name="Oval 4"/>
            <p:cNvSpPr/>
            <p:nvPr/>
          </p:nvSpPr>
          <p:spPr>
            <a:xfrm>
              <a:off x="472611" y="2640458"/>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TextBox 3"/>
            <p:cNvSpPr txBox="1"/>
            <p:nvPr/>
          </p:nvSpPr>
          <p:spPr>
            <a:xfrm>
              <a:off x="452062" y="2612395"/>
              <a:ext cx="246580" cy="261610"/>
            </a:xfrm>
            <a:prstGeom prst="rect">
              <a:avLst/>
            </a:prstGeom>
            <a:noFill/>
          </p:spPr>
          <p:txBody>
            <a:bodyPr wrap="square" rtlCol="0">
              <a:spAutoFit/>
            </a:bodyPr>
            <a:lstStyle/>
            <a:p>
              <a:r>
                <a:rPr lang="en-CA" sz="1100" b="1" dirty="0"/>
                <a:t>1</a:t>
              </a:r>
            </a:p>
          </p:txBody>
        </p:sp>
      </p:grpSp>
      <p:grpSp>
        <p:nvGrpSpPr>
          <p:cNvPr id="10" name="Group 9"/>
          <p:cNvGrpSpPr/>
          <p:nvPr/>
        </p:nvGrpSpPr>
        <p:grpSpPr>
          <a:xfrm>
            <a:off x="4011446" y="744742"/>
            <a:ext cx="246580" cy="261610"/>
            <a:chOff x="840767" y="2966472"/>
            <a:chExt cx="246580" cy="261610"/>
          </a:xfrm>
        </p:grpSpPr>
        <p:sp>
          <p:nvSpPr>
            <p:cNvPr id="8" name="Oval 7"/>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TextBox 8"/>
            <p:cNvSpPr txBox="1"/>
            <p:nvPr/>
          </p:nvSpPr>
          <p:spPr>
            <a:xfrm>
              <a:off x="840767" y="2966472"/>
              <a:ext cx="246580" cy="261610"/>
            </a:xfrm>
            <a:prstGeom prst="rect">
              <a:avLst/>
            </a:prstGeom>
            <a:noFill/>
          </p:spPr>
          <p:txBody>
            <a:bodyPr wrap="square" rtlCol="0">
              <a:spAutoFit/>
            </a:bodyPr>
            <a:lstStyle/>
            <a:p>
              <a:r>
                <a:rPr lang="en-CA" sz="1100" b="1" dirty="0"/>
                <a:t>2</a:t>
              </a:r>
            </a:p>
          </p:txBody>
        </p:sp>
      </p:grpSp>
      <p:grpSp>
        <p:nvGrpSpPr>
          <p:cNvPr id="11" name="Group 10"/>
          <p:cNvGrpSpPr/>
          <p:nvPr/>
        </p:nvGrpSpPr>
        <p:grpSpPr>
          <a:xfrm>
            <a:off x="5205571" y="1839980"/>
            <a:ext cx="246580" cy="261610"/>
            <a:chOff x="840767" y="2966472"/>
            <a:chExt cx="246580" cy="261610"/>
          </a:xfrm>
        </p:grpSpPr>
        <p:sp>
          <p:nvSpPr>
            <p:cNvPr id="12" name="Oval 11"/>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TextBox 12"/>
            <p:cNvSpPr txBox="1"/>
            <p:nvPr/>
          </p:nvSpPr>
          <p:spPr>
            <a:xfrm>
              <a:off x="840767" y="2966472"/>
              <a:ext cx="246580" cy="261610"/>
            </a:xfrm>
            <a:prstGeom prst="rect">
              <a:avLst/>
            </a:prstGeom>
            <a:noFill/>
          </p:spPr>
          <p:txBody>
            <a:bodyPr wrap="square" rtlCol="0">
              <a:spAutoFit/>
            </a:bodyPr>
            <a:lstStyle/>
            <a:p>
              <a:r>
                <a:rPr lang="en-CA" sz="1100" b="1" dirty="0"/>
                <a:t>3</a:t>
              </a:r>
            </a:p>
          </p:txBody>
        </p:sp>
      </p:grpSp>
      <p:grpSp>
        <p:nvGrpSpPr>
          <p:cNvPr id="14" name="Group 13"/>
          <p:cNvGrpSpPr/>
          <p:nvPr/>
        </p:nvGrpSpPr>
        <p:grpSpPr>
          <a:xfrm>
            <a:off x="8341064" y="716679"/>
            <a:ext cx="246580" cy="261610"/>
            <a:chOff x="840767" y="2966472"/>
            <a:chExt cx="246580" cy="261610"/>
          </a:xfrm>
        </p:grpSpPr>
        <p:sp>
          <p:nvSpPr>
            <p:cNvPr id="15" name="Oval 14"/>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TextBox 15"/>
            <p:cNvSpPr txBox="1"/>
            <p:nvPr/>
          </p:nvSpPr>
          <p:spPr>
            <a:xfrm>
              <a:off x="840767" y="2966472"/>
              <a:ext cx="246580" cy="261610"/>
            </a:xfrm>
            <a:prstGeom prst="rect">
              <a:avLst/>
            </a:prstGeom>
            <a:noFill/>
          </p:spPr>
          <p:txBody>
            <a:bodyPr wrap="square" rtlCol="0">
              <a:spAutoFit/>
            </a:bodyPr>
            <a:lstStyle/>
            <a:p>
              <a:r>
                <a:rPr lang="en-CA" sz="1100" b="1" dirty="0"/>
                <a:t>4</a:t>
              </a:r>
            </a:p>
          </p:txBody>
        </p:sp>
      </p:grpSp>
      <p:grpSp>
        <p:nvGrpSpPr>
          <p:cNvPr id="17" name="Group 16"/>
          <p:cNvGrpSpPr/>
          <p:nvPr/>
        </p:nvGrpSpPr>
        <p:grpSpPr>
          <a:xfrm>
            <a:off x="9520718" y="1975680"/>
            <a:ext cx="349321" cy="261610"/>
            <a:chOff x="809945" y="2966472"/>
            <a:chExt cx="349321" cy="261610"/>
          </a:xfrm>
        </p:grpSpPr>
        <p:sp>
          <p:nvSpPr>
            <p:cNvPr id="18" name="Oval 17"/>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TextBox 18"/>
            <p:cNvSpPr txBox="1"/>
            <p:nvPr/>
          </p:nvSpPr>
          <p:spPr>
            <a:xfrm>
              <a:off x="809945" y="2966472"/>
              <a:ext cx="349321" cy="261610"/>
            </a:xfrm>
            <a:prstGeom prst="rect">
              <a:avLst/>
            </a:prstGeom>
            <a:noFill/>
          </p:spPr>
          <p:txBody>
            <a:bodyPr wrap="square" rtlCol="0">
              <a:spAutoFit/>
            </a:bodyPr>
            <a:lstStyle/>
            <a:p>
              <a:r>
                <a:rPr lang="en-CA" sz="1100" b="1" dirty="0"/>
                <a:t>14</a:t>
              </a:r>
            </a:p>
          </p:txBody>
        </p:sp>
      </p:grpSp>
      <p:grpSp>
        <p:nvGrpSpPr>
          <p:cNvPr id="20" name="Group 19"/>
          <p:cNvGrpSpPr/>
          <p:nvPr/>
        </p:nvGrpSpPr>
        <p:grpSpPr>
          <a:xfrm>
            <a:off x="9155893" y="2919275"/>
            <a:ext cx="364825" cy="261610"/>
            <a:chOff x="793500" y="2966472"/>
            <a:chExt cx="364825" cy="261610"/>
          </a:xfrm>
        </p:grpSpPr>
        <p:sp>
          <p:nvSpPr>
            <p:cNvPr id="21" name="Oval 20"/>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TextBox 21"/>
            <p:cNvSpPr txBox="1"/>
            <p:nvPr/>
          </p:nvSpPr>
          <p:spPr>
            <a:xfrm>
              <a:off x="793500" y="2966472"/>
              <a:ext cx="364825" cy="261610"/>
            </a:xfrm>
            <a:prstGeom prst="rect">
              <a:avLst/>
            </a:prstGeom>
            <a:noFill/>
          </p:spPr>
          <p:txBody>
            <a:bodyPr wrap="square" rtlCol="0">
              <a:spAutoFit/>
            </a:bodyPr>
            <a:lstStyle/>
            <a:p>
              <a:r>
                <a:rPr lang="en-CA" sz="1100" b="1" dirty="0"/>
                <a:t>13</a:t>
              </a:r>
            </a:p>
          </p:txBody>
        </p:sp>
      </p:grpSp>
      <p:grpSp>
        <p:nvGrpSpPr>
          <p:cNvPr id="23" name="Group 22"/>
          <p:cNvGrpSpPr/>
          <p:nvPr/>
        </p:nvGrpSpPr>
        <p:grpSpPr>
          <a:xfrm>
            <a:off x="7822055" y="2452181"/>
            <a:ext cx="414393" cy="261610"/>
            <a:chOff x="806518" y="2966472"/>
            <a:chExt cx="414393" cy="261610"/>
          </a:xfrm>
        </p:grpSpPr>
        <p:sp>
          <p:nvSpPr>
            <p:cNvPr id="24" name="Oval 23"/>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TextBox 24"/>
            <p:cNvSpPr txBox="1"/>
            <p:nvPr/>
          </p:nvSpPr>
          <p:spPr>
            <a:xfrm>
              <a:off x="806518" y="2966472"/>
              <a:ext cx="414393" cy="261610"/>
            </a:xfrm>
            <a:prstGeom prst="rect">
              <a:avLst/>
            </a:prstGeom>
            <a:noFill/>
          </p:spPr>
          <p:txBody>
            <a:bodyPr wrap="square" rtlCol="0">
              <a:spAutoFit/>
            </a:bodyPr>
            <a:lstStyle/>
            <a:p>
              <a:r>
                <a:rPr lang="en-CA" sz="1100" b="1" dirty="0"/>
                <a:t>11</a:t>
              </a:r>
            </a:p>
          </p:txBody>
        </p:sp>
      </p:grpSp>
      <p:sp>
        <p:nvSpPr>
          <p:cNvPr id="27" name="Oval 26"/>
          <p:cNvSpPr/>
          <p:nvPr/>
        </p:nvSpPr>
        <p:spPr>
          <a:xfrm>
            <a:off x="7596024" y="3134616"/>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TextBox 27"/>
          <p:cNvSpPr txBox="1"/>
          <p:nvPr/>
        </p:nvSpPr>
        <p:spPr>
          <a:xfrm>
            <a:off x="7533801" y="3106553"/>
            <a:ext cx="483463" cy="261610"/>
          </a:xfrm>
          <a:prstGeom prst="rect">
            <a:avLst/>
          </a:prstGeom>
          <a:noFill/>
        </p:spPr>
        <p:txBody>
          <a:bodyPr wrap="square" rtlCol="0">
            <a:spAutoFit/>
          </a:bodyPr>
          <a:lstStyle/>
          <a:p>
            <a:r>
              <a:rPr lang="en-CA" sz="1100" b="1" dirty="0"/>
              <a:t>10</a:t>
            </a:r>
          </a:p>
        </p:txBody>
      </p:sp>
      <p:grpSp>
        <p:nvGrpSpPr>
          <p:cNvPr id="29" name="Group 28"/>
          <p:cNvGrpSpPr/>
          <p:nvPr/>
        </p:nvGrpSpPr>
        <p:grpSpPr>
          <a:xfrm>
            <a:off x="10044700" y="3488076"/>
            <a:ext cx="383570" cy="261610"/>
            <a:chOff x="809945" y="2966472"/>
            <a:chExt cx="383570" cy="261610"/>
          </a:xfrm>
        </p:grpSpPr>
        <p:sp>
          <p:nvSpPr>
            <p:cNvPr id="30" name="Oval 29"/>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TextBox 30"/>
            <p:cNvSpPr txBox="1"/>
            <p:nvPr/>
          </p:nvSpPr>
          <p:spPr>
            <a:xfrm>
              <a:off x="809945" y="2966472"/>
              <a:ext cx="383570" cy="261610"/>
            </a:xfrm>
            <a:prstGeom prst="rect">
              <a:avLst/>
            </a:prstGeom>
            <a:noFill/>
          </p:spPr>
          <p:txBody>
            <a:bodyPr wrap="square" rtlCol="0">
              <a:spAutoFit/>
            </a:bodyPr>
            <a:lstStyle/>
            <a:p>
              <a:r>
                <a:rPr lang="en-CA" sz="1100" b="1" dirty="0"/>
                <a:t>24</a:t>
              </a:r>
            </a:p>
          </p:txBody>
        </p:sp>
      </p:grpSp>
      <p:grpSp>
        <p:nvGrpSpPr>
          <p:cNvPr id="32" name="Group 31"/>
          <p:cNvGrpSpPr/>
          <p:nvPr/>
        </p:nvGrpSpPr>
        <p:grpSpPr>
          <a:xfrm>
            <a:off x="10287854" y="4310815"/>
            <a:ext cx="421894" cy="261610"/>
            <a:chOff x="806519" y="2974651"/>
            <a:chExt cx="421894" cy="261610"/>
          </a:xfrm>
        </p:grpSpPr>
        <p:sp>
          <p:nvSpPr>
            <p:cNvPr id="33" name="Oval 32"/>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 name="TextBox 33"/>
            <p:cNvSpPr txBox="1"/>
            <p:nvPr/>
          </p:nvSpPr>
          <p:spPr>
            <a:xfrm>
              <a:off x="806519" y="2974651"/>
              <a:ext cx="421894" cy="261610"/>
            </a:xfrm>
            <a:prstGeom prst="rect">
              <a:avLst/>
            </a:prstGeom>
            <a:noFill/>
          </p:spPr>
          <p:txBody>
            <a:bodyPr wrap="square" rtlCol="0">
              <a:spAutoFit/>
            </a:bodyPr>
            <a:lstStyle/>
            <a:p>
              <a:r>
                <a:rPr lang="en-CA" sz="1100" b="1" dirty="0"/>
                <a:t>46</a:t>
              </a:r>
            </a:p>
          </p:txBody>
        </p:sp>
      </p:grpSp>
      <p:grpSp>
        <p:nvGrpSpPr>
          <p:cNvPr id="35" name="Group 34"/>
          <p:cNvGrpSpPr/>
          <p:nvPr/>
        </p:nvGrpSpPr>
        <p:grpSpPr>
          <a:xfrm>
            <a:off x="9111789" y="4149088"/>
            <a:ext cx="337010" cy="261610"/>
            <a:chOff x="798992" y="2966472"/>
            <a:chExt cx="337010" cy="261610"/>
          </a:xfrm>
        </p:grpSpPr>
        <p:sp>
          <p:nvSpPr>
            <p:cNvPr id="36" name="Oval 35"/>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7" name="TextBox 36"/>
            <p:cNvSpPr txBox="1"/>
            <p:nvPr/>
          </p:nvSpPr>
          <p:spPr>
            <a:xfrm>
              <a:off x="798992" y="2966472"/>
              <a:ext cx="337010" cy="261610"/>
            </a:xfrm>
            <a:prstGeom prst="rect">
              <a:avLst/>
            </a:prstGeom>
            <a:noFill/>
          </p:spPr>
          <p:txBody>
            <a:bodyPr wrap="square" rtlCol="0">
              <a:spAutoFit/>
            </a:bodyPr>
            <a:lstStyle/>
            <a:p>
              <a:r>
                <a:rPr lang="en-CA" sz="1100" b="1" dirty="0"/>
                <a:t>30</a:t>
              </a:r>
            </a:p>
          </p:txBody>
        </p:sp>
      </p:grpSp>
      <p:grpSp>
        <p:nvGrpSpPr>
          <p:cNvPr id="38" name="Group 37"/>
          <p:cNvGrpSpPr/>
          <p:nvPr/>
        </p:nvGrpSpPr>
        <p:grpSpPr>
          <a:xfrm>
            <a:off x="8165056" y="3631890"/>
            <a:ext cx="406773" cy="261610"/>
            <a:chOff x="789923" y="2966472"/>
            <a:chExt cx="406773" cy="261610"/>
          </a:xfrm>
        </p:grpSpPr>
        <p:sp>
          <p:nvSpPr>
            <p:cNvPr id="39" name="Oval 38"/>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0" name="TextBox 39"/>
            <p:cNvSpPr txBox="1"/>
            <p:nvPr/>
          </p:nvSpPr>
          <p:spPr>
            <a:xfrm>
              <a:off x="789923" y="2966472"/>
              <a:ext cx="406773" cy="261610"/>
            </a:xfrm>
            <a:prstGeom prst="rect">
              <a:avLst/>
            </a:prstGeom>
            <a:noFill/>
          </p:spPr>
          <p:txBody>
            <a:bodyPr wrap="square" rtlCol="0">
              <a:spAutoFit/>
            </a:bodyPr>
            <a:lstStyle/>
            <a:p>
              <a:r>
                <a:rPr lang="en-CA" sz="1100" b="1" dirty="0"/>
                <a:t>23</a:t>
              </a:r>
            </a:p>
          </p:txBody>
        </p:sp>
      </p:grpSp>
      <p:grpSp>
        <p:nvGrpSpPr>
          <p:cNvPr id="41" name="Group 40"/>
          <p:cNvGrpSpPr/>
          <p:nvPr/>
        </p:nvGrpSpPr>
        <p:grpSpPr>
          <a:xfrm>
            <a:off x="5830970" y="4513232"/>
            <a:ext cx="327206" cy="261610"/>
            <a:chOff x="801461" y="2966472"/>
            <a:chExt cx="327206" cy="261610"/>
          </a:xfrm>
        </p:grpSpPr>
        <p:sp>
          <p:nvSpPr>
            <p:cNvPr id="42" name="Oval 41"/>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3" name="TextBox 42"/>
            <p:cNvSpPr txBox="1"/>
            <p:nvPr/>
          </p:nvSpPr>
          <p:spPr>
            <a:xfrm>
              <a:off x="801461" y="2966472"/>
              <a:ext cx="327206" cy="261610"/>
            </a:xfrm>
            <a:prstGeom prst="rect">
              <a:avLst/>
            </a:prstGeom>
            <a:noFill/>
          </p:spPr>
          <p:txBody>
            <a:bodyPr wrap="square" rtlCol="0">
              <a:spAutoFit/>
            </a:bodyPr>
            <a:lstStyle/>
            <a:p>
              <a:r>
                <a:rPr lang="en-CA" sz="1100" b="1" dirty="0"/>
                <a:t>28</a:t>
              </a:r>
            </a:p>
          </p:txBody>
        </p:sp>
      </p:grpSp>
      <p:grpSp>
        <p:nvGrpSpPr>
          <p:cNvPr id="44" name="Group 43"/>
          <p:cNvGrpSpPr/>
          <p:nvPr/>
        </p:nvGrpSpPr>
        <p:grpSpPr>
          <a:xfrm>
            <a:off x="5758508" y="2933378"/>
            <a:ext cx="246580" cy="261610"/>
            <a:chOff x="840767" y="2966472"/>
            <a:chExt cx="246580" cy="261610"/>
          </a:xfrm>
        </p:grpSpPr>
        <p:sp>
          <p:nvSpPr>
            <p:cNvPr id="45" name="Oval 44"/>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6" name="TextBox 45"/>
            <p:cNvSpPr txBox="1"/>
            <p:nvPr/>
          </p:nvSpPr>
          <p:spPr>
            <a:xfrm>
              <a:off x="840767" y="2966472"/>
              <a:ext cx="246580" cy="261610"/>
            </a:xfrm>
            <a:prstGeom prst="rect">
              <a:avLst/>
            </a:prstGeom>
            <a:noFill/>
          </p:spPr>
          <p:txBody>
            <a:bodyPr wrap="square" rtlCol="0">
              <a:spAutoFit/>
            </a:bodyPr>
            <a:lstStyle/>
            <a:p>
              <a:r>
                <a:rPr lang="en-CA" sz="1100" b="1" dirty="0"/>
                <a:t>8</a:t>
              </a:r>
            </a:p>
          </p:txBody>
        </p:sp>
      </p:grpSp>
      <p:grpSp>
        <p:nvGrpSpPr>
          <p:cNvPr id="47" name="Group 46"/>
          <p:cNvGrpSpPr/>
          <p:nvPr/>
        </p:nvGrpSpPr>
        <p:grpSpPr>
          <a:xfrm>
            <a:off x="4390783" y="3370280"/>
            <a:ext cx="382243" cy="261610"/>
            <a:chOff x="789011" y="2966472"/>
            <a:chExt cx="382243" cy="261610"/>
          </a:xfrm>
        </p:grpSpPr>
        <p:sp>
          <p:nvSpPr>
            <p:cNvPr id="48" name="Oval 47"/>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9" name="TextBox 48"/>
            <p:cNvSpPr txBox="1"/>
            <p:nvPr/>
          </p:nvSpPr>
          <p:spPr>
            <a:xfrm>
              <a:off x="789011" y="2966472"/>
              <a:ext cx="382243" cy="261610"/>
            </a:xfrm>
            <a:prstGeom prst="rect">
              <a:avLst/>
            </a:prstGeom>
            <a:noFill/>
          </p:spPr>
          <p:txBody>
            <a:bodyPr wrap="square" rtlCol="0">
              <a:spAutoFit/>
            </a:bodyPr>
            <a:lstStyle/>
            <a:p>
              <a:r>
                <a:rPr lang="en-CA" sz="1100" b="1" dirty="0"/>
                <a:t>18</a:t>
              </a:r>
            </a:p>
          </p:txBody>
        </p:sp>
      </p:grpSp>
      <p:grpSp>
        <p:nvGrpSpPr>
          <p:cNvPr id="50" name="Group 49"/>
          <p:cNvGrpSpPr/>
          <p:nvPr/>
        </p:nvGrpSpPr>
        <p:grpSpPr>
          <a:xfrm>
            <a:off x="3751512" y="3076977"/>
            <a:ext cx="383224" cy="261610"/>
            <a:chOff x="794268" y="2955567"/>
            <a:chExt cx="383224" cy="261610"/>
          </a:xfrm>
        </p:grpSpPr>
        <p:sp>
          <p:nvSpPr>
            <p:cNvPr id="51" name="Oval 50"/>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2" name="TextBox 51"/>
            <p:cNvSpPr txBox="1"/>
            <p:nvPr/>
          </p:nvSpPr>
          <p:spPr>
            <a:xfrm>
              <a:off x="794268" y="2955567"/>
              <a:ext cx="383224" cy="261610"/>
            </a:xfrm>
            <a:prstGeom prst="rect">
              <a:avLst/>
            </a:prstGeom>
            <a:noFill/>
          </p:spPr>
          <p:txBody>
            <a:bodyPr wrap="square" rtlCol="0">
              <a:spAutoFit/>
            </a:bodyPr>
            <a:lstStyle/>
            <a:p>
              <a:r>
                <a:rPr lang="en-CA" sz="1100" b="1" dirty="0"/>
                <a:t>17</a:t>
              </a:r>
            </a:p>
          </p:txBody>
        </p:sp>
      </p:grpSp>
      <p:grpSp>
        <p:nvGrpSpPr>
          <p:cNvPr id="53" name="Group 52"/>
          <p:cNvGrpSpPr/>
          <p:nvPr/>
        </p:nvGrpSpPr>
        <p:grpSpPr>
          <a:xfrm>
            <a:off x="4124842" y="2564999"/>
            <a:ext cx="246580" cy="261610"/>
            <a:chOff x="840767" y="2966472"/>
            <a:chExt cx="246580" cy="261610"/>
          </a:xfrm>
        </p:grpSpPr>
        <p:sp>
          <p:nvSpPr>
            <p:cNvPr id="54" name="Oval 53"/>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5" name="TextBox 54"/>
            <p:cNvSpPr txBox="1"/>
            <p:nvPr/>
          </p:nvSpPr>
          <p:spPr>
            <a:xfrm>
              <a:off x="840767" y="2966472"/>
              <a:ext cx="246580" cy="261610"/>
            </a:xfrm>
            <a:prstGeom prst="rect">
              <a:avLst/>
            </a:prstGeom>
            <a:noFill/>
          </p:spPr>
          <p:txBody>
            <a:bodyPr wrap="square" rtlCol="0">
              <a:spAutoFit/>
            </a:bodyPr>
            <a:lstStyle/>
            <a:p>
              <a:r>
                <a:rPr lang="en-CA" sz="1100" b="1" dirty="0"/>
                <a:t>7</a:t>
              </a:r>
            </a:p>
          </p:txBody>
        </p:sp>
      </p:grpSp>
      <p:grpSp>
        <p:nvGrpSpPr>
          <p:cNvPr id="56" name="Group 55"/>
          <p:cNvGrpSpPr/>
          <p:nvPr/>
        </p:nvGrpSpPr>
        <p:grpSpPr>
          <a:xfrm>
            <a:off x="3250213" y="2402031"/>
            <a:ext cx="246580" cy="261610"/>
            <a:chOff x="840767" y="2966472"/>
            <a:chExt cx="246580" cy="261610"/>
          </a:xfrm>
        </p:grpSpPr>
        <p:sp>
          <p:nvSpPr>
            <p:cNvPr id="57" name="Oval 56"/>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8" name="TextBox 57"/>
            <p:cNvSpPr txBox="1"/>
            <p:nvPr/>
          </p:nvSpPr>
          <p:spPr>
            <a:xfrm>
              <a:off x="840767" y="2966472"/>
              <a:ext cx="246580" cy="261610"/>
            </a:xfrm>
            <a:prstGeom prst="rect">
              <a:avLst/>
            </a:prstGeom>
            <a:noFill/>
          </p:spPr>
          <p:txBody>
            <a:bodyPr wrap="square" rtlCol="0">
              <a:spAutoFit/>
            </a:bodyPr>
            <a:lstStyle/>
            <a:p>
              <a:r>
                <a:rPr lang="en-CA" sz="1100" b="1" dirty="0"/>
                <a:t>6</a:t>
              </a:r>
            </a:p>
          </p:txBody>
        </p:sp>
      </p:grpSp>
      <p:grpSp>
        <p:nvGrpSpPr>
          <p:cNvPr id="59" name="Group 58"/>
          <p:cNvGrpSpPr/>
          <p:nvPr/>
        </p:nvGrpSpPr>
        <p:grpSpPr>
          <a:xfrm>
            <a:off x="2074235" y="2274300"/>
            <a:ext cx="246580" cy="261610"/>
            <a:chOff x="840767" y="2966472"/>
            <a:chExt cx="246580" cy="261610"/>
          </a:xfrm>
        </p:grpSpPr>
        <p:sp>
          <p:nvSpPr>
            <p:cNvPr id="60" name="Oval 59"/>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1" name="TextBox 60"/>
            <p:cNvSpPr txBox="1"/>
            <p:nvPr/>
          </p:nvSpPr>
          <p:spPr>
            <a:xfrm>
              <a:off x="840767" y="2966472"/>
              <a:ext cx="246580" cy="261610"/>
            </a:xfrm>
            <a:prstGeom prst="rect">
              <a:avLst/>
            </a:prstGeom>
            <a:noFill/>
          </p:spPr>
          <p:txBody>
            <a:bodyPr wrap="square" rtlCol="0">
              <a:spAutoFit/>
            </a:bodyPr>
            <a:lstStyle/>
            <a:p>
              <a:r>
                <a:rPr lang="en-CA" sz="1100" b="1" dirty="0"/>
                <a:t>5</a:t>
              </a:r>
            </a:p>
          </p:txBody>
        </p:sp>
      </p:grpSp>
      <p:grpSp>
        <p:nvGrpSpPr>
          <p:cNvPr id="62" name="Group 61"/>
          <p:cNvGrpSpPr/>
          <p:nvPr/>
        </p:nvGrpSpPr>
        <p:grpSpPr>
          <a:xfrm>
            <a:off x="1584453" y="2854335"/>
            <a:ext cx="377466" cy="261610"/>
            <a:chOff x="793788" y="2966472"/>
            <a:chExt cx="377466" cy="261610"/>
          </a:xfrm>
        </p:grpSpPr>
        <p:sp>
          <p:nvSpPr>
            <p:cNvPr id="63" name="Oval 62"/>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4" name="TextBox 63"/>
            <p:cNvSpPr txBox="1"/>
            <p:nvPr/>
          </p:nvSpPr>
          <p:spPr>
            <a:xfrm>
              <a:off x="793788" y="2966472"/>
              <a:ext cx="377466" cy="261610"/>
            </a:xfrm>
            <a:prstGeom prst="rect">
              <a:avLst/>
            </a:prstGeom>
            <a:noFill/>
          </p:spPr>
          <p:txBody>
            <a:bodyPr wrap="square" rtlCol="0">
              <a:spAutoFit/>
            </a:bodyPr>
            <a:lstStyle/>
            <a:p>
              <a:r>
                <a:rPr lang="en-CA" sz="1100" b="1" dirty="0"/>
                <a:t>15</a:t>
              </a:r>
            </a:p>
          </p:txBody>
        </p:sp>
      </p:grpSp>
      <p:grpSp>
        <p:nvGrpSpPr>
          <p:cNvPr id="65" name="Group 64"/>
          <p:cNvGrpSpPr/>
          <p:nvPr/>
        </p:nvGrpSpPr>
        <p:grpSpPr>
          <a:xfrm>
            <a:off x="2723016" y="2873443"/>
            <a:ext cx="330486" cy="261610"/>
            <a:chOff x="792817" y="2970230"/>
            <a:chExt cx="330486" cy="261610"/>
          </a:xfrm>
        </p:grpSpPr>
        <p:sp>
          <p:nvSpPr>
            <p:cNvPr id="66" name="Oval 65"/>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7" name="TextBox 66"/>
            <p:cNvSpPr txBox="1"/>
            <p:nvPr/>
          </p:nvSpPr>
          <p:spPr>
            <a:xfrm>
              <a:off x="792817" y="2970230"/>
              <a:ext cx="330486" cy="261610"/>
            </a:xfrm>
            <a:prstGeom prst="rect">
              <a:avLst/>
            </a:prstGeom>
            <a:noFill/>
          </p:spPr>
          <p:txBody>
            <a:bodyPr wrap="square" rtlCol="0">
              <a:spAutoFit/>
            </a:bodyPr>
            <a:lstStyle/>
            <a:p>
              <a:r>
                <a:rPr lang="en-CA" sz="1100" b="1" dirty="0"/>
                <a:t>16</a:t>
              </a:r>
            </a:p>
          </p:txBody>
        </p:sp>
      </p:grpSp>
      <p:grpSp>
        <p:nvGrpSpPr>
          <p:cNvPr id="68" name="Group 67"/>
          <p:cNvGrpSpPr/>
          <p:nvPr/>
        </p:nvGrpSpPr>
        <p:grpSpPr>
          <a:xfrm>
            <a:off x="2223106" y="3792996"/>
            <a:ext cx="353248" cy="261610"/>
            <a:chOff x="797051" y="2955544"/>
            <a:chExt cx="353248" cy="261610"/>
          </a:xfrm>
        </p:grpSpPr>
        <p:sp>
          <p:nvSpPr>
            <p:cNvPr id="69" name="Oval 68"/>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0" name="TextBox 69"/>
            <p:cNvSpPr txBox="1"/>
            <p:nvPr/>
          </p:nvSpPr>
          <p:spPr>
            <a:xfrm>
              <a:off x="797051" y="2955544"/>
              <a:ext cx="353248" cy="261610"/>
            </a:xfrm>
            <a:prstGeom prst="rect">
              <a:avLst/>
            </a:prstGeom>
            <a:noFill/>
          </p:spPr>
          <p:txBody>
            <a:bodyPr wrap="square" rtlCol="0">
              <a:spAutoFit/>
            </a:bodyPr>
            <a:lstStyle/>
            <a:p>
              <a:r>
                <a:rPr lang="en-CA" sz="1100" b="1" dirty="0"/>
                <a:t>26</a:t>
              </a:r>
            </a:p>
          </p:txBody>
        </p:sp>
      </p:grpSp>
      <p:grpSp>
        <p:nvGrpSpPr>
          <p:cNvPr id="71" name="Group 70"/>
          <p:cNvGrpSpPr/>
          <p:nvPr/>
        </p:nvGrpSpPr>
        <p:grpSpPr>
          <a:xfrm>
            <a:off x="1970924" y="4373913"/>
            <a:ext cx="342752" cy="261610"/>
            <a:chOff x="799670" y="2967234"/>
            <a:chExt cx="342752" cy="261610"/>
          </a:xfrm>
        </p:grpSpPr>
        <p:sp>
          <p:nvSpPr>
            <p:cNvPr id="72" name="Oval 71"/>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3" name="TextBox 72"/>
            <p:cNvSpPr txBox="1"/>
            <p:nvPr/>
          </p:nvSpPr>
          <p:spPr>
            <a:xfrm>
              <a:off x="799670" y="2967234"/>
              <a:ext cx="342752" cy="261610"/>
            </a:xfrm>
            <a:prstGeom prst="rect">
              <a:avLst/>
            </a:prstGeom>
            <a:noFill/>
          </p:spPr>
          <p:txBody>
            <a:bodyPr wrap="square" rtlCol="0">
              <a:spAutoFit/>
            </a:bodyPr>
            <a:lstStyle/>
            <a:p>
              <a:r>
                <a:rPr lang="en-CA" sz="1100" b="1" dirty="0"/>
                <a:t>32</a:t>
              </a:r>
            </a:p>
          </p:txBody>
        </p:sp>
      </p:grpSp>
      <p:grpSp>
        <p:nvGrpSpPr>
          <p:cNvPr id="74" name="Group 73"/>
          <p:cNvGrpSpPr/>
          <p:nvPr/>
        </p:nvGrpSpPr>
        <p:grpSpPr>
          <a:xfrm>
            <a:off x="2310311" y="4840366"/>
            <a:ext cx="378453" cy="261610"/>
            <a:chOff x="799494" y="2966472"/>
            <a:chExt cx="378453" cy="261610"/>
          </a:xfrm>
        </p:grpSpPr>
        <p:sp>
          <p:nvSpPr>
            <p:cNvPr id="75" name="Oval 74"/>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6" name="TextBox 75"/>
            <p:cNvSpPr txBox="1"/>
            <p:nvPr/>
          </p:nvSpPr>
          <p:spPr>
            <a:xfrm>
              <a:off x="799494" y="2966472"/>
              <a:ext cx="378453" cy="261610"/>
            </a:xfrm>
            <a:prstGeom prst="rect">
              <a:avLst/>
            </a:prstGeom>
            <a:noFill/>
          </p:spPr>
          <p:txBody>
            <a:bodyPr wrap="square" rtlCol="0">
              <a:spAutoFit/>
            </a:bodyPr>
            <a:lstStyle/>
            <a:p>
              <a:r>
                <a:rPr lang="en-CA" sz="1100" b="1" dirty="0"/>
                <a:t>33</a:t>
              </a:r>
            </a:p>
          </p:txBody>
        </p:sp>
      </p:grpSp>
      <p:grpSp>
        <p:nvGrpSpPr>
          <p:cNvPr id="77" name="Group 76"/>
          <p:cNvGrpSpPr/>
          <p:nvPr/>
        </p:nvGrpSpPr>
        <p:grpSpPr>
          <a:xfrm>
            <a:off x="4292885" y="5066979"/>
            <a:ext cx="375686" cy="261610"/>
            <a:chOff x="793854" y="2966472"/>
            <a:chExt cx="375686" cy="261610"/>
          </a:xfrm>
        </p:grpSpPr>
        <p:sp>
          <p:nvSpPr>
            <p:cNvPr id="78" name="Oval 77"/>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9" name="TextBox 78"/>
            <p:cNvSpPr txBox="1"/>
            <p:nvPr/>
          </p:nvSpPr>
          <p:spPr>
            <a:xfrm>
              <a:off x="793854" y="2966472"/>
              <a:ext cx="375686" cy="261610"/>
            </a:xfrm>
            <a:prstGeom prst="rect">
              <a:avLst/>
            </a:prstGeom>
            <a:noFill/>
          </p:spPr>
          <p:txBody>
            <a:bodyPr wrap="square" rtlCol="0">
              <a:spAutoFit/>
            </a:bodyPr>
            <a:lstStyle/>
            <a:p>
              <a:r>
                <a:rPr lang="en-CA" sz="1100" b="1" dirty="0"/>
                <a:t>34</a:t>
              </a:r>
            </a:p>
          </p:txBody>
        </p:sp>
      </p:grpSp>
      <p:grpSp>
        <p:nvGrpSpPr>
          <p:cNvPr id="80" name="Group 79"/>
          <p:cNvGrpSpPr/>
          <p:nvPr/>
        </p:nvGrpSpPr>
        <p:grpSpPr>
          <a:xfrm>
            <a:off x="6908209" y="4964059"/>
            <a:ext cx="404861" cy="261610"/>
            <a:chOff x="796798" y="2966472"/>
            <a:chExt cx="404861" cy="261610"/>
          </a:xfrm>
        </p:grpSpPr>
        <p:sp>
          <p:nvSpPr>
            <p:cNvPr id="81" name="Oval 80"/>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2" name="TextBox 81"/>
            <p:cNvSpPr txBox="1"/>
            <p:nvPr/>
          </p:nvSpPr>
          <p:spPr>
            <a:xfrm>
              <a:off x="796798" y="2966472"/>
              <a:ext cx="404861" cy="261610"/>
            </a:xfrm>
            <a:prstGeom prst="rect">
              <a:avLst/>
            </a:prstGeom>
            <a:noFill/>
          </p:spPr>
          <p:txBody>
            <a:bodyPr wrap="square" rtlCol="0">
              <a:spAutoFit/>
            </a:bodyPr>
            <a:lstStyle/>
            <a:p>
              <a:r>
                <a:rPr lang="en-CA" sz="1100" b="1" dirty="0"/>
                <a:t>29</a:t>
              </a:r>
            </a:p>
          </p:txBody>
        </p:sp>
      </p:grpSp>
      <p:grpSp>
        <p:nvGrpSpPr>
          <p:cNvPr id="83" name="Group 82"/>
          <p:cNvGrpSpPr/>
          <p:nvPr/>
        </p:nvGrpSpPr>
        <p:grpSpPr>
          <a:xfrm>
            <a:off x="8823937" y="5343853"/>
            <a:ext cx="350176" cy="261610"/>
            <a:chOff x="799495" y="2966472"/>
            <a:chExt cx="350176" cy="261610"/>
          </a:xfrm>
        </p:grpSpPr>
        <p:sp>
          <p:nvSpPr>
            <p:cNvPr id="84" name="Oval 83"/>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5" name="TextBox 84"/>
            <p:cNvSpPr txBox="1"/>
            <p:nvPr/>
          </p:nvSpPr>
          <p:spPr>
            <a:xfrm>
              <a:off x="799495" y="2966472"/>
              <a:ext cx="350176" cy="261610"/>
            </a:xfrm>
            <a:prstGeom prst="rect">
              <a:avLst/>
            </a:prstGeom>
            <a:noFill/>
          </p:spPr>
          <p:txBody>
            <a:bodyPr wrap="square" rtlCol="0">
              <a:spAutoFit/>
            </a:bodyPr>
            <a:lstStyle/>
            <a:p>
              <a:r>
                <a:rPr lang="en-CA" sz="1100" b="1" dirty="0"/>
                <a:t>43</a:t>
              </a:r>
            </a:p>
          </p:txBody>
        </p:sp>
      </p:grpSp>
      <p:grpSp>
        <p:nvGrpSpPr>
          <p:cNvPr id="86" name="Group 85"/>
          <p:cNvGrpSpPr/>
          <p:nvPr/>
        </p:nvGrpSpPr>
        <p:grpSpPr>
          <a:xfrm>
            <a:off x="4031995" y="6178217"/>
            <a:ext cx="349322" cy="261610"/>
            <a:chOff x="801384" y="2966472"/>
            <a:chExt cx="349322" cy="261610"/>
          </a:xfrm>
        </p:grpSpPr>
        <p:sp>
          <p:nvSpPr>
            <p:cNvPr id="87" name="Oval 86"/>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8" name="TextBox 87"/>
            <p:cNvSpPr txBox="1"/>
            <p:nvPr/>
          </p:nvSpPr>
          <p:spPr>
            <a:xfrm>
              <a:off x="801384" y="2966472"/>
              <a:ext cx="349322" cy="261610"/>
            </a:xfrm>
            <a:prstGeom prst="rect">
              <a:avLst/>
            </a:prstGeom>
            <a:noFill/>
          </p:spPr>
          <p:txBody>
            <a:bodyPr wrap="square" rtlCol="0">
              <a:spAutoFit/>
            </a:bodyPr>
            <a:lstStyle/>
            <a:p>
              <a:r>
                <a:rPr lang="en-CA" sz="1100" b="1" dirty="0"/>
                <a:t>38</a:t>
              </a:r>
            </a:p>
          </p:txBody>
        </p:sp>
      </p:grpSp>
      <p:grpSp>
        <p:nvGrpSpPr>
          <p:cNvPr id="89" name="Group 88"/>
          <p:cNvGrpSpPr/>
          <p:nvPr/>
        </p:nvGrpSpPr>
        <p:grpSpPr>
          <a:xfrm>
            <a:off x="2197525" y="5568493"/>
            <a:ext cx="330710" cy="261610"/>
            <a:chOff x="797910" y="2966472"/>
            <a:chExt cx="330710" cy="261610"/>
          </a:xfrm>
        </p:grpSpPr>
        <p:sp>
          <p:nvSpPr>
            <p:cNvPr id="90" name="Oval 89"/>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1" name="TextBox 90"/>
            <p:cNvSpPr txBox="1"/>
            <p:nvPr/>
          </p:nvSpPr>
          <p:spPr>
            <a:xfrm>
              <a:off x="797910" y="2966472"/>
              <a:ext cx="330710" cy="261610"/>
            </a:xfrm>
            <a:prstGeom prst="rect">
              <a:avLst/>
            </a:prstGeom>
            <a:noFill/>
          </p:spPr>
          <p:txBody>
            <a:bodyPr wrap="square" rtlCol="0">
              <a:spAutoFit/>
            </a:bodyPr>
            <a:lstStyle/>
            <a:p>
              <a:r>
                <a:rPr lang="en-CA" sz="1100" b="1" dirty="0"/>
                <a:t>37</a:t>
              </a:r>
            </a:p>
          </p:txBody>
        </p:sp>
      </p:grpSp>
      <p:grpSp>
        <p:nvGrpSpPr>
          <p:cNvPr id="92" name="Group 91"/>
          <p:cNvGrpSpPr/>
          <p:nvPr/>
        </p:nvGrpSpPr>
        <p:grpSpPr>
          <a:xfrm>
            <a:off x="6570780" y="6281863"/>
            <a:ext cx="381399" cy="261610"/>
            <a:chOff x="798834" y="2964545"/>
            <a:chExt cx="381399" cy="261610"/>
          </a:xfrm>
        </p:grpSpPr>
        <p:sp>
          <p:nvSpPr>
            <p:cNvPr id="93" name="Oval 92"/>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4" name="TextBox 93"/>
            <p:cNvSpPr txBox="1"/>
            <p:nvPr/>
          </p:nvSpPr>
          <p:spPr>
            <a:xfrm>
              <a:off x="798834" y="2964545"/>
              <a:ext cx="381399" cy="261610"/>
            </a:xfrm>
            <a:prstGeom prst="rect">
              <a:avLst/>
            </a:prstGeom>
            <a:noFill/>
          </p:spPr>
          <p:txBody>
            <a:bodyPr wrap="square" rtlCol="0">
              <a:spAutoFit/>
            </a:bodyPr>
            <a:lstStyle/>
            <a:p>
              <a:r>
                <a:rPr lang="en-CA" sz="1100" b="1" dirty="0"/>
                <a:t>41</a:t>
              </a:r>
            </a:p>
          </p:txBody>
        </p:sp>
      </p:grpSp>
      <p:grpSp>
        <p:nvGrpSpPr>
          <p:cNvPr id="95" name="Group 94"/>
          <p:cNvGrpSpPr/>
          <p:nvPr/>
        </p:nvGrpSpPr>
        <p:grpSpPr>
          <a:xfrm>
            <a:off x="7764207" y="5904383"/>
            <a:ext cx="506113" cy="261610"/>
            <a:chOff x="810687" y="2957577"/>
            <a:chExt cx="506113" cy="261610"/>
          </a:xfrm>
        </p:grpSpPr>
        <p:sp>
          <p:nvSpPr>
            <p:cNvPr id="96" name="Oval 95"/>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7" name="TextBox 96"/>
            <p:cNvSpPr txBox="1"/>
            <p:nvPr/>
          </p:nvSpPr>
          <p:spPr>
            <a:xfrm>
              <a:off x="810687" y="2957577"/>
              <a:ext cx="506113" cy="261610"/>
            </a:xfrm>
            <a:prstGeom prst="rect">
              <a:avLst/>
            </a:prstGeom>
            <a:noFill/>
          </p:spPr>
          <p:txBody>
            <a:bodyPr wrap="square" rtlCol="0">
              <a:spAutoFit/>
            </a:bodyPr>
            <a:lstStyle/>
            <a:p>
              <a:r>
                <a:rPr lang="en-CA" sz="1100" b="1" dirty="0"/>
                <a:t>42</a:t>
              </a:r>
            </a:p>
          </p:txBody>
        </p:sp>
      </p:grpSp>
      <p:grpSp>
        <p:nvGrpSpPr>
          <p:cNvPr id="98" name="Group 97"/>
          <p:cNvGrpSpPr/>
          <p:nvPr/>
        </p:nvGrpSpPr>
        <p:grpSpPr>
          <a:xfrm>
            <a:off x="9400145" y="5822280"/>
            <a:ext cx="418524" cy="261610"/>
            <a:chOff x="792113" y="2955587"/>
            <a:chExt cx="418524" cy="261610"/>
          </a:xfrm>
        </p:grpSpPr>
        <p:sp>
          <p:nvSpPr>
            <p:cNvPr id="99" name="Oval 98"/>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0" name="TextBox 99"/>
            <p:cNvSpPr txBox="1"/>
            <p:nvPr/>
          </p:nvSpPr>
          <p:spPr>
            <a:xfrm>
              <a:off x="792113" y="2955587"/>
              <a:ext cx="418524" cy="261610"/>
            </a:xfrm>
            <a:prstGeom prst="rect">
              <a:avLst/>
            </a:prstGeom>
            <a:noFill/>
          </p:spPr>
          <p:txBody>
            <a:bodyPr wrap="square" rtlCol="0">
              <a:spAutoFit/>
            </a:bodyPr>
            <a:lstStyle/>
            <a:p>
              <a:r>
                <a:rPr lang="en-CA" sz="1100" b="1" dirty="0"/>
                <a:t>44</a:t>
              </a:r>
            </a:p>
          </p:txBody>
        </p:sp>
      </p:grpSp>
      <p:grpSp>
        <p:nvGrpSpPr>
          <p:cNvPr id="101" name="Group 100"/>
          <p:cNvGrpSpPr/>
          <p:nvPr/>
        </p:nvGrpSpPr>
        <p:grpSpPr>
          <a:xfrm>
            <a:off x="9609407" y="3919732"/>
            <a:ext cx="349321" cy="261610"/>
            <a:chOff x="804807" y="2956442"/>
            <a:chExt cx="349321" cy="261610"/>
          </a:xfrm>
        </p:grpSpPr>
        <p:sp>
          <p:nvSpPr>
            <p:cNvPr id="102" name="Oval 101"/>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3" name="TextBox 102"/>
            <p:cNvSpPr txBox="1"/>
            <p:nvPr/>
          </p:nvSpPr>
          <p:spPr>
            <a:xfrm>
              <a:off x="804807" y="2956442"/>
              <a:ext cx="349321" cy="261610"/>
            </a:xfrm>
            <a:prstGeom prst="rect">
              <a:avLst/>
            </a:prstGeom>
            <a:noFill/>
          </p:spPr>
          <p:txBody>
            <a:bodyPr wrap="square" rtlCol="0">
              <a:spAutoFit/>
            </a:bodyPr>
            <a:lstStyle/>
            <a:p>
              <a:r>
                <a:rPr lang="en-CA" sz="1100" b="1" dirty="0"/>
                <a:t>31</a:t>
              </a:r>
            </a:p>
          </p:txBody>
        </p:sp>
      </p:grpSp>
      <p:grpSp>
        <p:nvGrpSpPr>
          <p:cNvPr id="104" name="Group 103"/>
          <p:cNvGrpSpPr/>
          <p:nvPr/>
        </p:nvGrpSpPr>
        <p:grpSpPr>
          <a:xfrm>
            <a:off x="1270493" y="3820944"/>
            <a:ext cx="399638" cy="261610"/>
            <a:chOff x="788603" y="2966472"/>
            <a:chExt cx="399638" cy="261610"/>
          </a:xfrm>
        </p:grpSpPr>
        <p:sp>
          <p:nvSpPr>
            <p:cNvPr id="105" name="Oval 104"/>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6" name="TextBox 105"/>
            <p:cNvSpPr txBox="1"/>
            <p:nvPr/>
          </p:nvSpPr>
          <p:spPr>
            <a:xfrm>
              <a:off x="788603" y="2966472"/>
              <a:ext cx="399638" cy="261610"/>
            </a:xfrm>
            <a:prstGeom prst="rect">
              <a:avLst/>
            </a:prstGeom>
            <a:noFill/>
          </p:spPr>
          <p:txBody>
            <a:bodyPr wrap="square" rtlCol="0">
              <a:spAutoFit/>
            </a:bodyPr>
            <a:lstStyle/>
            <a:p>
              <a:r>
                <a:rPr lang="en-CA" sz="1100" b="1" dirty="0"/>
                <a:t>25</a:t>
              </a:r>
            </a:p>
          </p:txBody>
        </p:sp>
      </p:grpSp>
      <p:grpSp>
        <p:nvGrpSpPr>
          <p:cNvPr id="107" name="Group 106"/>
          <p:cNvGrpSpPr/>
          <p:nvPr/>
        </p:nvGrpSpPr>
        <p:grpSpPr>
          <a:xfrm>
            <a:off x="6996089" y="3899312"/>
            <a:ext cx="340343" cy="261610"/>
            <a:chOff x="805776" y="2966472"/>
            <a:chExt cx="340343" cy="261610"/>
          </a:xfrm>
        </p:grpSpPr>
        <p:sp>
          <p:nvSpPr>
            <p:cNvPr id="108" name="Oval 107"/>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9" name="TextBox 108"/>
            <p:cNvSpPr txBox="1"/>
            <p:nvPr/>
          </p:nvSpPr>
          <p:spPr>
            <a:xfrm>
              <a:off x="805776" y="2966472"/>
              <a:ext cx="340343" cy="261610"/>
            </a:xfrm>
            <a:prstGeom prst="rect">
              <a:avLst/>
            </a:prstGeom>
            <a:noFill/>
          </p:spPr>
          <p:txBody>
            <a:bodyPr wrap="square" rtlCol="0">
              <a:spAutoFit/>
            </a:bodyPr>
            <a:lstStyle/>
            <a:p>
              <a:r>
                <a:rPr lang="en-CA" sz="1100" b="1" dirty="0"/>
                <a:t>22</a:t>
              </a:r>
            </a:p>
          </p:txBody>
        </p:sp>
      </p:grpSp>
      <p:grpSp>
        <p:nvGrpSpPr>
          <p:cNvPr id="110" name="Group 109"/>
          <p:cNvGrpSpPr/>
          <p:nvPr/>
        </p:nvGrpSpPr>
        <p:grpSpPr>
          <a:xfrm>
            <a:off x="6117419" y="3781413"/>
            <a:ext cx="339085" cy="261610"/>
            <a:chOff x="806746" y="2966472"/>
            <a:chExt cx="339085" cy="261610"/>
          </a:xfrm>
        </p:grpSpPr>
        <p:sp>
          <p:nvSpPr>
            <p:cNvPr id="111" name="Oval 110"/>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2" name="TextBox 111"/>
            <p:cNvSpPr txBox="1"/>
            <p:nvPr/>
          </p:nvSpPr>
          <p:spPr>
            <a:xfrm>
              <a:off x="806746" y="2966472"/>
              <a:ext cx="339085" cy="261610"/>
            </a:xfrm>
            <a:prstGeom prst="rect">
              <a:avLst/>
            </a:prstGeom>
            <a:noFill/>
          </p:spPr>
          <p:txBody>
            <a:bodyPr wrap="square" rtlCol="0">
              <a:spAutoFit/>
            </a:bodyPr>
            <a:lstStyle/>
            <a:p>
              <a:r>
                <a:rPr lang="en-CA" sz="1100" b="1" dirty="0"/>
                <a:t>21</a:t>
              </a:r>
            </a:p>
          </p:txBody>
        </p:sp>
      </p:grpSp>
      <p:grpSp>
        <p:nvGrpSpPr>
          <p:cNvPr id="113" name="Group 112"/>
          <p:cNvGrpSpPr/>
          <p:nvPr/>
        </p:nvGrpSpPr>
        <p:grpSpPr>
          <a:xfrm>
            <a:off x="5607803" y="3768507"/>
            <a:ext cx="374030" cy="261610"/>
            <a:chOff x="806086" y="2966472"/>
            <a:chExt cx="374030" cy="261610"/>
          </a:xfrm>
        </p:grpSpPr>
        <p:sp>
          <p:nvSpPr>
            <p:cNvPr id="114" name="Oval 113"/>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5" name="TextBox 114"/>
            <p:cNvSpPr txBox="1"/>
            <p:nvPr/>
          </p:nvSpPr>
          <p:spPr>
            <a:xfrm>
              <a:off x="806086" y="2966472"/>
              <a:ext cx="374030" cy="261610"/>
            </a:xfrm>
            <a:prstGeom prst="rect">
              <a:avLst/>
            </a:prstGeom>
            <a:noFill/>
          </p:spPr>
          <p:txBody>
            <a:bodyPr wrap="square" rtlCol="0">
              <a:spAutoFit/>
            </a:bodyPr>
            <a:lstStyle/>
            <a:p>
              <a:r>
                <a:rPr lang="en-CA" sz="1100" b="1" dirty="0"/>
                <a:t>20</a:t>
              </a:r>
            </a:p>
          </p:txBody>
        </p:sp>
      </p:grpSp>
      <p:grpSp>
        <p:nvGrpSpPr>
          <p:cNvPr id="116" name="Group 115"/>
          <p:cNvGrpSpPr/>
          <p:nvPr/>
        </p:nvGrpSpPr>
        <p:grpSpPr>
          <a:xfrm>
            <a:off x="5030734" y="3788927"/>
            <a:ext cx="421417" cy="261610"/>
            <a:chOff x="798134" y="2966472"/>
            <a:chExt cx="421417" cy="261610"/>
          </a:xfrm>
        </p:grpSpPr>
        <p:sp>
          <p:nvSpPr>
            <p:cNvPr id="117" name="Oval 116"/>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8" name="TextBox 117"/>
            <p:cNvSpPr txBox="1"/>
            <p:nvPr/>
          </p:nvSpPr>
          <p:spPr>
            <a:xfrm>
              <a:off x="798134" y="2966472"/>
              <a:ext cx="421417" cy="261610"/>
            </a:xfrm>
            <a:prstGeom prst="rect">
              <a:avLst/>
            </a:prstGeom>
            <a:noFill/>
          </p:spPr>
          <p:txBody>
            <a:bodyPr wrap="square" rtlCol="0">
              <a:spAutoFit/>
            </a:bodyPr>
            <a:lstStyle/>
            <a:p>
              <a:r>
                <a:rPr lang="en-CA" sz="1100" b="1" dirty="0"/>
                <a:t>19</a:t>
              </a:r>
            </a:p>
          </p:txBody>
        </p:sp>
      </p:grpSp>
      <p:grpSp>
        <p:nvGrpSpPr>
          <p:cNvPr id="119" name="Group 118"/>
          <p:cNvGrpSpPr/>
          <p:nvPr/>
        </p:nvGrpSpPr>
        <p:grpSpPr>
          <a:xfrm>
            <a:off x="8700822" y="2078422"/>
            <a:ext cx="328773" cy="261610"/>
            <a:chOff x="799670" y="2971981"/>
            <a:chExt cx="328773" cy="261610"/>
          </a:xfrm>
        </p:grpSpPr>
        <p:sp>
          <p:nvSpPr>
            <p:cNvPr id="120" name="Oval 119"/>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1" name="TextBox 120"/>
            <p:cNvSpPr txBox="1"/>
            <p:nvPr/>
          </p:nvSpPr>
          <p:spPr>
            <a:xfrm>
              <a:off x="799670" y="2971981"/>
              <a:ext cx="328773" cy="261610"/>
            </a:xfrm>
            <a:prstGeom prst="rect">
              <a:avLst/>
            </a:prstGeom>
            <a:noFill/>
          </p:spPr>
          <p:txBody>
            <a:bodyPr wrap="square" rtlCol="0">
              <a:spAutoFit/>
            </a:bodyPr>
            <a:lstStyle/>
            <a:p>
              <a:r>
                <a:rPr lang="en-CA" sz="1100" b="1" dirty="0"/>
                <a:t>12</a:t>
              </a:r>
            </a:p>
          </p:txBody>
        </p:sp>
      </p:grpSp>
      <p:grpSp>
        <p:nvGrpSpPr>
          <p:cNvPr id="122" name="Group 121"/>
          <p:cNvGrpSpPr/>
          <p:nvPr/>
        </p:nvGrpSpPr>
        <p:grpSpPr>
          <a:xfrm>
            <a:off x="4970625" y="4826142"/>
            <a:ext cx="328773" cy="261610"/>
            <a:chOff x="801206" y="2966472"/>
            <a:chExt cx="328773" cy="261610"/>
          </a:xfrm>
        </p:grpSpPr>
        <p:sp>
          <p:nvSpPr>
            <p:cNvPr id="123" name="Oval 122"/>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4" name="TextBox 123"/>
            <p:cNvSpPr txBox="1"/>
            <p:nvPr/>
          </p:nvSpPr>
          <p:spPr>
            <a:xfrm>
              <a:off x="801206" y="2966472"/>
              <a:ext cx="328773" cy="261610"/>
            </a:xfrm>
            <a:prstGeom prst="rect">
              <a:avLst/>
            </a:prstGeom>
            <a:noFill/>
          </p:spPr>
          <p:txBody>
            <a:bodyPr wrap="square" rtlCol="0">
              <a:spAutoFit/>
            </a:bodyPr>
            <a:lstStyle/>
            <a:p>
              <a:r>
                <a:rPr lang="en-CA" sz="1100" b="1" dirty="0"/>
                <a:t>35</a:t>
              </a:r>
            </a:p>
          </p:txBody>
        </p:sp>
      </p:grpSp>
      <p:grpSp>
        <p:nvGrpSpPr>
          <p:cNvPr id="125" name="Group 124"/>
          <p:cNvGrpSpPr/>
          <p:nvPr/>
        </p:nvGrpSpPr>
        <p:grpSpPr>
          <a:xfrm>
            <a:off x="3974538" y="3849007"/>
            <a:ext cx="365260" cy="261610"/>
            <a:chOff x="803859" y="2966472"/>
            <a:chExt cx="365260" cy="261610"/>
          </a:xfrm>
        </p:grpSpPr>
        <p:sp>
          <p:nvSpPr>
            <p:cNvPr id="126" name="Oval 125"/>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7" name="TextBox 126"/>
            <p:cNvSpPr txBox="1"/>
            <p:nvPr/>
          </p:nvSpPr>
          <p:spPr>
            <a:xfrm>
              <a:off x="803859" y="2966472"/>
              <a:ext cx="365260" cy="261610"/>
            </a:xfrm>
            <a:prstGeom prst="rect">
              <a:avLst/>
            </a:prstGeom>
            <a:noFill/>
          </p:spPr>
          <p:txBody>
            <a:bodyPr wrap="square" rtlCol="0">
              <a:spAutoFit/>
            </a:bodyPr>
            <a:lstStyle/>
            <a:p>
              <a:r>
                <a:rPr lang="en-CA" sz="1100" b="1" dirty="0"/>
                <a:t>27</a:t>
              </a:r>
            </a:p>
          </p:txBody>
        </p:sp>
      </p:grpSp>
      <p:grpSp>
        <p:nvGrpSpPr>
          <p:cNvPr id="128" name="Group 127"/>
          <p:cNvGrpSpPr/>
          <p:nvPr/>
        </p:nvGrpSpPr>
        <p:grpSpPr>
          <a:xfrm>
            <a:off x="1805456" y="5091671"/>
            <a:ext cx="349321" cy="261610"/>
            <a:chOff x="801208" y="2959020"/>
            <a:chExt cx="349321" cy="261610"/>
          </a:xfrm>
        </p:grpSpPr>
        <p:sp>
          <p:nvSpPr>
            <p:cNvPr id="129" name="Oval 128"/>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0" name="TextBox 129"/>
            <p:cNvSpPr txBox="1"/>
            <p:nvPr/>
          </p:nvSpPr>
          <p:spPr>
            <a:xfrm>
              <a:off x="801208" y="2959020"/>
              <a:ext cx="349321" cy="261610"/>
            </a:xfrm>
            <a:prstGeom prst="rect">
              <a:avLst/>
            </a:prstGeom>
            <a:noFill/>
          </p:spPr>
          <p:txBody>
            <a:bodyPr wrap="square" rtlCol="0">
              <a:spAutoFit/>
            </a:bodyPr>
            <a:lstStyle/>
            <a:p>
              <a:r>
                <a:rPr lang="en-CA" sz="1100" b="1" dirty="0"/>
                <a:t>36</a:t>
              </a:r>
            </a:p>
          </p:txBody>
        </p:sp>
      </p:grpSp>
      <p:grpSp>
        <p:nvGrpSpPr>
          <p:cNvPr id="131" name="Group 130"/>
          <p:cNvGrpSpPr/>
          <p:nvPr/>
        </p:nvGrpSpPr>
        <p:grpSpPr>
          <a:xfrm>
            <a:off x="9837288" y="5409264"/>
            <a:ext cx="534796" cy="261610"/>
            <a:chOff x="795705" y="2963345"/>
            <a:chExt cx="534796" cy="261610"/>
          </a:xfrm>
        </p:grpSpPr>
        <p:sp>
          <p:nvSpPr>
            <p:cNvPr id="132" name="Oval 131"/>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3" name="TextBox 132"/>
            <p:cNvSpPr txBox="1"/>
            <p:nvPr/>
          </p:nvSpPr>
          <p:spPr>
            <a:xfrm>
              <a:off x="795705" y="2963345"/>
              <a:ext cx="534796" cy="261610"/>
            </a:xfrm>
            <a:prstGeom prst="rect">
              <a:avLst/>
            </a:prstGeom>
            <a:noFill/>
          </p:spPr>
          <p:txBody>
            <a:bodyPr wrap="square" rtlCol="0">
              <a:spAutoFit/>
            </a:bodyPr>
            <a:lstStyle/>
            <a:p>
              <a:r>
                <a:rPr lang="en-CA" sz="1100" b="1" dirty="0"/>
                <a:t>45</a:t>
              </a:r>
            </a:p>
          </p:txBody>
        </p:sp>
      </p:grpSp>
      <p:grpSp>
        <p:nvGrpSpPr>
          <p:cNvPr id="134" name="Group 133"/>
          <p:cNvGrpSpPr/>
          <p:nvPr/>
        </p:nvGrpSpPr>
        <p:grpSpPr>
          <a:xfrm>
            <a:off x="4961579" y="6256963"/>
            <a:ext cx="343794" cy="261610"/>
            <a:chOff x="801997" y="2966472"/>
            <a:chExt cx="343794" cy="261610"/>
          </a:xfrm>
        </p:grpSpPr>
        <p:sp>
          <p:nvSpPr>
            <p:cNvPr id="135" name="Oval 134"/>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6" name="TextBox 135"/>
            <p:cNvSpPr txBox="1"/>
            <p:nvPr/>
          </p:nvSpPr>
          <p:spPr>
            <a:xfrm>
              <a:off x="801997" y="2966472"/>
              <a:ext cx="343794" cy="261610"/>
            </a:xfrm>
            <a:prstGeom prst="rect">
              <a:avLst/>
            </a:prstGeom>
            <a:noFill/>
          </p:spPr>
          <p:txBody>
            <a:bodyPr wrap="square" rtlCol="0">
              <a:spAutoFit/>
            </a:bodyPr>
            <a:lstStyle/>
            <a:p>
              <a:r>
                <a:rPr lang="en-CA" sz="1100" b="1" dirty="0"/>
                <a:t>39</a:t>
              </a:r>
            </a:p>
          </p:txBody>
        </p:sp>
      </p:grpSp>
      <p:grpSp>
        <p:nvGrpSpPr>
          <p:cNvPr id="137" name="Group 136"/>
          <p:cNvGrpSpPr/>
          <p:nvPr/>
        </p:nvGrpSpPr>
        <p:grpSpPr>
          <a:xfrm>
            <a:off x="5696996" y="6473052"/>
            <a:ext cx="343039" cy="261610"/>
            <a:chOff x="792537" y="2966472"/>
            <a:chExt cx="343039" cy="261610"/>
          </a:xfrm>
        </p:grpSpPr>
        <p:sp>
          <p:nvSpPr>
            <p:cNvPr id="138" name="Oval 137"/>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9" name="TextBox 138"/>
            <p:cNvSpPr txBox="1"/>
            <p:nvPr/>
          </p:nvSpPr>
          <p:spPr>
            <a:xfrm>
              <a:off x="792537" y="2966472"/>
              <a:ext cx="343039" cy="261610"/>
            </a:xfrm>
            <a:prstGeom prst="rect">
              <a:avLst/>
            </a:prstGeom>
            <a:noFill/>
          </p:spPr>
          <p:txBody>
            <a:bodyPr wrap="square" rtlCol="0">
              <a:spAutoFit/>
            </a:bodyPr>
            <a:lstStyle/>
            <a:p>
              <a:r>
                <a:rPr lang="en-CA" sz="1100" b="1" dirty="0"/>
                <a:t>40</a:t>
              </a:r>
            </a:p>
          </p:txBody>
        </p:sp>
      </p:grpSp>
      <p:grpSp>
        <p:nvGrpSpPr>
          <p:cNvPr id="140" name="Group 139"/>
          <p:cNvGrpSpPr/>
          <p:nvPr/>
        </p:nvGrpSpPr>
        <p:grpSpPr>
          <a:xfrm>
            <a:off x="6726147" y="2788470"/>
            <a:ext cx="246580" cy="261610"/>
            <a:chOff x="840767" y="2966472"/>
            <a:chExt cx="246580" cy="261610"/>
          </a:xfrm>
        </p:grpSpPr>
        <p:sp>
          <p:nvSpPr>
            <p:cNvPr id="141" name="Oval 140"/>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2" name="TextBox 141"/>
            <p:cNvSpPr txBox="1"/>
            <p:nvPr/>
          </p:nvSpPr>
          <p:spPr>
            <a:xfrm>
              <a:off x="840767" y="2966472"/>
              <a:ext cx="246580" cy="261610"/>
            </a:xfrm>
            <a:prstGeom prst="rect">
              <a:avLst/>
            </a:prstGeom>
            <a:noFill/>
          </p:spPr>
          <p:txBody>
            <a:bodyPr wrap="square" rtlCol="0">
              <a:spAutoFit/>
            </a:bodyPr>
            <a:lstStyle/>
            <a:p>
              <a:r>
                <a:rPr lang="en-CA" sz="1100" b="1" dirty="0"/>
                <a:t>9</a:t>
              </a:r>
            </a:p>
          </p:txBody>
        </p:sp>
      </p:grpSp>
      <p:grpSp>
        <p:nvGrpSpPr>
          <p:cNvPr id="145" name="Group 144"/>
          <p:cNvGrpSpPr/>
          <p:nvPr/>
        </p:nvGrpSpPr>
        <p:grpSpPr>
          <a:xfrm>
            <a:off x="10253607" y="2411109"/>
            <a:ext cx="383570" cy="261610"/>
            <a:chOff x="809945" y="2966472"/>
            <a:chExt cx="383570" cy="261610"/>
          </a:xfrm>
        </p:grpSpPr>
        <p:sp>
          <p:nvSpPr>
            <p:cNvPr id="146" name="Oval 145"/>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7" name="TextBox 146"/>
            <p:cNvSpPr txBox="1"/>
            <p:nvPr/>
          </p:nvSpPr>
          <p:spPr>
            <a:xfrm>
              <a:off x="809945" y="2966472"/>
              <a:ext cx="383570" cy="261610"/>
            </a:xfrm>
            <a:prstGeom prst="rect">
              <a:avLst/>
            </a:prstGeom>
            <a:noFill/>
          </p:spPr>
          <p:txBody>
            <a:bodyPr wrap="square" rtlCol="0">
              <a:spAutoFit/>
            </a:bodyPr>
            <a:lstStyle/>
            <a:p>
              <a:r>
                <a:rPr lang="en-CA" sz="1100" b="1" dirty="0"/>
                <a:t>47</a:t>
              </a:r>
            </a:p>
          </p:txBody>
        </p:sp>
      </p:grpSp>
      <p:grpSp>
        <p:nvGrpSpPr>
          <p:cNvPr id="148" name="Group 147"/>
          <p:cNvGrpSpPr/>
          <p:nvPr/>
        </p:nvGrpSpPr>
        <p:grpSpPr>
          <a:xfrm>
            <a:off x="1899776" y="3259847"/>
            <a:ext cx="383570" cy="261610"/>
            <a:chOff x="809945" y="2966472"/>
            <a:chExt cx="383570" cy="261610"/>
          </a:xfrm>
        </p:grpSpPr>
        <p:sp>
          <p:nvSpPr>
            <p:cNvPr id="149" name="Oval 148"/>
            <p:cNvSpPr/>
            <p:nvPr/>
          </p:nvSpPr>
          <p:spPr>
            <a:xfrm>
              <a:off x="861316" y="2994535"/>
              <a:ext cx="205483" cy="2054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0" name="TextBox 149"/>
            <p:cNvSpPr txBox="1"/>
            <p:nvPr/>
          </p:nvSpPr>
          <p:spPr>
            <a:xfrm>
              <a:off x="809945" y="2966472"/>
              <a:ext cx="383570" cy="261610"/>
            </a:xfrm>
            <a:prstGeom prst="rect">
              <a:avLst/>
            </a:prstGeom>
            <a:noFill/>
          </p:spPr>
          <p:txBody>
            <a:bodyPr wrap="square" rtlCol="0">
              <a:spAutoFit/>
            </a:bodyPr>
            <a:lstStyle/>
            <a:p>
              <a:r>
                <a:rPr lang="en-CA" sz="1100" b="1" dirty="0"/>
                <a:t>48</a:t>
              </a:r>
            </a:p>
          </p:txBody>
        </p:sp>
      </p:grpSp>
      <p:sp>
        <p:nvSpPr>
          <p:cNvPr id="151" name="TextBox 150"/>
          <p:cNvSpPr txBox="1"/>
          <p:nvPr/>
        </p:nvSpPr>
        <p:spPr>
          <a:xfrm>
            <a:off x="1175978" y="6925455"/>
            <a:ext cx="2995448" cy="184666"/>
          </a:xfrm>
          <a:prstGeom prst="rect">
            <a:avLst/>
          </a:prstGeom>
          <a:noFill/>
        </p:spPr>
        <p:txBody>
          <a:bodyPr wrap="square" rtlCol="0">
            <a:spAutoFit/>
          </a:bodyPr>
          <a:lstStyle/>
          <a:p>
            <a:r>
              <a:rPr lang="en-CA" sz="600" i="1" dirty="0">
                <a:solidFill>
                  <a:schemeClr val="tx1">
                    <a:lumMod val="50000"/>
                    <a:lumOff val="50000"/>
                  </a:schemeClr>
                </a:solidFill>
              </a:rPr>
              <a:t>Image from Oak Hammock Marsh Interpretive Centre. </a:t>
            </a:r>
          </a:p>
        </p:txBody>
      </p:sp>
    </p:spTree>
    <p:extLst>
      <p:ext uri="{BB962C8B-B14F-4D97-AF65-F5344CB8AC3E}">
        <p14:creationId xmlns:p14="http://schemas.microsoft.com/office/powerpoint/2010/main" val="7430241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6143946"/>
            <a:ext cx="12192000" cy="955497"/>
          </a:xfrm>
          <a:prstGeom prst="rect">
            <a:avLst/>
          </a:prstGeom>
          <a:solidFill>
            <a:schemeClr val="bg1"/>
          </a:solidFill>
        </p:spPr>
        <p:txBody>
          <a:bodyPr wrap="square" rtlCol="0">
            <a:spAutoFit/>
          </a:bodyPr>
          <a:lstStyle/>
          <a:p>
            <a:endParaRPr lang="en-CA" dirty="0"/>
          </a:p>
        </p:txBody>
      </p:sp>
      <p:pic>
        <p:nvPicPr>
          <p:cNvPr id="2" name="Content Placeholder 5"/>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75978" y="241444"/>
            <a:ext cx="9840044" cy="6709024"/>
          </a:xfrm>
          <a:prstGeom prst="rect">
            <a:avLst/>
          </a:prstGeom>
        </p:spPr>
      </p:pic>
      <p:grpSp>
        <p:nvGrpSpPr>
          <p:cNvPr id="8" name="Group 7"/>
          <p:cNvGrpSpPr/>
          <p:nvPr/>
        </p:nvGrpSpPr>
        <p:grpSpPr>
          <a:xfrm>
            <a:off x="6163970" y="914957"/>
            <a:ext cx="246580" cy="261610"/>
            <a:chOff x="696231" y="2071953"/>
            <a:chExt cx="246580" cy="261610"/>
          </a:xfrm>
        </p:grpSpPr>
        <p:sp>
          <p:nvSpPr>
            <p:cNvPr id="5" name="Oval 4"/>
            <p:cNvSpPr/>
            <p:nvPr/>
          </p:nvSpPr>
          <p:spPr>
            <a:xfrm>
              <a:off x="716780" y="2100016"/>
              <a:ext cx="205483" cy="205484"/>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a:p>
          </p:txBody>
        </p:sp>
        <p:sp>
          <p:nvSpPr>
            <p:cNvPr id="6" name="TextBox 5"/>
            <p:cNvSpPr txBox="1"/>
            <p:nvPr/>
          </p:nvSpPr>
          <p:spPr>
            <a:xfrm>
              <a:off x="696231" y="2071953"/>
              <a:ext cx="246580" cy="261610"/>
            </a:xfrm>
            <a:prstGeom prst="rect">
              <a:avLst/>
            </a:prstGeom>
            <a:noFill/>
          </p:spPr>
          <p:txBody>
            <a:bodyPr wrap="square" rtlCol="0">
              <a:spAutoFit/>
            </a:bodyPr>
            <a:lstStyle/>
            <a:p>
              <a:r>
                <a:rPr lang="en-CA" sz="1100" b="1" dirty="0"/>
                <a:t>3</a:t>
              </a:r>
            </a:p>
          </p:txBody>
        </p:sp>
      </p:grpSp>
      <p:grpSp>
        <p:nvGrpSpPr>
          <p:cNvPr id="12" name="Group 11"/>
          <p:cNvGrpSpPr/>
          <p:nvPr/>
        </p:nvGrpSpPr>
        <p:grpSpPr>
          <a:xfrm>
            <a:off x="8098516" y="1365936"/>
            <a:ext cx="246580" cy="261610"/>
            <a:chOff x="696231" y="2071953"/>
            <a:chExt cx="246580" cy="261610"/>
          </a:xfrm>
        </p:grpSpPr>
        <p:sp>
          <p:nvSpPr>
            <p:cNvPr id="13" name="Oval 12"/>
            <p:cNvSpPr/>
            <p:nvPr/>
          </p:nvSpPr>
          <p:spPr>
            <a:xfrm>
              <a:off x="716780" y="2100016"/>
              <a:ext cx="205483" cy="205484"/>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a:p>
          </p:txBody>
        </p:sp>
        <p:sp>
          <p:nvSpPr>
            <p:cNvPr id="14" name="TextBox 13"/>
            <p:cNvSpPr txBox="1"/>
            <p:nvPr/>
          </p:nvSpPr>
          <p:spPr>
            <a:xfrm>
              <a:off x="696231" y="2071953"/>
              <a:ext cx="246580" cy="261610"/>
            </a:xfrm>
            <a:prstGeom prst="rect">
              <a:avLst/>
            </a:prstGeom>
            <a:noFill/>
          </p:spPr>
          <p:txBody>
            <a:bodyPr wrap="square" rtlCol="0">
              <a:spAutoFit/>
            </a:bodyPr>
            <a:lstStyle/>
            <a:p>
              <a:r>
                <a:rPr lang="en-CA" sz="1100" b="1" dirty="0"/>
                <a:t>4</a:t>
              </a:r>
            </a:p>
          </p:txBody>
        </p:sp>
      </p:grpSp>
      <p:grpSp>
        <p:nvGrpSpPr>
          <p:cNvPr id="15" name="Group 14"/>
          <p:cNvGrpSpPr/>
          <p:nvPr/>
        </p:nvGrpSpPr>
        <p:grpSpPr>
          <a:xfrm>
            <a:off x="1567088" y="5499398"/>
            <a:ext cx="246580" cy="261610"/>
            <a:chOff x="696231" y="2071953"/>
            <a:chExt cx="246580" cy="261610"/>
          </a:xfrm>
        </p:grpSpPr>
        <p:sp>
          <p:nvSpPr>
            <p:cNvPr id="16" name="Oval 15"/>
            <p:cNvSpPr/>
            <p:nvPr/>
          </p:nvSpPr>
          <p:spPr>
            <a:xfrm>
              <a:off x="716780" y="2100016"/>
              <a:ext cx="205483" cy="205484"/>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a:p>
          </p:txBody>
        </p:sp>
        <p:sp>
          <p:nvSpPr>
            <p:cNvPr id="17" name="TextBox 16"/>
            <p:cNvSpPr txBox="1"/>
            <p:nvPr/>
          </p:nvSpPr>
          <p:spPr>
            <a:xfrm>
              <a:off x="696231" y="2071953"/>
              <a:ext cx="246580" cy="261610"/>
            </a:xfrm>
            <a:prstGeom prst="rect">
              <a:avLst/>
            </a:prstGeom>
            <a:noFill/>
          </p:spPr>
          <p:txBody>
            <a:bodyPr wrap="square" rtlCol="0">
              <a:spAutoFit/>
            </a:bodyPr>
            <a:lstStyle/>
            <a:p>
              <a:r>
                <a:rPr lang="en-CA" sz="1100" b="1" dirty="0"/>
                <a:t>6</a:t>
              </a:r>
            </a:p>
          </p:txBody>
        </p:sp>
      </p:grpSp>
      <p:grpSp>
        <p:nvGrpSpPr>
          <p:cNvPr id="18" name="Group 17"/>
          <p:cNvGrpSpPr/>
          <p:nvPr/>
        </p:nvGrpSpPr>
        <p:grpSpPr>
          <a:xfrm>
            <a:off x="4562215" y="4538345"/>
            <a:ext cx="246580" cy="261610"/>
            <a:chOff x="696231" y="2071953"/>
            <a:chExt cx="246580" cy="261610"/>
          </a:xfrm>
        </p:grpSpPr>
        <p:sp>
          <p:nvSpPr>
            <p:cNvPr id="19" name="Oval 18"/>
            <p:cNvSpPr/>
            <p:nvPr/>
          </p:nvSpPr>
          <p:spPr>
            <a:xfrm>
              <a:off x="716780" y="2100016"/>
              <a:ext cx="205483" cy="205484"/>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a:p>
          </p:txBody>
        </p:sp>
        <p:sp>
          <p:nvSpPr>
            <p:cNvPr id="20" name="TextBox 19"/>
            <p:cNvSpPr txBox="1"/>
            <p:nvPr/>
          </p:nvSpPr>
          <p:spPr>
            <a:xfrm>
              <a:off x="696231" y="2071953"/>
              <a:ext cx="246580" cy="261610"/>
            </a:xfrm>
            <a:prstGeom prst="rect">
              <a:avLst/>
            </a:prstGeom>
            <a:noFill/>
          </p:spPr>
          <p:txBody>
            <a:bodyPr wrap="square" rtlCol="0">
              <a:spAutoFit/>
            </a:bodyPr>
            <a:lstStyle/>
            <a:p>
              <a:r>
                <a:rPr lang="en-CA" sz="1100" b="1" dirty="0"/>
                <a:t>5</a:t>
              </a:r>
            </a:p>
          </p:txBody>
        </p:sp>
      </p:grpSp>
      <p:grpSp>
        <p:nvGrpSpPr>
          <p:cNvPr id="21" name="Group 20"/>
          <p:cNvGrpSpPr/>
          <p:nvPr/>
        </p:nvGrpSpPr>
        <p:grpSpPr>
          <a:xfrm>
            <a:off x="8201258" y="6143946"/>
            <a:ext cx="246580" cy="261610"/>
            <a:chOff x="696231" y="2071953"/>
            <a:chExt cx="246580" cy="261610"/>
          </a:xfrm>
        </p:grpSpPr>
        <p:sp>
          <p:nvSpPr>
            <p:cNvPr id="22" name="Oval 21"/>
            <p:cNvSpPr/>
            <p:nvPr/>
          </p:nvSpPr>
          <p:spPr>
            <a:xfrm>
              <a:off x="716780" y="2100016"/>
              <a:ext cx="205483" cy="205484"/>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a:p>
          </p:txBody>
        </p:sp>
        <p:sp>
          <p:nvSpPr>
            <p:cNvPr id="23" name="TextBox 22"/>
            <p:cNvSpPr txBox="1"/>
            <p:nvPr/>
          </p:nvSpPr>
          <p:spPr>
            <a:xfrm>
              <a:off x="696231" y="2071953"/>
              <a:ext cx="246580" cy="261610"/>
            </a:xfrm>
            <a:prstGeom prst="rect">
              <a:avLst/>
            </a:prstGeom>
            <a:noFill/>
          </p:spPr>
          <p:txBody>
            <a:bodyPr wrap="square" rtlCol="0">
              <a:spAutoFit/>
            </a:bodyPr>
            <a:lstStyle/>
            <a:p>
              <a:r>
                <a:rPr lang="en-CA" sz="1100" b="1" dirty="0"/>
                <a:t>7</a:t>
              </a:r>
            </a:p>
          </p:txBody>
        </p:sp>
      </p:grpSp>
      <p:grpSp>
        <p:nvGrpSpPr>
          <p:cNvPr id="24" name="Group 23"/>
          <p:cNvGrpSpPr/>
          <p:nvPr/>
        </p:nvGrpSpPr>
        <p:grpSpPr>
          <a:xfrm>
            <a:off x="10769442" y="5733938"/>
            <a:ext cx="246580" cy="261610"/>
            <a:chOff x="696231" y="2071953"/>
            <a:chExt cx="246580" cy="261610"/>
          </a:xfrm>
        </p:grpSpPr>
        <p:sp>
          <p:nvSpPr>
            <p:cNvPr id="25" name="Oval 24"/>
            <p:cNvSpPr/>
            <p:nvPr/>
          </p:nvSpPr>
          <p:spPr>
            <a:xfrm>
              <a:off x="716780" y="2100016"/>
              <a:ext cx="205483" cy="205484"/>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a:p>
          </p:txBody>
        </p:sp>
        <p:sp>
          <p:nvSpPr>
            <p:cNvPr id="26" name="TextBox 25"/>
            <p:cNvSpPr txBox="1"/>
            <p:nvPr/>
          </p:nvSpPr>
          <p:spPr>
            <a:xfrm>
              <a:off x="696231" y="2071953"/>
              <a:ext cx="246580" cy="261610"/>
            </a:xfrm>
            <a:prstGeom prst="rect">
              <a:avLst/>
            </a:prstGeom>
            <a:noFill/>
          </p:spPr>
          <p:txBody>
            <a:bodyPr wrap="square" rtlCol="0">
              <a:spAutoFit/>
            </a:bodyPr>
            <a:lstStyle/>
            <a:p>
              <a:r>
                <a:rPr lang="en-CA" sz="1100" b="1" dirty="0"/>
                <a:t>8</a:t>
              </a:r>
            </a:p>
          </p:txBody>
        </p:sp>
      </p:grpSp>
      <p:grpSp>
        <p:nvGrpSpPr>
          <p:cNvPr id="27" name="Group 26"/>
          <p:cNvGrpSpPr/>
          <p:nvPr/>
        </p:nvGrpSpPr>
        <p:grpSpPr>
          <a:xfrm>
            <a:off x="2518811" y="1627546"/>
            <a:ext cx="246580" cy="261610"/>
            <a:chOff x="696231" y="2071953"/>
            <a:chExt cx="246580" cy="261610"/>
          </a:xfrm>
        </p:grpSpPr>
        <p:sp>
          <p:nvSpPr>
            <p:cNvPr id="28" name="Oval 27"/>
            <p:cNvSpPr/>
            <p:nvPr/>
          </p:nvSpPr>
          <p:spPr>
            <a:xfrm>
              <a:off x="716780" y="2100016"/>
              <a:ext cx="205483" cy="205484"/>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a:p>
          </p:txBody>
        </p:sp>
        <p:sp>
          <p:nvSpPr>
            <p:cNvPr id="29" name="TextBox 28"/>
            <p:cNvSpPr txBox="1"/>
            <p:nvPr/>
          </p:nvSpPr>
          <p:spPr>
            <a:xfrm>
              <a:off x="696231" y="2071953"/>
              <a:ext cx="246580" cy="261610"/>
            </a:xfrm>
            <a:prstGeom prst="rect">
              <a:avLst/>
            </a:prstGeom>
            <a:noFill/>
          </p:spPr>
          <p:txBody>
            <a:bodyPr wrap="square" rtlCol="0">
              <a:spAutoFit/>
            </a:bodyPr>
            <a:lstStyle/>
            <a:p>
              <a:r>
                <a:rPr lang="en-CA" sz="1100" b="1" dirty="0"/>
                <a:t>1</a:t>
              </a:r>
            </a:p>
          </p:txBody>
        </p:sp>
      </p:grpSp>
      <p:grpSp>
        <p:nvGrpSpPr>
          <p:cNvPr id="30" name="Group 29"/>
          <p:cNvGrpSpPr/>
          <p:nvPr/>
        </p:nvGrpSpPr>
        <p:grpSpPr>
          <a:xfrm>
            <a:off x="4516099" y="1114009"/>
            <a:ext cx="246580" cy="261610"/>
            <a:chOff x="696231" y="2071953"/>
            <a:chExt cx="246580" cy="261610"/>
          </a:xfrm>
        </p:grpSpPr>
        <p:sp>
          <p:nvSpPr>
            <p:cNvPr id="31" name="Oval 30"/>
            <p:cNvSpPr/>
            <p:nvPr/>
          </p:nvSpPr>
          <p:spPr>
            <a:xfrm>
              <a:off x="716780" y="2100016"/>
              <a:ext cx="205483" cy="205484"/>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CA"/>
            </a:p>
          </p:txBody>
        </p:sp>
        <p:sp>
          <p:nvSpPr>
            <p:cNvPr id="32" name="TextBox 31"/>
            <p:cNvSpPr txBox="1"/>
            <p:nvPr/>
          </p:nvSpPr>
          <p:spPr>
            <a:xfrm>
              <a:off x="696231" y="2071953"/>
              <a:ext cx="246580" cy="261610"/>
            </a:xfrm>
            <a:prstGeom prst="rect">
              <a:avLst/>
            </a:prstGeom>
            <a:noFill/>
          </p:spPr>
          <p:txBody>
            <a:bodyPr wrap="square" rtlCol="0">
              <a:spAutoFit/>
            </a:bodyPr>
            <a:lstStyle/>
            <a:p>
              <a:r>
                <a:rPr lang="en-CA" sz="1100" b="1" dirty="0"/>
                <a:t>2</a:t>
              </a:r>
            </a:p>
          </p:txBody>
        </p:sp>
      </p:grpSp>
      <p:sp>
        <p:nvSpPr>
          <p:cNvPr id="39" name="TextBox 38"/>
          <p:cNvSpPr txBox="1"/>
          <p:nvPr/>
        </p:nvSpPr>
        <p:spPr>
          <a:xfrm>
            <a:off x="1175978" y="6927881"/>
            <a:ext cx="2995448" cy="184666"/>
          </a:xfrm>
          <a:prstGeom prst="rect">
            <a:avLst/>
          </a:prstGeom>
          <a:noFill/>
        </p:spPr>
        <p:txBody>
          <a:bodyPr wrap="square" rtlCol="0">
            <a:spAutoFit/>
          </a:bodyPr>
          <a:lstStyle/>
          <a:p>
            <a:r>
              <a:rPr lang="en-CA" sz="600" i="1" dirty="0">
                <a:solidFill>
                  <a:schemeClr val="tx1">
                    <a:lumMod val="50000"/>
                    <a:lumOff val="50000"/>
                  </a:schemeClr>
                </a:solidFill>
              </a:rPr>
              <a:t>Image from Oak Hammock Marsh Interpretive Centre. </a:t>
            </a:r>
          </a:p>
        </p:txBody>
      </p:sp>
    </p:spTree>
    <p:extLst>
      <p:ext uri="{BB962C8B-B14F-4D97-AF65-F5344CB8AC3E}">
        <p14:creationId xmlns:p14="http://schemas.microsoft.com/office/powerpoint/2010/main" val="2175182072"/>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_Flow_SignoffStatus xmlns="eb741441-2dce-446e-a303-1f1b1d8633c3" xsi:nil="true"/>
    <TaxCatchAll xmlns="0137a5ad-ac98-4981-b4c7-8563c6144a29" xsi:nil="true"/>
    <lcf76f155ced4ddcb4097134ff3c332f xmlns="eb741441-2dce-446e-a303-1f1b1d8633c3">
      <Terms xmlns="http://schemas.microsoft.com/office/infopath/2007/PartnerControls"/>
    </lcf76f155ced4ddcb4097134ff3c332f>
    <InternalDocumentNotes xmlns="eb741441-2dce-446e-a303-1f1b1d8633c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4BCA6C6B0BC6E4FBB68B56678D0D2A8" ma:contentTypeVersion="25" ma:contentTypeDescription="Create a new document." ma:contentTypeScope="" ma:versionID="ee225ee6facb1f224834f19626bb6859">
  <xsd:schema xmlns:xsd="http://www.w3.org/2001/XMLSchema" xmlns:xs="http://www.w3.org/2001/XMLSchema" xmlns:p="http://schemas.microsoft.com/office/2006/metadata/properties" xmlns:ns1="http://schemas.microsoft.com/sharepoint/v3" xmlns:ns2="eb741441-2dce-446e-a303-1f1b1d8633c3" xmlns:ns3="0137a5ad-ac98-4981-b4c7-8563c6144a29" targetNamespace="http://schemas.microsoft.com/office/2006/metadata/properties" ma:root="true" ma:fieldsID="3f8bab3b1537590c5d1673af09fcd323" ns1:_="" ns2:_="" ns3:_="">
    <xsd:import namespace="http://schemas.microsoft.com/sharepoint/v3"/>
    <xsd:import namespace="eb741441-2dce-446e-a303-1f1b1d8633c3"/>
    <xsd:import namespace="0137a5ad-ac98-4981-b4c7-8563c6144a2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Locatio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1:_ip_UnifiedCompliancePolicyProperties" minOccurs="0"/>
                <xsd:element ref="ns1:_ip_UnifiedCompliancePolicyUIAction" minOccurs="0"/>
                <xsd:element ref="ns2:MediaLengthInSeconds" minOccurs="0"/>
                <xsd:element ref="ns3:TaxCatchAll" minOccurs="0"/>
                <xsd:element ref="ns2:_Flow_SignoffStatus" minOccurs="0"/>
                <xsd:element ref="ns2:MediaServiceObjectDetectorVersions" minOccurs="0"/>
                <xsd:element ref="ns2:MediaServiceSearchProperties" minOccurs="0"/>
                <xsd:element ref="ns2:InternalDocumentNotes" minOccurs="0"/>
                <xsd:element ref="ns2:MediaServiceBillingMetadata"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b741441-2dce-446e-a303-1f1b1d8633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Location" ma:index="11" nillable="true" ma:displayName="Location" ma:internalName="MediaServiceLocation"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2" nillable="true" ma:displayName="Length (seconds)" ma:internalName="MediaLengthInSeconds" ma:readOnly="true">
      <xsd:simpleType>
        <xsd:restriction base="dms:Unknown"/>
      </xsd:simpleType>
    </xsd:element>
    <xsd:element name="_Flow_SignoffStatus" ma:index="24" nillable="true" ma:displayName="Sign-off status" ma:internalName="Sign_x002d_off_x0020_status">
      <xsd:simpleType>
        <xsd:restriction base="dms:Text"/>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InternalDocumentNotes" ma:index="27" nillable="true" ma:displayName="Internal Document Notes" ma:format="Dropdown" ma:internalName="InternalDocumentNotes">
      <xsd:simpleType>
        <xsd:restriction base="dms:Text">
          <xsd:maxLength value="255"/>
        </xsd:restriction>
      </xsd:simpleType>
    </xsd:element>
    <xsd:element name="MediaServiceBillingMetadata" ma:index="28" nillable="true" ma:displayName="MediaServiceBillingMetadata" ma:hidden="true" ma:internalName="MediaServiceBillingMetadata" ma:readOnly="true">
      <xsd:simpleType>
        <xsd:restriction base="dms:Note"/>
      </xsd:simpleType>
    </xsd:element>
    <xsd:element name="lcf76f155ced4ddcb4097134ff3c332f" ma:index="30" nillable="true" ma:taxonomy="true" ma:internalName="lcf76f155ced4ddcb4097134ff3c332f" ma:taxonomyFieldName="MediaServiceImageTags" ma:displayName="Image Tags" ma:readOnly="false" ma:fieldId="{5cf76f15-5ced-4ddc-b409-7134ff3c332f}" ma:taxonomyMulti="true" ma:sspId="0416c9de-d322-4079-99ba-8b48fe7f0d1c"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137a5ad-ac98-4981-b4c7-8563c6144a2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c10defb1-7675-472a-a413-71c2e4931000}" ma:internalName="TaxCatchAll" ma:showField="CatchAllData" ma:web="0137a5ad-ac98-4981-b4c7-8563c6144a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7AB35B-AA1F-4F42-A6A7-57A917FF1482}">
  <ds:schemaRefs>
    <ds:schemaRef ds:uri="http://www.w3.org/XML/1998/namespace"/>
    <ds:schemaRef ds:uri="http://schemas.openxmlformats.org/package/2006/metadata/core-properties"/>
    <ds:schemaRef ds:uri="http://purl.org/dc/elements/1.1/"/>
    <ds:schemaRef ds:uri="http://schemas.microsoft.com/office/infopath/2007/PartnerControls"/>
    <ds:schemaRef ds:uri="http://purl.org/dc/dcmitype/"/>
    <ds:schemaRef ds:uri="http://schemas.microsoft.com/office/2006/documentManagement/types"/>
    <ds:schemaRef ds:uri="http://purl.org/dc/terms/"/>
    <ds:schemaRef ds:uri="eb741441-2dce-446e-a303-1f1b1d8633c3"/>
    <ds:schemaRef ds:uri="0137a5ad-ac98-4981-b4c7-8563c6144a29"/>
    <ds:schemaRef ds:uri="http://schemas.microsoft.com/sharepoint/v3"/>
    <ds:schemaRef ds:uri="http://schemas.microsoft.com/office/2006/metadata/properties"/>
  </ds:schemaRefs>
</ds:datastoreItem>
</file>

<file path=customXml/itemProps2.xml><?xml version="1.0" encoding="utf-8"?>
<ds:datastoreItem xmlns:ds="http://schemas.openxmlformats.org/officeDocument/2006/customXml" ds:itemID="{B33DF8AE-0E4A-4226-AFC9-EB88384300F0}">
  <ds:schemaRefs>
    <ds:schemaRef ds:uri="http://schemas.microsoft.com/sharepoint/v3/contenttype/forms"/>
  </ds:schemaRefs>
</ds:datastoreItem>
</file>

<file path=customXml/itemProps3.xml><?xml version="1.0" encoding="utf-8"?>
<ds:datastoreItem xmlns:ds="http://schemas.openxmlformats.org/officeDocument/2006/customXml" ds:itemID="{73CF98CA-05F0-4C5A-8137-8A47016A61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b741441-2dce-446e-a303-1f1b1d8633c3"/>
    <ds:schemaRef ds:uri="0137a5ad-ac98-4981-b4c7-8563c6144a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Retrospect</Template>
  <TotalTime>2517</TotalTime>
  <Words>2781</Words>
  <Application>Microsoft Office PowerPoint</Application>
  <PresentationFormat>Widescreen</PresentationFormat>
  <Paragraphs>297</Paragraphs>
  <Slides>19</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Aleo</vt:lpstr>
      <vt:lpstr>Arial</vt:lpstr>
      <vt:lpstr>Calibri</vt:lpstr>
      <vt:lpstr>Calibri Light</vt:lpstr>
      <vt:lpstr>Retrospect</vt:lpstr>
      <vt:lpstr>Connais tes zones!</vt:lpstr>
      <vt:lpstr>Les êtres vivants et                                                les éléments non vivants</vt:lpstr>
      <vt:lpstr>Qu’est-ce qu’un écosystème?</vt:lpstr>
      <vt:lpstr>Qu'est-ce qui compose un écosystème? </vt:lpstr>
      <vt:lpstr>Quelle est la taille d'un écosystème?</vt:lpstr>
      <vt:lpstr>Exemple d'écosystème : les terres humides</vt:lpstr>
      <vt:lpstr>PowerPoint Presentation</vt:lpstr>
      <vt:lpstr>PowerPoint Presentation</vt:lpstr>
      <vt:lpstr>PowerPoint Presentation</vt:lpstr>
      <vt:lpstr>PowerPoint Presentation</vt:lpstr>
      <vt:lpstr>Qu'est-ce qu'une écozone? </vt:lpstr>
      <vt:lpstr>Écozone des Prairies</vt:lpstr>
      <vt:lpstr>Écozone des Plaines boréales</vt:lpstr>
      <vt:lpstr>Écozone du Bouclier boréal</vt:lpstr>
      <vt:lpstr>Écozone des Plaines hudsoniennes</vt:lpstr>
      <vt:lpstr>Écozone de la Taïga du Bouclier</vt:lpstr>
      <vt:lpstr>Écozone du Bas-Arctique</vt:lpstr>
      <vt:lpstr>Connais tes zones!</vt:lpstr>
      <vt:lpstr>PowerPoint Presentation</vt:lpstr>
    </vt:vector>
  </TitlesOfParts>
  <Company>Ducks Unlimited Canada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Know You Zone!</dc:title>
  <dc:creator>Ducks Unlimited</dc:creator>
  <cp:lastModifiedBy>Jacques Bourgeois</cp:lastModifiedBy>
  <cp:revision>301</cp:revision>
  <dcterms:created xsi:type="dcterms:W3CDTF">2018-07-24T21:14:02Z</dcterms:created>
  <dcterms:modified xsi:type="dcterms:W3CDTF">2026-07-29T20:42:14Z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0x01010064BCA6C6B0BC6E4FBB68B56678D0D2A8</vt:lpwstr>
  </property>
  <property fmtid="{D5CDD505-2E9C-101B-9397-08002B2CF9AE}" pid="3" name="MediaServiceImageTags">
    <vt:lpwstr/>
  </property>
</Properties>
</file>