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4"/>
  </p:sldMasterIdLst>
  <p:notesMasterIdLst>
    <p:notesMasterId r:id="rId80"/>
  </p:notesMasterIdLst>
  <p:sldIdLst>
    <p:sldId id="256" r:id="rId5"/>
    <p:sldId id="257" r:id="rId6"/>
    <p:sldId id="267" r:id="rId7"/>
    <p:sldId id="269" r:id="rId8"/>
    <p:sldId id="259" r:id="rId9"/>
    <p:sldId id="263" r:id="rId10"/>
    <p:sldId id="265" r:id="rId11"/>
    <p:sldId id="266" r:id="rId12"/>
    <p:sldId id="268" r:id="rId13"/>
    <p:sldId id="261" r:id="rId14"/>
    <p:sldId id="337" r:id="rId15"/>
    <p:sldId id="286" r:id="rId16"/>
    <p:sldId id="280" r:id="rId17"/>
    <p:sldId id="303" r:id="rId18"/>
    <p:sldId id="291" r:id="rId19"/>
    <p:sldId id="273" r:id="rId20"/>
    <p:sldId id="278" r:id="rId21"/>
    <p:sldId id="285" r:id="rId22"/>
    <p:sldId id="282" r:id="rId23"/>
    <p:sldId id="294" r:id="rId24"/>
    <p:sldId id="298" r:id="rId25"/>
    <p:sldId id="297" r:id="rId26"/>
    <p:sldId id="292" r:id="rId27"/>
    <p:sldId id="277" r:id="rId28"/>
    <p:sldId id="288" r:id="rId29"/>
    <p:sldId id="304" r:id="rId30"/>
    <p:sldId id="299" r:id="rId31"/>
    <p:sldId id="274" r:id="rId32"/>
    <p:sldId id="300" r:id="rId33"/>
    <p:sldId id="275" r:id="rId34"/>
    <p:sldId id="281" r:id="rId35"/>
    <p:sldId id="293" r:id="rId36"/>
    <p:sldId id="283" r:id="rId37"/>
    <p:sldId id="295" r:id="rId38"/>
    <p:sldId id="302" r:id="rId39"/>
    <p:sldId id="301" r:id="rId40"/>
    <p:sldId id="290" r:id="rId41"/>
    <p:sldId id="279" r:id="rId42"/>
    <p:sldId id="272" r:id="rId43"/>
    <p:sldId id="296" r:id="rId44"/>
    <p:sldId id="287" r:id="rId45"/>
    <p:sldId id="289" r:id="rId46"/>
    <p:sldId id="336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9" r:id="rId56"/>
    <p:sldId id="313" r:id="rId57"/>
    <p:sldId id="314" r:id="rId58"/>
    <p:sldId id="321" r:id="rId59"/>
    <p:sldId id="316" r:id="rId60"/>
    <p:sldId id="315" r:id="rId61"/>
    <p:sldId id="317" r:id="rId62"/>
    <p:sldId id="318" r:id="rId63"/>
    <p:sldId id="320" r:id="rId64"/>
    <p:sldId id="328" r:id="rId65"/>
    <p:sldId id="322" r:id="rId66"/>
    <p:sldId id="323" r:id="rId67"/>
    <p:sldId id="324" r:id="rId68"/>
    <p:sldId id="325" r:id="rId69"/>
    <p:sldId id="326" r:id="rId70"/>
    <p:sldId id="334" r:id="rId71"/>
    <p:sldId id="327" r:id="rId72"/>
    <p:sldId id="335" r:id="rId73"/>
    <p:sldId id="329" r:id="rId74"/>
    <p:sldId id="330" r:id="rId75"/>
    <p:sldId id="331" r:id="rId76"/>
    <p:sldId id="332" r:id="rId77"/>
    <p:sldId id="333" r:id="rId78"/>
    <p:sldId id="258" r:id="rId7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660033"/>
    <a:srgbClr val="739A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311E53-6268-4DCB-B8B9-BC07CC094A56}" v="4" dt="2024-07-29T14:39:11.3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0774" autoAdjust="0"/>
  </p:normalViewPr>
  <p:slideViewPr>
    <p:cSldViewPr snapToGrid="0">
      <p:cViewPr varScale="1">
        <p:scale>
          <a:sx n="73" d="100"/>
          <a:sy n="73" d="100"/>
        </p:scale>
        <p:origin x="62" y="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9" d="100"/>
          <a:sy n="79" d="100"/>
        </p:scale>
        <p:origin x="253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5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86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61" Type="http://schemas.openxmlformats.org/officeDocument/2006/relationships/slide" Target="slides/slide57.xml"/><Relationship Id="rId8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ène Lailler" userId="53fdc27f-db66-4a79-8d86-059e4de6c567" providerId="ADAL" clId="{44311E53-6268-4DCB-B8B9-BC07CC094A56}"/>
    <pc:docChg chg="custSel modSld">
      <pc:chgData name="Lorène Lailler" userId="53fdc27f-db66-4a79-8d86-059e4de6c567" providerId="ADAL" clId="{44311E53-6268-4DCB-B8B9-BC07CC094A56}" dt="2024-07-29T15:50:29.913" v="9" actId="20577"/>
      <pc:docMkLst>
        <pc:docMk/>
      </pc:docMkLst>
      <pc:sldChg chg="addSp delSp modSp mod">
        <pc:chgData name="Lorène Lailler" userId="53fdc27f-db66-4a79-8d86-059e4de6c567" providerId="ADAL" clId="{44311E53-6268-4DCB-B8B9-BC07CC094A56}" dt="2024-07-29T15:50:06.071" v="8" actId="20577"/>
        <pc:sldMkLst>
          <pc:docMk/>
          <pc:sldMk cId="1475405179" sldId="283"/>
        </pc:sldMkLst>
        <pc:spChg chg="mod">
          <ac:chgData name="Lorène Lailler" userId="53fdc27f-db66-4a79-8d86-059e4de6c567" providerId="ADAL" clId="{44311E53-6268-4DCB-B8B9-BC07CC094A56}" dt="2024-07-29T15:50:06.071" v="8" actId="20577"/>
          <ac:spMkLst>
            <pc:docMk/>
            <pc:sldMk cId="1475405179" sldId="283"/>
            <ac:spMk id="6" creationId="{00000000-0000-0000-0000-000000000000}"/>
          </ac:spMkLst>
        </pc:spChg>
        <pc:picChg chg="del">
          <ac:chgData name="Lorène Lailler" userId="53fdc27f-db66-4a79-8d86-059e4de6c567" providerId="ADAL" clId="{44311E53-6268-4DCB-B8B9-BC07CC094A56}" dt="2024-07-29T14:38:45.706" v="0" actId="478"/>
          <ac:picMkLst>
            <pc:docMk/>
            <pc:sldMk cId="1475405179" sldId="283"/>
            <ac:picMk id="2" creationId="{00000000-0000-0000-0000-000000000000}"/>
          </ac:picMkLst>
        </pc:picChg>
        <pc:picChg chg="add mod">
          <ac:chgData name="Lorène Lailler" userId="53fdc27f-db66-4a79-8d86-059e4de6c567" providerId="ADAL" clId="{44311E53-6268-4DCB-B8B9-BC07CC094A56}" dt="2024-07-29T14:38:52.912" v="2" actId="1076"/>
          <ac:picMkLst>
            <pc:docMk/>
            <pc:sldMk cId="1475405179" sldId="283"/>
            <ac:picMk id="4" creationId="{802BD3C2-73A4-0C5F-7AE2-16F539DD24C9}"/>
          </ac:picMkLst>
        </pc:picChg>
      </pc:sldChg>
      <pc:sldChg chg="addSp delSp modSp mod">
        <pc:chgData name="Lorène Lailler" userId="53fdc27f-db66-4a79-8d86-059e4de6c567" providerId="ADAL" clId="{44311E53-6268-4DCB-B8B9-BC07CC094A56}" dt="2024-07-29T15:50:29.913" v="9" actId="20577"/>
        <pc:sldMkLst>
          <pc:docMk/>
          <pc:sldMk cId="158310922" sldId="326"/>
        </pc:sldMkLst>
        <pc:spChg chg="mod">
          <ac:chgData name="Lorène Lailler" userId="53fdc27f-db66-4a79-8d86-059e4de6c567" providerId="ADAL" clId="{44311E53-6268-4DCB-B8B9-BC07CC094A56}" dt="2024-07-29T15:50:29.913" v="9" actId="20577"/>
          <ac:spMkLst>
            <pc:docMk/>
            <pc:sldMk cId="158310922" sldId="326"/>
            <ac:spMk id="6" creationId="{00000000-0000-0000-0000-000000000000}"/>
          </ac:spMkLst>
        </pc:spChg>
        <pc:picChg chg="del">
          <ac:chgData name="Lorène Lailler" userId="53fdc27f-db66-4a79-8d86-059e4de6c567" providerId="ADAL" clId="{44311E53-6268-4DCB-B8B9-BC07CC094A56}" dt="2024-07-29T14:39:06.962" v="3" actId="478"/>
          <ac:picMkLst>
            <pc:docMk/>
            <pc:sldMk cId="158310922" sldId="326"/>
            <ac:picMk id="2" creationId="{00000000-0000-0000-0000-000000000000}"/>
          </ac:picMkLst>
        </pc:picChg>
        <pc:picChg chg="add mod">
          <ac:chgData name="Lorène Lailler" userId="53fdc27f-db66-4a79-8d86-059e4de6c567" providerId="ADAL" clId="{44311E53-6268-4DCB-B8B9-BC07CC094A56}" dt="2024-07-29T14:39:11.314" v="5" actId="1076"/>
          <ac:picMkLst>
            <pc:docMk/>
            <pc:sldMk cId="158310922" sldId="326"/>
            <ac:picMk id="4" creationId="{802BD3C2-73A4-0C5F-7AE2-16F539DD24C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8EE9F-2733-4DCF-9245-6324B90CFB52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C613E1-666E-4F1E-AAF2-A58FC2E04F8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5793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4556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40570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Protista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7748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Fungi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87791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Answer: Monera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811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4824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Answer: Plantae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83048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35235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Answer: Plantae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05238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9009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2408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74535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4018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Protista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99450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Answer: Plantae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89097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Protista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94710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28093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Protista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0370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485911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Protista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252392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382047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6768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500515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3464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20016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Fungi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727124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1373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Fungi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541583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13747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Answer: Monera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309066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128529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Fungi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450142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Plantae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8680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40243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Answer: Plantae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68061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897775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Protista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717265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Fungi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08312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Answer: Monera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32356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7733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Answer: Plantae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86581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876246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Protista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4795660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Answer: Plantae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8748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330315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3629432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Protista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29210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2204600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869543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Monera</a:t>
            </a:r>
          </a:p>
          <a:p>
            <a:endParaRPr lang="en-CA" dirty="0"/>
          </a:p>
          <a:p>
            <a:r>
              <a:rPr lang="en-CA" dirty="0"/>
              <a:t>Blue-green algae is actually</a:t>
            </a:r>
            <a:r>
              <a:rPr lang="en-CA" baseline="0" dirty="0"/>
              <a:t> a bacteria (which has no nucleus, so it cannot be part of the Protista kingdom) that can photosynthesize (turning sun light into food energy).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31828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Answer: Plantae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253873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7444827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Fungi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00455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22277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Protista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7119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909460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5886101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03164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285770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Fungi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1038267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912609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Plantae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992280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117481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Fungi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65917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119551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Answer: Monera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96763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613470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Answer: Animalia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46329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45107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Answer: Plantae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C613E1-666E-4F1E-AAF2-A58FC2E04F85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16131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D327-3208-489C-8F68-82268084F8F8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444E-7E8B-4BC2-98EB-D226899CF84C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9993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D327-3208-489C-8F68-82268084F8F8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444E-7E8B-4BC2-98EB-D226899CF8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650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D327-3208-489C-8F68-82268084F8F8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444E-7E8B-4BC2-98EB-D226899CF8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8731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D327-3208-489C-8F68-82268084F8F8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444E-7E8B-4BC2-98EB-D226899CF8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50779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D327-3208-489C-8F68-82268084F8F8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444E-7E8B-4BC2-98EB-D226899CF84C}" type="slidenum">
              <a:rPr lang="en-CA" smtClean="0"/>
              <a:t>‹#›</a:t>
            </a:fld>
            <a:endParaRPr lang="en-CA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8907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D327-3208-489C-8F68-82268084F8F8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444E-7E8B-4BC2-98EB-D226899CF8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5408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D327-3208-489C-8F68-82268084F8F8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444E-7E8B-4BC2-98EB-D226899CF8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173023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D327-3208-489C-8F68-82268084F8F8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444E-7E8B-4BC2-98EB-D226899CF8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1225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D327-3208-489C-8F68-82268084F8F8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444E-7E8B-4BC2-98EB-D226899CF8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81593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AC91D327-3208-489C-8F68-82268084F8F8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B8F444E-7E8B-4BC2-98EB-D226899CF8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3436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1D327-3208-489C-8F68-82268084F8F8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F444E-7E8B-4BC2-98EB-D226899CF84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49822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AC91D327-3208-489C-8F68-82268084F8F8}" type="datetimeFigureOut">
              <a:rPr lang="en-CA" smtClean="0"/>
              <a:t>2024-07-29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B8F444E-7E8B-4BC2-98EB-D226899CF84C}" type="slidenum">
              <a:rPr lang="en-CA" smtClean="0"/>
              <a:t>‹#›</a:t>
            </a:fld>
            <a:endParaRPr lang="en-CA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1323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CA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The Five Kingdoms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79" y="4455621"/>
            <a:ext cx="10058401" cy="1143000"/>
          </a:xfrm>
        </p:spPr>
        <p:txBody>
          <a:bodyPr/>
          <a:lstStyle/>
          <a:p>
            <a:pPr algn="ctr"/>
            <a:r>
              <a:rPr lang="en-CA" dirty="0">
                <a:solidFill>
                  <a:schemeClr val="accent5">
                    <a:lumMod val="50000"/>
                  </a:schemeClr>
                </a:solidFill>
              </a:rPr>
              <a:t>E x p l o r I n g   L I v I n g   T h I n g s   I n   w e t l a n d s</a:t>
            </a:r>
          </a:p>
        </p:txBody>
      </p:sp>
      <p:pic>
        <p:nvPicPr>
          <p:cNvPr id="6" name="Picture 5" descr="A logo of a bird and a sun&#10;&#10;Description automatically generated">
            <a:extLst>
              <a:ext uri="{FF2B5EF4-FFF2-40B4-BE49-F238E27FC236}">
                <a16:creationId xmlns:a16="http://schemas.microsoft.com/office/drawing/2014/main" id="{5E6A3F27-8749-DB8D-88F0-C6477718D5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480" y="483932"/>
            <a:ext cx="3779520" cy="239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422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Kingdom Chaos Bingo!</a:t>
            </a:r>
            <a:endParaRPr lang="en-CA" b="1" dirty="0"/>
          </a:p>
        </p:txBody>
      </p:sp>
      <p:sp>
        <p:nvSpPr>
          <p:cNvPr id="3" name="Rectangle 2"/>
          <p:cNvSpPr/>
          <p:nvPr/>
        </p:nvSpPr>
        <p:spPr>
          <a:xfrm>
            <a:off x="1097280" y="1952747"/>
            <a:ext cx="28198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What You Need: </a:t>
            </a:r>
            <a:endParaRPr lang="en-CA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405408" y="3819067"/>
            <a:ext cx="9125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A living thing will be shown on the screen </a:t>
            </a:r>
            <a:endParaRPr lang="en-CA" sz="2400" dirty="0"/>
          </a:p>
        </p:txBody>
      </p:sp>
      <p:sp>
        <p:nvSpPr>
          <p:cNvPr id="5" name="Rectangle 4"/>
          <p:cNvSpPr/>
          <p:nvPr/>
        </p:nvSpPr>
        <p:spPr>
          <a:xfrm>
            <a:off x="1120758" y="3372848"/>
            <a:ext cx="28198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How to Play: </a:t>
            </a:r>
            <a:endParaRPr lang="en-CA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05408" y="2398966"/>
            <a:ext cx="9125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Bingo cards for all who are playing</a:t>
            </a:r>
            <a:endParaRPr lang="en-CA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405408" y="2885907"/>
            <a:ext cx="9125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Writing utensil</a:t>
            </a:r>
            <a:endParaRPr lang="en-CA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405408" y="4306008"/>
            <a:ext cx="10086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If you </a:t>
            </a:r>
            <a:r>
              <a:rPr lang="en-CA" sz="2400" i="1" dirty="0">
                <a:solidFill>
                  <a:schemeClr val="accent5">
                    <a:lumMod val="50000"/>
                  </a:schemeClr>
                </a:solidFill>
              </a:rPr>
              <a:t>have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this living thing on your bingo card, write down which kingdom you think the living thing is a part of in the space provided on the card</a:t>
            </a:r>
            <a:endParaRPr lang="en-CA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405408" y="5162281"/>
            <a:ext cx="10086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As new living things are shown, if you have five living things in a line (across, in a row, in a column) then you have a </a:t>
            </a:r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bingo</a:t>
            </a: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!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38939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956603" y="2055112"/>
            <a:ext cx="10058400" cy="145075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A" sz="8800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Ready?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6586" y="3135086"/>
            <a:ext cx="6501283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800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Let’s Play!</a:t>
            </a:r>
            <a:endParaRPr lang="en-CA" sz="8800" b="1" dirty="0"/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6105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9" y="52469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Western Red Lily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82" y="638820"/>
            <a:ext cx="4651797" cy="44024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</p:spTree>
    <p:extLst>
      <p:ext uri="{BB962C8B-B14F-4D97-AF65-F5344CB8AC3E}">
        <p14:creationId xmlns:p14="http://schemas.microsoft.com/office/powerpoint/2010/main" val="33652627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421" y="526120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Red-winged Blackbird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" b="5258"/>
          <a:stretch/>
        </p:blipFill>
        <p:spPr>
          <a:xfrm>
            <a:off x="3704605" y="482724"/>
            <a:ext cx="5208581" cy="4675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</p:spTree>
    <p:extLst>
      <p:ext uri="{BB962C8B-B14F-4D97-AF65-F5344CB8AC3E}">
        <p14:creationId xmlns:p14="http://schemas.microsoft.com/office/powerpoint/2010/main" val="578999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31584" y="5288201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Diatoms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ucmp.berkeley.edu.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85" y="780716"/>
            <a:ext cx="4831347" cy="428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648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9" y="52469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rgbClr val="739A28"/>
                </a:solidFill>
                <a:latin typeface="Aleo" panose="020F0502020204030203" pitchFamily="34" charset="0"/>
              </a:rPr>
              <a:t>Emetic </a:t>
            </a:r>
            <a:r>
              <a:rPr lang="en-CA" sz="4800" b="1" i="1" dirty="0" err="1">
                <a:solidFill>
                  <a:srgbClr val="739A28"/>
                </a:solidFill>
                <a:latin typeface="Aleo" panose="020F0502020204030203" pitchFamily="34" charset="0"/>
              </a:rPr>
              <a:t>russula</a:t>
            </a:r>
            <a:endParaRPr lang="en-CA" sz="4800" b="1" dirty="0">
              <a:solidFill>
                <a:srgbClr val="739A28"/>
              </a:solidFill>
              <a:latin typeface="Ale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076" y="796375"/>
            <a:ext cx="4547696" cy="4322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877" y="6026049"/>
            <a:ext cx="45451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Russula photo from tcpermaculture.com. </a:t>
            </a:r>
          </a:p>
        </p:txBody>
      </p:sp>
    </p:spTree>
    <p:extLst>
      <p:ext uri="{BB962C8B-B14F-4D97-AF65-F5344CB8AC3E}">
        <p14:creationId xmlns:p14="http://schemas.microsoft.com/office/powerpoint/2010/main" val="2465711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21000" y="4647905"/>
            <a:ext cx="8730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Rhizobium leguminosarum bacteria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6" y="662652"/>
            <a:ext cx="4572000" cy="39973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by Dr. Jeremy Burgess.</a:t>
            </a:r>
          </a:p>
        </p:txBody>
      </p:sp>
    </p:spTree>
    <p:extLst>
      <p:ext uri="{BB962C8B-B14F-4D97-AF65-F5344CB8AC3E}">
        <p14:creationId xmlns:p14="http://schemas.microsoft.com/office/powerpoint/2010/main" val="30929897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423" y="5230927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Western Garter Snake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5122" name="Picture 2" descr="hp00261h -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344" y="577909"/>
            <a:ext cx="4844155" cy="452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21592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8858" y="5254544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Pitcher Plant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3074" name="Picture 2" descr="hp00987 -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03" y="589873"/>
            <a:ext cx="4969463" cy="454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52616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9" y="52469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Fathead Minnow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193" y="642938"/>
            <a:ext cx="5013465" cy="43719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Oak Hammock Marsh Interpretive Centre.</a:t>
            </a:r>
          </a:p>
        </p:txBody>
      </p:sp>
    </p:spTree>
    <p:extLst>
      <p:ext uri="{BB962C8B-B14F-4D97-AF65-F5344CB8AC3E}">
        <p14:creationId xmlns:p14="http://schemas.microsoft.com/office/powerpoint/2010/main" val="3023229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What are the Five Kingdoms?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97280" y="1868970"/>
            <a:ext cx="100584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The five kingdoms are groups of living things classified (sorted, grouped, organized) by scientists into a classification system.</a:t>
            </a:r>
          </a:p>
          <a:p>
            <a:r>
              <a:rPr lang="en-CA" dirty="0"/>
              <a:t> 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237630" y="4561111"/>
            <a:ext cx="9918050" cy="1551072"/>
            <a:chOff x="2019984" y="3441407"/>
            <a:chExt cx="7980959" cy="1279722"/>
          </a:xfrm>
        </p:grpSpPr>
        <p:sp>
          <p:nvSpPr>
            <p:cNvPr id="23" name="TextBox 22"/>
            <p:cNvSpPr txBox="1"/>
            <p:nvPr/>
          </p:nvSpPr>
          <p:spPr>
            <a:xfrm>
              <a:off x="2019984" y="4380022"/>
              <a:ext cx="1204746" cy="34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b="1" dirty="0">
                  <a:solidFill>
                    <a:schemeClr val="accent4">
                      <a:lumMod val="75000"/>
                    </a:schemeClr>
                  </a:solidFill>
                </a:rPr>
                <a:t>Animalia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785195" y="4380022"/>
              <a:ext cx="1006021" cy="341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sz="2400" b="1" dirty="0">
                  <a:solidFill>
                    <a:schemeClr val="accent4">
                      <a:lumMod val="75000"/>
                    </a:schemeClr>
                  </a:solidFill>
                </a:rPr>
                <a:t>Plantae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688074" y="4380022"/>
              <a:ext cx="716059" cy="341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>
                  <a:solidFill>
                    <a:schemeClr val="accent4">
                      <a:lumMod val="75000"/>
                    </a:schemeClr>
                  </a:solidFill>
                </a:rPr>
                <a:t>Fungi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268955" y="4380022"/>
              <a:ext cx="961550" cy="341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>
                  <a:solidFill>
                    <a:schemeClr val="accent4">
                      <a:lumMod val="75000"/>
                    </a:schemeClr>
                  </a:solidFill>
                </a:rPr>
                <a:t>Protista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969777" y="4380022"/>
              <a:ext cx="1031166" cy="341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sz="2400" b="1" dirty="0">
                  <a:solidFill>
                    <a:schemeClr val="accent4">
                      <a:lumMod val="75000"/>
                    </a:schemeClr>
                  </a:solidFill>
                </a:rPr>
                <a:t>Monera</a:t>
              </a:r>
              <a:r>
                <a:rPr lang="en-CA" sz="2400" dirty="0">
                  <a:solidFill>
                    <a:schemeClr val="accent4">
                      <a:lumMod val="75000"/>
                    </a:schemeClr>
                  </a:solidFill>
                </a:rPr>
                <a:t> 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4791216" y="3802786"/>
              <a:ext cx="1235221" cy="5367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flipH="1" flipV="1">
              <a:off x="6026437" y="3802786"/>
              <a:ext cx="12855" cy="4413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H="1" flipV="1">
              <a:off x="6026440" y="3815467"/>
              <a:ext cx="1242515" cy="52401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6026438" y="3802785"/>
              <a:ext cx="2943339" cy="62091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5234852" y="3441407"/>
              <a:ext cx="1905650" cy="34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b="1" dirty="0">
                  <a:solidFill>
                    <a:schemeClr val="accent4">
                      <a:lumMod val="75000"/>
                    </a:schemeClr>
                  </a:solidFill>
                </a:rPr>
                <a:t>All Living Things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 flipV="1">
              <a:off x="3083098" y="3802785"/>
              <a:ext cx="2956194" cy="65504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/>
          <p:cNvSpPr txBox="1"/>
          <p:nvPr/>
        </p:nvSpPr>
        <p:spPr>
          <a:xfrm>
            <a:off x="1150889" y="2724978"/>
            <a:ext cx="829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Why organize living things into a classification system?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606875" y="3191345"/>
            <a:ext cx="8420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To learn and better understand life’s diversity</a:t>
            </a:r>
            <a:endParaRPr lang="en-CA" sz="2400" dirty="0"/>
          </a:p>
        </p:txBody>
      </p:sp>
      <p:sp>
        <p:nvSpPr>
          <p:cNvPr id="35" name="Rectangle 34"/>
          <p:cNvSpPr/>
          <p:nvPr/>
        </p:nvSpPr>
        <p:spPr>
          <a:xfrm>
            <a:off x="1606875" y="3616342"/>
            <a:ext cx="8749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To recognize the similarities and differences between living things</a:t>
            </a:r>
            <a:endParaRPr lang="en-CA" sz="2400" dirty="0"/>
          </a:p>
        </p:txBody>
      </p:sp>
      <p:sp>
        <p:nvSpPr>
          <p:cNvPr id="36" name="Rectangle 35"/>
          <p:cNvSpPr/>
          <p:nvPr/>
        </p:nvSpPr>
        <p:spPr>
          <a:xfrm>
            <a:off x="1606875" y="4078007"/>
            <a:ext cx="87496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To help us identify living things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169002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5" grpId="0"/>
      <p:bldP spid="34" grpId="0"/>
      <p:bldP spid="35" grpId="0"/>
      <p:bldP spid="3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8858" y="5254544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Black-eyed Susan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4098" name="Picture 2" descr="ho00448h -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898" y="572832"/>
            <a:ext cx="4956870" cy="456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3803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0219" y="534411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Snapping Turtle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8194" name="Picture 2" descr="hp00441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7"/>
          <a:stretch>
            <a:fillRect/>
          </a:stretch>
        </p:blipFill>
        <p:spPr bwMode="auto">
          <a:xfrm>
            <a:off x="3586692" y="524932"/>
            <a:ext cx="5506509" cy="467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781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0219" y="534411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Water Fleas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7170" name="Picture 2" descr="20150511_daphn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r="22737"/>
          <a:stretch>
            <a:fillRect/>
          </a:stretch>
        </p:blipFill>
        <p:spPr bwMode="auto">
          <a:xfrm>
            <a:off x="3536309" y="548649"/>
            <a:ext cx="5138772" cy="460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28538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9" y="52469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Prairie Crocus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48" y="557646"/>
            <a:ext cx="4612156" cy="458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531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425" y="5273790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Blue-green Algae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"/>
          <a:stretch/>
        </p:blipFill>
        <p:spPr>
          <a:xfrm>
            <a:off x="3783242" y="589936"/>
            <a:ext cx="5051316" cy="45658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8381" y="6071509"/>
            <a:ext cx="200917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thesudburystar.com</a:t>
            </a:r>
          </a:p>
        </p:txBody>
      </p:sp>
    </p:spTree>
    <p:extLst>
      <p:ext uri="{BB962C8B-B14F-4D97-AF65-F5344CB8AC3E}">
        <p14:creationId xmlns:p14="http://schemas.microsoft.com/office/powerpoint/2010/main" val="1313929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8" y="5244086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Showy Lady Slipper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2050" name="Picture 2" descr="19622899_1064856183645353_3742707932790259712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775" y="992542"/>
            <a:ext cx="3800521" cy="3800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26059" y="6075083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by Barbara Bucheli..</a:t>
            </a:r>
          </a:p>
        </p:txBody>
      </p:sp>
    </p:spTree>
    <p:extLst>
      <p:ext uri="{BB962C8B-B14F-4D97-AF65-F5344CB8AC3E}">
        <p14:creationId xmlns:p14="http://schemas.microsoft.com/office/powerpoint/2010/main" val="39513403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425" y="5273790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Paramecium cilia - Protozoa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381" y="6071509"/>
            <a:ext cx="259794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youtube.com/channelUCC6In9V611vfs_yNC4SjRgQ.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33" y="872798"/>
            <a:ext cx="4344903" cy="396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3005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0219" y="534411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Green-winged Teal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9218" name="Picture 2" descr="hp012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100" y="500050"/>
            <a:ext cx="4929188" cy="483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116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20998" y="511939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Elephant Snot Algae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3"/>
          <a:stretch/>
        </p:blipFill>
        <p:spPr>
          <a:xfrm>
            <a:off x="3683243" y="657280"/>
            <a:ext cx="4806460" cy="43192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07" y="5993237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potomacriverkeepernetwork.org.</a:t>
            </a:r>
          </a:p>
        </p:txBody>
      </p:sp>
    </p:spTree>
    <p:extLst>
      <p:ext uri="{BB962C8B-B14F-4D97-AF65-F5344CB8AC3E}">
        <p14:creationId xmlns:p14="http://schemas.microsoft.com/office/powerpoint/2010/main" val="3524941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40219" y="534411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Freshwater Shrimp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10242" name="Picture 2" descr="20151030_amphipod2 -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827" y="612774"/>
            <a:ext cx="4984172" cy="456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3394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What is a Wetland?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12108" y="1889954"/>
            <a:ext cx="99542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 An area of land that is permanently or periodically saturated with water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22742" y="2384325"/>
            <a:ext cx="81468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Has plants that are adapted to water or moist-soil conditions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33376" y="2861706"/>
            <a:ext cx="8952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The deepest a wetland can be is 2 metres (a little more than 6’5’’)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97280" y="3816468"/>
            <a:ext cx="3306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>
                <a:solidFill>
                  <a:schemeClr val="accent4">
                    <a:lumMod val="75000"/>
                  </a:schemeClr>
                </a:solidFill>
              </a:rPr>
              <a:t>Types of Wetlands: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549871" y="4475004"/>
            <a:ext cx="1303989" cy="1621217"/>
            <a:chOff x="5549871" y="4475004"/>
            <a:chExt cx="1303989" cy="1621217"/>
          </a:xfrm>
        </p:grpSpPr>
        <p:sp>
          <p:nvSpPr>
            <p:cNvPr id="8" name="Rectangle 7"/>
            <p:cNvSpPr/>
            <p:nvPr/>
          </p:nvSpPr>
          <p:spPr>
            <a:xfrm>
              <a:off x="5776823" y="5726889"/>
              <a:ext cx="88537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b="1" dirty="0">
                  <a:solidFill>
                    <a:schemeClr val="accent4">
                      <a:lumMod val="75000"/>
                    </a:schemeClr>
                  </a:solidFill>
                </a:rPr>
                <a:t>Swamp</a:t>
              </a:r>
            </a:p>
          </p:txBody>
        </p:sp>
        <p:sp>
          <p:nvSpPr>
            <p:cNvPr id="15" name="Oval 14"/>
            <p:cNvSpPr/>
            <p:nvPr/>
          </p:nvSpPr>
          <p:spPr>
            <a:xfrm>
              <a:off x="5549871" y="4475004"/>
              <a:ext cx="1303989" cy="1251885"/>
            </a:xfrm>
            <a:prstGeom prst="ellipse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568318" y="4483377"/>
            <a:ext cx="1303989" cy="1621217"/>
            <a:chOff x="7568318" y="4483377"/>
            <a:chExt cx="1303989" cy="1621217"/>
          </a:xfrm>
        </p:grpSpPr>
        <p:sp>
          <p:nvSpPr>
            <p:cNvPr id="9" name="Rectangle 8"/>
            <p:cNvSpPr/>
            <p:nvPr/>
          </p:nvSpPr>
          <p:spPr>
            <a:xfrm>
              <a:off x="7888987" y="5735262"/>
              <a:ext cx="6626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CA" b="1" dirty="0">
                  <a:solidFill>
                    <a:schemeClr val="accent4">
                      <a:lumMod val="75000"/>
                    </a:schemeClr>
                  </a:solidFill>
                </a:rPr>
                <a:t>Bog</a:t>
              </a:r>
            </a:p>
          </p:txBody>
        </p:sp>
        <p:sp>
          <p:nvSpPr>
            <p:cNvPr id="18" name="Oval 17"/>
            <p:cNvSpPr/>
            <p:nvPr/>
          </p:nvSpPr>
          <p:spPr>
            <a:xfrm>
              <a:off x="7568318" y="4483377"/>
              <a:ext cx="1303989" cy="1251885"/>
            </a:xfrm>
            <a:prstGeom prst="ellipse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531424" y="4475003"/>
            <a:ext cx="1303989" cy="1629591"/>
            <a:chOff x="3531424" y="4475003"/>
            <a:chExt cx="1303989" cy="1629591"/>
          </a:xfrm>
        </p:grpSpPr>
        <p:sp>
          <p:nvSpPr>
            <p:cNvPr id="7" name="Rectangle 6"/>
            <p:cNvSpPr/>
            <p:nvPr/>
          </p:nvSpPr>
          <p:spPr>
            <a:xfrm>
              <a:off x="3946270" y="5735262"/>
              <a:ext cx="61368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CA" b="1" dirty="0">
                  <a:solidFill>
                    <a:schemeClr val="accent4">
                      <a:lumMod val="75000"/>
                    </a:schemeClr>
                  </a:solidFill>
                </a:rPr>
                <a:t>Fen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3531424" y="4475003"/>
              <a:ext cx="1303989" cy="1251885"/>
            </a:xfrm>
            <a:prstGeom prst="ellipse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259928" y="4475003"/>
            <a:ext cx="1969108" cy="1621217"/>
            <a:chOff x="1259928" y="4475003"/>
            <a:chExt cx="1969108" cy="1621217"/>
          </a:xfrm>
        </p:grpSpPr>
        <p:sp>
          <p:nvSpPr>
            <p:cNvPr id="6" name="TextBox 5"/>
            <p:cNvSpPr txBox="1"/>
            <p:nvPr/>
          </p:nvSpPr>
          <p:spPr>
            <a:xfrm>
              <a:off x="1259928" y="5726888"/>
              <a:ext cx="19691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b="1" dirty="0">
                  <a:solidFill>
                    <a:schemeClr val="accent4">
                      <a:lumMod val="75000"/>
                    </a:schemeClr>
                  </a:solidFill>
                </a:rPr>
                <a:t>Freshwater Marsh</a:t>
              </a:r>
            </a:p>
          </p:txBody>
        </p:sp>
        <p:sp>
          <p:nvSpPr>
            <p:cNvPr id="20" name="Oval 19"/>
            <p:cNvSpPr/>
            <p:nvPr/>
          </p:nvSpPr>
          <p:spPr>
            <a:xfrm>
              <a:off x="1512977" y="4475003"/>
              <a:ext cx="1303989" cy="1251885"/>
            </a:xfrm>
            <a:prstGeom prst="ellipse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192976" y="4483376"/>
            <a:ext cx="2149050" cy="1623477"/>
            <a:chOff x="9318442" y="4239581"/>
            <a:chExt cx="2149050" cy="1623477"/>
          </a:xfrm>
        </p:grpSpPr>
        <p:sp>
          <p:nvSpPr>
            <p:cNvPr id="10" name="Rectangle 9"/>
            <p:cNvSpPr/>
            <p:nvPr/>
          </p:nvSpPr>
          <p:spPr>
            <a:xfrm>
              <a:off x="9318442" y="5493726"/>
              <a:ext cx="214905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CA" b="1" dirty="0">
                  <a:solidFill>
                    <a:schemeClr val="accent4">
                      <a:lumMod val="75000"/>
                    </a:schemeClr>
                  </a:solidFill>
                </a:rPr>
                <a:t>Shallow Open Water</a:t>
              </a:r>
              <a:endParaRPr lang="en-CA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9602550" y="4239581"/>
              <a:ext cx="1303989" cy="1251885"/>
            </a:xfrm>
            <a:prstGeom prst="ellipse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4" name="Rectangle 23"/>
          <p:cNvSpPr/>
          <p:nvPr/>
        </p:nvSpPr>
        <p:spPr>
          <a:xfrm>
            <a:off x="1233376" y="3339087"/>
            <a:ext cx="89526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An ecosystem and habitat for many types of living things</a:t>
            </a:r>
          </a:p>
        </p:txBody>
      </p:sp>
    </p:spTree>
    <p:extLst>
      <p:ext uri="{BB962C8B-B14F-4D97-AF65-F5344CB8AC3E}">
        <p14:creationId xmlns:p14="http://schemas.microsoft.com/office/powerpoint/2010/main" val="1514001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14" grpId="0"/>
      <p:bldP spid="12" grpId="0"/>
      <p:bldP spid="2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20997" y="5262268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Giardias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- Protozoa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14" y="557209"/>
            <a:ext cx="4557716" cy="45577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www.cdc.gov.</a:t>
            </a:r>
          </a:p>
        </p:txBody>
      </p:sp>
    </p:spTree>
    <p:extLst>
      <p:ext uri="{BB962C8B-B14F-4D97-AF65-F5344CB8AC3E}">
        <p14:creationId xmlns:p14="http://schemas.microsoft.com/office/powerpoint/2010/main" val="14485044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421" y="526120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Painted Turtle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553" y="682290"/>
            <a:ext cx="5000686" cy="44648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</p:spTree>
    <p:extLst>
      <p:ext uri="{BB962C8B-B14F-4D97-AF65-F5344CB8AC3E}">
        <p14:creationId xmlns:p14="http://schemas.microsoft.com/office/powerpoint/2010/main" val="35297987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9" y="52469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Duckweed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946" y="677333"/>
            <a:ext cx="4380653" cy="4291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100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9" y="52469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Northern Leopard Frog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Alan W. Wells.</a:t>
            </a:r>
          </a:p>
        </p:txBody>
      </p:sp>
      <p:pic>
        <p:nvPicPr>
          <p:cNvPr id="4" name="Picture 3" descr="Northern leopard frog have fewer places to sing, meet and breed tadpoles  from a 6,000-egg jelly - Cambridge Day">
            <a:extLst>
              <a:ext uri="{FF2B5EF4-FFF2-40B4-BE49-F238E27FC236}">
                <a16:creationId xmlns:a16="http://schemas.microsoft.com/office/drawing/2014/main" id="{802BD3C2-73A4-0C5F-7AE2-16F539DD2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949" y="833958"/>
            <a:ext cx="645795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4051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5165" y="5241118"/>
            <a:ext cx="93252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Richardson’s Ground Squirrel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06" y="671513"/>
            <a:ext cx="4553783" cy="43576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</p:spTree>
    <p:extLst>
      <p:ext uri="{BB962C8B-B14F-4D97-AF65-F5344CB8AC3E}">
        <p14:creationId xmlns:p14="http://schemas.microsoft.com/office/powerpoint/2010/main" val="1970643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9" y="52469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rgbClr val="739A28"/>
                </a:solidFill>
                <a:latin typeface="Aleo" panose="020F0502020204030203" pitchFamily="34" charset="0"/>
              </a:rPr>
              <a:t>Swamp Beacon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12290" name="Picture 2" descr="Swamp Beacon Les Coe picss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435" y="594253"/>
            <a:ext cx="4972978" cy="423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252" y="6077912"/>
            <a:ext cx="45451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Beacon photo by Les Coe, picssr.com. </a:t>
            </a:r>
          </a:p>
        </p:txBody>
      </p:sp>
    </p:spTree>
    <p:extLst>
      <p:ext uri="{BB962C8B-B14F-4D97-AF65-F5344CB8AC3E}">
        <p14:creationId xmlns:p14="http://schemas.microsoft.com/office/powerpoint/2010/main" val="7896117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423" y="5230927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Canada Goose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533" y="608011"/>
            <a:ext cx="4747967" cy="449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361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9" y="52469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rgbClr val="739A28"/>
                </a:solidFill>
                <a:latin typeface="Aleo" panose="020F0502020204030203" pitchFamily="34" charset="0"/>
              </a:rPr>
              <a:t>Tinder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Conk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65" y="697230"/>
            <a:ext cx="4905518" cy="4171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4402" y="6077912"/>
            <a:ext cx="45451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Conk photo from medicalmushrooms.net.</a:t>
            </a:r>
          </a:p>
        </p:txBody>
      </p:sp>
    </p:spTree>
    <p:extLst>
      <p:ext uri="{BB962C8B-B14F-4D97-AF65-F5344CB8AC3E}">
        <p14:creationId xmlns:p14="http://schemas.microsoft.com/office/powerpoint/2010/main" val="36494219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421" y="5261203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Meadowhawk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- Dragonfly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427" y="603470"/>
            <a:ext cx="5012941" cy="44702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</p:spTree>
    <p:extLst>
      <p:ext uri="{BB962C8B-B14F-4D97-AF65-F5344CB8AC3E}">
        <p14:creationId xmlns:p14="http://schemas.microsoft.com/office/powerpoint/2010/main" val="39327037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740" y="734859"/>
            <a:ext cx="4443542" cy="41097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42247" y="5169754"/>
            <a:ext cx="99104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Methanogens - </a:t>
            </a:r>
            <a:r>
              <a:rPr lang="en-CA" sz="4800" b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Archaebacteria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by biology.tutorvista.com.</a:t>
            </a:r>
          </a:p>
        </p:txBody>
      </p:sp>
    </p:spTree>
    <p:extLst>
      <p:ext uri="{BB962C8B-B14F-4D97-AF65-F5344CB8AC3E}">
        <p14:creationId xmlns:p14="http://schemas.microsoft.com/office/powerpoint/2010/main" val="2578725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1097280" y="290147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Wetlands &amp; the Five Kingdoms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29069" y="1981554"/>
            <a:ext cx="8420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Wetlands are home to living things from all of the kingdoms.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16213" y="2517988"/>
            <a:ext cx="94204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Today, we are going to review the five kingdoms and learn about examples of living things that are known to live in wetlands. 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742049" y="3423754"/>
            <a:ext cx="2756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chemeClr val="accent4">
                    <a:lumMod val="75000"/>
                  </a:schemeClr>
                </a:solidFill>
              </a:rPr>
              <a:t>Living Things in Wetlands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1860696" y="3802785"/>
            <a:ext cx="4178596" cy="2424397"/>
            <a:chOff x="1860696" y="3802785"/>
            <a:chExt cx="4178596" cy="2424397"/>
          </a:xfrm>
        </p:grpSpPr>
        <p:grpSp>
          <p:nvGrpSpPr>
            <p:cNvPr id="7" name="Group 6"/>
            <p:cNvGrpSpPr/>
            <p:nvPr/>
          </p:nvGrpSpPr>
          <p:grpSpPr>
            <a:xfrm>
              <a:off x="1860696" y="3802785"/>
              <a:ext cx="4178596" cy="1896267"/>
              <a:chOff x="1860696" y="3802785"/>
              <a:chExt cx="4178596" cy="1896267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 flipV="1">
                <a:off x="3083098" y="3802785"/>
                <a:ext cx="2956194" cy="65504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Oval 8"/>
              <p:cNvSpPr/>
              <p:nvPr/>
            </p:nvSpPr>
            <p:spPr>
              <a:xfrm flipH="1">
                <a:off x="1860696" y="4365619"/>
                <a:ext cx="1360966" cy="1333433"/>
              </a:xfrm>
              <a:prstGeom prst="ellipse">
                <a:avLst/>
              </a:prstGeom>
              <a:blipFill dpi="0"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1860696" y="5699052"/>
              <a:ext cx="1360966" cy="528130"/>
              <a:chOff x="1860696" y="5699052"/>
              <a:chExt cx="1360966" cy="528130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2019985" y="5699052"/>
                <a:ext cx="104238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A" b="1" dirty="0">
                    <a:solidFill>
                      <a:schemeClr val="accent4">
                        <a:lumMod val="75000"/>
                      </a:schemeClr>
                    </a:solidFill>
                  </a:rPr>
                  <a:t>Animalia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1860696" y="5950183"/>
                <a:ext cx="13609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200" i="1" dirty="0">
                    <a:solidFill>
                      <a:schemeClr val="accent4">
                        <a:lumMod val="75000"/>
                      </a:schemeClr>
                    </a:solidFill>
                  </a:rPr>
                  <a:t>American Avocet</a:t>
                </a:r>
              </a:p>
            </p:txBody>
          </p:sp>
        </p:grpSp>
      </p:grpSp>
      <p:grpSp>
        <p:nvGrpSpPr>
          <p:cNvPr id="32" name="Group 31"/>
          <p:cNvGrpSpPr/>
          <p:nvPr/>
        </p:nvGrpSpPr>
        <p:grpSpPr>
          <a:xfrm>
            <a:off x="3554985" y="3802786"/>
            <a:ext cx="2471452" cy="2424396"/>
            <a:chOff x="3554985" y="3802786"/>
            <a:chExt cx="2471452" cy="2424396"/>
          </a:xfrm>
        </p:grpSpPr>
        <p:grpSp>
          <p:nvGrpSpPr>
            <p:cNvPr id="10" name="Group 9"/>
            <p:cNvGrpSpPr/>
            <p:nvPr/>
          </p:nvGrpSpPr>
          <p:grpSpPr>
            <a:xfrm>
              <a:off x="3589744" y="3802786"/>
              <a:ext cx="2436693" cy="1896266"/>
              <a:chOff x="3589744" y="3802786"/>
              <a:chExt cx="2436693" cy="1896266"/>
            </a:xfrm>
          </p:grpSpPr>
          <p:sp>
            <p:nvSpPr>
              <p:cNvPr id="13" name="Oval 12"/>
              <p:cNvSpPr/>
              <p:nvPr/>
            </p:nvSpPr>
            <p:spPr>
              <a:xfrm>
                <a:off x="3589744" y="4365619"/>
                <a:ext cx="1396925" cy="1333433"/>
              </a:xfrm>
              <a:prstGeom prst="ellipse">
                <a:avLst/>
              </a:prstGeom>
              <a:blipFill dpi="0"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22" name="Straight Connector 21"/>
              <p:cNvCxnSpPr/>
              <p:nvPr/>
            </p:nvCxnSpPr>
            <p:spPr>
              <a:xfrm flipV="1">
                <a:off x="4791216" y="3802786"/>
                <a:ext cx="1235221" cy="5367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3554985" y="5699052"/>
              <a:ext cx="1360966" cy="528130"/>
              <a:chOff x="3554985" y="5699052"/>
              <a:chExt cx="1360966" cy="528130"/>
            </a:xfrm>
          </p:grpSpPr>
          <p:sp>
            <p:nvSpPr>
              <p:cNvPr id="16" name="Rectangle 15"/>
              <p:cNvSpPr/>
              <p:nvPr/>
            </p:nvSpPr>
            <p:spPr>
              <a:xfrm>
                <a:off x="3785195" y="5699052"/>
                <a:ext cx="100602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CA" b="1" dirty="0">
                    <a:solidFill>
                      <a:schemeClr val="accent4">
                        <a:lumMod val="75000"/>
                      </a:schemeClr>
                    </a:solidFill>
                  </a:rPr>
                  <a:t>Plantae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554985" y="5950183"/>
                <a:ext cx="13609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200" i="1" dirty="0">
                    <a:solidFill>
                      <a:schemeClr val="accent4">
                        <a:lumMod val="75000"/>
                      </a:schemeClr>
                    </a:solidFill>
                  </a:rPr>
                  <a:t>Pitcher Plant</a:t>
                </a: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5345953" y="3802786"/>
            <a:ext cx="1360966" cy="2432964"/>
            <a:chOff x="5345953" y="3802786"/>
            <a:chExt cx="1360966" cy="2432964"/>
          </a:xfrm>
        </p:grpSpPr>
        <p:grpSp>
          <p:nvGrpSpPr>
            <p:cNvPr id="23" name="Group 22"/>
            <p:cNvGrpSpPr/>
            <p:nvPr/>
          </p:nvGrpSpPr>
          <p:grpSpPr>
            <a:xfrm>
              <a:off x="5354751" y="3802786"/>
              <a:ext cx="1343373" cy="1896266"/>
              <a:chOff x="5354751" y="3802786"/>
              <a:chExt cx="1343373" cy="1896266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5354751" y="4339484"/>
                <a:ext cx="1343373" cy="1359568"/>
              </a:xfrm>
              <a:prstGeom prst="ellipse">
                <a:avLst/>
              </a:prstGeom>
              <a:blipFill dpi="0"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 flipH="1" flipV="1">
                <a:off x="6026437" y="3802786"/>
                <a:ext cx="12855" cy="441338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4" name="Group 23"/>
            <p:cNvGrpSpPr/>
            <p:nvPr/>
          </p:nvGrpSpPr>
          <p:grpSpPr>
            <a:xfrm>
              <a:off x="5345953" y="5699052"/>
              <a:ext cx="1360966" cy="536698"/>
              <a:chOff x="5345953" y="5699052"/>
              <a:chExt cx="1360966" cy="536698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5688074" y="5699052"/>
                <a:ext cx="70243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CA" b="1" dirty="0">
                    <a:solidFill>
                      <a:schemeClr val="accent4">
                        <a:lumMod val="75000"/>
                      </a:schemeClr>
                    </a:solidFill>
                  </a:rPr>
                  <a:t>Fungi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345953" y="5958751"/>
                <a:ext cx="13609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200" i="1" dirty="0">
                    <a:solidFill>
                      <a:schemeClr val="accent4">
                        <a:lumMod val="75000"/>
                      </a:schemeClr>
                    </a:solidFill>
                  </a:rPr>
                  <a:t>Swamp Beacon</a:t>
                </a:r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6029962" y="3802784"/>
            <a:ext cx="2372506" cy="2411715"/>
            <a:chOff x="6026440" y="3815467"/>
            <a:chExt cx="2372506" cy="2411715"/>
          </a:xfrm>
        </p:grpSpPr>
        <p:grpSp>
          <p:nvGrpSpPr>
            <p:cNvPr id="26" name="Group 25"/>
            <p:cNvGrpSpPr/>
            <p:nvPr/>
          </p:nvGrpSpPr>
          <p:grpSpPr>
            <a:xfrm>
              <a:off x="6026440" y="3815467"/>
              <a:ext cx="2372506" cy="1883585"/>
              <a:chOff x="6026440" y="3815467"/>
              <a:chExt cx="2372506" cy="1883585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7066206" y="4365619"/>
                <a:ext cx="1332740" cy="1333433"/>
              </a:xfrm>
              <a:prstGeom prst="ellipse">
                <a:avLst/>
              </a:prstGeom>
              <a:blipFill dpi="0"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 flipH="1" flipV="1">
                <a:off x="6026440" y="3815467"/>
                <a:ext cx="1242515" cy="52401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6"/>
            <p:cNvGrpSpPr/>
            <p:nvPr/>
          </p:nvGrpSpPr>
          <p:grpSpPr>
            <a:xfrm>
              <a:off x="7037980" y="5699052"/>
              <a:ext cx="1360966" cy="528130"/>
              <a:chOff x="7037980" y="5699052"/>
              <a:chExt cx="1360966" cy="528130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7268955" y="5699052"/>
                <a:ext cx="92724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CA" b="1" dirty="0">
                    <a:solidFill>
                      <a:schemeClr val="accent4">
                        <a:lumMod val="75000"/>
                      </a:schemeClr>
                    </a:solidFill>
                  </a:rPr>
                  <a:t>Protista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7037980" y="5950183"/>
                <a:ext cx="13609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200" i="1" dirty="0">
                    <a:solidFill>
                      <a:schemeClr val="accent4">
                        <a:lumMod val="75000"/>
                      </a:schemeClr>
                    </a:solidFill>
                  </a:rPr>
                  <a:t>Green Algae</a:t>
                </a: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6026438" y="3802785"/>
            <a:ext cx="4710222" cy="2404098"/>
            <a:chOff x="6026438" y="3802785"/>
            <a:chExt cx="4710222" cy="2404098"/>
          </a:xfrm>
        </p:grpSpPr>
        <p:grpSp>
          <p:nvGrpSpPr>
            <p:cNvPr id="29" name="Group 28"/>
            <p:cNvGrpSpPr/>
            <p:nvPr/>
          </p:nvGrpSpPr>
          <p:grpSpPr>
            <a:xfrm>
              <a:off x="6026438" y="3802785"/>
              <a:ext cx="4063857" cy="1896267"/>
              <a:chOff x="6026438" y="3802785"/>
              <a:chExt cx="4063857" cy="1896267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8767028" y="4365619"/>
                <a:ext cx="1323267" cy="1333433"/>
              </a:xfrm>
              <a:prstGeom prst="ellipse">
                <a:avLst/>
              </a:prstGeom>
              <a:blipFill dpi="0"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34" name="Straight Connector 33"/>
              <p:cNvCxnSpPr/>
              <p:nvPr/>
            </p:nvCxnSpPr>
            <p:spPr>
              <a:xfrm flipH="1" flipV="1">
                <a:off x="6026438" y="3802785"/>
                <a:ext cx="2943339" cy="620913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 29"/>
            <p:cNvGrpSpPr/>
            <p:nvPr/>
          </p:nvGrpSpPr>
          <p:grpSpPr>
            <a:xfrm>
              <a:off x="8286093" y="5699052"/>
              <a:ext cx="2450567" cy="507831"/>
              <a:chOff x="8286093" y="5699052"/>
              <a:chExt cx="2450567" cy="507831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9015214" y="5699052"/>
                <a:ext cx="99232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CA" b="1" dirty="0">
                    <a:solidFill>
                      <a:schemeClr val="accent4">
                        <a:lumMod val="75000"/>
                      </a:schemeClr>
                    </a:solidFill>
                  </a:rPr>
                  <a:t>Monera</a:t>
                </a:r>
                <a:r>
                  <a:rPr lang="en-CA" dirty="0">
                    <a:solidFill>
                      <a:schemeClr val="accent4">
                        <a:lumMod val="75000"/>
                      </a:schemeClr>
                    </a:solidFill>
                  </a:rPr>
                  <a:t> 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8286093" y="5929884"/>
                <a:ext cx="24505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A" sz="1200" i="1" dirty="0">
                    <a:solidFill>
                      <a:schemeClr val="accent4">
                        <a:lumMod val="75000"/>
                      </a:schemeClr>
                    </a:solidFill>
                  </a:rPr>
                  <a:t>Rhizobium leguminosarum bacteria</a:t>
                </a: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61254" y="5958751"/>
            <a:ext cx="170954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600" i="1" dirty="0">
                <a:solidFill>
                  <a:schemeClr val="bg1">
                    <a:lumMod val="65000"/>
                  </a:schemeClr>
                </a:solidFill>
              </a:rPr>
              <a:t>Beacon photo by Les Coe, picssr.com. Algae photo from media.framar.bg. Nodules photos by Dr. Jeremy Burgess.</a:t>
            </a:r>
          </a:p>
          <a:p>
            <a:r>
              <a:rPr lang="en-CA" sz="8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1103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5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43423" y="5230927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Red Fox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6146" name="Picture 2" descr="20170707_DSC3950 -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2" y="499983"/>
            <a:ext cx="4700611" cy="460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5881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9" y="52469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Fleecy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Milkcap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3613"/>
          <a:stretch/>
        </p:blipFill>
        <p:spPr>
          <a:xfrm>
            <a:off x="3526542" y="576579"/>
            <a:ext cx="5388858" cy="45231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752" y="5828247"/>
            <a:ext cx="45451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Photo from Wikipedia.</a:t>
            </a:r>
          </a:p>
        </p:txBody>
      </p:sp>
    </p:spTree>
    <p:extLst>
      <p:ext uri="{BB962C8B-B14F-4D97-AF65-F5344CB8AC3E}">
        <p14:creationId xmlns:p14="http://schemas.microsoft.com/office/powerpoint/2010/main" val="36793075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2449" y="52469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Narrow-leaved Cattail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15" y="553452"/>
            <a:ext cx="4644966" cy="44998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381" y="6071509"/>
            <a:ext cx="200917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sandiegozoo.org/animals/cattail.</a:t>
            </a:r>
          </a:p>
        </p:txBody>
      </p:sp>
    </p:spTree>
    <p:extLst>
      <p:ext uri="{BB962C8B-B14F-4D97-AF65-F5344CB8AC3E}">
        <p14:creationId xmlns:p14="http://schemas.microsoft.com/office/powerpoint/2010/main" val="10814935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idx="4294967295"/>
          </p:nvPr>
        </p:nvSpPr>
        <p:spPr>
          <a:xfrm>
            <a:off x="1392701" y="1764445"/>
            <a:ext cx="9748911" cy="2765352"/>
          </a:xfrm>
        </p:spPr>
        <p:txBody>
          <a:bodyPr>
            <a:normAutofit/>
          </a:bodyPr>
          <a:lstStyle/>
          <a:p>
            <a:pPr algn="ctr"/>
            <a:r>
              <a:rPr lang="en-CA" sz="7200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Kingdom Chaos Bingo </a:t>
            </a:r>
            <a:r>
              <a:rPr lang="en-CA" sz="7200" b="1" u="sng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Answers</a:t>
            </a:r>
            <a:endParaRPr lang="en-CA" sz="7200" b="1" u="sng" dirty="0"/>
          </a:p>
        </p:txBody>
      </p:sp>
    </p:spTree>
    <p:extLst>
      <p:ext uri="{BB962C8B-B14F-4D97-AF65-F5344CB8AC3E}">
        <p14:creationId xmlns:p14="http://schemas.microsoft.com/office/powerpoint/2010/main" val="2208733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9126" y="5179227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Western Red Lily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882" y="638820"/>
            <a:ext cx="4651797" cy="440241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33139" y="5150803"/>
            <a:ext cx="293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chemeClr val="accent2">
                    <a:lumMod val="50000"/>
                  </a:schemeClr>
                </a:solidFill>
                <a:latin typeface="Aleo" panose="020F0502020204030203" pitchFamily="34" charset="0"/>
              </a:rPr>
              <a:t>- Plantae</a:t>
            </a:r>
          </a:p>
        </p:txBody>
      </p:sp>
    </p:spTree>
    <p:extLst>
      <p:ext uri="{BB962C8B-B14F-4D97-AF65-F5344CB8AC3E}">
        <p14:creationId xmlns:p14="http://schemas.microsoft.com/office/powerpoint/2010/main" val="318555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401" y="5245061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Red-winged Blackbird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7" b="5258"/>
          <a:stretch/>
        </p:blipFill>
        <p:spPr>
          <a:xfrm>
            <a:off x="3704605" y="482724"/>
            <a:ext cx="5208581" cy="467524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64659" y="5198982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- Animalia</a:t>
            </a:r>
          </a:p>
        </p:txBody>
      </p:sp>
    </p:spTree>
    <p:extLst>
      <p:ext uri="{BB962C8B-B14F-4D97-AF65-F5344CB8AC3E}">
        <p14:creationId xmlns:p14="http://schemas.microsoft.com/office/powerpoint/2010/main" val="259870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3289" y="5154517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Diatoms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ucmp.berkeley.edu.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385" y="780716"/>
            <a:ext cx="4831347" cy="42858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26370" y="5139198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660033"/>
                </a:solidFill>
                <a:latin typeface="Aleo" panose="020F0502020204030203" pitchFamily="34" charset="0"/>
              </a:rPr>
              <a:t>- Protista</a:t>
            </a:r>
          </a:p>
        </p:txBody>
      </p:sp>
    </p:spTree>
    <p:extLst>
      <p:ext uri="{BB962C8B-B14F-4D97-AF65-F5344CB8AC3E}">
        <p14:creationId xmlns:p14="http://schemas.microsoft.com/office/powerpoint/2010/main" val="62883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8261" y="5195052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rgbClr val="739A28"/>
                </a:solidFill>
                <a:latin typeface="Aleo" panose="020F0502020204030203" pitchFamily="34" charset="0"/>
              </a:rPr>
              <a:t>Emetic </a:t>
            </a:r>
            <a:r>
              <a:rPr lang="en-CA" sz="4800" b="1" i="1" dirty="0" err="1">
                <a:solidFill>
                  <a:srgbClr val="739A28"/>
                </a:solidFill>
                <a:latin typeface="Aleo" panose="020F0502020204030203" pitchFamily="34" charset="0"/>
              </a:rPr>
              <a:t>russula</a:t>
            </a:r>
            <a:endParaRPr lang="en-CA" sz="4800" b="1" dirty="0">
              <a:solidFill>
                <a:srgbClr val="739A28"/>
              </a:solidFill>
              <a:latin typeface="Ale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4076" y="796375"/>
            <a:ext cx="4547696" cy="43223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4877" y="6026049"/>
            <a:ext cx="45451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Russula photo from tcpermaculture.com.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56453" y="5187483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FF6600"/>
                </a:solidFill>
                <a:latin typeface="Aleo" panose="020F0502020204030203" pitchFamily="34" charset="0"/>
              </a:rPr>
              <a:t> - Fungi</a:t>
            </a:r>
          </a:p>
        </p:txBody>
      </p:sp>
    </p:spTree>
    <p:extLst>
      <p:ext uri="{BB962C8B-B14F-4D97-AF65-F5344CB8AC3E}">
        <p14:creationId xmlns:p14="http://schemas.microsoft.com/office/powerpoint/2010/main" val="138776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7776" y="4659959"/>
            <a:ext cx="87309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Rhizobium leguminosarum  </a:t>
            </a:r>
            <a:b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</a:b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         bacteria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476" y="662652"/>
            <a:ext cx="4572000" cy="399730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by Dr. Jeremy Burgess.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90128" y="5398622"/>
            <a:ext cx="41954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- Monera</a:t>
            </a:r>
          </a:p>
        </p:txBody>
      </p:sp>
    </p:spTree>
    <p:extLst>
      <p:ext uri="{BB962C8B-B14F-4D97-AF65-F5344CB8AC3E}">
        <p14:creationId xmlns:p14="http://schemas.microsoft.com/office/powerpoint/2010/main" val="1706045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1571" y="5198981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Western Garter Snake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5122" name="Picture 2" descr="hp00261h -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344" y="577909"/>
            <a:ext cx="4844155" cy="4529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803143" y="5195341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 - Animalia</a:t>
            </a:r>
          </a:p>
        </p:txBody>
      </p:sp>
    </p:spTree>
    <p:extLst>
      <p:ext uri="{BB962C8B-B14F-4D97-AF65-F5344CB8AC3E}">
        <p14:creationId xmlns:p14="http://schemas.microsoft.com/office/powerpoint/2010/main" val="417550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764522" y="-60060"/>
            <a:ext cx="10058400" cy="1450975"/>
          </a:xfrm>
        </p:spPr>
        <p:txBody>
          <a:bodyPr>
            <a:normAutofit/>
          </a:bodyPr>
          <a:lstStyle/>
          <a:p>
            <a:r>
              <a:rPr lang="en-CA" sz="5400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Animalia</a:t>
            </a:r>
            <a:endParaRPr lang="en-CA" sz="5400" b="1" dirty="0"/>
          </a:p>
        </p:txBody>
      </p:sp>
      <p:sp>
        <p:nvSpPr>
          <p:cNvPr id="9" name="Oval 8"/>
          <p:cNvSpPr/>
          <p:nvPr/>
        </p:nvSpPr>
        <p:spPr>
          <a:xfrm flipH="1">
            <a:off x="860345" y="3400847"/>
            <a:ext cx="1895780" cy="1874046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ysClr val="windowText" lastClr="00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792690" y="2163120"/>
            <a:ext cx="2363175" cy="2312495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2792690" y="4581021"/>
            <a:ext cx="1068687" cy="1019103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>
            <a:off x="1478844" y="1909369"/>
            <a:ext cx="1338569" cy="1270553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6206780" y="1881547"/>
            <a:ext cx="2664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Multicellular</a:t>
            </a:r>
            <a:endParaRPr lang="en-CA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206780" y="2352359"/>
            <a:ext cx="4025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Have cells with a nucleus</a:t>
            </a:r>
            <a:endParaRPr lang="en-CA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206779" y="2836428"/>
            <a:ext cx="6063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Locomotion abilities </a:t>
            </a:r>
            <a:r>
              <a:rPr lang="en-CA" sz="1600" i="1" dirty="0">
                <a:solidFill>
                  <a:schemeClr val="accent5">
                    <a:lumMod val="50000"/>
                  </a:schemeClr>
                </a:solidFill>
              </a:rPr>
              <a:t>(running, swimming, flying, etc.) </a:t>
            </a:r>
            <a:endParaRPr lang="en-CA" sz="16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6206782" y="3805087"/>
            <a:ext cx="4312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Ingestion</a:t>
            </a:r>
            <a:endParaRPr lang="en-CA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206780" y="4266752"/>
            <a:ext cx="561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Must go look for food</a:t>
            </a:r>
            <a:endParaRPr lang="en-CA" sz="2400" dirty="0"/>
          </a:p>
        </p:txBody>
      </p:sp>
      <p:sp>
        <p:nvSpPr>
          <p:cNvPr id="20" name="Rectangle 19"/>
          <p:cNvSpPr/>
          <p:nvPr/>
        </p:nvSpPr>
        <p:spPr>
          <a:xfrm>
            <a:off x="5793722" y="3400847"/>
            <a:ext cx="2890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Feeding Mechanism: </a:t>
            </a:r>
            <a:endParaRPr lang="en-CA" sz="2400" b="1" dirty="0"/>
          </a:p>
        </p:txBody>
      </p:sp>
      <p:sp>
        <p:nvSpPr>
          <p:cNvPr id="22" name="Rectangle 21"/>
          <p:cNvSpPr/>
          <p:nvPr/>
        </p:nvSpPr>
        <p:spPr>
          <a:xfrm>
            <a:off x="5793722" y="1447705"/>
            <a:ext cx="1527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Structure: </a:t>
            </a:r>
            <a:endParaRPr lang="en-CA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793722" y="4910365"/>
            <a:ext cx="4549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accent4">
                    <a:lumMod val="75000"/>
                  </a:schemeClr>
                </a:solidFill>
              </a:rPr>
              <a:t>Wetland Examples: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793722" y="5361938"/>
            <a:ext cx="6299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i="1" dirty="0">
                <a:solidFill>
                  <a:schemeClr val="accent4">
                    <a:lumMod val="75000"/>
                  </a:schemeClr>
                </a:solidFill>
              </a:rPr>
              <a:t>American Avocet, Pond Snail, American Beaver, </a:t>
            </a:r>
            <a:br>
              <a:rPr lang="en-CA" sz="2000" i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CA" sz="2000" i="1" dirty="0">
                <a:solidFill>
                  <a:schemeClr val="accent4">
                    <a:lumMod val="75000"/>
                  </a:schemeClr>
                </a:solidFill>
              </a:rPr>
              <a:t>Boreal Chorus Frog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825448" y="1305084"/>
            <a:ext cx="106909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60345" y="6142317"/>
            <a:ext cx="398497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Frog photo by Sam Brinkler, ontarionature.org.</a:t>
            </a:r>
          </a:p>
        </p:txBody>
      </p:sp>
    </p:spTree>
    <p:extLst>
      <p:ext uri="{BB962C8B-B14F-4D97-AF65-F5344CB8AC3E}">
        <p14:creationId xmlns:p14="http://schemas.microsoft.com/office/powerpoint/2010/main" val="4141692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0" grpId="0"/>
      <p:bldP spid="22" grpId="0"/>
      <p:bldP spid="23" grpId="0"/>
      <p:bldP spid="2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9375" y="5262842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Pitcher Plant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3074" name="Picture 2" descr="hp00987 -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603" y="589873"/>
            <a:ext cx="4969463" cy="4549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9578" y="5262842"/>
            <a:ext cx="293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chemeClr val="accent2">
                    <a:lumMod val="50000"/>
                  </a:schemeClr>
                </a:solidFill>
                <a:latin typeface="Aleo" panose="020F0502020204030203" pitchFamily="34" charset="0"/>
              </a:rPr>
              <a:t> - Plantae</a:t>
            </a:r>
          </a:p>
        </p:txBody>
      </p:sp>
    </p:spTree>
    <p:extLst>
      <p:ext uri="{BB962C8B-B14F-4D97-AF65-F5344CB8AC3E}">
        <p14:creationId xmlns:p14="http://schemas.microsoft.com/office/powerpoint/2010/main" val="97860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2288" y="5154517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Fathead Minnow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193" y="642938"/>
            <a:ext cx="5013465" cy="43719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01206" y="5147194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- Animalia</a:t>
            </a:r>
          </a:p>
        </p:txBody>
      </p:sp>
    </p:spTree>
    <p:extLst>
      <p:ext uri="{BB962C8B-B14F-4D97-AF65-F5344CB8AC3E}">
        <p14:creationId xmlns:p14="http://schemas.microsoft.com/office/powerpoint/2010/main" val="386023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1600" y="512223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Paramecium Cilia - Protozoa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8381" y="6071509"/>
            <a:ext cx="2597948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youtube.com/channelUCC6In9V611vfs_yNC4SjRgQ.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633" y="872798"/>
            <a:ext cx="4344903" cy="3968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738383" y="5122236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660033"/>
                </a:solidFill>
                <a:latin typeface="Aleo" panose="020F0502020204030203" pitchFamily="34" charset="0"/>
              </a:rPr>
              <a:t> - Protista</a:t>
            </a:r>
          </a:p>
        </p:txBody>
      </p:sp>
    </p:spTree>
    <p:extLst>
      <p:ext uri="{BB962C8B-B14F-4D97-AF65-F5344CB8AC3E}">
        <p14:creationId xmlns:p14="http://schemas.microsoft.com/office/powerpoint/2010/main" val="141417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8698" y="5254544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Black-eyed Susan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4098" name="Picture 2" descr="ho00448h -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898" y="572832"/>
            <a:ext cx="4956870" cy="4563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51087" y="5254543"/>
            <a:ext cx="293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chemeClr val="accent2">
                    <a:lumMod val="50000"/>
                  </a:schemeClr>
                </a:solidFill>
                <a:latin typeface="Aleo" panose="020F0502020204030203" pitchFamily="34" charset="0"/>
              </a:rPr>
              <a:t> - Plantae</a:t>
            </a:r>
          </a:p>
        </p:txBody>
      </p:sp>
    </p:spTree>
    <p:extLst>
      <p:ext uri="{BB962C8B-B14F-4D97-AF65-F5344CB8AC3E}">
        <p14:creationId xmlns:p14="http://schemas.microsoft.com/office/powerpoint/2010/main" val="92663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2250" y="5264396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Snapping Turtle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8194" name="Picture 2" descr="hp00441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7"/>
          <a:stretch>
            <a:fillRect/>
          </a:stretch>
        </p:blipFill>
        <p:spPr bwMode="auto">
          <a:xfrm>
            <a:off x="3586692" y="524932"/>
            <a:ext cx="5506509" cy="4677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54558" y="5245267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- Animalia</a:t>
            </a:r>
          </a:p>
        </p:txBody>
      </p:sp>
    </p:spTree>
    <p:extLst>
      <p:ext uri="{BB962C8B-B14F-4D97-AF65-F5344CB8AC3E}">
        <p14:creationId xmlns:p14="http://schemas.microsoft.com/office/powerpoint/2010/main" val="230601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0835" y="5162240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Elephant Snot Algae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3"/>
          <a:stretch/>
        </p:blipFill>
        <p:spPr>
          <a:xfrm>
            <a:off x="3683243" y="657280"/>
            <a:ext cx="4806460" cy="43192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07" y="5993237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potomacriverkeepernetwork.org.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33879" y="5162240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660033"/>
                </a:solidFill>
                <a:latin typeface="Aleo" panose="020F0502020204030203" pitchFamily="34" charset="0"/>
              </a:rPr>
              <a:t> - Protista</a:t>
            </a:r>
          </a:p>
        </p:txBody>
      </p:sp>
    </p:spTree>
    <p:extLst>
      <p:ext uri="{BB962C8B-B14F-4D97-AF65-F5344CB8AC3E}">
        <p14:creationId xmlns:p14="http://schemas.microsoft.com/office/powerpoint/2010/main" val="82661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66695" y="5254544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Prairie Crocus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948" y="557646"/>
            <a:ext cx="4612156" cy="45816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49719" y="5254543"/>
            <a:ext cx="293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chemeClr val="accent2">
                    <a:lumMod val="50000"/>
                  </a:schemeClr>
                </a:solidFill>
                <a:latin typeface="Aleo" panose="020F0502020204030203" pitchFamily="34" charset="0"/>
              </a:rPr>
              <a:t> - Plantae</a:t>
            </a:r>
          </a:p>
        </p:txBody>
      </p:sp>
    </p:spTree>
    <p:extLst>
      <p:ext uri="{BB962C8B-B14F-4D97-AF65-F5344CB8AC3E}">
        <p14:creationId xmlns:p14="http://schemas.microsoft.com/office/powerpoint/2010/main" val="40458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9382" y="5254544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Water Fleas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7170" name="Picture 2" descr="20150511_daphni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r="22737"/>
          <a:stretch>
            <a:fillRect/>
          </a:stretch>
        </p:blipFill>
        <p:spPr bwMode="auto">
          <a:xfrm>
            <a:off x="3536309" y="548649"/>
            <a:ext cx="5138772" cy="4605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459416" y="5233153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- Animalia</a:t>
            </a:r>
          </a:p>
        </p:txBody>
      </p:sp>
    </p:spTree>
    <p:extLst>
      <p:ext uri="{BB962C8B-B14F-4D97-AF65-F5344CB8AC3E}">
        <p14:creationId xmlns:p14="http://schemas.microsoft.com/office/powerpoint/2010/main" val="147896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8518" y="5248846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Blue-green Algae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"/>
          <a:stretch/>
        </p:blipFill>
        <p:spPr>
          <a:xfrm>
            <a:off x="3783242" y="589936"/>
            <a:ext cx="5051316" cy="45658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8381" y="6071509"/>
            <a:ext cx="200917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thesudburystar.com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06196" y="5248845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 - Monera</a:t>
            </a:r>
          </a:p>
        </p:txBody>
      </p:sp>
    </p:spTree>
    <p:extLst>
      <p:ext uri="{BB962C8B-B14F-4D97-AF65-F5344CB8AC3E}">
        <p14:creationId xmlns:p14="http://schemas.microsoft.com/office/powerpoint/2010/main" val="132811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1007" y="4983239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Showy Lady Slipper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2050" name="Picture 2" descr="19622899_1064856183645353_3742707932790259712_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89" y="831769"/>
            <a:ext cx="3810570" cy="381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366573" y="4983239"/>
            <a:ext cx="293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chemeClr val="accent2">
                    <a:lumMod val="50000"/>
                  </a:schemeClr>
                </a:solidFill>
                <a:latin typeface="Aleo" panose="020F0502020204030203" pitchFamily="34" charset="0"/>
              </a:rPr>
              <a:t>- Plantae</a:t>
            </a:r>
          </a:p>
        </p:txBody>
      </p:sp>
    </p:spTree>
    <p:extLst>
      <p:ext uri="{BB962C8B-B14F-4D97-AF65-F5344CB8AC3E}">
        <p14:creationId xmlns:p14="http://schemas.microsoft.com/office/powerpoint/2010/main" val="47825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825448" y="-100983"/>
            <a:ext cx="10058400" cy="1450975"/>
          </a:xfrm>
        </p:spPr>
        <p:txBody>
          <a:bodyPr>
            <a:normAutofit/>
          </a:bodyPr>
          <a:lstStyle/>
          <a:p>
            <a:r>
              <a:rPr lang="en-CA" sz="5400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Plantae</a:t>
            </a:r>
            <a:endParaRPr lang="en-CA" sz="5400" b="1" dirty="0"/>
          </a:p>
        </p:txBody>
      </p:sp>
      <p:sp>
        <p:nvSpPr>
          <p:cNvPr id="9" name="Oval 8"/>
          <p:cNvSpPr/>
          <p:nvPr/>
        </p:nvSpPr>
        <p:spPr>
          <a:xfrm>
            <a:off x="2792691" y="2163120"/>
            <a:ext cx="2338725" cy="2300987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1478844" y="1888831"/>
            <a:ext cx="1322883" cy="1291092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933454" y="3434648"/>
            <a:ext cx="1883960" cy="1842587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>
            <a:off x="2817414" y="4592530"/>
            <a:ext cx="1043963" cy="1007594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6203406" y="1888831"/>
            <a:ext cx="2664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Multicellular</a:t>
            </a:r>
            <a:endParaRPr lang="en-CA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146110" y="2348926"/>
            <a:ext cx="5730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78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Have cells with a nucleus, cell walls and chloroplasts</a:t>
            </a:r>
            <a:endParaRPr lang="en-CA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222244" y="3182948"/>
            <a:ext cx="5290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Very limited locomotion abilities </a:t>
            </a:r>
            <a:endParaRPr lang="en-CA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305859" y="4172997"/>
            <a:ext cx="4312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Photosynthesis</a:t>
            </a:r>
            <a:endParaRPr lang="en-CA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305857" y="4634662"/>
            <a:ext cx="561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Can make their own food</a:t>
            </a:r>
            <a:endParaRPr lang="en-CA" sz="2400" dirty="0"/>
          </a:p>
        </p:txBody>
      </p:sp>
      <p:sp>
        <p:nvSpPr>
          <p:cNvPr id="20" name="Rectangle 19"/>
          <p:cNvSpPr/>
          <p:nvPr/>
        </p:nvSpPr>
        <p:spPr>
          <a:xfrm>
            <a:off x="5892799" y="3768757"/>
            <a:ext cx="2890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Feeding Mechanism: </a:t>
            </a:r>
            <a:endParaRPr lang="en-CA" sz="2400" b="1" dirty="0"/>
          </a:p>
        </p:txBody>
      </p:sp>
      <p:sp>
        <p:nvSpPr>
          <p:cNvPr id="22" name="Rectangle 21"/>
          <p:cNvSpPr/>
          <p:nvPr/>
        </p:nvSpPr>
        <p:spPr>
          <a:xfrm>
            <a:off x="5810501" y="1478492"/>
            <a:ext cx="1527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Structure: </a:t>
            </a:r>
            <a:endParaRPr lang="en-CA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892799" y="5174023"/>
            <a:ext cx="4549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accent4">
                    <a:lumMod val="75000"/>
                  </a:schemeClr>
                </a:solidFill>
              </a:rPr>
              <a:t>Wetland Examples: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92799" y="5625596"/>
            <a:ext cx="6299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i="1" dirty="0">
                <a:solidFill>
                  <a:schemeClr val="accent4">
                    <a:lumMod val="75000"/>
                  </a:schemeClr>
                </a:solidFill>
              </a:rPr>
              <a:t>Black-eyed Susan, Pitcher Plant, Cattail, Duckweed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825448" y="1305084"/>
            <a:ext cx="106909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933454" y="6152366"/>
            <a:ext cx="3984977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Cattail photo from sandiegozoo.org.</a:t>
            </a:r>
          </a:p>
        </p:txBody>
      </p:sp>
    </p:spTree>
    <p:extLst>
      <p:ext uri="{BB962C8B-B14F-4D97-AF65-F5344CB8AC3E}">
        <p14:creationId xmlns:p14="http://schemas.microsoft.com/office/powerpoint/2010/main" val="332343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0" grpId="0"/>
      <p:bldP spid="22" grpId="0"/>
      <p:bldP spid="23" grpId="0"/>
      <p:bldP spid="2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0908" y="5385709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Green-winged Teal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9218" name="Picture 2" descr="hp0126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100" y="500050"/>
            <a:ext cx="4929188" cy="483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247206" y="5354572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- Animalia</a:t>
            </a:r>
          </a:p>
        </p:txBody>
      </p:sp>
    </p:spTree>
    <p:extLst>
      <p:ext uri="{BB962C8B-B14F-4D97-AF65-F5344CB8AC3E}">
        <p14:creationId xmlns:p14="http://schemas.microsoft.com/office/powerpoint/2010/main" val="1500651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7778" y="5036456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rgbClr val="739A28"/>
                </a:solidFill>
                <a:latin typeface="Aleo" panose="020F0502020204030203" pitchFamily="34" charset="0"/>
              </a:rPr>
              <a:t>Swamp Beacon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12290" name="Picture 2" descr="Swamp Beacon Les Coe picss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435" y="594253"/>
            <a:ext cx="4972978" cy="4231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7252" y="6077912"/>
            <a:ext cx="45451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Beacon photo by Les Coe, picssr.com.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50925" y="5036456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FF6600"/>
                </a:solidFill>
                <a:latin typeface="Aleo" panose="020F0502020204030203" pitchFamily="34" charset="0"/>
              </a:rPr>
              <a:t> - Fungi</a:t>
            </a:r>
          </a:p>
        </p:txBody>
      </p:sp>
    </p:spTree>
    <p:extLst>
      <p:ext uri="{BB962C8B-B14F-4D97-AF65-F5344CB8AC3E}">
        <p14:creationId xmlns:p14="http://schemas.microsoft.com/office/powerpoint/2010/main" val="43993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28871" y="5350356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Freshwater Shrimp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10242" name="Picture 2" descr="20151030_amphipod2 -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827" y="612774"/>
            <a:ext cx="4984172" cy="456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93976" y="5346140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 - Animalia</a:t>
            </a:r>
          </a:p>
        </p:txBody>
      </p:sp>
    </p:spTree>
    <p:extLst>
      <p:ext uri="{BB962C8B-B14F-4D97-AF65-F5344CB8AC3E}">
        <p14:creationId xmlns:p14="http://schemas.microsoft.com/office/powerpoint/2010/main" val="199198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8632" y="5192504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Giardias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- Protozoa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614" y="557209"/>
            <a:ext cx="4557716" cy="45577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www.cdc.gov.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28561" y="5192504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660033"/>
                </a:solidFill>
                <a:latin typeface="Aleo" panose="020F0502020204030203" pitchFamily="34" charset="0"/>
              </a:rPr>
              <a:t>- Protista</a:t>
            </a:r>
          </a:p>
        </p:txBody>
      </p:sp>
    </p:spTree>
    <p:extLst>
      <p:ext uri="{BB962C8B-B14F-4D97-AF65-F5344CB8AC3E}">
        <p14:creationId xmlns:p14="http://schemas.microsoft.com/office/powerpoint/2010/main" val="215098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03938" y="5269501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Painted Turtle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553" y="682290"/>
            <a:ext cx="5000686" cy="446489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215514" y="5269500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- Animalia</a:t>
            </a:r>
          </a:p>
        </p:txBody>
      </p:sp>
    </p:spTree>
    <p:extLst>
      <p:ext uri="{BB962C8B-B14F-4D97-AF65-F5344CB8AC3E}">
        <p14:creationId xmlns:p14="http://schemas.microsoft.com/office/powerpoint/2010/main" val="341297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9402" y="5150803"/>
            <a:ext cx="86383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Duckweed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946" y="677333"/>
            <a:ext cx="4380653" cy="429164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46875" y="5147089"/>
            <a:ext cx="293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chemeClr val="accent2">
                    <a:lumMod val="50000"/>
                  </a:schemeClr>
                </a:solidFill>
                <a:latin typeface="Aleo" panose="020F0502020204030203" pitchFamily="34" charset="0"/>
              </a:rPr>
              <a:t>- Plantae</a:t>
            </a:r>
          </a:p>
        </p:txBody>
      </p:sp>
    </p:spTree>
    <p:extLst>
      <p:ext uri="{BB962C8B-B14F-4D97-AF65-F5344CB8AC3E}">
        <p14:creationId xmlns:p14="http://schemas.microsoft.com/office/powerpoint/2010/main" val="2723905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5680" y="5254544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Northern Leopard Frog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Alan W. </a:t>
            </a:r>
            <a:r>
              <a:rPr lang="en-CA" sz="700" i="1">
                <a:solidFill>
                  <a:schemeClr val="bg1">
                    <a:lumMod val="65000"/>
                  </a:schemeClr>
                </a:solidFill>
              </a:rPr>
              <a:t>Wells.</a:t>
            </a:r>
            <a:endParaRPr lang="en-CA" sz="700" i="1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13707" y="5258216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 - Animalia</a:t>
            </a:r>
          </a:p>
        </p:txBody>
      </p:sp>
      <p:pic>
        <p:nvPicPr>
          <p:cNvPr id="4" name="Picture 3" descr="Northern leopard frog have fewer places to sing, meet and breed tadpoles  from a 6,000-egg jelly - Cambridge Day">
            <a:extLst>
              <a:ext uri="{FF2B5EF4-FFF2-40B4-BE49-F238E27FC236}">
                <a16:creationId xmlns:a16="http://schemas.microsoft.com/office/drawing/2014/main" id="{802BD3C2-73A4-0C5F-7AE2-16F539DD2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8145" y="799690"/>
            <a:ext cx="6457950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10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71352" y="519730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Fleecy </a:t>
            </a:r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Milkcap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1" r="3613"/>
          <a:stretch/>
        </p:blipFill>
        <p:spPr>
          <a:xfrm>
            <a:off x="3526542" y="576579"/>
            <a:ext cx="5388858" cy="45231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752" y="5828247"/>
            <a:ext cx="45451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Photo from Wikipedia.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430086" y="5197304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FF6600"/>
                </a:solidFill>
                <a:latin typeface="Aleo" panose="020F0502020204030203" pitchFamily="34" charset="0"/>
              </a:rPr>
              <a:t>- Fungi</a:t>
            </a:r>
          </a:p>
        </p:txBody>
      </p:sp>
    </p:spTree>
    <p:extLst>
      <p:ext uri="{BB962C8B-B14F-4D97-AF65-F5344CB8AC3E}">
        <p14:creationId xmlns:p14="http://schemas.microsoft.com/office/powerpoint/2010/main" val="165944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0015" y="5162815"/>
            <a:ext cx="92178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Richardson’s Ground Squirrel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006" y="671513"/>
            <a:ext cx="4553783" cy="43576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07" y="6027399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40160" y="5162995"/>
            <a:ext cx="3451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- Animalia</a:t>
            </a:r>
          </a:p>
        </p:txBody>
      </p:sp>
    </p:spTree>
    <p:extLst>
      <p:ext uri="{BB962C8B-B14F-4D97-AF65-F5344CB8AC3E}">
        <p14:creationId xmlns:p14="http://schemas.microsoft.com/office/powerpoint/2010/main" val="377881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9224" y="5240512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Narrow-leaved Cattail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315" y="553452"/>
            <a:ext cx="4644966" cy="449981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8381" y="6071509"/>
            <a:ext cx="200917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sandiegozoo.org/animals/cattail.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46013" y="5240511"/>
            <a:ext cx="29307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chemeClr val="accent2">
                    <a:lumMod val="50000"/>
                  </a:schemeClr>
                </a:solidFill>
                <a:latin typeface="Aleo" panose="020F0502020204030203" pitchFamily="34" charset="0"/>
              </a:rPr>
              <a:t>- Plantae</a:t>
            </a:r>
          </a:p>
        </p:txBody>
      </p:sp>
    </p:spTree>
    <p:extLst>
      <p:ext uri="{BB962C8B-B14F-4D97-AF65-F5344CB8AC3E}">
        <p14:creationId xmlns:p14="http://schemas.microsoft.com/office/powerpoint/2010/main" val="125704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825448" y="-100983"/>
            <a:ext cx="10058400" cy="1450975"/>
          </a:xfrm>
        </p:spPr>
        <p:txBody>
          <a:bodyPr>
            <a:normAutofit/>
          </a:bodyPr>
          <a:lstStyle/>
          <a:p>
            <a:r>
              <a:rPr lang="en-CA" sz="5400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Fungi</a:t>
            </a:r>
            <a:endParaRPr lang="en-CA" sz="5400" b="1" dirty="0"/>
          </a:p>
        </p:txBody>
      </p:sp>
      <p:sp>
        <p:nvSpPr>
          <p:cNvPr id="9" name="Oval 8"/>
          <p:cNvSpPr/>
          <p:nvPr/>
        </p:nvSpPr>
        <p:spPr>
          <a:xfrm>
            <a:off x="2792691" y="2163120"/>
            <a:ext cx="2338725" cy="2300987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1478844" y="1888831"/>
            <a:ext cx="1322883" cy="1291092"/>
          </a:xfrm>
          <a:prstGeom prst="ellipse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933454" y="3434648"/>
            <a:ext cx="1883960" cy="1842587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>
            <a:off x="2874585" y="4581743"/>
            <a:ext cx="1099830" cy="1096568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6225693" y="1953476"/>
            <a:ext cx="2664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Multicellular</a:t>
            </a:r>
            <a:endParaRPr lang="en-CA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168397" y="2413571"/>
            <a:ext cx="573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78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Have cells with a nucleus and cell walls</a:t>
            </a:r>
            <a:endParaRPr lang="en-CA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225693" y="2909038"/>
            <a:ext cx="5290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No locomotion abilities </a:t>
            </a:r>
            <a:endParaRPr lang="en-CA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282989" y="4028888"/>
            <a:ext cx="4312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Absorption</a:t>
            </a:r>
            <a:endParaRPr lang="en-CA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282987" y="4490553"/>
            <a:ext cx="561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Cannot make their own food</a:t>
            </a:r>
            <a:endParaRPr lang="en-CA" sz="2400" dirty="0"/>
          </a:p>
        </p:txBody>
      </p:sp>
      <p:sp>
        <p:nvSpPr>
          <p:cNvPr id="20" name="Rectangle 19"/>
          <p:cNvSpPr/>
          <p:nvPr/>
        </p:nvSpPr>
        <p:spPr>
          <a:xfrm>
            <a:off x="5895599" y="3580109"/>
            <a:ext cx="2890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Feeding Mechanism: </a:t>
            </a:r>
            <a:endParaRPr lang="en-CA" sz="2400" b="1" dirty="0"/>
          </a:p>
        </p:txBody>
      </p:sp>
      <p:sp>
        <p:nvSpPr>
          <p:cNvPr id="22" name="Rectangle 21"/>
          <p:cNvSpPr/>
          <p:nvPr/>
        </p:nvSpPr>
        <p:spPr>
          <a:xfrm>
            <a:off x="5832788" y="1543137"/>
            <a:ext cx="1527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Structure: </a:t>
            </a:r>
            <a:endParaRPr lang="en-CA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895599" y="5046402"/>
            <a:ext cx="4549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accent4">
                    <a:lumMod val="75000"/>
                  </a:schemeClr>
                </a:solidFill>
              </a:rPr>
              <a:t>Wetland Examples: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95599" y="5432239"/>
            <a:ext cx="6299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i="1" dirty="0">
                <a:solidFill>
                  <a:schemeClr val="accent4">
                    <a:lumMod val="75000"/>
                  </a:schemeClr>
                </a:solidFill>
              </a:rPr>
              <a:t>Tinder Conk, Emetic </a:t>
            </a:r>
            <a:r>
              <a:rPr lang="en-CA" sz="2000" i="1" dirty="0" err="1">
                <a:solidFill>
                  <a:schemeClr val="accent4">
                    <a:lumMod val="75000"/>
                  </a:schemeClr>
                </a:solidFill>
              </a:rPr>
              <a:t>russula</a:t>
            </a:r>
            <a:r>
              <a:rPr lang="en-CA" sz="2000" i="1" dirty="0">
                <a:solidFill>
                  <a:schemeClr val="accent4">
                    <a:lumMod val="75000"/>
                  </a:schemeClr>
                </a:solidFill>
              </a:rPr>
              <a:t>, Swamp Beacon, </a:t>
            </a:r>
            <a:br>
              <a:rPr lang="en-CA" sz="2000" i="1" dirty="0">
                <a:solidFill>
                  <a:schemeClr val="accent4">
                    <a:lumMod val="75000"/>
                  </a:schemeClr>
                </a:solidFill>
              </a:rPr>
            </a:br>
            <a:r>
              <a:rPr lang="en-CA" sz="2000" i="1" dirty="0">
                <a:solidFill>
                  <a:schemeClr val="accent4">
                    <a:lumMod val="75000"/>
                  </a:schemeClr>
                </a:solidFill>
              </a:rPr>
              <a:t>Wrinkled Thimble Cap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825448" y="1305084"/>
            <a:ext cx="106909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07352" y="6040097"/>
            <a:ext cx="4545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Conk photo from medicalmushrooms.net. Russula photo from tcpermaculture.com. Beacon photo by Les Coe, picssr.com. Cap photo by Myrique Baumier, flickr.com.</a:t>
            </a:r>
          </a:p>
        </p:txBody>
      </p:sp>
    </p:spTree>
    <p:extLst>
      <p:ext uri="{BB962C8B-B14F-4D97-AF65-F5344CB8AC3E}">
        <p14:creationId xmlns:p14="http://schemas.microsoft.com/office/powerpoint/2010/main" val="265596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0" grpId="0"/>
      <p:bldP spid="22" grpId="0"/>
      <p:bldP spid="23" grpId="0"/>
      <p:bldP spid="2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6992" y="5205018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Canada Goose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533" y="608011"/>
            <a:ext cx="4747967" cy="4499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65853" y="5205018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 - Animalia</a:t>
            </a:r>
          </a:p>
        </p:txBody>
      </p:sp>
    </p:spTree>
    <p:extLst>
      <p:ext uri="{BB962C8B-B14F-4D97-AF65-F5344CB8AC3E}">
        <p14:creationId xmlns:p14="http://schemas.microsoft.com/office/powerpoint/2010/main" val="297413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37034" y="5246915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rgbClr val="739A28"/>
                </a:solidFill>
                <a:latin typeface="Aleo" panose="020F0502020204030203" pitchFamily="34" charset="0"/>
              </a:rPr>
              <a:t>Tinder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Conk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165" y="697230"/>
            <a:ext cx="4905518" cy="41719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4402" y="6077912"/>
            <a:ext cx="454518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Conk photo from medicalmushrooms.net.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11108" y="5204043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FF6600"/>
                </a:solidFill>
                <a:latin typeface="Aleo" panose="020F0502020204030203" pitchFamily="34" charset="0"/>
              </a:rPr>
              <a:t>- Fungi</a:t>
            </a:r>
          </a:p>
        </p:txBody>
      </p:sp>
    </p:spTree>
    <p:extLst>
      <p:ext uri="{BB962C8B-B14F-4D97-AF65-F5344CB8AC3E}">
        <p14:creationId xmlns:p14="http://schemas.microsoft.com/office/powerpoint/2010/main" val="105856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3771" y="5154517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Meadowhawk</a:t>
            </a:r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 - Dragonfly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427" y="603470"/>
            <a:ext cx="5012941" cy="447029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12814" y="5154517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- Animalia</a:t>
            </a:r>
          </a:p>
        </p:txBody>
      </p:sp>
    </p:spTree>
    <p:extLst>
      <p:ext uri="{BB962C8B-B14F-4D97-AF65-F5344CB8AC3E}">
        <p14:creationId xmlns:p14="http://schemas.microsoft.com/office/powerpoint/2010/main" val="360297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740" y="734859"/>
            <a:ext cx="4443542" cy="41097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231" y="5147771"/>
            <a:ext cx="98725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Methanogens - </a:t>
            </a:r>
            <a:r>
              <a:rPr lang="en-CA" sz="4800" b="1" dirty="0" err="1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Archaebacteria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by biology.tutorvista.com.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057673" y="5147772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- Monera</a:t>
            </a:r>
          </a:p>
        </p:txBody>
      </p:sp>
    </p:spTree>
    <p:extLst>
      <p:ext uri="{BB962C8B-B14F-4D97-AF65-F5344CB8AC3E}">
        <p14:creationId xmlns:p14="http://schemas.microsoft.com/office/powerpoint/2010/main" val="84110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0588" y="5159307"/>
            <a:ext cx="87309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i="1" dirty="0">
                <a:solidFill>
                  <a:schemeClr val="accent1">
                    <a:lumMod val="75000"/>
                  </a:schemeClr>
                </a:solidFill>
                <a:latin typeface="Aleo" panose="020F0502020204030203" pitchFamily="34" charset="0"/>
              </a:rPr>
              <a:t>Red Fox</a:t>
            </a:r>
            <a:endParaRPr lang="en-CA" sz="4800" b="1" dirty="0">
              <a:solidFill>
                <a:schemeClr val="accent1">
                  <a:lumMod val="75000"/>
                </a:schemeClr>
              </a:solidFill>
              <a:latin typeface="Aleo" panose="020F050202020403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1007" y="5985514"/>
            <a:ext cx="2295606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Picture from Ducks Unlimited Canada.</a:t>
            </a:r>
          </a:p>
        </p:txBody>
      </p:sp>
      <p:pic>
        <p:nvPicPr>
          <p:cNvPr id="6146" name="Picture 2" descr="20170707_DSC3950 - Cop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2" y="499983"/>
            <a:ext cx="4700611" cy="460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854504" y="5161262"/>
            <a:ext cx="4077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defRPr/>
            </a:pPr>
            <a:r>
              <a:rPr lang="en-CA" sz="4800" b="1" i="1" dirty="0">
                <a:solidFill>
                  <a:srgbClr val="C00000"/>
                </a:solidFill>
                <a:latin typeface="Aleo" panose="020F0502020204030203" pitchFamily="34" charset="0"/>
              </a:rPr>
              <a:t>- Animalia</a:t>
            </a:r>
          </a:p>
        </p:txBody>
      </p:sp>
    </p:spTree>
    <p:extLst>
      <p:ext uri="{BB962C8B-B14F-4D97-AF65-F5344CB8AC3E}">
        <p14:creationId xmlns:p14="http://schemas.microsoft.com/office/powerpoint/2010/main" val="3204863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74" y="5185410"/>
            <a:ext cx="2809483" cy="807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99" y="5325271"/>
            <a:ext cx="2769983" cy="5280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68006" y="936198"/>
            <a:ext cx="4571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i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Thank You!</a:t>
            </a:r>
          </a:p>
        </p:txBody>
      </p:sp>
      <p:pic>
        <p:nvPicPr>
          <p:cNvPr id="6" name="Picture 5" descr="A logo of a bird and a sun&#10;&#10;Description automatically generated">
            <a:extLst>
              <a:ext uri="{FF2B5EF4-FFF2-40B4-BE49-F238E27FC236}">
                <a16:creationId xmlns:a16="http://schemas.microsoft.com/office/drawing/2014/main" id="{7BAFF83D-0ED8-F090-E0AD-34EE48D733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811" y="2217683"/>
            <a:ext cx="4544292" cy="287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271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825448" y="-100983"/>
            <a:ext cx="10058400" cy="1450975"/>
          </a:xfrm>
        </p:spPr>
        <p:txBody>
          <a:bodyPr>
            <a:normAutofit/>
          </a:bodyPr>
          <a:lstStyle/>
          <a:p>
            <a:r>
              <a:rPr lang="en-CA" sz="5400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Protista</a:t>
            </a:r>
            <a:endParaRPr lang="en-CA" sz="5400" b="1" dirty="0"/>
          </a:p>
        </p:txBody>
      </p:sp>
      <p:sp>
        <p:nvSpPr>
          <p:cNvPr id="9" name="Oval 8"/>
          <p:cNvSpPr/>
          <p:nvPr/>
        </p:nvSpPr>
        <p:spPr>
          <a:xfrm>
            <a:off x="2792691" y="2163120"/>
            <a:ext cx="2338725" cy="2300987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1478844" y="1888831"/>
            <a:ext cx="1322883" cy="1291092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933454" y="3434648"/>
            <a:ext cx="1883960" cy="1842587"/>
          </a:xfrm>
          <a:prstGeom prst="ellipse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>
            <a:off x="2817414" y="4592530"/>
            <a:ext cx="1043963" cy="1007594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6225693" y="1953476"/>
            <a:ext cx="2664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Single celled</a:t>
            </a:r>
            <a:endParaRPr lang="en-CA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6168397" y="2413571"/>
            <a:ext cx="5730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78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Contains a nucleus; some may have cell walls and chloroplasts</a:t>
            </a:r>
            <a:endParaRPr lang="en-CA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6225693" y="3231682"/>
            <a:ext cx="5290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Locomotion abilities </a:t>
            </a:r>
            <a:endParaRPr lang="en-CA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6282989" y="4169877"/>
            <a:ext cx="5233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Ingestion, photosynthesis or both</a:t>
            </a:r>
            <a:endParaRPr lang="en-CA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6282987" y="4631542"/>
            <a:ext cx="561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Finds food, makes food, or does both</a:t>
            </a:r>
            <a:endParaRPr lang="en-CA" sz="2400" dirty="0"/>
          </a:p>
        </p:txBody>
      </p:sp>
      <p:sp>
        <p:nvSpPr>
          <p:cNvPr id="20" name="Rectangle 19"/>
          <p:cNvSpPr/>
          <p:nvPr/>
        </p:nvSpPr>
        <p:spPr>
          <a:xfrm>
            <a:off x="5895599" y="3721098"/>
            <a:ext cx="28908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Feeding Mechanism: </a:t>
            </a:r>
            <a:endParaRPr lang="en-CA" sz="2400" b="1" dirty="0"/>
          </a:p>
        </p:txBody>
      </p:sp>
      <p:sp>
        <p:nvSpPr>
          <p:cNvPr id="22" name="Rectangle 21"/>
          <p:cNvSpPr/>
          <p:nvPr/>
        </p:nvSpPr>
        <p:spPr>
          <a:xfrm>
            <a:off x="5832788" y="1543137"/>
            <a:ext cx="1527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Structure: </a:t>
            </a:r>
            <a:endParaRPr lang="en-CA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832788" y="5134766"/>
            <a:ext cx="4549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accent4">
                    <a:lumMod val="75000"/>
                  </a:schemeClr>
                </a:solidFill>
              </a:rPr>
              <a:t>Wetland Examples: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832788" y="5480166"/>
            <a:ext cx="63592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i="1" dirty="0">
                <a:solidFill>
                  <a:schemeClr val="accent4">
                    <a:lumMod val="75000"/>
                  </a:schemeClr>
                </a:solidFill>
              </a:rPr>
              <a:t>Giardia (animal-like protist), Diatoms (plant-like protist), Green Algae like Elephant Snot (plant-like protist), Paramecium (animal-like protist)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825448" y="1305084"/>
            <a:ext cx="106909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62105" y="6018573"/>
            <a:ext cx="39849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Giardia photo from cdc.gov. Diatoms photo from ucmp.berkeley.edu. Algae photo from media.framar.bg. Paramecium photo from youtube.com/</a:t>
            </a:r>
            <a:r>
              <a:rPr lang="en-CA" sz="700" i="1" dirty="0" err="1">
                <a:solidFill>
                  <a:schemeClr val="bg1">
                    <a:lumMod val="65000"/>
                  </a:schemeClr>
                </a:solidFill>
              </a:rPr>
              <a:t>watch?v</a:t>
            </a:r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=gN42ggEgO8g.</a:t>
            </a:r>
          </a:p>
        </p:txBody>
      </p:sp>
    </p:spTree>
    <p:extLst>
      <p:ext uri="{BB962C8B-B14F-4D97-AF65-F5344CB8AC3E}">
        <p14:creationId xmlns:p14="http://schemas.microsoft.com/office/powerpoint/2010/main" val="330201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20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825448" y="-100983"/>
            <a:ext cx="10058400" cy="1450975"/>
          </a:xfrm>
        </p:spPr>
        <p:txBody>
          <a:bodyPr>
            <a:normAutofit/>
          </a:bodyPr>
          <a:lstStyle/>
          <a:p>
            <a:r>
              <a:rPr lang="en-CA" sz="5400" b="1" dirty="0">
                <a:solidFill>
                  <a:schemeClr val="accent5">
                    <a:lumMod val="50000"/>
                  </a:schemeClr>
                </a:solidFill>
                <a:latin typeface="Aleo" panose="020F0502020204030203" pitchFamily="34" charset="0"/>
              </a:rPr>
              <a:t>Monera</a:t>
            </a:r>
            <a:endParaRPr lang="en-CA" sz="5400" b="1" dirty="0"/>
          </a:p>
        </p:txBody>
      </p:sp>
      <p:sp>
        <p:nvSpPr>
          <p:cNvPr id="9" name="Oval 8"/>
          <p:cNvSpPr/>
          <p:nvPr/>
        </p:nvSpPr>
        <p:spPr>
          <a:xfrm>
            <a:off x="2792691" y="2163120"/>
            <a:ext cx="2427895" cy="2366350"/>
          </a:xfrm>
          <a:prstGeom prst="ellipse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Oval 9"/>
          <p:cNvSpPr/>
          <p:nvPr/>
        </p:nvSpPr>
        <p:spPr>
          <a:xfrm>
            <a:off x="1433016" y="1888831"/>
            <a:ext cx="1368712" cy="1291092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933454" y="3434648"/>
            <a:ext cx="1883960" cy="1842587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" name="Straight Connector 2"/>
          <p:cNvCxnSpPr/>
          <p:nvPr/>
        </p:nvCxnSpPr>
        <p:spPr>
          <a:xfrm>
            <a:off x="825448" y="1305084"/>
            <a:ext cx="1069092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37364" y="5999216"/>
            <a:ext cx="41529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Archaebacteria photo from biology.tutorvist.com. Petri dish photo from science.howstuffworks.com. </a:t>
            </a:r>
            <a:br>
              <a:rPr lang="en-CA" sz="700" i="1" dirty="0">
                <a:solidFill>
                  <a:schemeClr val="bg1">
                    <a:lumMod val="65000"/>
                  </a:schemeClr>
                </a:solidFill>
              </a:rPr>
            </a:br>
            <a:r>
              <a:rPr lang="en-CA" sz="700" i="1" dirty="0">
                <a:solidFill>
                  <a:schemeClr val="bg1">
                    <a:lumMod val="65000"/>
                  </a:schemeClr>
                </a:solidFill>
              </a:rPr>
              <a:t>Nodules photos by Dr. Jeremy Burgess.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209303" y="1916020"/>
            <a:ext cx="2664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Single celled</a:t>
            </a:r>
            <a:endParaRPr lang="en-CA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6152007" y="2376115"/>
            <a:ext cx="5730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78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Have a cell wall, do not have a nucleus</a:t>
            </a:r>
            <a:endParaRPr lang="en-CA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6231590" y="2847915"/>
            <a:ext cx="56506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No or highly limited locomotion abilities </a:t>
            </a:r>
            <a:endParaRPr lang="en-CA" sz="2400" dirty="0"/>
          </a:p>
        </p:txBody>
      </p:sp>
      <p:sp>
        <p:nvSpPr>
          <p:cNvPr id="26" name="TextBox 25"/>
          <p:cNvSpPr txBox="1"/>
          <p:nvPr/>
        </p:nvSpPr>
        <p:spPr>
          <a:xfrm>
            <a:off x="6266599" y="3901749"/>
            <a:ext cx="4312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No visible feeding mechanism</a:t>
            </a:r>
            <a:endParaRPr lang="en-CA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6266597" y="4363414"/>
            <a:ext cx="5615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2400" dirty="0">
                <a:solidFill>
                  <a:schemeClr val="accent5">
                    <a:lumMod val="50000"/>
                  </a:schemeClr>
                </a:solidFill>
              </a:rPr>
              <a:t>Absorb nutrients through cell wall</a:t>
            </a:r>
            <a:endParaRPr lang="en-CA" sz="2400" dirty="0"/>
          </a:p>
        </p:txBody>
      </p:sp>
      <p:sp>
        <p:nvSpPr>
          <p:cNvPr id="28" name="Rectangle 27"/>
          <p:cNvSpPr/>
          <p:nvPr/>
        </p:nvSpPr>
        <p:spPr>
          <a:xfrm>
            <a:off x="5853539" y="3440084"/>
            <a:ext cx="28908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Feeding Mechanism: </a:t>
            </a:r>
            <a:endParaRPr lang="en-CA" sz="2400" b="1" dirty="0"/>
          </a:p>
        </p:txBody>
      </p:sp>
      <p:sp>
        <p:nvSpPr>
          <p:cNvPr id="29" name="Rectangle 28"/>
          <p:cNvSpPr/>
          <p:nvPr/>
        </p:nvSpPr>
        <p:spPr>
          <a:xfrm>
            <a:off x="5816398" y="1505681"/>
            <a:ext cx="15277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400" b="1" dirty="0">
                <a:solidFill>
                  <a:schemeClr val="accent5">
                    <a:lumMod val="50000"/>
                  </a:schemeClr>
                </a:solidFill>
              </a:rPr>
              <a:t>Structure: </a:t>
            </a:r>
            <a:endParaRPr lang="en-CA" sz="2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5872257" y="4885004"/>
            <a:ext cx="4549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chemeClr val="accent4">
                    <a:lumMod val="75000"/>
                  </a:schemeClr>
                </a:solidFill>
              </a:rPr>
              <a:t>Wetland Examples: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892799" y="5277235"/>
            <a:ext cx="62992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i="1" dirty="0">
                <a:solidFill>
                  <a:schemeClr val="accent4">
                    <a:lumMod val="75000"/>
                  </a:schemeClr>
                </a:solidFill>
              </a:rPr>
              <a:t>Methanogens (Archaebacteria), Eubacteria, Nitrogen-fixing nodules on leguminous-plant (Rhizobium leguminosarum bacteria) </a:t>
            </a:r>
          </a:p>
        </p:txBody>
      </p:sp>
    </p:spTree>
    <p:extLst>
      <p:ext uri="{BB962C8B-B14F-4D97-AF65-F5344CB8AC3E}">
        <p14:creationId xmlns:p14="http://schemas.microsoft.com/office/powerpoint/2010/main" val="1096574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4BCA6C6B0BC6E4FBB68B56678D0D2A8" ma:contentTypeVersion="21" ma:contentTypeDescription="Create a new document." ma:contentTypeScope="" ma:versionID="dc4c6e215484d0656e6df36dcd5a0f38">
  <xsd:schema xmlns:xsd="http://www.w3.org/2001/XMLSchema" xmlns:xs="http://www.w3.org/2001/XMLSchema" xmlns:p="http://schemas.microsoft.com/office/2006/metadata/properties" xmlns:ns1="http://schemas.microsoft.com/sharepoint/v3" xmlns:ns2="eb741441-2dce-446e-a303-1f1b1d8633c3" xmlns:ns3="0137a5ad-ac98-4981-b4c7-8563c6144a29" targetNamespace="http://schemas.microsoft.com/office/2006/metadata/properties" ma:root="true" ma:fieldsID="47dece85ed352dbbcdccce20a3196c37" ns1:_="" ns2:_="" ns3:_="">
    <xsd:import namespace="http://schemas.microsoft.com/sharepoint/v3"/>
    <xsd:import namespace="eb741441-2dce-446e-a303-1f1b1d8633c3"/>
    <xsd:import namespace="0137a5ad-ac98-4981-b4c7-8563c6144a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Locatio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741441-2dce-446e-a303-1f1b1d8633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Location" ma:internalName="MediaServiceLocation" ma:readOnly="true">
      <xsd:simpleType>
        <xsd:restriction base="dms:Text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00000000-0000-0000-0000-000000000000" ma:termSetId="00000000-0000-0000-0000-0000000000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_Flow_SignoffStatus" ma:index="26" nillable="true" ma:displayName="Sign-off status" ma:internalName="Sign_x002d_off_x0020_status">
      <xsd:simpleType>
        <xsd:restriction base="dms:Text"/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37a5ad-ac98-4981-b4c7-8563c6144a29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c10defb1-7675-472a-a413-71c2e4931000}" ma:internalName="TaxCatchAll" ma:showField="CatchAllData" ma:web="0137a5ad-ac98-4981-b4c7-8563c6144a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0137a5ad-ac98-4981-b4c7-8563c6144a29" xsi:nil="true"/>
    <lcf76f155ced4ddcb4097134ff3c332f xmlns="eb741441-2dce-446e-a303-1f1b1d8633c3">
      <Terms xmlns="http://schemas.microsoft.com/office/infopath/2007/PartnerControls"/>
    </lcf76f155ced4ddcb4097134ff3c332f>
    <_Flow_SignoffStatus xmlns="eb741441-2dce-446e-a303-1f1b1d8633c3" xsi:nil="true"/>
  </documentManagement>
</p:properties>
</file>

<file path=customXml/itemProps1.xml><?xml version="1.0" encoding="utf-8"?>
<ds:datastoreItem xmlns:ds="http://schemas.openxmlformats.org/officeDocument/2006/customXml" ds:itemID="{5520F832-C910-496C-86E0-80639740B0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eb741441-2dce-446e-a303-1f1b1d8633c3"/>
    <ds:schemaRef ds:uri="0137a5ad-ac98-4981-b4c7-8563c6144a2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C2E12CC-C5F3-4B0A-A832-48A7C1B89A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13121C-0574-4FA4-A573-6E4DAFCE139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0137a5ad-ac98-4981-b4c7-8563c6144a29"/>
    <ds:schemaRef ds:uri="eb741441-2dce-446e-a303-1f1b1d8633c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1166</TotalTime>
  <Words>1639</Words>
  <Application>Microsoft Office PowerPoint</Application>
  <PresentationFormat>Widescreen</PresentationFormat>
  <Paragraphs>398</Paragraphs>
  <Slides>75</Slides>
  <Notes>70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0" baseType="lpstr">
      <vt:lpstr>Aleo</vt:lpstr>
      <vt:lpstr>Arial</vt:lpstr>
      <vt:lpstr>Calibri</vt:lpstr>
      <vt:lpstr>Calibri Light</vt:lpstr>
      <vt:lpstr>Retrospect</vt:lpstr>
      <vt:lpstr>The Five Kingdoms</vt:lpstr>
      <vt:lpstr>What are the Five Kingdoms?</vt:lpstr>
      <vt:lpstr>What is a Wetland?</vt:lpstr>
      <vt:lpstr>PowerPoint Presentation</vt:lpstr>
      <vt:lpstr>Animalia</vt:lpstr>
      <vt:lpstr>Plantae</vt:lpstr>
      <vt:lpstr>Fungi</vt:lpstr>
      <vt:lpstr>Protista</vt:lpstr>
      <vt:lpstr>Monera</vt:lpstr>
      <vt:lpstr>Kingdom Chaos Bingo!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Kingdom Chaos Bingo Answers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Ducks Unlimited Canada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Five Kingdoms</dc:title>
  <dc:creator>Ducks Unlimited</dc:creator>
  <cp:lastModifiedBy>Paula Grieef</cp:lastModifiedBy>
  <cp:revision>215</cp:revision>
  <dcterms:created xsi:type="dcterms:W3CDTF">2018-04-11T20:51:16Z</dcterms:created>
  <dcterms:modified xsi:type="dcterms:W3CDTF">2024-07-29T19:39:15Z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0x01010064BCA6C6B0BC6E4FBB68B56678D0D2A8</vt:lpwstr>
  </property>
  <property fmtid="{D5CDD505-2E9C-101B-9397-08002B2CF9AE}" pid="3" name="MediaServiceImageTags">
    <vt:lpwstr/>
  </property>
</Properties>
</file>