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67" r:id="rId4"/>
  </p:sldMasterIdLst>
  <p:notesMasterIdLst>
    <p:notesMasterId r:id="rId18"/>
  </p:notesMasterIdLst>
  <p:sldIdLst>
    <p:sldId id="256" r:id="rId5"/>
    <p:sldId id="257" r:id="rId6"/>
    <p:sldId id="258" r:id="rId7"/>
    <p:sldId id="259" r:id="rId8"/>
    <p:sldId id="260" r:id="rId9"/>
    <p:sldId id="264" r:id="rId10"/>
    <p:sldId id="265" r:id="rId11"/>
    <p:sldId id="266" r:id="rId12"/>
    <p:sldId id="267" r:id="rId13"/>
    <p:sldId id="270" r:id="rId14"/>
    <p:sldId id="268" r:id="rId15"/>
    <p:sldId id="269" r:id="rId16"/>
    <p:sldId id="271" r:id="rId1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F2936"/>
    <a:srgbClr val="D66F08"/>
    <a:srgbClr val="BCBCBC"/>
    <a:srgbClr val="ABABAB"/>
    <a:srgbClr val="F07F09"/>
    <a:srgbClr val="B86E00"/>
    <a:srgbClr val="A864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9967" autoAdjust="0"/>
    <p:restoredTop sz="80803" autoAdjust="0"/>
  </p:normalViewPr>
  <p:slideViewPr>
    <p:cSldViewPr snapToGrid="0">
      <p:cViewPr varScale="1">
        <p:scale>
          <a:sx n="67" d="100"/>
          <a:sy n="67" d="100"/>
        </p:scale>
        <p:origin x="384" y="86"/>
      </p:cViewPr>
      <p:guideLst>
        <p:guide orient="horz" pos="2160"/>
        <p:guide pos="3840"/>
      </p:guideLst>
    </p:cSldViewPr>
  </p:slideViewPr>
  <p:notesTextViewPr>
    <p:cViewPr>
      <p:scale>
        <a:sx n="1" d="1"/>
        <a:sy n="1" d="1"/>
      </p:scale>
      <p:origin x="0" y="0"/>
    </p:cViewPr>
  </p:notesTextViewPr>
  <p:notesViewPr>
    <p:cSldViewPr snapToGrid="0">
      <p:cViewPr varScale="1">
        <p:scale>
          <a:sx n="84" d="100"/>
          <a:sy n="84" d="100"/>
        </p:scale>
        <p:origin x="3222" y="10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CA"/>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5D29599-9ED8-420D-A377-9B3FA4E4EF05}" type="datetimeFigureOut">
              <a:rPr lang="en-CA" smtClean="0"/>
              <a:t>2024-07-29</a:t>
            </a:fld>
            <a:endParaRPr lang="en-CA"/>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CA"/>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CA"/>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CB3BAAA-F2B0-43F4-BDE1-2E25391DEA71}" type="slidenum">
              <a:rPr lang="en-CA" smtClean="0"/>
              <a:t>‹#›</a:t>
            </a:fld>
            <a:endParaRPr lang="en-CA"/>
          </a:p>
        </p:txBody>
      </p:sp>
    </p:spTree>
    <p:extLst>
      <p:ext uri="{BB962C8B-B14F-4D97-AF65-F5344CB8AC3E}">
        <p14:creationId xmlns:p14="http://schemas.microsoft.com/office/powerpoint/2010/main" val="55199384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5CB3BAAA-F2B0-43F4-BDE1-2E25391DEA71}" type="slidenum">
              <a:rPr lang="en-CA" smtClean="0"/>
              <a:t>4</a:t>
            </a:fld>
            <a:endParaRPr lang="en-CA"/>
          </a:p>
        </p:txBody>
      </p:sp>
    </p:spTree>
    <p:extLst>
      <p:ext uri="{BB962C8B-B14F-4D97-AF65-F5344CB8AC3E}">
        <p14:creationId xmlns:p14="http://schemas.microsoft.com/office/powerpoint/2010/main" val="300863531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sz="1200" dirty="0">
                <a:solidFill>
                  <a:srgbClr val="D66F08"/>
                </a:solidFill>
              </a:rPr>
              <a:t>Porifera means pore-bearing as sponges are covered in small pore-like holes. Sponges are simple invertebrates that live in aquatic habitats. Although most sponges live in marine (salt water) habitats, some are freshwater based found in lakes, rivers,</a:t>
            </a:r>
            <a:r>
              <a:rPr lang="en-US" altLang="en-US" sz="1200" baseline="0" dirty="0">
                <a:solidFill>
                  <a:srgbClr val="D66F08"/>
                </a:solidFill>
              </a:rPr>
              <a:t> streams</a:t>
            </a:r>
            <a:r>
              <a:rPr lang="en-US" altLang="en-US" sz="1200" dirty="0">
                <a:solidFill>
                  <a:srgbClr val="D66F08"/>
                </a:solidFill>
              </a:rPr>
              <a:t> and wetlands.</a:t>
            </a:r>
            <a:br>
              <a:rPr lang="en-US" altLang="en-US" sz="1200" baseline="0" dirty="0">
                <a:solidFill>
                  <a:srgbClr val="D66F08"/>
                </a:solidFill>
              </a:rPr>
            </a:br>
            <a:br>
              <a:rPr lang="en-US" altLang="en-US" sz="1200" baseline="0" dirty="0">
                <a:solidFill>
                  <a:srgbClr val="D66F08"/>
                </a:solidFill>
              </a:rPr>
            </a:br>
            <a:r>
              <a:rPr lang="en-US" altLang="en-US" sz="1200" baseline="0" dirty="0">
                <a:solidFill>
                  <a:srgbClr val="D66F08"/>
                </a:solidFill>
              </a:rPr>
              <a:t>Sponges can serve as food for ducks and crayfish and other invertebrates like caddisfly larva and midges. </a:t>
            </a:r>
            <a:endParaRPr lang="en-US" altLang="en-US" sz="1200" dirty="0">
              <a:solidFill>
                <a:srgbClr val="D66F08"/>
              </a:solidFill>
            </a:endParaRPr>
          </a:p>
          <a:p>
            <a:endParaRPr lang="en-CA" dirty="0"/>
          </a:p>
        </p:txBody>
      </p:sp>
      <p:sp>
        <p:nvSpPr>
          <p:cNvPr id="4" name="Slide Number Placeholder 3"/>
          <p:cNvSpPr>
            <a:spLocks noGrp="1"/>
          </p:cNvSpPr>
          <p:nvPr>
            <p:ph type="sldNum" sz="quarter" idx="10"/>
          </p:nvPr>
        </p:nvSpPr>
        <p:spPr/>
        <p:txBody>
          <a:bodyPr/>
          <a:lstStyle/>
          <a:p>
            <a:fld id="{5CB3BAAA-F2B0-43F4-BDE1-2E25391DEA71}" type="slidenum">
              <a:rPr lang="en-CA" smtClean="0"/>
              <a:t>5</a:t>
            </a:fld>
            <a:endParaRPr lang="en-CA"/>
          </a:p>
        </p:txBody>
      </p:sp>
    </p:spTree>
    <p:extLst>
      <p:ext uri="{BB962C8B-B14F-4D97-AF65-F5344CB8AC3E}">
        <p14:creationId xmlns:p14="http://schemas.microsoft.com/office/powerpoint/2010/main" val="427335391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sz="1200" dirty="0">
                <a:solidFill>
                  <a:srgbClr val="D66F08"/>
                </a:solidFill>
              </a:rPr>
              <a:t>Molluscs are one</a:t>
            </a:r>
            <a:r>
              <a:rPr lang="en-US" altLang="en-US" sz="1200" baseline="0" dirty="0">
                <a:solidFill>
                  <a:srgbClr val="D66F08"/>
                </a:solidFill>
              </a:rPr>
              <a:t> of the most abundant and diverse invertebrates. They are divided into three sub-groups: the gastropods (like a snail), the bivalves (like a clam), and the cephalopods (like an octopus), each with their own unique structures. Cephalopods are exclusively found in salt water habitats, while gastropods and bivalves can live in freshwater habitats, like wetlands.</a:t>
            </a:r>
            <a:endParaRPr lang="en-US" altLang="en-US" sz="1200" dirty="0">
              <a:solidFill>
                <a:srgbClr val="D66F08"/>
              </a:solidFill>
            </a:endParaRPr>
          </a:p>
          <a:p>
            <a:endParaRPr lang="en-CA" dirty="0"/>
          </a:p>
        </p:txBody>
      </p:sp>
      <p:sp>
        <p:nvSpPr>
          <p:cNvPr id="4" name="Slide Number Placeholder 3"/>
          <p:cNvSpPr>
            <a:spLocks noGrp="1"/>
          </p:cNvSpPr>
          <p:nvPr>
            <p:ph type="sldNum" sz="quarter" idx="10"/>
          </p:nvPr>
        </p:nvSpPr>
        <p:spPr/>
        <p:txBody>
          <a:bodyPr/>
          <a:lstStyle/>
          <a:p>
            <a:fld id="{5CB3BAAA-F2B0-43F4-BDE1-2E25391DEA71}" type="slidenum">
              <a:rPr lang="en-CA" smtClean="0"/>
              <a:t>6</a:t>
            </a:fld>
            <a:endParaRPr lang="en-CA"/>
          </a:p>
        </p:txBody>
      </p:sp>
    </p:spTree>
    <p:extLst>
      <p:ext uri="{BB962C8B-B14F-4D97-AF65-F5344CB8AC3E}">
        <p14:creationId xmlns:p14="http://schemas.microsoft.com/office/powerpoint/2010/main" val="64944576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Annelida is divided</a:t>
            </a:r>
            <a:r>
              <a:rPr lang="en-CA" baseline="0" dirty="0"/>
              <a:t> into three sub-groups: Leeches, Earthworms, and Polychaetes (mostly marine inverts). </a:t>
            </a:r>
            <a:endParaRPr lang="en-CA" dirty="0"/>
          </a:p>
        </p:txBody>
      </p:sp>
      <p:sp>
        <p:nvSpPr>
          <p:cNvPr id="4" name="Slide Number Placeholder 3"/>
          <p:cNvSpPr>
            <a:spLocks noGrp="1"/>
          </p:cNvSpPr>
          <p:nvPr>
            <p:ph type="sldNum" sz="quarter" idx="10"/>
          </p:nvPr>
        </p:nvSpPr>
        <p:spPr/>
        <p:txBody>
          <a:bodyPr/>
          <a:lstStyle/>
          <a:p>
            <a:fld id="{5CB3BAAA-F2B0-43F4-BDE1-2E25391DEA71}" type="slidenum">
              <a:rPr lang="en-CA" smtClean="0"/>
              <a:t>7</a:t>
            </a:fld>
            <a:endParaRPr lang="en-CA"/>
          </a:p>
        </p:txBody>
      </p:sp>
    </p:spTree>
    <p:extLst>
      <p:ext uri="{BB962C8B-B14F-4D97-AF65-F5344CB8AC3E}">
        <p14:creationId xmlns:p14="http://schemas.microsoft.com/office/powerpoint/2010/main" val="364969773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Arthropoda is divided into four sub-groups</a:t>
            </a:r>
            <a:r>
              <a:rPr lang="en-CA" baseline="0" dirty="0"/>
              <a:t> including: Insects (ants, dragonflies, bees), Arachnids (spiders and scorpions), Myriapods (centipedes), and Crustaceans (crabs, lobsters, shrimp). </a:t>
            </a:r>
            <a:endParaRPr lang="en-CA" dirty="0"/>
          </a:p>
        </p:txBody>
      </p:sp>
      <p:sp>
        <p:nvSpPr>
          <p:cNvPr id="4" name="Slide Number Placeholder 3"/>
          <p:cNvSpPr>
            <a:spLocks noGrp="1"/>
          </p:cNvSpPr>
          <p:nvPr>
            <p:ph type="sldNum" sz="quarter" idx="10"/>
          </p:nvPr>
        </p:nvSpPr>
        <p:spPr/>
        <p:txBody>
          <a:bodyPr/>
          <a:lstStyle/>
          <a:p>
            <a:fld id="{5CB3BAAA-F2B0-43F4-BDE1-2E25391DEA71}" type="slidenum">
              <a:rPr lang="en-CA" smtClean="0"/>
              <a:t>8</a:t>
            </a:fld>
            <a:endParaRPr lang="en-CA"/>
          </a:p>
        </p:txBody>
      </p:sp>
    </p:spTree>
    <p:extLst>
      <p:ext uri="{BB962C8B-B14F-4D97-AF65-F5344CB8AC3E}">
        <p14:creationId xmlns:p14="http://schemas.microsoft.com/office/powerpoint/2010/main" val="183757945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5CB3BAAA-F2B0-43F4-BDE1-2E25391DEA71}" type="slidenum">
              <a:rPr lang="en-CA" smtClean="0"/>
              <a:t>10</a:t>
            </a:fld>
            <a:endParaRPr lang="en-CA"/>
          </a:p>
        </p:txBody>
      </p:sp>
    </p:spTree>
    <p:extLst>
      <p:ext uri="{BB962C8B-B14F-4D97-AF65-F5344CB8AC3E}">
        <p14:creationId xmlns:p14="http://schemas.microsoft.com/office/powerpoint/2010/main" val="51120420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1100051" y="4455621"/>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A24764E3-9F06-44B3-9C39-795DD7F4D7C6}" type="datetimeFigureOut">
              <a:rPr lang="en-CA" smtClean="0"/>
              <a:t>2024-07-29</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113C473F-D941-45D5-AA4F-A628F3A21496}" type="slidenum">
              <a:rPr lang="en-CA" smtClean="0"/>
              <a:t>‹#›</a:t>
            </a:fld>
            <a:endParaRPr lang="en-CA"/>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961938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24764E3-9F06-44B3-9C39-795DD7F4D7C6}" type="datetimeFigureOut">
              <a:rPr lang="en-CA" smtClean="0"/>
              <a:t>2024-07-29</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113C473F-D941-45D5-AA4F-A628F3A21496}" type="slidenum">
              <a:rPr lang="en-CA" smtClean="0"/>
              <a:t>‹#›</a:t>
            </a:fld>
            <a:endParaRPr lang="en-CA"/>
          </a:p>
        </p:txBody>
      </p:sp>
    </p:spTree>
    <p:extLst>
      <p:ext uri="{BB962C8B-B14F-4D97-AF65-F5344CB8AC3E}">
        <p14:creationId xmlns:p14="http://schemas.microsoft.com/office/powerpoint/2010/main" val="130265777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2302"/>
            <a:ext cx="2628900" cy="575989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412302"/>
            <a:ext cx="7734300" cy="5759898"/>
          </a:xfrm>
        </p:spPr>
        <p:txBody>
          <a:bodyPr vert="eaVert" lIns="45720" tIns="0" rIns="45720" bIns="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24764E3-9F06-44B3-9C39-795DD7F4D7C6}" type="datetimeFigureOut">
              <a:rPr lang="en-CA" smtClean="0"/>
              <a:t>2024-07-29</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113C473F-D941-45D5-AA4F-A628F3A21496}" type="slidenum">
              <a:rPr lang="en-CA" smtClean="0"/>
              <a:t>‹#›</a:t>
            </a:fld>
            <a:endParaRPr lang="en-CA"/>
          </a:p>
        </p:txBody>
      </p:sp>
    </p:spTree>
    <p:extLst>
      <p:ext uri="{BB962C8B-B14F-4D97-AF65-F5344CB8AC3E}">
        <p14:creationId xmlns:p14="http://schemas.microsoft.com/office/powerpoint/2010/main" val="312782569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24764E3-9F06-44B3-9C39-795DD7F4D7C6}" type="datetimeFigureOut">
              <a:rPr lang="en-CA" smtClean="0"/>
              <a:t>2024-07-29</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113C473F-D941-45D5-AA4F-A628F3A21496}" type="slidenum">
              <a:rPr lang="en-CA" smtClean="0"/>
              <a:t>‹#›</a:t>
            </a:fld>
            <a:endParaRPr lang="en-CA"/>
          </a:p>
        </p:txBody>
      </p:sp>
    </p:spTree>
    <p:extLst>
      <p:ext uri="{BB962C8B-B14F-4D97-AF65-F5344CB8AC3E}">
        <p14:creationId xmlns:p14="http://schemas.microsoft.com/office/powerpoint/2010/main" val="33917792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A24764E3-9F06-44B3-9C39-795DD7F4D7C6}" type="datetimeFigureOut">
              <a:rPr lang="en-CA" smtClean="0"/>
              <a:t>2024-07-29</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113C473F-D941-45D5-AA4F-A628F3A21496}" type="slidenum">
              <a:rPr lang="en-CA" smtClean="0"/>
              <a:t>‹#›</a:t>
            </a:fld>
            <a:endParaRPr lang="en-CA"/>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997731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97278" y="1845734"/>
            <a:ext cx="4937760" cy="40233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A24764E3-9F06-44B3-9C39-795DD7F4D7C6}" type="datetimeFigureOut">
              <a:rPr lang="en-CA" smtClean="0"/>
              <a:t>2024-07-29</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113C473F-D941-45D5-AA4F-A628F3A21496}" type="slidenum">
              <a:rPr lang="en-CA" smtClean="0"/>
              <a:t>‹#›</a:t>
            </a:fld>
            <a:endParaRPr lang="en-CA"/>
          </a:p>
        </p:txBody>
      </p:sp>
    </p:spTree>
    <p:extLst>
      <p:ext uri="{BB962C8B-B14F-4D97-AF65-F5344CB8AC3E}">
        <p14:creationId xmlns:p14="http://schemas.microsoft.com/office/powerpoint/2010/main" val="168179475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097280" y="2582334"/>
            <a:ext cx="4937760" cy="33782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217920" y="2582334"/>
            <a:ext cx="4937760" cy="33782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A24764E3-9F06-44B3-9C39-795DD7F4D7C6}" type="datetimeFigureOut">
              <a:rPr lang="en-CA" smtClean="0"/>
              <a:t>2024-07-29</a:t>
            </a:fld>
            <a:endParaRPr lang="en-CA"/>
          </a:p>
        </p:txBody>
      </p:sp>
      <p:sp>
        <p:nvSpPr>
          <p:cNvPr id="8" name="Footer Placeholder 7"/>
          <p:cNvSpPr>
            <a:spLocks noGrp="1"/>
          </p:cNvSpPr>
          <p:nvPr>
            <p:ph type="ftr" sz="quarter" idx="11"/>
          </p:nvPr>
        </p:nvSpPr>
        <p:spPr/>
        <p:txBody>
          <a:bodyPr/>
          <a:lstStyle/>
          <a:p>
            <a:endParaRPr lang="en-CA"/>
          </a:p>
        </p:txBody>
      </p:sp>
      <p:sp>
        <p:nvSpPr>
          <p:cNvPr id="9" name="Slide Number Placeholder 8"/>
          <p:cNvSpPr>
            <a:spLocks noGrp="1"/>
          </p:cNvSpPr>
          <p:nvPr>
            <p:ph type="sldNum" sz="quarter" idx="12"/>
          </p:nvPr>
        </p:nvSpPr>
        <p:spPr/>
        <p:txBody>
          <a:bodyPr/>
          <a:lstStyle/>
          <a:p>
            <a:fld id="{113C473F-D941-45D5-AA4F-A628F3A21496}" type="slidenum">
              <a:rPr lang="en-CA" smtClean="0"/>
              <a:t>‹#›</a:t>
            </a:fld>
            <a:endParaRPr lang="en-CA"/>
          </a:p>
        </p:txBody>
      </p:sp>
    </p:spTree>
    <p:extLst>
      <p:ext uri="{BB962C8B-B14F-4D97-AF65-F5344CB8AC3E}">
        <p14:creationId xmlns:p14="http://schemas.microsoft.com/office/powerpoint/2010/main" val="213752836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A24764E3-9F06-44B3-9C39-795DD7F4D7C6}" type="datetimeFigureOut">
              <a:rPr lang="en-CA" smtClean="0"/>
              <a:t>2024-07-29</a:t>
            </a:fld>
            <a:endParaRPr lang="en-CA"/>
          </a:p>
        </p:txBody>
      </p:sp>
      <p:sp>
        <p:nvSpPr>
          <p:cNvPr id="4" name="Footer Placeholder 3"/>
          <p:cNvSpPr>
            <a:spLocks noGrp="1"/>
          </p:cNvSpPr>
          <p:nvPr>
            <p:ph type="ftr" sz="quarter" idx="11"/>
          </p:nvPr>
        </p:nvSpPr>
        <p:spPr/>
        <p:txBody>
          <a:bodyPr/>
          <a:lstStyle/>
          <a:p>
            <a:endParaRPr lang="en-CA"/>
          </a:p>
        </p:txBody>
      </p:sp>
      <p:sp>
        <p:nvSpPr>
          <p:cNvPr id="5" name="Slide Number Placeholder 4"/>
          <p:cNvSpPr>
            <a:spLocks noGrp="1"/>
          </p:cNvSpPr>
          <p:nvPr>
            <p:ph type="sldNum" sz="quarter" idx="12"/>
          </p:nvPr>
        </p:nvSpPr>
        <p:spPr/>
        <p:txBody>
          <a:bodyPr/>
          <a:lstStyle/>
          <a:p>
            <a:fld id="{113C473F-D941-45D5-AA4F-A628F3A21496}" type="slidenum">
              <a:rPr lang="en-CA" smtClean="0"/>
              <a:t>‹#›</a:t>
            </a:fld>
            <a:endParaRPr lang="en-CA"/>
          </a:p>
        </p:txBody>
      </p:sp>
    </p:spTree>
    <p:extLst>
      <p:ext uri="{BB962C8B-B14F-4D97-AF65-F5344CB8AC3E}">
        <p14:creationId xmlns:p14="http://schemas.microsoft.com/office/powerpoint/2010/main" val="355101941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A24764E3-9F06-44B3-9C39-795DD7F4D7C6}" type="datetimeFigureOut">
              <a:rPr lang="en-CA" smtClean="0"/>
              <a:t>2024-07-29</a:t>
            </a:fld>
            <a:endParaRPr lang="en-CA"/>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CA"/>
          </a:p>
        </p:txBody>
      </p:sp>
      <p:sp>
        <p:nvSpPr>
          <p:cNvPr id="9" name="Slide Number Placeholder 8"/>
          <p:cNvSpPr>
            <a:spLocks noGrp="1"/>
          </p:cNvSpPr>
          <p:nvPr>
            <p:ph type="sldNum" sz="quarter" idx="12"/>
          </p:nvPr>
        </p:nvSpPr>
        <p:spPr/>
        <p:txBody>
          <a:bodyPr/>
          <a:lstStyle/>
          <a:p>
            <a:fld id="{113C473F-D941-45D5-AA4F-A628F3A21496}" type="slidenum">
              <a:rPr lang="en-CA" smtClean="0"/>
              <a:t>‹#›</a:t>
            </a:fld>
            <a:endParaRPr lang="en-CA"/>
          </a:p>
        </p:txBody>
      </p:sp>
    </p:spTree>
    <p:extLst>
      <p:ext uri="{BB962C8B-B14F-4D97-AF65-F5344CB8AC3E}">
        <p14:creationId xmlns:p14="http://schemas.microsoft.com/office/powerpoint/2010/main" val="22412586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A24764E3-9F06-44B3-9C39-795DD7F4D7C6}" type="datetimeFigureOut">
              <a:rPr lang="en-CA" smtClean="0"/>
              <a:t>2024-07-29</a:t>
            </a:fld>
            <a:endParaRPr lang="en-CA"/>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en-CA"/>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113C473F-D941-45D5-AA4F-A628F3A21496}" type="slidenum">
              <a:rPr lang="en-CA" smtClean="0"/>
              <a:t>‹#›</a:t>
            </a:fld>
            <a:endParaRPr lang="en-CA"/>
          </a:p>
        </p:txBody>
      </p:sp>
    </p:spTree>
    <p:extLst>
      <p:ext uri="{BB962C8B-B14F-4D97-AF65-F5344CB8AC3E}">
        <p14:creationId xmlns:p14="http://schemas.microsoft.com/office/powerpoint/2010/main" val="177042519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645" cy="822960"/>
          </a:xfrm>
        </p:spPr>
        <p:txBody>
          <a:bodyPr lIns="91440" tIns="0" rIns="91440" bIns="0" anchor="b">
            <a:noAutofit/>
          </a:bodyPr>
          <a:lstStyle>
            <a:lvl1pPr>
              <a:defRPr sz="3600" b="0">
                <a:solidFill>
                  <a:srgbClr val="FFFFFF"/>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15" y="0"/>
            <a:ext cx="12191985" cy="4915076"/>
          </a:xfrm>
          <a:solidFill>
            <a:schemeClr val="bg2">
              <a:lumMod val="90000"/>
            </a:schemeClr>
          </a:solidFill>
        </p:spPr>
        <p:txBody>
          <a:bodyPr lIns="457200" tIns="45720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097280" y="5907024"/>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A24764E3-9F06-44B3-9C39-795DD7F4D7C6}" type="datetimeFigureOut">
              <a:rPr lang="en-CA" smtClean="0"/>
              <a:t>2024-07-29</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113C473F-D941-45D5-AA4F-A628F3A21496}" type="slidenum">
              <a:rPr lang="en-CA" smtClean="0"/>
              <a:t>‹#›</a:t>
            </a:fld>
            <a:endParaRPr lang="en-CA"/>
          </a:p>
        </p:txBody>
      </p:sp>
    </p:spTree>
    <p:extLst>
      <p:ext uri="{BB962C8B-B14F-4D97-AF65-F5344CB8AC3E}">
        <p14:creationId xmlns:p14="http://schemas.microsoft.com/office/powerpoint/2010/main" val="62439065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6334316"/>
            <a:ext cx="12191985"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A24764E3-9F06-44B3-9C39-795DD7F4D7C6}" type="datetimeFigureOut">
              <a:rPr lang="en-CA" smtClean="0"/>
              <a:t>2024-07-29</a:t>
            </a:fld>
            <a:endParaRPr lang="en-CA"/>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CA"/>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113C473F-D941-45D5-AA4F-A628F3A21496}" type="slidenum">
              <a:rPr lang="en-CA" smtClean="0"/>
              <a:t>‹#›</a:t>
            </a:fld>
            <a:endParaRPr lang="en-CA"/>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38498692"/>
      </p:ext>
    </p:extLst>
  </p:cSld>
  <p:clrMap bg1="lt1" tx1="dk1" bg2="lt2" tx2="dk2" accent1="accent1" accent2="accent2" accent3="accent3" accent4="accent4" accent5="accent5" accent6="accent6" hlink="hlink" folHlink="folHlink"/>
  <p:sldLayoutIdLst>
    <p:sldLayoutId id="2147483868" r:id="rId1"/>
    <p:sldLayoutId id="2147483869" r:id="rId2"/>
    <p:sldLayoutId id="2147483870" r:id="rId3"/>
    <p:sldLayoutId id="2147483871" r:id="rId4"/>
    <p:sldLayoutId id="2147483872" r:id="rId5"/>
    <p:sldLayoutId id="2147483873" r:id="rId6"/>
    <p:sldLayoutId id="2147483874" r:id="rId7"/>
    <p:sldLayoutId id="2147483875" r:id="rId8"/>
    <p:sldLayoutId id="2147483876" r:id="rId9"/>
    <p:sldLayoutId id="2147483877" r:id="rId10"/>
    <p:sldLayoutId id="2147483878" r:id="rId11"/>
  </p:sldLayoutIdLst>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33.jpeg"/></Relationships>
</file>

<file path=ppt/slides/_rels/slide11.xml.rels><?xml version="1.0" encoding="UTF-8" standalone="yes"?>
<Relationships xmlns="http://schemas.openxmlformats.org/package/2006/relationships"><Relationship Id="rId3" Type="http://schemas.openxmlformats.org/officeDocument/2006/relationships/image" Target="../media/image35.gif"/><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7.xml"/><Relationship Id="rId4" Type="http://schemas.openxmlformats.org/officeDocument/2006/relationships/image" Target="../media/image38.png"/></Relationships>
</file>

<file path=ppt/slides/_rels/slide2.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gif"/><Relationship Id="rId7" Type="http://schemas.openxmlformats.org/officeDocument/2006/relationships/image" Target="../media/image7.png"/><Relationship Id="rId2" Type="http://schemas.openxmlformats.org/officeDocument/2006/relationships/image" Target="../media/image2.jpg"/><Relationship Id="rId1" Type="http://schemas.openxmlformats.org/officeDocument/2006/relationships/slideLayout" Target="../slideLayouts/slideLayout2.xml"/><Relationship Id="rId6" Type="http://schemas.openxmlformats.org/officeDocument/2006/relationships/image" Target="../media/image6.png"/><Relationship Id="rId11" Type="http://schemas.openxmlformats.org/officeDocument/2006/relationships/image" Target="../media/image11.png"/><Relationship Id="rId5" Type="http://schemas.openxmlformats.org/officeDocument/2006/relationships/image" Target="../media/image5.png"/><Relationship Id="rId10" Type="http://schemas.openxmlformats.org/officeDocument/2006/relationships/image" Target="../media/image10.png"/><Relationship Id="rId4" Type="http://schemas.openxmlformats.org/officeDocument/2006/relationships/image" Target="../media/image4.jpeg"/><Relationship Id="rId9" Type="http://schemas.openxmlformats.org/officeDocument/2006/relationships/image" Target="../media/image9.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13.jpg"/></Relationships>
</file>

<file path=ppt/slides/_rels/slide5.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16.jpg"/><Relationship Id="rId4" Type="http://schemas.openxmlformats.org/officeDocument/2006/relationships/image" Target="../media/image15.jpeg"/></Relationships>
</file>

<file path=ppt/slides/_rels/slide6.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19.jpeg"/><Relationship Id="rId4" Type="http://schemas.openxmlformats.org/officeDocument/2006/relationships/image" Target="../media/image18.jpg"/></Relationships>
</file>

<file path=ppt/slides/_rels/slide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22.jpeg"/><Relationship Id="rId4" Type="http://schemas.openxmlformats.org/officeDocument/2006/relationships/image" Target="../media/image21.jpeg"/></Relationships>
</file>

<file path=ppt/slides/_rels/slide8.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26.jpeg"/><Relationship Id="rId5" Type="http://schemas.openxmlformats.org/officeDocument/2006/relationships/image" Target="../media/image25.jpeg"/><Relationship Id="rId4" Type="http://schemas.openxmlformats.org/officeDocument/2006/relationships/image" Target="../media/image24.jpeg"/></Relationships>
</file>

<file path=ppt/slides/_rels/slide9.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jpeg"/><Relationship Id="rId1" Type="http://schemas.openxmlformats.org/officeDocument/2006/relationships/slideLayout" Target="../slideLayouts/slideLayout6.xml"/><Relationship Id="rId6" Type="http://schemas.openxmlformats.org/officeDocument/2006/relationships/image" Target="../media/image31.png"/><Relationship Id="rId5" Type="http://schemas.openxmlformats.org/officeDocument/2006/relationships/image" Target="../media/image30.jpeg"/><Relationship Id="rId4" Type="http://schemas.openxmlformats.org/officeDocument/2006/relationships/image" Target="../media/image2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03179" y="729185"/>
            <a:ext cx="10832122" cy="3566160"/>
          </a:xfrm>
        </p:spPr>
        <p:txBody>
          <a:bodyPr>
            <a:normAutofit/>
          </a:bodyPr>
          <a:lstStyle/>
          <a:p>
            <a:pPr algn="ctr"/>
            <a:r>
              <a:rPr lang="en-CA" b="1" dirty="0">
                <a:solidFill>
                  <a:srgbClr val="9F2936"/>
                </a:solidFill>
              </a:rPr>
              <a:t> </a:t>
            </a:r>
            <a:r>
              <a:rPr lang="en-CA" sz="8500" b="1" dirty="0">
                <a:solidFill>
                  <a:srgbClr val="9F2936"/>
                </a:solidFill>
              </a:rPr>
              <a:t>Invertebrate Inquiry</a:t>
            </a:r>
          </a:p>
        </p:txBody>
      </p:sp>
      <p:sp>
        <p:nvSpPr>
          <p:cNvPr id="4" name="Subtitle 2"/>
          <p:cNvSpPr>
            <a:spLocks noGrp="1"/>
          </p:cNvSpPr>
          <p:nvPr>
            <p:ph type="subTitle" idx="1"/>
          </p:nvPr>
        </p:nvSpPr>
        <p:spPr>
          <a:xfrm>
            <a:off x="430669" y="4566226"/>
            <a:ext cx="11391619" cy="1143000"/>
          </a:xfrm>
        </p:spPr>
        <p:txBody>
          <a:bodyPr>
            <a:normAutofit/>
          </a:bodyPr>
          <a:lstStyle/>
          <a:p>
            <a:pPr algn="ctr"/>
            <a:r>
              <a:rPr lang="en-CA" sz="2000" dirty="0">
                <a:solidFill>
                  <a:schemeClr val="tx2">
                    <a:lumMod val="75000"/>
                    <a:lumOff val="25000"/>
                  </a:schemeClr>
                </a:solidFill>
                <a:latin typeface="Calibri Light" panose="020F0302020204030204" pitchFamily="34" charset="0"/>
              </a:rPr>
              <a:t>W e t l a n d   I n v e r t e b r a t e s  &amp;  T H E I R   A d a p t a t I o n s</a:t>
            </a:r>
          </a:p>
        </p:txBody>
      </p:sp>
      <p:pic>
        <p:nvPicPr>
          <p:cNvPr id="8" name="Picture 7" descr="A logo of a bird and a sun&#10;&#10;Description automatically generated">
            <a:extLst>
              <a:ext uri="{FF2B5EF4-FFF2-40B4-BE49-F238E27FC236}">
                <a16:creationId xmlns:a16="http://schemas.microsoft.com/office/drawing/2014/main" id="{B8BC86BD-F6E9-AC65-455A-CDF720D4EC57}"/>
              </a:ext>
            </a:extLst>
          </p:cNvPr>
          <p:cNvPicPr>
            <a:picLocks noChangeAspect="1"/>
          </p:cNvPicPr>
          <p:nvPr/>
        </p:nvPicPr>
        <p:blipFill>
          <a:blip r:embed="rId2" cstate="print">
            <a:grayscl/>
            <a:extLst>
              <a:ext uri="{28A0092B-C50C-407E-A947-70E740481C1C}">
                <a14:useLocalDpi xmlns:a14="http://schemas.microsoft.com/office/drawing/2010/main" val="0"/>
              </a:ext>
            </a:extLst>
          </a:blip>
          <a:stretch>
            <a:fillRect/>
          </a:stretch>
        </p:blipFill>
        <p:spPr>
          <a:xfrm>
            <a:off x="3770010" y="458304"/>
            <a:ext cx="4173840" cy="2643608"/>
          </a:xfrm>
          <a:prstGeom prst="rect">
            <a:avLst/>
          </a:prstGeom>
        </p:spPr>
      </p:pic>
    </p:spTree>
    <p:extLst>
      <p:ext uri="{BB962C8B-B14F-4D97-AF65-F5344CB8AC3E}">
        <p14:creationId xmlns:p14="http://schemas.microsoft.com/office/powerpoint/2010/main" val="125513036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1157850" y="296372"/>
            <a:ext cx="10058400" cy="1450757"/>
          </a:xfrm>
          <a:prstGeom prst="rect">
            <a:avLst/>
          </a:prstGeom>
        </p:spPr>
        <p:txBody>
          <a:bodyPr vert="horz" lIns="91440" tIns="45720" rIns="91440" bIns="45720" rtlCol="0" anchor="b">
            <a:no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r>
              <a:rPr lang="en-CA" sz="5400" b="1" dirty="0">
                <a:solidFill>
                  <a:srgbClr val="9F2936"/>
                </a:solidFill>
              </a:rPr>
              <a:t>Adaptations</a:t>
            </a:r>
            <a:endParaRPr lang="en-CA" sz="5400" dirty="0"/>
          </a:p>
        </p:txBody>
      </p:sp>
      <p:sp>
        <p:nvSpPr>
          <p:cNvPr id="6" name="TextBox 5"/>
          <p:cNvSpPr txBox="1"/>
          <p:nvPr/>
        </p:nvSpPr>
        <p:spPr>
          <a:xfrm>
            <a:off x="1150619" y="3143723"/>
            <a:ext cx="10379612" cy="707886"/>
          </a:xfrm>
          <a:prstGeom prst="rect">
            <a:avLst/>
          </a:prstGeom>
          <a:noFill/>
        </p:spPr>
        <p:txBody>
          <a:bodyPr wrap="square" rtlCol="0">
            <a:spAutoFit/>
          </a:bodyPr>
          <a:lstStyle/>
          <a:p>
            <a:r>
              <a:rPr lang="en-CA" altLang="en-US" sz="2000" b="1" dirty="0">
                <a:solidFill>
                  <a:srgbClr val="9F2936"/>
                </a:solidFill>
                <a:latin typeface="Calibri" panose="020F0502020204030204" pitchFamily="34" charset="0"/>
              </a:rPr>
              <a:t>Adaptations</a:t>
            </a:r>
            <a:r>
              <a:rPr lang="en-CA" altLang="en-US" sz="2000" dirty="0">
                <a:solidFill>
                  <a:schemeClr val="tx2">
                    <a:lumMod val="75000"/>
                    <a:lumOff val="25000"/>
                  </a:schemeClr>
                </a:solidFill>
                <a:latin typeface="Calibri" panose="020F0502020204030204" pitchFamily="34" charset="0"/>
              </a:rPr>
              <a:t> are special characteristics that help living things survive. There are two kinds of adaptations: </a:t>
            </a:r>
            <a:r>
              <a:rPr lang="en-CA" altLang="en-US" sz="2000" b="1" dirty="0">
                <a:solidFill>
                  <a:schemeClr val="tx2">
                    <a:lumMod val="75000"/>
                    <a:lumOff val="25000"/>
                  </a:schemeClr>
                </a:solidFill>
                <a:latin typeface="Calibri" panose="020F0502020204030204" pitchFamily="34" charset="0"/>
              </a:rPr>
              <a:t>structural</a:t>
            </a:r>
            <a:r>
              <a:rPr lang="en-CA" altLang="en-US" sz="2000" dirty="0">
                <a:solidFill>
                  <a:schemeClr val="tx2">
                    <a:lumMod val="75000"/>
                    <a:lumOff val="25000"/>
                  </a:schemeClr>
                </a:solidFill>
                <a:latin typeface="Calibri" panose="020F0502020204030204" pitchFamily="34" charset="0"/>
              </a:rPr>
              <a:t> and </a:t>
            </a:r>
            <a:r>
              <a:rPr lang="en-CA" altLang="en-US" sz="2000" b="1" dirty="0">
                <a:solidFill>
                  <a:schemeClr val="tx2">
                    <a:lumMod val="75000"/>
                    <a:lumOff val="25000"/>
                  </a:schemeClr>
                </a:solidFill>
                <a:latin typeface="Calibri" panose="020F0502020204030204" pitchFamily="34" charset="0"/>
              </a:rPr>
              <a:t>behavioural</a:t>
            </a:r>
            <a:r>
              <a:rPr lang="en-CA" altLang="en-US" sz="2000" dirty="0">
                <a:solidFill>
                  <a:schemeClr val="tx2">
                    <a:lumMod val="75000"/>
                    <a:lumOff val="25000"/>
                  </a:schemeClr>
                </a:solidFill>
                <a:latin typeface="Calibri" panose="020F0502020204030204" pitchFamily="34" charset="0"/>
              </a:rPr>
              <a:t>. </a:t>
            </a:r>
          </a:p>
        </p:txBody>
      </p:sp>
      <p:sp>
        <p:nvSpPr>
          <p:cNvPr id="7" name="TextBox 6"/>
          <p:cNvSpPr txBox="1"/>
          <p:nvPr/>
        </p:nvSpPr>
        <p:spPr>
          <a:xfrm>
            <a:off x="1150619" y="1974171"/>
            <a:ext cx="10379612" cy="1015663"/>
          </a:xfrm>
          <a:prstGeom prst="rect">
            <a:avLst/>
          </a:prstGeom>
          <a:noFill/>
        </p:spPr>
        <p:txBody>
          <a:bodyPr wrap="square" rtlCol="0">
            <a:spAutoFit/>
          </a:bodyPr>
          <a:lstStyle/>
          <a:p>
            <a:r>
              <a:rPr lang="en-CA" altLang="en-US" sz="2000" dirty="0">
                <a:solidFill>
                  <a:schemeClr val="tx2">
                    <a:lumMod val="75000"/>
                    <a:lumOff val="25000"/>
                  </a:schemeClr>
                </a:solidFill>
                <a:latin typeface="Calibri" panose="020F0502020204030204" pitchFamily="34" charset="0"/>
              </a:rPr>
              <a:t>Habitats, like wetlands, are so diverse and constantly changing. These changes can be seasonal (like winter) or unexpected (like habitat loss), so living things must use their adaptations to help them get the </a:t>
            </a:r>
            <a:r>
              <a:rPr lang="en-CA" altLang="en-US" sz="2000" b="1" dirty="0">
                <a:solidFill>
                  <a:schemeClr val="tx2">
                    <a:lumMod val="75000"/>
                    <a:lumOff val="25000"/>
                  </a:schemeClr>
                </a:solidFill>
                <a:latin typeface="Calibri" panose="020F0502020204030204" pitchFamily="34" charset="0"/>
              </a:rPr>
              <a:t>food,</a:t>
            </a:r>
            <a:r>
              <a:rPr lang="en-CA" altLang="en-US" sz="2000" dirty="0">
                <a:solidFill>
                  <a:schemeClr val="tx2">
                    <a:lumMod val="75000"/>
                    <a:lumOff val="25000"/>
                  </a:schemeClr>
                </a:solidFill>
                <a:latin typeface="Calibri" panose="020F0502020204030204" pitchFamily="34" charset="0"/>
              </a:rPr>
              <a:t> </a:t>
            </a:r>
            <a:r>
              <a:rPr lang="en-CA" altLang="en-US" sz="2000" b="1" dirty="0">
                <a:solidFill>
                  <a:schemeClr val="tx2">
                    <a:lumMod val="75000"/>
                    <a:lumOff val="25000"/>
                  </a:schemeClr>
                </a:solidFill>
                <a:latin typeface="Calibri" panose="020F0502020204030204" pitchFamily="34" charset="0"/>
              </a:rPr>
              <a:t>water</a:t>
            </a:r>
            <a:r>
              <a:rPr lang="en-CA" altLang="en-US" sz="2000" dirty="0">
                <a:solidFill>
                  <a:schemeClr val="tx2">
                    <a:lumMod val="75000"/>
                    <a:lumOff val="25000"/>
                  </a:schemeClr>
                </a:solidFill>
                <a:latin typeface="Calibri" panose="020F0502020204030204" pitchFamily="34" charset="0"/>
              </a:rPr>
              <a:t>, </a:t>
            </a:r>
            <a:r>
              <a:rPr lang="en-CA" altLang="en-US" sz="2000" b="1" dirty="0">
                <a:solidFill>
                  <a:schemeClr val="tx2">
                    <a:lumMod val="75000"/>
                    <a:lumOff val="25000"/>
                  </a:schemeClr>
                </a:solidFill>
                <a:latin typeface="Calibri" panose="020F0502020204030204" pitchFamily="34" charset="0"/>
              </a:rPr>
              <a:t>shelter</a:t>
            </a:r>
            <a:r>
              <a:rPr lang="en-CA" altLang="en-US" sz="2000" dirty="0">
                <a:solidFill>
                  <a:schemeClr val="tx2">
                    <a:lumMod val="75000"/>
                    <a:lumOff val="25000"/>
                  </a:schemeClr>
                </a:solidFill>
                <a:latin typeface="Calibri" panose="020F0502020204030204" pitchFamily="34" charset="0"/>
              </a:rPr>
              <a:t>, and </a:t>
            </a:r>
            <a:r>
              <a:rPr lang="en-CA" altLang="en-US" sz="2000" b="1" dirty="0">
                <a:solidFill>
                  <a:schemeClr val="tx2">
                    <a:lumMod val="75000"/>
                    <a:lumOff val="25000"/>
                  </a:schemeClr>
                </a:solidFill>
                <a:latin typeface="Calibri" panose="020F0502020204030204" pitchFamily="34" charset="0"/>
              </a:rPr>
              <a:t>space</a:t>
            </a:r>
            <a:r>
              <a:rPr lang="en-CA" altLang="en-US" sz="2000" dirty="0">
                <a:solidFill>
                  <a:schemeClr val="tx2">
                    <a:lumMod val="75000"/>
                    <a:lumOff val="25000"/>
                  </a:schemeClr>
                </a:solidFill>
                <a:latin typeface="Calibri" panose="020F0502020204030204" pitchFamily="34" charset="0"/>
              </a:rPr>
              <a:t> they need in order to survive.</a:t>
            </a:r>
          </a:p>
        </p:txBody>
      </p:sp>
      <p:sp>
        <p:nvSpPr>
          <p:cNvPr id="9" name="TextBox 8"/>
          <p:cNvSpPr txBox="1"/>
          <p:nvPr/>
        </p:nvSpPr>
        <p:spPr>
          <a:xfrm>
            <a:off x="2019698" y="4005497"/>
            <a:ext cx="3727739" cy="1015663"/>
          </a:xfrm>
          <a:prstGeom prst="rect">
            <a:avLst/>
          </a:prstGeom>
          <a:noFill/>
        </p:spPr>
        <p:txBody>
          <a:bodyPr wrap="square" rtlCol="0">
            <a:spAutoFit/>
          </a:bodyPr>
          <a:lstStyle/>
          <a:p>
            <a:r>
              <a:rPr lang="en-CA" sz="2000" b="1" dirty="0">
                <a:solidFill>
                  <a:srgbClr val="9F2936"/>
                </a:solidFill>
              </a:rPr>
              <a:t>Structural adaptations </a:t>
            </a:r>
            <a:r>
              <a:rPr lang="en-CA" sz="2000" dirty="0">
                <a:solidFill>
                  <a:schemeClr val="tx2">
                    <a:lumMod val="75000"/>
                    <a:lumOff val="25000"/>
                  </a:schemeClr>
                </a:solidFill>
              </a:rPr>
              <a:t>include the physical features of the living thing. </a:t>
            </a:r>
          </a:p>
        </p:txBody>
      </p:sp>
      <p:sp>
        <p:nvSpPr>
          <p:cNvPr id="10" name="Rectangle 9"/>
          <p:cNvSpPr/>
          <p:nvPr/>
        </p:nvSpPr>
        <p:spPr>
          <a:xfrm>
            <a:off x="2019698" y="5098105"/>
            <a:ext cx="3999326" cy="1015663"/>
          </a:xfrm>
          <a:prstGeom prst="rect">
            <a:avLst/>
          </a:prstGeom>
        </p:spPr>
        <p:txBody>
          <a:bodyPr wrap="square">
            <a:spAutoFit/>
          </a:bodyPr>
          <a:lstStyle/>
          <a:p>
            <a:r>
              <a:rPr lang="en-CA" sz="2000" dirty="0">
                <a:solidFill>
                  <a:srgbClr val="9F2936"/>
                </a:solidFill>
              </a:rPr>
              <a:t>Examples: </a:t>
            </a:r>
            <a:r>
              <a:rPr lang="en-CA" sz="2000" dirty="0">
                <a:solidFill>
                  <a:schemeClr val="tx2">
                    <a:lumMod val="75000"/>
                    <a:lumOff val="25000"/>
                  </a:schemeClr>
                </a:solidFill>
              </a:rPr>
              <a:t>mosquito’s mouth piece (proboscis), wings, sharp teeth, a rabbit’s coat changing colour.</a:t>
            </a:r>
          </a:p>
        </p:txBody>
      </p:sp>
      <p:sp>
        <p:nvSpPr>
          <p:cNvPr id="11" name="TextBox 10"/>
          <p:cNvSpPr txBox="1"/>
          <p:nvPr/>
        </p:nvSpPr>
        <p:spPr>
          <a:xfrm>
            <a:off x="6340425" y="3992340"/>
            <a:ext cx="3997368" cy="707886"/>
          </a:xfrm>
          <a:prstGeom prst="rect">
            <a:avLst/>
          </a:prstGeom>
          <a:noFill/>
        </p:spPr>
        <p:txBody>
          <a:bodyPr wrap="square" rtlCol="0">
            <a:spAutoFit/>
          </a:bodyPr>
          <a:lstStyle/>
          <a:p>
            <a:r>
              <a:rPr lang="en-CA" sz="2000" b="1" dirty="0">
                <a:solidFill>
                  <a:srgbClr val="9F2936"/>
                </a:solidFill>
              </a:rPr>
              <a:t>Behavioural adaptations </a:t>
            </a:r>
            <a:r>
              <a:rPr lang="en-CA" sz="2000" dirty="0">
                <a:solidFill>
                  <a:schemeClr val="tx2">
                    <a:lumMod val="75000"/>
                    <a:lumOff val="25000"/>
                  </a:schemeClr>
                </a:solidFill>
              </a:rPr>
              <a:t>include how the living thing behaves or acts. </a:t>
            </a:r>
          </a:p>
        </p:txBody>
      </p:sp>
      <p:sp>
        <p:nvSpPr>
          <p:cNvPr id="12" name="Rectangle 11"/>
          <p:cNvSpPr/>
          <p:nvPr/>
        </p:nvSpPr>
        <p:spPr>
          <a:xfrm>
            <a:off x="6341404" y="5071791"/>
            <a:ext cx="4132183" cy="1015663"/>
          </a:xfrm>
          <a:prstGeom prst="rect">
            <a:avLst/>
          </a:prstGeom>
        </p:spPr>
        <p:txBody>
          <a:bodyPr wrap="square">
            <a:spAutoFit/>
          </a:bodyPr>
          <a:lstStyle/>
          <a:p>
            <a:r>
              <a:rPr lang="en-CA" sz="2000" dirty="0">
                <a:solidFill>
                  <a:srgbClr val="9F2936"/>
                </a:solidFill>
              </a:rPr>
              <a:t>Examples: </a:t>
            </a:r>
            <a:r>
              <a:rPr lang="en-CA" sz="2000" dirty="0">
                <a:solidFill>
                  <a:schemeClr val="tx2">
                    <a:lumMod val="75000"/>
                    <a:lumOff val="25000"/>
                  </a:schemeClr>
                </a:solidFill>
              </a:rPr>
              <a:t>building a shell (like a caddisfly larva), hunting, running away from a predator, migrating.</a:t>
            </a:r>
          </a:p>
        </p:txBody>
      </p:sp>
      <p:sp>
        <p:nvSpPr>
          <p:cNvPr id="13" name="Oval 12"/>
          <p:cNvSpPr/>
          <p:nvPr/>
        </p:nvSpPr>
        <p:spPr>
          <a:xfrm>
            <a:off x="10337793" y="4241096"/>
            <a:ext cx="1383323" cy="1368789"/>
          </a:xfrm>
          <a:prstGeom prst="ellipse">
            <a:avLst/>
          </a:prstGeom>
          <a:blipFill dpi="0" rotWithShape="1">
            <a:blip r:embed="rId3" cstate="print">
              <a:extLst>
                <a:ext uri="{28A0092B-C50C-407E-A947-70E740481C1C}">
                  <a14:useLocalDpi xmlns:a14="http://schemas.microsoft.com/office/drawing/2010/main" val="0"/>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4" name="Oval 13"/>
          <p:cNvSpPr/>
          <p:nvPr/>
        </p:nvSpPr>
        <p:spPr>
          <a:xfrm>
            <a:off x="458957" y="4241096"/>
            <a:ext cx="1383323" cy="1368789"/>
          </a:xfrm>
          <a:prstGeom prst="ellipse">
            <a:avLst/>
          </a:prstGeom>
          <a:blipFill dpi="0" rotWithShape="1">
            <a:blip r:embed="rId4" cstate="print">
              <a:extLst>
                <a:ext uri="{28A0092B-C50C-407E-A947-70E740481C1C}">
                  <a14:useLocalDpi xmlns:a14="http://schemas.microsoft.com/office/drawing/2010/main" val="0"/>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cxnSp>
        <p:nvCxnSpPr>
          <p:cNvPr id="16" name="Straight Connector 15"/>
          <p:cNvCxnSpPr/>
          <p:nvPr/>
        </p:nvCxnSpPr>
        <p:spPr>
          <a:xfrm>
            <a:off x="6019024" y="3915395"/>
            <a:ext cx="0" cy="2185216"/>
          </a:xfrm>
          <a:prstGeom prst="line">
            <a:avLst/>
          </a:prstGeom>
        </p:spPr>
        <p:style>
          <a:lnRef idx="1">
            <a:schemeClr val="accent1"/>
          </a:lnRef>
          <a:fillRef idx="0">
            <a:schemeClr val="accent1"/>
          </a:fillRef>
          <a:effectRef idx="0">
            <a:schemeClr val="accent1"/>
          </a:effectRef>
          <a:fontRef idx="minor">
            <a:schemeClr val="tx1"/>
          </a:fontRef>
        </p:style>
      </p:cxnSp>
      <p:sp>
        <p:nvSpPr>
          <p:cNvPr id="15" name="Rectangle 14"/>
          <p:cNvSpPr/>
          <p:nvPr/>
        </p:nvSpPr>
        <p:spPr>
          <a:xfrm>
            <a:off x="7218629" y="6116011"/>
            <a:ext cx="4867969" cy="215444"/>
          </a:xfrm>
          <a:prstGeom prst="rect">
            <a:avLst/>
          </a:prstGeom>
        </p:spPr>
        <p:txBody>
          <a:bodyPr wrap="square">
            <a:spAutoFit/>
          </a:bodyPr>
          <a:lstStyle/>
          <a:p>
            <a:pPr algn="r"/>
            <a:r>
              <a:rPr lang="en-CA" sz="800" i="1" dirty="0">
                <a:solidFill>
                  <a:schemeClr val="bg1">
                    <a:lumMod val="75000"/>
                  </a:schemeClr>
                </a:solidFill>
              </a:rPr>
              <a:t>Mosquito and Caddisfly larva image from Ducks Unlimited Canada. </a:t>
            </a:r>
          </a:p>
        </p:txBody>
      </p:sp>
    </p:spTree>
    <p:extLst>
      <p:ext uri="{BB962C8B-B14F-4D97-AF65-F5344CB8AC3E}">
        <p14:creationId xmlns:p14="http://schemas.microsoft.com/office/powerpoint/2010/main" val="34189996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4"/>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0"/>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16"/>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1"/>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2"/>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9" grpId="0"/>
      <p:bldP spid="10" grpId="0"/>
      <p:bldP spid="11" grpId="0"/>
      <p:bldP spid="12" grpId="0"/>
      <p:bldP spid="13" grpId="0" animBg="1"/>
      <p:bldP spid="14"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7280" y="282436"/>
            <a:ext cx="10058400" cy="1450757"/>
          </a:xfrm>
        </p:spPr>
        <p:txBody>
          <a:bodyPr>
            <a:noAutofit/>
          </a:bodyPr>
          <a:lstStyle/>
          <a:p>
            <a:r>
              <a:rPr lang="en-CA" sz="5400" b="1" dirty="0">
                <a:solidFill>
                  <a:srgbClr val="9F2936"/>
                </a:solidFill>
              </a:rPr>
              <a:t>Classification Keys</a:t>
            </a:r>
            <a:endParaRPr lang="en-CA" sz="5400" dirty="0"/>
          </a:p>
        </p:txBody>
      </p:sp>
      <p:sp>
        <p:nvSpPr>
          <p:cNvPr id="5" name="TextBox 4"/>
          <p:cNvSpPr txBox="1"/>
          <p:nvPr/>
        </p:nvSpPr>
        <p:spPr>
          <a:xfrm>
            <a:off x="1097280" y="1807264"/>
            <a:ext cx="10473397" cy="707886"/>
          </a:xfrm>
          <a:prstGeom prst="rect">
            <a:avLst/>
          </a:prstGeom>
          <a:noFill/>
        </p:spPr>
        <p:txBody>
          <a:bodyPr wrap="square" rtlCol="0">
            <a:spAutoFit/>
          </a:bodyPr>
          <a:lstStyle/>
          <a:p>
            <a:r>
              <a:rPr lang="en-CA" altLang="en-US" sz="2000" dirty="0">
                <a:solidFill>
                  <a:schemeClr val="tx2">
                    <a:lumMod val="75000"/>
                    <a:lumOff val="25000"/>
                  </a:schemeClr>
                </a:solidFill>
                <a:latin typeface="Calibri" panose="020F0502020204030204" pitchFamily="34" charset="0"/>
              </a:rPr>
              <a:t>Invertebrates have very diverse adaptations which can be used to help us identify them. Using classification tools, like a key, helps us better understand and distinguish one species from another.</a:t>
            </a:r>
          </a:p>
        </p:txBody>
      </p:sp>
      <p:sp>
        <p:nvSpPr>
          <p:cNvPr id="11" name="Rectangle 10"/>
          <p:cNvSpPr/>
          <p:nvPr/>
        </p:nvSpPr>
        <p:spPr>
          <a:xfrm>
            <a:off x="1097280" y="2573063"/>
            <a:ext cx="10058400" cy="707886"/>
          </a:xfrm>
          <a:prstGeom prst="rect">
            <a:avLst/>
          </a:prstGeom>
        </p:spPr>
        <p:txBody>
          <a:bodyPr wrap="square">
            <a:spAutoFit/>
          </a:bodyPr>
          <a:lstStyle/>
          <a:p>
            <a:r>
              <a:rPr lang="en-CA" altLang="en-US" sz="2000" dirty="0">
                <a:solidFill>
                  <a:schemeClr val="tx2">
                    <a:lumMod val="75000"/>
                    <a:lumOff val="25000"/>
                  </a:schemeClr>
                </a:solidFill>
                <a:latin typeface="Calibri" panose="020F0502020204030204" pitchFamily="34" charset="0"/>
              </a:rPr>
              <a:t>A </a:t>
            </a:r>
            <a:r>
              <a:rPr lang="en-CA" altLang="en-US" sz="2000" b="1" dirty="0">
                <a:solidFill>
                  <a:schemeClr val="tx2">
                    <a:lumMod val="75000"/>
                    <a:lumOff val="25000"/>
                  </a:schemeClr>
                </a:solidFill>
                <a:latin typeface="Calibri" panose="020F0502020204030204" pitchFamily="34" charset="0"/>
              </a:rPr>
              <a:t>classification key </a:t>
            </a:r>
            <a:r>
              <a:rPr lang="en-CA" altLang="en-US" sz="2000" dirty="0">
                <a:solidFill>
                  <a:schemeClr val="tx2">
                    <a:lumMod val="75000"/>
                    <a:lumOff val="25000"/>
                  </a:schemeClr>
                </a:solidFill>
                <a:latin typeface="Calibri" panose="020F0502020204030204" pitchFamily="34" charset="0"/>
              </a:rPr>
              <a:t>is a </a:t>
            </a:r>
            <a:r>
              <a:rPr lang="en-CA" sz="2000" dirty="0">
                <a:solidFill>
                  <a:schemeClr val="tx2">
                    <a:lumMod val="75000"/>
                    <a:lumOff val="25000"/>
                  </a:schemeClr>
                </a:solidFill>
              </a:rPr>
              <a:t>tool that allows us to determine the identity of something using the process of elimination, referencing specific adaptations. </a:t>
            </a:r>
          </a:p>
        </p:txBody>
      </p:sp>
      <p:pic>
        <p:nvPicPr>
          <p:cNvPr id="12" name="Picture 1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21439211">
            <a:off x="1434892" y="3394389"/>
            <a:ext cx="2449544" cy="3176696"/>
          </a:xfrm>
          <a:prstGeom prst="rect">
            <a:avLst/>
          </a:prstGeom>
          <a:ln>
            <a:solidFill>
              <a:schemeClr val="tx2">
                <a:lumMod val="25000"/>
                <a:lumOff val="75000"/>
              </a:schemeClr>
            </a:solidFill>
          </a:ln>
        </p:spPr>
      </p:pic>
      <p:sp>
        <p:nvSpPr>
          <p:cNvPr id="13" name="TextBox 12"/>
          <p:cNvSpPr txBox="1"/>
          <p:nvPr/>
        </p:nvSpPr>
        <p:spPr>
          <a:xfrm>
            <a:off x="3957360" y="3248367"/>
            <a:ext cx="5832764" cy="400110"/>
          </a:xfrm>
          <a:prstGeom prst="rect">
            <a:avLst/>
          </a:prstGeom>
          <a:noFill/>
        </p:spPr>
        <p:txBody>
          <a:bodyPr wrap="square" rtlCol="0">
            <a:spAutoFit/>
          </a:bodyPr>
          <a:lstStyle/>
          <a:p>
            <a:r>
              <a:rPr lang="en-CA" sz="2000" b="1" dirty="0">
                <a:solidFill>
                  <a:srgbClr val="9F2936"/>
                </a:solidFill>
              </a:rPr>
              <a:t>To use a classification key, follow these steps:</a:t>
            </a:r>
          </a:p>
        </p:txBody>
      </p:sp>
      <p:sp>
        <p:nvSpPr>
          <p:cNvPr id="14" name="TextBox 13"/>
          <p:cNvSpPr txBox="1"/>
          <p:nvPr/>
        </p:nvSpPr>
        <p:spPr>
          <a:xfrm>
            <a:off x="4372996" y="3661798"/>
            <a:ext cx="5832764" cy="400110"/>
          </a:xfrm>
          <a:prstGeom prst="rect">
            <a:avLst/>
          </a:prstGeom>
          <a:noFill/>
        </p:spPr>
        <p:txBody>
          <a:bodyPr wrap="square" rtlCol="0">
            <a:spAutoFit/>
          </a:bodyPr>
          <a:lstStyle/>
          <a:p>
            <a:r>
              <a:rPr lang="en-CA" sz="2000" dirty="0">
                <a:solidFill>
                  <a:schemeClr val="tx2">
                    <a:lumMod val="75000"/>
                    <a:lumOff val="25000"/>
                  </a:schemeClr>
                </a:solidFill>
              </a:rPr>
              <a:t>1. Read the first sentence numbered one. </a:t>
            </a:r>
          </a:p>
        </p:txBody>
      </p:sp>
      <p:sp>
        <p:nvSpPr>
          <p:cNvPr id="15" name="Rectangle 14"/>
          <p:cNvSpPr/>
          <p:nvPr/>
        </p:nvSpPr>
        <p:spPr>
          <a:xfrm>
            <a:off x="4372996" y="4075229"/>
            <a:ext cx="7569555" cy="400110"/>
          </a:xfrm>
          <a:prstGeom prst="rect">
            <a:avLst/>
          </a:prstGeom>
        </p:spPr>
        <p:txBody>
          <a:bodyPr wrap="square">
            <a:spAutoFit/>
          </a:bodyPr>
          <a:lstStyle/>
          <a:p>
            <a:r>
              <a:rPr lang="en-US" sz="2000" dirty="0">
                <a:solidFill>
                  <a:schemeClr val="tx2">
                    <a:lumMod val="75000"/>
                    <a:lumOff val="25000"/>
                  </a:schemeClr>
                </a:solidFill>
              </a:rPr>
              <a:t>2. Study the invert, looking for the features discussed in the sentences. </a:t>
            </a:r>
          </a:p>
        </p:txBody>
      </p:sp>
      <p:sp>
        <p:nvSpPr>
          <p:cNvPr id="16" name="Rectangle 15"/>
          <p:cNvSpPr/>
          <p:nvPr/>
        </p:nvSpPr>
        <p:spPr>
          <a:xfrm>
            <a:off x="4372996" y="4488660"/>
            <a:ext cx="7569555" cy="707886"/>
          </a:xfrm>
          <a:prstGeom prst="rect">
            <a:avLst/>
          </a:prstGeom>
        </p:spPr>
        <p:txBody>
          <a:bodyPr wrap="square">
            <a:spAutoFit/>
          </a:bodyPr>
          <a:lstStyle/>
          <a:p>
            <a:pPr marL="285750" indent="-285750">
              <a:tabLst>
                <a:tab pos="0" algn="l"/>
              </a:tabLst>
            </a:pPr>
            <a:r>
              <a:rPr lang="en-US" sz="2000" dirty="0">
                <a:solidFill>
                  <a:schemeClr val="tx2">
                    <a:lumMod val="75000"/>
                    <a:lumOff val="25000"/>
                  </a:schemeClr>
                </a:solidFill>
              </a:rPr>
              <a:t>3. Pick the sentence which describes the invertebrate best, following the directions given in that sentence.</a:t>
            </a:r>
          </a:p>
        </p:txBody>
      </p:sp>
      <p:sp>
        <p:nvSpPr>
          <p:cNvPr id="17" name="Rectangle 16"/>
          <p:cNvSpPr/>
          <p:nvPr/>
        </p:nvSpPr>
        <p:spPr>
          <a:xfrm>
            <a:off x="4372996" y="5209867"/>
            <a:ext cx="7451259" cy="1015663"/>
          </a:xfrm>
          <a:prstGeom prst="rect">
            <a:avLst/>
          </a:prstGeom>
        </p:spPr>
        <p:txBody>
          <a:bodyPr wrap="square">
            <a:spAutoFit/>
          </a:bodyPr>
          <a:lstStyle/>
          <a:p>
            <a:pPr marL="285750" indent="-285750"/>
            <a:r>
              <a:rPr lang="en-US" sz="2000" dirty="0">
                <a:solidFill>
                  <a:schemeClr val="tx2">
                    <a:lumMod val="75000"/>
                    <a:lumOff val="25000"/>
                  </a:schemeClr>
                </a:solidFill>
              </a:rPr>
              <a:t>4. Continue with this process of reading the different sentences and </a:t>
            </a:r>
            <a:br>
              <a:rPr lang="en-US" sz="2000" dirty="0">
                <a:solidFill>
                  <a:schemeClr val="tx2">
                    <a:lumMod val="75000"/>
                    <a:lumOff val="25000"/>
                  </a:schemeClr>
                </a:solidFill>
              </a:rPr>
            </a:br>
            <a:r>
              <a:rPr lang="en-US" sz="2000" dirty="0">
                <a:solidFill>
                  <a:schemeClr val="tx2">
                    <a:lumMod val="75000"/>
                    <a:lumOff val="25000"/>
                  </a:schemeClr>
                </a:solidFill>
              </a:rPr>
              <a:t>choosing which describes your invertebrate best until a species name for your invertebrate is determined.</a:t>
            </a:r>
            <a:endParaRPr lang="en-CA" sz="2000" dirty="0">
              <a:solidFill>
                <a:schemeClr val="tx2">
                  <a:lumMod val="75000"/>
                  <a:lumOff val="25000"/>
                </a:schemeClr>
              </a:solidFill>
            </a:endParaRPr>
          </a:p>
        </p:txBody>
      </p:sp>
      <p:sp>
        <p:nvSpPr>
          <p:cNvPr id="18" name="Oval 17"/>
          <p:cNvSpPr/>
          <p:nvPr/>
        </p:nvSpPr>
        <p:spPr>
          <a:xfrm rot="21394214">
            <a:off x="1495046" y="3775514"/>
            <a:ext cx="1160010" cy="188713"/>
          </a:xfrm>
          <a:prstGeom prst="ellipse">
            <a:avLst/>
          </a:prstGeom>
          <a:noFill/>
          <a:ln>
            <a:solidFill>
              <a:srgbClr val="9F293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9" name="Oval 18"/>
          <p:cNvSpPr/>
          <p:nvPr/>
        </p:nvSpPr>
        <p:spPr>
          <a:xfrm rot="21394214">
            <a:off x="1647610" y="3853375"/>
            <a:ext cx="1160010" cy="343267"/>
          </a:xfrm>
          <a:prstGeom prst="ellipse">
            <a:avLst/>
          </a:prstGeom>
          <a:noFill/>
          <a:ln>
            <a:solidFill>
              <a:srgbClr val="9F293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cxnSp>
        <p:nvCxnSpPr>
          <p:cNvPr id="23" name="Straight Connector 22"/>
          <p:cNvCxnSpPr/>
          <p:nvPr/>
        </p:nvCxnSpPr>
        <p:spPr>
          <a:xfrm>
            <a:off x="1857799" y="4796122"/>
            <a:ext cx="17929" cy="400424"/>
          </a:xfrm>
          <a:prstGeom prst="line">
            <a:avLst/>
          </a:prstGeom>
        </p:spPr>
        <p:style>
          <a:lnRef idx="1">
            <a:schemeClr val="accent2"/>
          </a:lnRef>
          <a:fillRef idx="0">
            <a:schemeClr val="accent2"/>
          </a:fillRef>
          <a:effectRef idx="0">
            <a:schemeClr val="accent2"/>
          </a:effectRef>
          <a:fontRef idx="minor">
            <a:schemeClr val="tx1"/>
          </a:fontRef>
        </p:style>
      </p:cxnSp>
      <p:cxnSp>
        <p:nvCxnSpPr>
          <p:cNvPr id="26" name="Straight Connector 25"/>
          <p:cNvCxnSpPr/>
          <p:nvPr/>
        </p:nvCxnSpPr>
        <p:spPr>
          <a:xfrm>
            <a:off x="1875728" y="5264187"/>
            <a:ext cx="41835" cy="806824"/>
          </a:xfrm>
          <a:prstGeom prst="line">
            <a:avLst/>
          </a:prstGeom>
        </p:spPr>
        <p:style>
          <a:lnRef idx="1">
            <a:schemeClr val="accent2"/>
          </a:lnRef>
          <a:fillRef idx="0">
            <a:schemeClr val="accent2"/>
          </a:fillRef>
          <a:effectRef idx="0">
            <a:schemeClr val="accent2"/>
          </a:effectRef>
          <a:fontRef idx="minor">
            <a:schemeClr val="tx1"/>
          </a:fontRef>
        </p:style>
      </p:cxnSp>
      <p:sp>
        <p:nvSpPr>
          <p:cNvPr id="29" name="Oval 28"/>
          <p:cNvSpPr/>
          <p:nvPr/>
        </p:nvSpPr>
        <p:spPr>
          <a:xfrm rot="21394214">
            <a:off x="1562575" y="5135205"/>
            <a:ext cx="1972451" cy="355922"/>
          </a:xfrm>
          <a:prstGeom prst="ellipse">
            <a:avLst/>
          </a:prstGeom>
          <a:noFill/>
          <a:ln>
            <a:solidFill>
              <a:srgbClr val="9F293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30" name="Oval 29"/>
          <p:cNvSpPr/>
          <p:nvPr/>
        </p:nvSpPr>
        <p:spPr>
          <a:xfrm rot="20897708">
            <a:off x="319378" y="4012256"/>
            <a:ext cx="1344793" cy="1270800"/>
          </a:xfrm>
          <a:prstGeom prst="ellipse">
            <a:avLst/>
          </a:prstGeom>
          <a:blipFill dpi="0" rotWithShape="1">
            <a:blip r:embed="rId3">
              <a:extLst>
                <a:ext uri="{28A0092B-C50C-407E-A947-70E740481C1C}">
                  <a14:useLocalDpi xmlns:a14="http://schemas.microsoft.com/office/drawing/2010/main" val="0"/>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31" name="Oval 30"/>
          <p:cNvSpPr/>
          <p:nvPr/>
        </p:nvSpPr>
        <p:spPr>
          <a:xfrm rot="21394214">
            <a:off x="1817377" y="5005003"/>
            <a:ext cx="1402129" cy="188713"/>
          </a:xfrm>
          <a:prstGeom prst="ellipse">
            <a:avLst/>
          </a:prstGeom>
          <a:noFill/>
          <a:ln>
            <a:solidFill>
              <a:srgbClr val="9F293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32" name="Oval 31"/>
          <p:cNvSpPr/>
          <p:nvPr/>
        </p:nvSpPr>
        <p:spPr>
          <a:xfrm rot="21394214">
            <a:off x="1734152" y="3788417"/>
            <a:ext cx="826956" cy="114259"/>
          </a:xfrm>
          <a:prstGeom prst="ellipse">
            <a:avLst/>
          </a:prstGeom>
          <a:noFill/>
          <a:ln>
            <a:solidFill>
              <a:srgbClr val="9F293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33" name="Oval 32"/>
          <p:cNvSpPr/>
          <p:nvPr/>
        </p:nvSpPr>
        <p:spPr>
          <a:xfrm rot="21394214">
            <a:off x="1814990" y="3995373"/>
            <a:ext cx="872526" cy="93086"/>
          </a:xfrm>
          <a:prstGeom prst="ellipse">
            <a:avLst/>
          </a:prstGeom>
          <a:noFill/>
          <a:ln>
            <a:solidFill>
              <a:srgbClr val="9F293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34" name="Rectangle 33"/>
          <p:cNvSpPr/>
          <p:nvPr/>
        </p:nvSpPr>
        <p:spPr>
          <a:xfrm>
            <a:off x="10269860" y="6058620"/>
            <a:ext cx="1771639" cy="215444"/>
          </a:xfrm>
          <a:prstGeom prst="rect">
            <a:avLst/>
          </a:prstGeom>
        </p:spPr>
        <p:txBody>
          <a:bodyPr wrap="none">
            <a:spAutoFit/>
          </a:bodyPr>
          <a:lstStyle/>
          <a:p>
            <a:r>
              <a:rPr lang="en-CA" sz="800" i="1" dirty="0">
                <a:solidFill>
                  <a:schemeClr val="bg1">
                    <a:lumMod val="75000"/>
                  </a:schemeClr>
                </a:solidFill>
              </a:rPr>
              <a:t>Bloodworm image from fynnmood.sg.</a:t>
            </a:r>
          </a:p>
        </p:txBody>
      </p:sp>
    </p:spTree>
    <p:extLst>
      <p:ext uri="{BB962C8B-B14F-4D97-AF65-F5344CB8AC3E}">
        <p14:creationId xmlns:p14="http://schemas.microsoft.com/office/powerpoint/2010/main" val="16706019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4"/>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8"/>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5"/>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0"/>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6"/>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xit" presetSubtype="0" fill="hold" grpId="1" nodeType="clickEffect">
                                  <p:stCondLst>
                                    <p:cond delay="0"/>
                                  </p:stCondLst>
                                  <p:childTnLst>
                                    <p:set>
                                      <p:cBhvr>
                                        <p:cTn id="42" dur="1" fill="hold">
                                          <p:stCondLst>
                                            <p:cond delay="0"/>
                                          </p:stCondLst>
                                        </p:cTn>
                                        <p:tgtEl>
                                          <p:spTgt spid="18"/>
                                        </p:tgtEl>
                                        <p:attrNameLst>
                                          <p:attrName>style.visibility</p:attrName>
                                        </p:attrNameLst>
                                      </p:cBhvr>
                                      <p:to>
                                        <p:strVal val="hidden"/>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32"/>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17"/>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xit" presetSubtype="0" fill="hold" grpId="1" nodeType="clickEffect">
                                  <p:stCondLst>
                                    <p:cond delay="0"/>
                                  </p:stCondLst>
                                  <p:childTnLst>
                                    <p:set>
                                      <p:cBhvr>
                                        <p:cTn id="54" dur="1" fill="hold">
                                          <p:stCondLst>
                                            <p:cond delay="0"/>
                                          </p:stCondLst>
                                        </p:cTn>
                                        <p:tgtEl>
                                          <p:spTgt spid="32"/>
                                        </p:tgtEl>
                                        <p:attrNameLst>
                                          <p:attrName>style.visibility</p:attrName>
                                        </p:attrNameLst>
                                      </p:cBhvr>
                                      <p:to>
                                        <p:strVal val="hidden"/>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19"/>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xit" presetSubtype="0" fill="hold" grpId="1" nodeType="clickEffect">
                                  <p:stCondLst>
                                    <p:cond delay="0"/>
                                  </p:stCondLst>
                                  <p:childTnLst>
                                    <p:set>
                                      <p:cBhvr>
                                        <p:cTn id="62" dur="1" fill="hold">
                                          <p:stCondLst>
                                            <p:cond delay="0"/>
                                          </p:stCondLst>
                                        </p:cTn>
                                        <p:tgtEl>
                                          <p:spTgt spid="19"/>
                                        </p:tgtEl>
                                        <p:attrNameLst>
                                          <p:attrName>style.visibility</p:attrName>
                                        </p:attrNameLst>
                                      </p:cBhvr>
                                      <p:to>
                                        <p:strVal val="hidden"/>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grpId="0" nodeType="clickEffect">
                                  <p:stCondLst>
                                    <p:cond delay="0"/>
                                  </p:stCondLst>
                                  <p:childTnLst>
                                    <p:set>
                                      <p:cBhvr>
                                        <p:cTn id="66" dur="1" fill="hold">
                                          <p:stCondLst>
                                            <p:cond delay="0"/>
                                          </p:stCondLst>
                                        </p:cTn>
                                        <p:tgtEl>
                                          <p:spTgt spid="33"/>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 presetClass="exit" presetSubtype="0" fill="hold" grpId="1" nodeType="clickEffect">
                                  <p:stCondLst>
                                    <p:cond delay="0"/>
                                  </p:stCondLst>
                                  <p:childTnLst>
                                    <p:set>
                                      <p:cBhvr>
                                        <p:cTn id="70" dur="1" fill="hold">
                                          <p:stCondLst>
                                            <p:cond delay="0"/>
                                          </p:stCondLst>
                                        </p:cTn>
                                        <p:tgtEl>
                                          <p:spTgt spid="33"/>
                                        </p:tgtEl>
                                        <p:attrNameLst>
                                          <p:attrName>style.visibility</p:attrName>
                                        </p:attrNameLst>
                                      </p:cBhvr>
                                      <p:to>
                                        <p:strVal val="hidden"/>
                                      </p:to>
                                    </p:set>
                                  </p:childTnLst>
                                </p:cTn>
                              </p:par>
                            </p:childTnLst>
                          </p:cTn>
                        </p:par>
                      </p:childTnLst>
                    </p:cTn>
                  </p:par>
                  <p:par>
                    <p:cTn id="71" fill="hold">
                      <p:stCondLst>
                        <p:cond delay="indefinite"/>
                      </p:stCondLst>
                      <p:childTnLst>
                        <p:par>
                          <p:cTn id="72" fill="hold">
                            <p:stCondLst>
                              <p:cond delay="0"/>
                            </p:stCondLst>
                            <p:childTnLst>
                              <p:par>
                                <p:cTn id="73" presetID="1" presetClass="entr" presetSubtype="0" fill="hold" nodeType="clickEffect">
                                  <p:stCondLst>
                                    <p:cond delay="0"/>
                                  </p:stCondLst>
                                  <p:childTnLst>
                                    <p:set>
                                      <p:cBhvr>
                                        <p:cTn id="74" dur="1" fill="hold">
                                          <p:stCondLst>
                                            <p:cond delay="0"/>
                                          </p:stCondLst>
                                        </p:cTn>
                                        <p:tgtEl>
                                          <p:spTgt spid="23"/>
                                        </p:tgtEl>
                                        <p:attrNameLst>
                                          <p:attrName>style.visibility</p:attrName>
                                        </p:attrNameLst>
                                      </p:cBhvr>
                                      <p:to>
                                        <p:strVal val="visible"/>
                                      </p:to>
                                    </p:set>
                                  </p:childTnLst>
                                </p:cTn>
                              </p:par>
                            </p:childTnLst>
                          </p:cTn>
                        </p:par>
                      </p:childTnLst>
                    </p:cTn>
                  </p:par>
                  <p:par>
                    <p:cTn id="75" fill="hold">
                      <p:stCondLst>
                        <p:cond delay="indefinite"/>
                      </p:stCondLst>
                      <p:childTnLst>
                        <p:par>
                          <p:cTn id="76" fill="hold">
                            <p:stCondLst>
                              <p:cond delay="0"/>
                            </p:stCondLst>
                            <p:childTnLst>
                              <p:par>
                                <p:cTn id="77" presetID="1" presetClass="exit" presetSubtype="0" fill="hold" nodeType="clickEffect">
                                  <p:stCondLst>
                                    <p:cond delay="0"/>
                                  </p:stCondLst>
                                  <p:childTnLst>
                                    <p:set>
                                      <p:cBhvr>
                                        <p:cTn id="78" dur="1" fill="hold">
                                          <p:stCondLst>
                                            <p:cond delay="0"/>
                                          </p:stCondLst>
                                        </p:cTn>
                                        <p:tgtEl>
                                          <p:spTgt spid="23"/>
                                        </p:tgtEl>
                                        <p:attrNameLst>
                                          <p:attrName>style.visibility</p:attrName>
                                        </p:attrNameLst>
                                      </p:cBhvr>
                                      <p:to>
                                        <p:strVal val="hidden"/>
                                      </p:to>
                                    </p:set>
                                  </p:childTnLst>
                                </p:cTn>
                              </p:par>
                            </p:childTnLst>
                          </p:cTn>
                        </p:par>
                      </p:childTnLst>
                    </p:cTn>
                  </p:par>
                  <p:par>
                    <p:cTn id="79" fill="hold">
                      <p:stCondLst>
                        <p:cond delay="indefinite"/>
                      </p:stCondLst>
                      <p:childTnLst>
                        <p:par>
                          <p:cTn id="80" fill="hold">
                            <p:stCondLst>
                              <p:cond delay="0"/>
                            </p:stCondLst>
                            <p:childTnLst>
                              <p:par>
                                <p:cTn id="81" presetID="1" presetClass="entr" presetSubtype="0" fill="hold" grpId="0" nodeType="clickEffect">
                                  <p:stCondLst>
                                    <p:cond delay="0"/>
                                  </p:stCondLst>
                                  <p:childTnLst>
                                    <p:set>
                                      <p:cBhvr>
                                        <p:cTn id="82" dur="1" fill="hold">
                                          <p:stCondLst>
                                            <p:cond delay="0"/>
                                          </p:stCondLst>
                                        </p:cTn>
                                        <p:tgtEl>
                                          <p:spTgt spid="31"/>
                                        </p:tgtEl>
                                        <p:attrNameLst>
                                          <p:attrName>style.visibility</p:attrName>
                                        </p:attrNameLst>
                                      </p:cBhvr>
                                      <p:to>
                                        <p:strVal val="visible"/>
                                      </p:to>
                                    </p:set>
                                  </p:childTnLst>
                                </p:cTn>
                              </p:par>
                            </p:childTnLst>
                          </p:cTn>
                        </p:par>
                      </p:childTnLst>
                    </p:cTn>
                  </p:par>
                  <p:par>
                    <p:cTn id="83" fill="hold">
                      <p:stCondLst>
                        <p:cond delay="indefinite"/>
                      </p:stCondLst>
                      <p:childTnLst>
                        <p:par>
                          <p:cTn id="84" fill="hold">
                            <p:stCondLst>
                              <p:cond delay="0"/>
                            </p:stCondLst>
                            <p:childTnLst>
                              <p:par>
                                <p:cTn id="85" presetID="1" presetClass="exit" presetSubtype="0" fill="hold" grpId="1" nodeType="clickEffect">
                                  <p:stCondLst>
                                    <p:cond delay="0"/>
                                  </p:stCondLst>
                                  <p:childTnLst>
                                    <p:set>
                                      <p:cBhvr>
                                        <p:cTn id="86" dur="1" fill="hold">
                                          <p:stCondLst>
                                            <p:cond delay="0"/>
                                          </p:stCondLst>
                                        </p:cTn>
                                        <p:tgtEl>
                                          <p:spTgt spid="31"/>
                                        </p:tgtEl>
                                        <p:attrNameLst>
                                          <p:attrName>style.visibility</p:attrName>
                                        </p:attrNameLst>
                                      </p:cBhvr>
                                      <p:to>
                                        <p:strVal val="hidden"/>
                                      </p:to>
                                    </p:set>
                                  </p:childTnLst>
                                </p:cTn>
                              </p:par>
                            </p:childTnLst>
                          </p:cTn>
                        </p:par>
                      </p:childTnLst>
                    </p:cTn>
                  </p:par>
                  <p:par>
                    <p:cTn id="87" fill="hold">
                      <p:stCondLst>
                        <p:cond delay="indefinite"/>
                      </p:stCondLst>
                      <p:childTnLst>
                        <p:par>
                          <p:cTn id="88" fill="hold">
                            <p:stCondLst>
                              <p:cond delay="0"/>
                            </p:stCondLst>
                            <p:childTnLst>
                              <p:par>
                                <p:cTn id="89" presetID="1" presetClass="entr" presetSubtype="0" fill="hold" nodeType="clickEffect">
                                  <p:stCondLst>
                                    <p:cond delay="0"/>
                                  </p:stCondLst>
                                  <p:childTnLst>
                                    <p:set>
                                      <p:cBhvr>
                                        <p:cTn id="90" dur="1" fill="hold">
                                          <p:stCondLst>
                                            <p:cond delay="0"/>
                                          </p:stCondLst>
                                        </p:cTn>
                                        <p:tgtEl>
                                          <p:spTgt spid="26"/>
                                        </p:tgtEl>
                                        <p:attrNameLst>
                                          <p:attrName>style.visibility</p:attrName>
                                        </p:attrNameLst>
                                      </p:cBhvr>
                                      <p:to>
                                        <p:strVal val="visible"/>
                                      </p:to>
                                    </p:set>
                                  </p:childTnLst>
                                </p:cTn>
                              </p:par>
                            </p:childTnLst>
                          </p:cTn>
                        </p:par>
                      </p:childTnLst>
                    </p:cTn>
                  </p:par>
                  <p:par>
                    <p:cTn id="91" fill="hold">
                      <p:stCondLst>
                        <p:cond delay="indefinite"/>
                      </p:stCondLst>
                      <p:childTnLst>
                        <p:par>
                          <p:cTn id="92" fill="hold">
                            <p:stCondLst>
                              <p:cond delay="0"/>
                            </p:stCondLst>
                            <p:childTnLst>
                              <p:par>
                                <p:cTn id="93" presetID="1" presetClass="exit" presetSubtype="0" fill="hold" nodeType="clickEffect">
                                  <p:stCondLst>
                                    <p:cond delay="0"/>
                                  </p:stCondLst>
                                  <p:childTnLst>
                                    <p:set>
                                      <p:cBhvr>
                                        <p:cTn id="94" dur="1" fill="hold">
                                          <p:stCondLst>
                                            <p:cond delay="0"/>
                                          </p:stCondLst>
                                        </p:cTn>
                                        <p:tgtEl>
                                          <p:spTgt spid="26"/>
                                        </p:tgtEl>
                                        <p:attrNameLst>
                                          <p:attrName>style.visibility</p:attrName>
                                        </p:attrNameLst>
                                      </p:cBhvr>
                                      <p:to>
                                        <p:strVal val="hidden"/>
                                      </p:to>
                                    </p:set>
                                  </p:childTnLst>
                                </p:cTn>
                              </p:par>
                            </p:childTnLst>
                          </p:cTn>
                        </p:par>
                      </p:childTnLst>
                    </p:cTn>
                  </p:par>
                  <p:par>
                    <p:cTn id="95" fill="hold">
                      <p:stCondLst>
                        <p:cond delay="indefinite"/>
                      </p:stCondLst>
                      <p:childTnLst>
                        <p:par>
                          <p:cTn id="96" fill="hold">
                            <p:stCondLst>
                              <p:cond delay="0"/>
                            </p:stCondLst>
                            <p:childTnLst>
                              <p:par>
                                <p:cTn id="97" presetID="1" presetClass="entr" presetSubtype="0" fill="hold" grpId="0" nodeType="clickEffect">
                                  <p:stCondLst>
                                    <p:cond delay="0"/>
                                  </p:stCondLst>
                                  <p:childTnLst>
                                    <p:set>
                                      <p:cBhvr>
                                        <p:cTn id="98" dur="1" fill="hold">
                                          <p:stCondLst>
                                            <p:cond delay="0"/>
                                          </p:stCondLst>
                                        </p:cTn>
                                        <p:tgtEl>
                                          <p:spTgt spid="2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1" grpId="0"/>
      <p:bldP spid="13" grpId="0"/>
      <p:bldP spid="14" grpId="0"/>
      <p:bldP spid="15" grpId="0"/>
      <p:bldP spid="16" grpId="0"/>
      <p:bldP spid="17" grpId="0"/>
      <p:bldP spid="18" grpId="0" animBg="1"/>
      <p:bldP spid="18" grpId="1" animBg="1"/>
      <p:bldP spid="19" grpId="0" animBg="1"/>
      <p:bldP spid="19" grpId="1" animBg="1"/>
      <p:bldP spid="29" grpId="0" animBg="1"/>
      <p:bldP spid="30" grpId="0" animBg="1"/>
      <p:bldP spid="31" grpId="0" animBg="1"/>
      <p:bldP spid="31" grpId="1" animBg="1"/>
      <p:bldP spid="32" grpId="0" animBg="1"/>
      <p:bldP spid="32" grpId="1" animBg="1"/>
      <p:bldP spid="33" grpId="0" animBg="1"/>
      <p:bldP spid="33" grpId="1"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1097280" y="282436"/>
            <a:ext cx="10227212" cy="1450757"/>
          </a:xfrm>
        </p:spPr>
        <p:txBody>
          <a:bodyPr>
            <a:noAutofit/>
          </a:bodyPr>
          <a:lstStyle/>
          <a:p>
            <a:r>
              <a:rPr lang="en-CA" sz="5200" b="1" dirty="0">
                <a:solidFill>
                  <a:srgbClr val="9F2936"/>
                </a:solidFill>
              </a:rPr>
              <a:t>Invertebrate Inquiry Assignment:</a:t>
            </a:r>
            <a:endParaRPr lang="en-CA" sz="5200" dirty="0"/>
          </a:p>
        </p:txBody>
      </p:sp>
      <p:sp>
        <p:nvSpPr>
          <p:cNvPr id="5" name="TextBox 4"/>
          <p:cNvSpPr txBox="1"/>
          <p:nvPr/>
        </p:nvSpPr>
        <p:spPr>
          <a:xfrm>
            <a:off x="1613096" y="2630172"/>
            <a:ext cx="10058400" cy="707886"/>
          </a:xfrm>
          <a:prstGeom prst="rect">
            <a:avLst/>
          </a:prstGeom>
          <a:noFill/>
        </p:spPr>
        <p:txBody>
          <a:bodyPr wrap="square" rtlCol="0">
            <a:spAutoFit/>
          </a:bodyPr>
          <a:lstStyle/>
          <a:p>
            <a:r>
              <a:rPr lang="en-CA" altLang="en-US" sz="2000" dirty="0">
                <a:solidFill>
                  <a:schemeClr val="tx2">
                    <a:lumMod val="75000"/>
                    <a:lumOff val="25000"/>
                  </a:schemeClr>
                </a:solidFill>
                <a:latin typeface="Calibri" panose="020F0502020204030204" pitchFamily="34" charset="0"/>
              </a:rPr>
              <a:t>1. Out of the thirty invertebrate pictures, you will </a:t>
            </a:r>
            <a:r>
              <a:rPr lang="en-CA" altLang="en-US" sz="2000" b="1" dirty="0">
                <a:solidFill>
                  <a:srgbClr val="9F2936"/>
                </a:solidFill>
                <a:latin typeface="Calibri" panose="020F0502020204030204" pitchFamily="34" charset="0"/>
              </a:rPr>
              <a:t>choose four invertebrates to identify </a:t>
            </a:r>
            <a:r>
              <a:rPr lang="en-CA" altLang="en-US" sz="2000" dirty="0">
                <a:solidFill>
                  <a:schemeClr val="tx2">
                    <a:lumMod val="75000"/>
                    <a:lumOff val="25000"/>
                  </a:schemeClr>
                </a:solidFill>
                <a:latin typeface="Calibri" panose="020F0502020204030204" pitchFamily="34" charset="0"/>
              </a:rPr>
              <a:t>using </a:t>
            </a:r>
            <a:br>
              <a:rPr lang="en-CA" altLang="en-US" sz="2000" dirty="0">
                <a:solidFill>
                  <a:schemeClr val="tx2">
                    <a:lumMod val="75000"/>
                    <a:lumOff val="25000"/>
                  </a:schemeClr>
                </a:solidFill>
                <a:latin typeface="Calibri" panose="020F0502020204030204" pitchFamily="34" charset="0"/>
              </a:rPr>
            </a:br>
            <a:r>
              <a:rPr lang="en-CA" altLang="en-US" sz="2000" dirty="0">
                <a:solidFill>
                  <a:schemeClr val="tx2">
                    <a:lumMod val="75000"/>
                    <a:lumOff val="25000"/>
                  </a:schemeClr>
                </a:solidFill>
                <a:latin typeface="Calibri" panose="020F0502020204030204" pitchFamily="34" charset="0"/>
              </a:rPr>
              <a:t>     the classification key. </a:t>
            </a:r>
          </a:p>
        </p:txBody>
      </p:sp>
      <p:sp>
        <p:nvSpPr>
          <p:cNvPr id="6" name="Rectangle 5"/>
          <p:cNvSpPr/>
          <p:nvPr/>
        </p:nvSpPr>
        <p:spPr>
          <a:xfrm>
            <a:off x="1613097" y="3338058"/>
            <a:ext cx="9711396" cy="1015663"/>
          </a:xfrm>
          <a:prstGeom prst="rect">
            <a:avLst/>
          </a:prstGeom>
        </p:spPr>
        <p:txBody>
          <a:bodyPr wrap="square">
            <a:spAutoFit/>
          </a:bodyPr>
          <a:lstStyle/>
          <a:p>
            <a:r>
              <a:rPr lang="en-CA" altLang="en-US" sz="2000" dirty="0">
                <a:solidFill>
                  <a:schemeClr val="tx2">
                    <a:lumMod val="75000"/>
                    <a:lumOff val="25000"/>
                  </a:schemeClr>
                </a:solidFill>
                <a:latin typeface="Calibri" panose="020F0502020204030204" pitchFamily="34" charset="0"/>
              </a:rPr>
              <a:t>2. Once you have identified all four species, </a:t>
            </a:r>
            <a:r>
              <a:rPr lang="en-CA" altLang="en-US" sz="2000" b="1" dirty="0">
                <a:solidFill>
                  <a:srgbClr val="9F2936"/>
                </a:solidFill>
                <a:latin typeface="Calibri" panose="020F0502020204030204" pitchFamily="34" charset="0"/>
              </a:rPr>
              <a:t>pick one invertebrate to research</a:t>
            </a:r>
            <a:r>
              <a:rPr lang="en-CA" altLang="en-US" sz="2000" dirty="0">
                <a:solidFill>
                  <a:schemeClr val="tx2">
                    <a:lumMod val="75000"/>
                    <a:lumOff val="25000"/>
                  </a:schemeClr>
                </a:solidFill>
                <a:latin typeface="Calibri" panose="020F0502020204030204" pitchFamily="34" charset="0"/>
              </a:rPr>
              <a:t>. Use various </a:t>
            </a:r>
            <a:br>
              <a:rPr lang="en-CA" altLang="en-US" sz="2000" dirty="0">
                <a:solidFill>
                  <a:schemeClr val="tx2">
                    <a:lumMod val="75000"/>
                    <a:lumOff val="25000"/>
                  </a:schemeClr>
                </a:solidFill>
                <a:latin typeface="Calibri" panose="020F0502020204030204" pitchFamily="34" charset="0"/>
              </a:rPr>
            </a:br>
            <a:r>
              <a:rPr lang="en-CA" altLang="en-US" sz="2000" dirty="0">
                <a:solidFill>
                  <a:schemeClr val="tx2">
                    <a:lumMod val="75000"/>
                    <a:lumOff val="25000"/>
                  </a:schemeClr>
                </a:solidFill>
                <a:latin typeface="Calibri" panose="020F0502020204030204" pitchFamily="34" charset="0"/>
              </a:rPr>
              <a:t>     sources to learn about the adaptations your chosen invertebrate has in order to help it    </a:t>
            </a:r>
            <a:br>
              <a:rPr lang="en-CA" altLang="en-US" sz="2000" dirty="0">
                <a:solidFill>
                  <a:schemeClr val="tx2">
                    <a:lumMod val="75000"/>
                    <a:lumOff val="25000"/>
                  </a:schemeClr>
                </a:solidFill>
                <a:latin typeface="Calibri" panose="020F0502020204030204" pitchFamily="34" charset="0"/>
              </a:rPr>
            </a:br>
            <a:r>
              <a:rPr lang="en-CA" altLang="en-US" sz="2000" dirty="0">
                <a:solidFill>
                  <a:schemeClr val="tx2">
                    <a:lumMod val="75000"/>
                    <a:lumOff val="25000"/>
                  </a:schemeClr>
                </a:solidFill>
                <a:latin typeface="Calibri" panose="020F0502020204030204" pitchFamily="34" charset="0"/>
              </a:rPr>
              <a:t>     survive in a wetland habitat.</a:t>
            </a:r>
          </a:p>
        </p:txBody>
      </p:sp>
      <p:sp>
        <p:nvSpPr>
          <p:cNvPr id="7" name="Rectangle 6"/>
          <p:cNvSpPr/>
          <p:nvPr/>
        </p:nvSpPr>
        <p:spPr>
          <a:xfrm>
            <a:off x="1097280" y="1922286"/>
            <a:ext cx="10449951" cy="707886"/>
          </a:xfrm>
          <a:prstGeom prst="rect">
            <a:avLst/>
          </a:prstGeom>
        </p:spPr>
        <p:txBody>
          <a:bodyPr wrap="square">
            <a:spAutoFit/>
          </a:bodyPr>
          <a:lstStyle/>
          <a:p>
            <a:r>
              <a:rPr lang="en-CA" altLang="en-US" sz="2000" b="1" dirty="0">
                <a:solidFill>
                  <a:srgbClr val="9F2936"/>
                </a:solidFill>
                <a:latin typeface="Calibri" panose="020F0502020204030204" pitchFamily="34" charset="0"/>
              </a:rPr>
              <a:t>Objective: </a:t>
            </a:r>
            <a:r>
              <a:rPr lang="en-CA" altLang="en-US" sz="2000" i="1" dirty="0">
                <a:solidFill>
                  <a:srgbClr val="9F2936"/>
                </a:solidFill>
                <a:latin typeface="Calibri" panose="020F0502020204030204" pitchFamily="34" charset="0"/>
              </a:rPr>
              <a:t>To learn about a particular invertebrate and their adaptations that makes them suitable to live in a wetland, while practicing how to use a classification key.</a:t>
            </a:r>
          </a:p>
        </p:txBody>
      </p:sp>
      <p:sp>
        <p:nvSpPr>
          <p:cNvPr id="8" name="Rectangle 7"/>
          <p:cNvSpPr/>
          <p:nvPr/>
        </p:nvSpPr>
        <p:spPr>
          <a:xfrm>
            <a:off x="1613096" y="4416490"/>
            <a:ext cx="9711396" cy="1015663"/>
          </a:xfrm>
          <a:prstGeom prst="rect">
            <a:avLst/>
          </a:prstGeom>
        </p:spPr>
        <p:txBody>
          <a:bodyPr wrap="square">
            <a:spAutoFit/>
          </a:bodyPr>
          <a:lstStyle/>
          <a:p>
            <a:r>
              <a:rPr lang="en-CA" altLang="en-US" sz="2000" dirty="0">
                <a:solidFill>
                  <a:schemeClr val="tx2">
                    <a:lumMod val="75000"/>
                    <a:lumOff val="25000"/>
                  </a:schemeClr>
                </a:solidFill>
                <a:latin typeface="Calibri" panose="020F0502020204030204" pitchFamily="34" charset="0"/>
              </a:rPr>
              <a:t>3. </a:t>
            </a:r>
            <a:r>
              <a:rPr lang="en-CA" altLang="en-US" sz="2000" b="1" dirty="0">
                <a:solidFill>
                  <a:srgbClr val="9F2936"/>
                </a:solidFill>
                <a:latin typeface="Calibri" panose="020F0502020204030204" pitchFamily="34" charset="0"/>
              </a:rPr>
              <a:t>Present your research results. </a:t>
            </a:r>
            <a:r>
              <a:rPr lang="en-CA" altLang="en-US" sz="2000" dirty="0">
                <a:solidFill>
                  <a:schemeClr val="tx2">
                    <a:lumMod val="75000"/>
                    <a:lumOff val="25000"/>
                  </a:schemeClr>
                </a:solidFill>
                <a:latin typeface="Calibri" panose="020F0502020204030204" pitchFamily="34" charset="0"/>
              </a:rPr>
              <a:t>You must include your invertebrate’s species </a:t>
            </a:r>
            <a:r>
              <a:rPr lang="en-CA" altLang="en-US" sz="2000" i="1" dirty="0">
                <a:solidFill>
                  <a:schemeClr val="tx2">
                    <a:lumMod val="75000"/>
                    <a:lumOff val="25000"/>
                  </a:schemeClr>
                </a:solidFill>
                <a:latin typeface="Calibri" panose="020F0502020204030204" pitchFamily="34" charset="0"/>
              </a:rPr>
              <a:t>name</a:t>
            </a:r>
            <a:r>
              <a:rPr lang="en-CA" altLang="en-US" sz="2000" dirty="0">
                <a:solidFill>
                  <a:schemeClr val="tx2">
                    <a:lumMod val="75000"/>
                    <a:lumOff val="25000"/>
                  </a:schemeClr>
                </a:solidFill>
                <a:latin typeface="Calibri" panose="020F0502020204030204" pitchFamily="34" charset="0"/>
              </a:rPr>
              <a:t>, </a:t>
            </a:r>
            <a:br>
              <a:rPr lang="en-CA" altLang="en-US" sz="2000" dirty="0">
                <a:solidFill>
                  <a:schemeClr val="tx2">
                    <a:lumMod val="75000"/>
                    <a:lumOff val="25000"/>
                  </a:schemeClr>
                </a:solidFill>
                <a:latin typeface="Calibri" panose="020F0502020204030204" pitchFamily="34" charset="0"/>
              </a:rPr>
            </a:br>
            <a:r>
              <a:rPr lang="en-CA" altLang="en-US" sz="2000" dirty="0">
                <a:solidFill>
                  <a:schemeClr val="tx2">
                    <a:lumMod val="75000"/>
                    <a:lumOff val="25000"/>
                  </a:schemeClr>
                </a:solidFill>
                <a:latin typeface="Calibri" panose="020F0502020204030204" pitchFamily="34" charset="0"/>
              </a:rPr>
              <a:t>   </a:t>
            </a:r>
            <a:r>
              <a:rPr lang="en-CA" altLang="en-US" sz="2000" i="1" dirty="0">
                <a:solidFill>
                  <a:schemeClr val="tx2">
                    <a:lumMod val="75000"/>
                    <a:lumOff val="25000"/>
                  </a:schemeClr>
                </a:solidFill>
                <a:latin typeface="Calibri" panose="020F0502020204030204" pitchFamily="34" charset="0"/>
              </a:rPr>
              <a:t> phylum</a:t>
            </a:r>
            <a:r>
              <a:rPr lang="en-CA" altLang="en-US" sz="2000" dirty="0">
                <a:solidFill>
                  <a:schemeClr val="tx2">
                    <a:lumMod val="75000"/>
                    <a:lumOff val="25000"/>
                  </a:schemeClr>
                </a:solidFill>
                <a:latin typeface="Calibri" panose="020F0502020204030204" pitchFamily="34" charset="0"/>
              </a:rPr>
              <a:t>, and at least </a:t>
            </a:r>
            <a:r>
              <a:rPr lang="en-CA" altLang="en-US" sz="2000" i="1" dirty="0">
                <a:solidFill>
                  <a:schemeClr val="tx2">
                    <a:lumMod val="75000"/>
                    <a:lumOff val="25000"/>
                  </a:schemeClr>
                </a:solidFill>
                <a:latin typeface="Calibri" panose="020F0502020204030204" pitchFamily="34" charset="0"/>
              </a:rPr>
              <a:t>six different adaptations </a:t>
            </a:r>
            <a:r>
              <a:rPr lang="en-CA" altLang="en-US" sz="2000" dirty="0">
                <a:solidFill>
                  <a:schemeClr val="tx2">
                    <a:lumMod val="75000"/>
                    <a:lumOff val="25000"/>
                  </a:schemeClr>
                </a:solidFill>
                <a:latin typeface="Calibri" panose="020F0502020204030204" pitchFamily="34" charset="0"/>
              </a:rPr>
              <a:t>(three structural and three behavioural), </a:t>
            </a:r>
            <a:br>
              <a:rPr lang="en-CA" altLang="en-US" sz="2000" dirty="0">
                <a:solidFill>
                  <a:schemeClr val="tx2">
                    <a:lumMod val="75000"/>
                    <a:lumOff val="25000"/>
                  </a:schemeClr>
                </a:solidFill>
                <a:latin typeface="Calibri" panose="020F0502020204030204" pitchFamily="34" charset="0"/>
              </a:rPr>
            </a:br>
            <a:r>
              <a:rPr lang="en-CA" altLang="en-US" sz="2000" dirty="0">
                <a:solidFill>
                  <a:schemeClr val="tx2">
                    <a:lumMod val="75000"/>
                    <a:lumOff val="25000"/>
                  </a:schemeClr>
                </a:solidFill>
                <a:latin typeface="Calibri" panose="020F0502020204030204" pitchFamily="34" charset="0"/>
              </a:rPr>
              <a:t>    including a </a:t>
            </a:r>
            <a:r>
              <a:rPr lang="en-CA" altLang="en-US" sz="2000" i="1" dirty="0">
                <a:solidFill>
                  <a:schemeClr val="tx2">
                    <a:lumMod val="75000"/>
                    <a:lumOff val="25000"/>
                  </a:schemeClr>
                </a:solidFill>
                <a:latin typeface="Calibri" panose="020F0502020204030204" pitchFamily="34" charset="0"/>
              </a:rPr>
              <a:t>description</a:t>
            </a:r>
            <a:r>
              <a:rPr lang="en-CA" altLang="en-US" sz="2000" dirty="0">
                <a:solidFill>
                  <a:schemeClr val="tx2">
                    <a:lumMod val="75000"/>
                    <a:lumOff val="25000"/>
                  </a:schemeClr>
                </a:solidFill>
                <a:latin typeface="Calibri" panose="020F0502020204030204" pitchFamily="34" charset="0"/>
              </a:rPr>
              <a:t> on how each adaptation helps the invert survive in a wetland.</a:t>
            </a:r>
          </a:p>
        </p:txBody>
      </p:sp>
      <p:sp>
        <p:nvSpPr>
          <p:cNvPr id="9" name="TextBox 8"/>
          <p:cNvSpPr txBox="1"/>
          <p:nvPr/>
        </p:nvSpPr>
        <p:spPr>
          <a:xfrm>
            <a:off x="1613096" y="5494923"/>
            <a:ext cx="10227212" cy="707886"/>
          </a:xfrm>
          <a:prstGeom prst="rect">
            <a:avLst/>
          </a:prstGeom>
          <a:noFill/>
        </p:spPr>
        <p:txBody>
          <a:bodyPr wrap="square" rtlCol="0">
            <a:spAutoFit/>
          </a:bodyPr>
          <a:lstStyle/>
          <a:p>
            <a:r>
              <a:rPr lang="en-CA" sz="2000" dirty="0">
                <a:solidFill>
                  <a:schemeClr val="tx2">
                    <a:lumMod val="75000"/>
                    <a:lumOff val="25000"/>
                  </a:schemeClr>
                </a:solidFill>
              </a:rPr>
              <a:t>4. With another student, </a:t>
            </a:r>
            <a:r>
              <a:rPr lang="en-CA" sz="2000" b="1" dirty="0">
                <a:solidFill>
                  <a:srgbClr val="9F2936"/>
                </a:solidFill>
              </a:rPr>
              <a:t>compare and contrast </a:t>
            </a:r>
            <a:r>
              <a:rPr lang="en-CA" sz="2000" dirty="0">
                <a:solidFill>
                  <a:schemeClr val="tx2">
                    <a:lumMod val="75000"/>
                    <a:lumOff val="25000"/>
                  </a:schemeClr>
                </a:solidFill>
              </a:rPr>
              <a:t>the adaptations of the invertebrates you both </a:t>
            </a:r>
            <a:br>
              <a:rPr lang="en-CA" sz="2000" dirty="0">
                <a:solidFill>
                  <a:schemeClr val="tx2">
                    <a:lumMod val="75000"/>
                    <a:lumOff val="25000"/>
                  </a:schemeClr>
                </a:solidFill>
              </a:rPr>
            </a:br>
            <a:r>
              <a:rPr lang="en-CA" sz="2000" dirty="0">
                <a:solidFill>
                  <a:schemeClr val="tx2">
                    <a:lumMod val="75000"/>
                    <a:lumOff val="25000"/>
                  </a:schemeClr>
                </a:solidFill>
              </a:rPr>
              <a:t>    researched, creating a Venn Diagram or a list of the differences and similarities. </a:t>
            </a:r>
          </a:p>
        </p:txBody>
      </p:sp>
    </p:spTree>
    <p:extLst>
      <p:ext uri="{BB962C8B-B14F-4D97-AF65-F5344CB8AC3E}">
        <p14:creationId xmlns:p14="http://schemas.microsoft.com/office/powerpoint/2010/main" val="1337111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8" grpId="0"/>
      <p:bldP spid="9"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37874" y="5185410"/>
            <a:ext cx="2809483" cy="807727"/>
          </a:xfrm>
          <a:prstGeom prst="rect">
            <a:avLst/>
          </a:prstGeom>
        </p:spPr>
      </p:pic>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915399" y="5325271"/>
            <a:ext cx="2769983" cy="528003"/>
          </a:xfrm>
          <a:prstGeom prst="rect">
            <a:avLst/>
          </a:prstGeom>
        </p:spPr>
      </p:pic>
      <p:sp>
        <p:nvSpPr>
          <p:cNvPr id="5" name="TextBox 4"/>
          <p:cNvSpPr txBox="1"/>
          <p:nvPr/>
        </p:nvSpPr>
        <p:spPr>
          <a:xfrm>
            <a:off x="3768006" y="936198"/>
            <a:ext cx="4571999" cy="923330"/>
          </a:xfrm>
          <a:prstGeom prst="rect">
            <a:avLst/>
          </a:prstGeom>
          <a:noFill/>
        </p:spPr>
        <p:txBody>
          <a:bodyPr wrap="square" rtlCol="0">
            <a:spAutoFit/>
          </a:bodyPr>
          <a:lstStyle/>
          <a:p>
            <a:pPr algn="ctr"/>
            <a:r>
              <a:rPr lang="en-CA" sz="5400" b="1" i="1" dirty="0">
                <a:solidFill>
                  <a:srgbClr val="9F2936"/>
                </a:solidFill>
                <a:latin typeface="Aleo" panose="020F0502020204030203" pitchFamily="34" charset="0"/>
              </a:rPr>
              <a:t>Thank You!</a:t>
            </a:r>
          </a:p>
        </p:txBody>
      </p:sp>
      <p:pic>
        <p:nvPicPr>
          <p:cNvPr id="7" name="Picture 6" descr="A logo of a bird and a sun&#10;&#10;Description automatically generated">
            <a:extLst>
              <a:ext uri="{FF2B5EF4-FFF2-40B4-BE49-F238E27FC236}">
                <a16:creationId xmlns:a16="http://schemas.microsoft.com/office/drawing/2014/main" id="{C28CD21E-17A6-B3B7-8A52-1DDA6CD6C8B8}"/>
              </a:ext>
            </a:extLst>
          </p:cNvPr>
          <p:cNvPicPr>
            <a:picLocks noChangeAspect="1"/>
          </p:cNvPicPr>
          <p:nvPr/>
        </p:nvPicPr>
        <p:blipFill>
          <a:blip r:embed="rId4" cstate="print">
            <a:grayscl/>
            <a:extLst>
              <a:ext uri="{28A0092B-C50C-407E-A947-70E740481C1C}">
                <a14:useLocalDpi xmlns:a14="http://schemas.microsoft.com/office/drawing/2010/main" val="0"/>
              </a:ext>
            </a:extLst>
          </a:blip>
          <a:stretch>
            <a:fillRect/>
          </a:stretch>
        </p:blipFill>
        <p:spPr>
          <a:xfrm>
            <a:off x="3939539" y="2063151"/>
            <a:ext cx="4312922" cy="2731698"/>
          </a:xfrm>
          <a:prstGeom prst="rect">
            <a:avLst/>
          </a:prstGeom>
        </p:spPr>
      </p:pic>
    </p:spTree>
    <p:extLst>
      <p:ext uri="{BB962C8B-B14F-4D97-AF65-F5344CB8AC3E}">
        <p14:creationId xmlns:p14="http://schemas.microsoft.com/office/powerpoint/2010/main" val="365268672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CA" sz="5400" b="1" dirty="0">
                <a:solidFill>
                  <a:srgbClr val="9F2936"/>
                </a:solidFill>
              </a:rPr>
              <a:t>What are Invertebrates?</a:t>
            </a:r>
          </a:p>
        </p:txBody>
      </p:sp>
      <p:sp>
        <p:nvSpPr>
          <p:cNvPr id="5" name="TextBox 4"/>
          <p:cNvSpPr txBox="1"/>
          <p:nvPr/>
        </p:nvSpPr>
        <p:spPr>
          <a:xfrm>
            <a:off x="2566182" y="4792152"/>
            <a:ext cx="3103856" cy="1015663"/>
          </a:xfrm>
          <a:prstGeom prst="rect">
            <a:avLst/>
          </a:prstGeom>
          <a:noFill/>
        </p:spPr>
        <p:txBody>
          <a:bodyPr wrap="square" rtlCol="0">
            <a:spAutoFit/>
          </a:bodyPr>
          <a:lstStyle/>
          <a:p>
            <a:r>
              <a:rPr lang="en-CA" sz="2000" dirty="0">
                <a:solidFill>
                  <a:schemeClr val="tx2">
                    <a:lumMod val="75000"/>
                    <a:lumOff val="25000"/>
                  </a:schemeClr>
                </a:solidFill>
              </a:rPr>
              <a:t>is</a:t>
            </a:r>
            <a:r>
              <a:rPr lang="en-CA" sz="2000" b="1" dirty="0">
                <a:solidFill>
                  <a:schemeClr val="tx2">
                    <a:lumMod val="75000"/>
                    <a:lumOff val="25000"/>
                  </a:schemeClr>
                </a:solidFill>
              </a:rPr>
              <a:t> </a:t>
            </a:r>
            <a:r>
              <a:rPr lang="en-CA" sz="2000" dirty="0">
                <a:solidFill>
                  <a:schemeClr val="tx2">
                    <a:lumMod val="75000"/>
                    <a:lumOff val="25000"/>
                  </a:schemeClr>
                </a:solidFill>
              </a:rPr>
              <a:t>a living thing with a spine, used to support the body.</a:t>
            </a:r>
          </a:p>
          <a:p>
            <a:endParaRPr lang="en-CA" sz="2000" dirty="0"/>
          </a:p>
        </p:txBody>
      </p:sp>
      <p:sp>
        <p:nvSpPr>
          <p:cNvPr id="7" name="TextBox 6"/>
          <p:cNvSpPr txBox="1"/>
          <p:nvPr/>
        </p:nvSpPr>
        <p:spPr>
          <a:xfrm>
            <a:off x="1158801" y="4792153"/>
            <a:ext cx="2109746" cy="707886"/>
          </a:xfrm>
          <a:prstGeom prst="rect">
            <a:avLst/>
          </a:prstGeom>
          <a:noFill/>
        </p:spPr>
        <p:txBody>
          <a:bodyPr wrap="square" rtlCol="0">
            <a:spAutoFit/>
          </a:bodyPr>
          <a:lstStyle/>
          <a:p>
            <a:r>
              <a:rPr lang="en-CA" sz="2000" b="1" dirty="0">
                <a:solidFill>
                  <a:srgbClr val="9F2936"/>
                </a:solidFill>
              </a:rPr>
              <a:t>A vertebrate</a:t>
            </a:r>
          </a:p>
          <a:p>
            <a:endParaRPr lang="en-CA" sz="2000" dirty="0"/>
          </a:p>
        </p:txBody>
      </p:sp>
      <p:sp>
        <p:nvSpPr>
          <p:cNvPr id="9" name="TextBox 8"/>
          <p:cNvSpPr txBox="1"/>
          <p:nvPr/>
        </p:nvSpPr>
        <p:spPr>
          <a:xfrm>
            <a:off x="6263460" y="4779443"/>
            <a:ext cx="2109746" cy="707886"/>
          </a:xfrm>
          <a:prstGeom prst="rect">
            <a:avLst/>
          </a:prstGeom>
          <a:noFill/>
        </p:spPr>
        <p:txBody>
          <a:bodyPr wrap="square" rtlCol="0">
            <a:spAutoFit/>
          </a:bodyPr>
          <a:lstStyle/>
          <a:p>
            <a:r>
              <a:rPr lang="en-CA" sz="2000" b="1" dirty="0">
                <a:solidFill>
                  <a:srgbClr val="9F2936"/>
                </a:solidFill>
              </a:rPr>
              <a:t>An invertebrate</a:t>
            </a:r>
          </a:p>
          <a:p>
            <a:endParaRPr lang="en-CA" sz="2000" dirty="0"/>
          </a:p>
        </p:txBody>
      </p:sp>
      <p:sp>
        <p:nvSpPr>
          <p:cNvPr id="10" name="TextBox 9"/>
          <p:cNvSpPr txBox="1"/>
          <p:nvPr/>
        </p:nvSpPr>
        <p:spPr>
          <a:xfrm>
            <a:off x="7966191" y="4792152"/>
            <a:ext cx="3627795" cy="1015663"/>
          </a:xfrm>
          <a:prstGeom prst="rect">
            <a:avLst/>
          </a:prstGeom>
          <a:noFill/>
        </p:spPr>
        <p:txBody>
          <a:bodyPr wrap="square" rtlCol="0">
            <a:spAutoFit/>
          </a:bodyPr>
          <a:lstStyle/>
          <a:p>
            <a:r>
              <a:rPr lang="en-CA" sz="2000" dirty="0">
                <a:solidFill>
                  <a:schemeClr val="tx2">
                    <a:lumMod val="75000"/>
                    <a:lumOff val="25000"/>
                  </a:schemeClr>
                </a:solidFill>
              </a:rPr>
              <a:t> is a living thing which does not have a spine. </a:t>
            </a:r>
            <a:br>
              <a:rPr lang="en-CA" sz="2000" dirty="0">
                <a:solidFill>
                  <a:srgbClr val="D66F08"/>
                </a:solidFill>
              </a:rPr>
            </a:br>
            <a:endParaRPr lang="en-CA" sz="2000" dirty="0"/>
          </a:p>
        </p:txBody>
      </p:sp>
      <p:sp>
        <p:nvSpPr>
          <p:cNvPr id="18" name="TextBox 17"/>
          <p:cNvSpPr txBox="1"/>
          <p:nvPr/>
        </p:nvSpPr>
        <p:spPr>
          <a:xfrm>
            <a:off x="6685283" y="6005543"/>
            <a:ext cx="5360343" cy="338554"/>
          </a:xfrm>
          <a:prstGeom prst="rect">
            <a:avLst/>
          </a:prstGeom>
          <a:noFill/>
        </p:spPr>
        <p:txBody>
          <a:bodyPr wrap="square" rtlCol="0">
            <a:spAutoFit/>
          </a:bodyPr>
          <a:lstStyle/>
          <a:p>
            <a:r>
              <a:rPr lang="en-CA" sz="800" i="1" dirty="0">
                <a:solidFill>
                  <a:srgbClr val="BCBCBC"/>
                </a:solidFill>
              </a:rPr>
              <a:t>Goose from audobon.org. Muskrat from naturalunseenhazards.wordpress.com. Boreal Chorus Frog from torontozoo.com. Mussel, Dragonfly Nymph, crayfish and Pond Snail developed by Oak Hammock Marsh Interpretive Centre.</a:t>
            </a:r>
          </a:p>
        </p:txBody>
      </p:sp>
      <p:sp>
        <p:nvSpPr>
          <p:cNvPr id="19" name="TextBox 18"/>
          <p:cNvSpPr txBox="1"/>
          <p:nvPr/>
        </p:nvSpPr>
        <p:spPr>
          <a:xfrm>
            <a:off x="2216113" y="4082694"/>
            <a:ext cx="4662138" cy="400110"/>
          </a:xfrm>
          <a:prstGeom prst="rect">
            <a:avLst/>
          </a:prstGeom>
          <a:noFill/>
        </p:spPr>
        <p:txBody>
          <a:bodyPr wrap="square" rtlCol="0">
            <a:spAutoFit/>
          </a:bodyPr>
          <a:lstStyle/>
          <a:p>
            <a:r>
              <a:rPr lang="en-CA" sz="2000" dirty="0">
                <a:solidFill>
                  <a:schemeClr val="tx2">
                    <a:lumMod val="75000"/>
                    <a:lumOff val="25000"/>
                  </a:schemeClr>
                </a:solidFill>
              </a:rPr>
              <a:t>All animals can be divided into two groups:</a:t>
            </a:r>
            <a:endParaRPr lang="en-CA" sz="2000" dirty="0"/>
          </a:p>
        </p:txBody>
      </p:sp>
      <p:sp>
        <p:nvSpPr>
          <p:cNvPr id="4" name="TextBox 3"/>
          <p:cNvSpPr txBox="1"/>
          <p:nvPr/>
        </p:nvSpPr>
        <p:spPr>
          <a:xfrm>
            <a:off x="6697291" y="4101039"/>
            <a:ext cx="3038460" cy="923330"/>
          </a:xfrm>
          <a:prstGeom prst="rect">
            <a:avLst/>
          </a:prstGeom>
          <a:noFill/>
        </p:spPr>
        <p:txBody>
          <a:bodyPr wrap="square" rtlCol="0">
            <a:spAutoFit/>
          </a:bodyPr>
          <a:lstStyle/>
          <a:p>
            <a:r>
              <a:rPr lang="en-CA" b="1" dirty="0">
                <a:solidFill>
                  <a:srgbClr val="9F2936"/>
                </a:solidFill>
              </a:rPr>
              <a:t>vertebrates</a:t>
            </a:r>
            <a:r>
              <a:rPr lang="en-CA" dirty="0">
                <a:solidFill>
                  <a:schemeClr val="tx2">
                    <a:lumMod val="75000"/>
                    <a:lumOff val="25000"/>
                  </a:schemeClr>
                </a:solidFill>
              </a:rPr>
              <a:t> and </a:t>
            </a:r>
            <a:r>
              <a:rPr lang="en-CA" b="1" dirty="0">
                <a:solidFill>
                  <a:srgbClr val="9F2936"/>
                </a:solidFill>
              </a:rPr>
              <a:t>invertebrates</a:t>
            </a:r>
            <a:r>
              <a:rPr lang="en-CA" dirty="0">
                <a:solidFill>
                  <a:srgbClr val="9F2936"/>
                </a:solidFill>
              </a:rPr>
              <a:t>. </a:t>
            </a:r>
            <a:br>
              <a:rPr lang="en-CA" dirty="0">
                <a:solidFill>
                  <a:srgbClr val="9F2936"/>
                </a:solidFill>
              </a:rPr>
            </a:br>
            <a:endParaRPr lang="en-CA" dirty="0">
              <a:solidFill>
                <a:srgbClr val="9F2936"/>
              </a:solidFill>
            </a:endParaRPr>
          </a:p>
          <a:p>
            <a:endParaRPr lang="en-CA" dirty="0"/>
          </a:p>
        </p:txBody>
      </p:sp>
      <p:grpSp>
        <p:nvGrpSpPr>
          <p:cNvPr id="31" name="Group 30"/>
          <p:cNvGrpSpPr/>
          <p:nvPr/>
        </p:nvGrpSpPr>
        <p:grpSpPr>
          <a:xfrm>
            <a:off x="1369503" y="1764404"/>
            <a:ext cx="9123938" cy="2184250"/>
            <a:chOff x="1369503" y="1764404"/>
            <a:chExt cx="9123938" cy="2184250"/>
          </a:xfrm>
        </p:grpSpPr>
        <p:pic>
          <p:nvPicPr>
            <p:cNvPr id="11" name="Picture 10"/>
            <p:cNvPicPr>
              <a:picLocks noChangeAspect="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5699081" y="2235160"/>
              <a:ext cx="1619252" cy="1713494"/>
            </a:xfrm>
            <a:prstGeom prst="rect">
              <a:avLst/>
            </a:prstGeom>
          </p:spPr>
        </p:pic>
        <p:pic>
          <p:nvPicPr>
            <p:cNvPr id="12" name="Picture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69503" y="2115606"/>
              <a:ext cx="1786115" cy="1275797"/>
            </a:xfrm>
            <a:prstGeom prst="rect">
              <a:avLst/>
            </a:prstGeom>
          </p:spPr>
        </p:pic>
        <p:pic>
          <p:nvPicPr>
            <p:cNvPr id="14" name="Picture 13"/>
            <p:cNvPicPr>
              <a:picLocks noChangeAspect="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7320377" y="2061540"/>
              <a:ext cx="1291630" cy="1000117"/>
            </a:xfrm>
            <a:prstGeom prst="rect">
              <a:avLst/>
            </a:prstGeom>
          </p:spPr>
        </p:pic>
        <p:pic>
          <p:nvPicPr>
            <p:cNvPr id="15" name="Picture 1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320840" y="1764404"/>
              <a:ext cx="1815625" cy="1501140"/>
            </a:xfrm>
            <a:prstGeom prst="rect">
              <a:avLst/>
            </a:prstGeom>
          </p:spPr>
        </p:pic>
        <p:pic>
          <p:nvPicPr>
            <p:cNvPr id="16" name="Picture 15"/>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rot="21134681">
              <a:off x="2734440" y="2264456"/>
              <a:ext cx="1988888" cy="1491667"/>
            </a:xfrm>
            <a:prstGeom prst="rect">
              <a:avLst/>
            </a:prstGeom>
          </p:spPr>
        </p:pic>
        <p:pic>
          <p:nvPicPr>
            <p:cNvPr id="8" name="Picture 7"/>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rot="19800961">
              <a:off x="9368572" y="1794079"/>
              <a:ext cx="1124869" cy="1696743"/>
            </a:xfrm>
            <a:prstGeom prst="rect">
              <a:avLst/>
            </a:prstGeom>
          </p:spPr>
        </p:pic>
        <p:pic>
          <p:nvPicPr>
            <p:cNvPr id="23" name="Picture 22"/>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rot="906243">
              <a:off x="8052226" y="2875193"/>
              <a:ext cx="1165234" cy="814830"/>
            </a:xfrm>
            <a:prstGeom prst="rect">
              <a:avLst/>
            </a:prstGeom>
          </p:spPr>
        </p:pic>
      </p:grpSp>
      <p:grpSp>
        <p:nvGrpSpPr>
          <p:cNvPr id="28" name="Group 27"/>
          <p:cNvGrpSpPr/>
          <p:nvPr/>
        </p:nvGrpSpPr>
        <p:grpSpPr>
          <a:xfrm>
            <a:off x="6396491" y="1847329"/>
            <a:ext cx="3753515" cy="1954571"/>
            <a:chOff x="375059" y="3647939"/>
            <a:chExt cx="3753515" cy="1954571"/>
          </a:xfrm>
        </p:grpSpPr>
        <p:pic>
          <p:nvPicPr>
            <p:cNvPr id="20" name="Picture 19"/>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rot="21134681">
              <a:off x="375059" y="4066098"/>
              <a:ext cx="1988888" cy="1491667"/>
            </a:xfrm>
            <a:prstGeom prst="rect">
              <a:avLst/>
            </a:prstGeom>
          </p:spPr>
        </p:pic>
        <p:pic>
          <p:nvPicPr>
            <p:cNvPr id="22" name="Picture 21"/>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761935" y="3647939"/>
              <a:ext cx="1387122" cy="1146858"/>
            </a:xfrm>
            <a:prstGeom prst="rect">
              <a:avLst/>
            </a:prstGeom>
          </p:spPr>
        </p:pic>
        <p:pic>
          <p:nvPicPr>
            <p:cNvPr id="6" name="Picture 5"/>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2140010" y="4772020"/>
              <a:ext cx="1187629" cy="830490"/>
            </a:xfrm>
            <a:prstGeom prst="rect">
              <a:avLst/>
            </a:prstGeom>
          </p:spPr>
        </p:pic>
        <p:pic>
          <p:nvPicPr>
            <p:cNvPr id="24" name="Picture 23"/>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rot="20820410">
              <a:off x="3200664" y="3802314"/>
              <a:ext cx="927910" cy="1399652"/>
            </a:xfrm>
            <a:prstGeom prst="rect">
              <a:avLst/>
            </a:prstGeom>
          </p:spPr>
        </p:pic>
      </p:grpSp>
      <p:grpSp>
        <p:nvGrpSpPr>
          <p:cNvPr id="13" name="Group 12"/>
          <p:cNvGrpSpPr/>
          <p:nvPr/>
        </p:nvGrpSpPr>
        <p:grpSpPr>
          <a:xfrm>
            <a:off x="1633259" y="1942189"/>
            <a:ext cx="3059846" cy="1924077"/>
            <a:chOff x="8047599" y="3928030"/>
            <a:chExt cx="3059846" cy="1924077"/>
          </a:xfrm>
        </p:grpSpPr>
        <p:pic>
          <p:nvPicPr>
            <p:cNvPr id="25" name="Picture 2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304864">
              <a:off x="9548898" y="4411233"/>
              <a:ext cx="1558547" cy="1118734"/>
            </a:xfrm>
            <a:prstGeom prst="rect">
              <a:avLst/>
            </a:prstGeom>
          </p:spPr>
        </p:pic>
        <p:pic>
          <p:nvPicPr>
            <p:cNvPr id="26" name="Picture 25"/>
            <p:cNvPicPr>
              <a:picLocks noChangeAspect="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8047599" y="4138613"/>
              <a:ext cx="1619252" cy="1713494"/>
            </a:xfrm>
            <a:prstGeom prst="rect">
              <a:avLst/>
            </a:prstGeom>
          </p:spPr>
        </p:pic>
        <p:pic>
          <p:nvPicPr>
            <p:cNvPr id="27" name="Picture 26"/>
            <p:cNvPicPr>
              <a:picLocks noChangeAspect="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flipH="1">
              <a:off x="8103590" y="3928030"/>
              <a:ext cx="1014670" cy="1000117"/>
            </a:xfrm>
            <a:prstGeom prst="rect">
              <a:avLst/>
            </a:prstGeom>
          </p:spPr>
        </p:pic>
      </p:grpSp>
      <p:sp>
        <p:nvSpPr>
          <p:cNvPr id="29" name="Curved Right Arrow 28"/>
          <p:cNvSpPr/>
          <p:nvPr/>
        </p:nvSpPr>
        <p:spPr>
          <a:xfrm rot="473597" flipV="1">
            <a:off x="531796" y="3176553"/>
            <a:ext cx="660345" cy="1456315"/>
          </a:xfrm>
          <a:prstGeom prst="curvedRight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CA">
              <a:solidFill>
                <a:schemeClr val="tx1"/>
              </a:solidFill>
            </a:endParaRPr>
          </a:p>
        </p:txBody>
      </p:sp>
      <p:sp>
        <p:nvSpPr>
          <p:cNvPr id="30" name="Curved Right Arrow 29"/>
          <p:cNvSpPr/>
          <p:nvPr/>
        </p:nvSpPr>
        <p:spPr>
          <a:xfrm flipH="1" flipV="1">
            <a:off x="11157046" y="3138109"/>
            <a:ext cx="581404" cy="1456315"/>
          </a:xfrm>
          <a:prstGeom prst="curvedRight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CA">
              <a:solidFill>
                <a:schemeClr val="tx1"/>
              </a:solidFill>
            </a:endParaRPr>
          </a:p>
        </p:txBody>
      </p:sp>
    </p:spTree>
    <p:extLst>
      <p:ext uri="{BB962C8B-B14F-4D97-AF65-F5344CB8AC3E}">
        <p14:creationId xmlns:p14="http://schemas.microsoft.com/office/powerpoint/2010/main" val="7914950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xit" presetSubtype="0" fill="hold" nodeType="clickEffect">
                                  <p:stCondLst>
                                    <p:cond delay="0"/>
                                  </p:stCondLst>
                                  <p:childTnLst>
                                    <p:set>
                                      <p:cBhvr>
                                        <p:cTn id="18" dur="1" fill="hold">
                                          <p:stCondLst>
                                            <p:cond delay="0"/>
                                          </p:stCondLst>
                                        </p:cTn>
                                        <p:tgtEl>
                                          <p:spTgt spid="31"/>
                                        </p:tgtEl>
                                        <p:attrNameLst>
                                          <p:attrName>style.visibility</p:attrName>
                                        </p:attrNameLst>
                                      </p:cBhvr>
                                      <p:to>
                                        <p:strVal val="hidden"/>
                                      </p:to>
                                    </p:set>
                                  </p:childTnLst>
                                </p:cTn>
                              </p:par>
                              <p:par>
                                <p:cTn id="19" presetID="1" presetClass="exit" presetSubtype="0" fill="hold" grpId="1" nodeType="withEffect">
                                  <p:stCondLst>
                                    <p:cond delay="0"/>
                                  </p:stCondLst>
                                  <p:childTnLst>
                                    <p:set>
                                      <p:cBhvr>
                                        <p:cTn id="20" dur="1" fill="hold">
                                          <p:stCondLst>
                                            <p:cond delay="0"/>
                                          </p:stCondLst>
                                        </p:cTn>
                                        <p:tgtEl>
                                          <p:spTgt spid="19"/>
                                        </p:tgtEl>
                                        <p:attrNameLst>
                                          <p:attrName>style.visibility</p:attrName>
                                        </p:attrNameLst>
                                      </p:cBhvr>
                                      <p:to>
                                        <p:strVal val="hidden"/>
                                      </p:to>
                                    </p:set>
                                  </p:childTnLst>
                                </p:cTn>
                              </p:par>
                              <p:par>
                                <p:cTn id="21" presetID="1" presetClass="exit" presetSubtype="0" fill="hold" grpId="1" nodeType="withEffect">
                                  <p:stCondLst>
                                    <p:cond delay="0"/>
                                  </p:stCondLst>
                                  <p:childTnLst>
                                    <p:set>
                                      <p:cBhvr>
                                        <p:cTn id="22" dur="1" fill="hold">
                                          <p:stCondLst>
                                            <p:cond delay="0"/>
                                          </p:stCondLst>
                                        </p:cTn>
                                        <p:tgtEl>
                                          <p:spTgt spid="4"/>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5"/>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29"/>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13"/>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9"/>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10"/>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30"/>
                                        </p:tgtEl>
                                        <p:attrNameLst>
                                          <p:attrName>style.visibility</p:attrName>
                                        </p:attrNameLst>
                                      </p:cBhvr>
                                      <p:to>
                                        <p:strVal val="visible"/>
                                      </p:to>
                                    </p:set>
                                  </p:childTnLst>
                                </p:cTn>
                              </p:par>
                              <p:par>
                                <p:cTn id="49" presetID="1" presetClass="entr" presetSubtype="0" fill="hold" nodeType="withEffect">
                                  <p:stCondLst>
                                    <p:cond delay="0"/>
                                  </p:stCondLst>
                                  <p:childTnLst>
                                    <p:set>
                                      <p:cBhvr>
                                        <p:cTn id="50" dur="1" fill="hold">
                                          <p:stCondLst>
                                            <p:cond delay="0"/>
                                          </p:stCondLst>
                                        </p:cTn>
                                        <p:tgtEl>
                                          <p:spTgt spid="2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P spid="9" grpId="0"/>
      <p:bldP spid="10" grpId="0"/>
      <p:bldP spid="19" grpId="0"/>
      <p:bldP spid="19" grpId="1"/>
      <p:bldP spid="4" grpId="0"/>
      <p:bldP spid="4" grpId="1"/>
      <p:bldP spid="29" grpId="0" animBg="1"/>
      <p:bldP spid="30"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1097280" y="305653"/>
            <a:ext cx="10058400" cy="1450757"/>
          </a:xfrm>
          <a:prstGeom prst="rect">
            <a:avLst/>
          </a:prstGeom>
        </p:spPr>
        <p:txBody>
          <a:bodyPr vert="horz" lIns="91440" tIns="45720" rIns="91440" bIns="45720" rtlCol="0" anchor="b">
            <a:norm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r>
              <a:rPr lang="en-CA" sz="5400" b="1" dirty="0">
                <a:solidFill>
                  <a:srgbClr val="9F2936"/>
                </a:solidFill>
              </a:rPr>
              <a:t>The Diversity of Invertebrates</a:t>
            </a:r>
          </a:p>
        </p:txBody>
      </p:sp>
      <p:sp>
        <p:nvSpPr>
          <p:cNvPr id="5" name="TextBox 4"/>
          <p:cNvSpPr txBox="1"/>
          <p:nvPr/>
        </p:nvSpPr>
        <p:spPr>
          <a:xfrm>
            <a:off x="1097280" y="2203036"/>
            <a:ext cx="9882284" cy="1015663"/>
          </a:xfrm>
          <a:prstGeom prst="rect">
            <a:avLst/>
          </a:prstGeom>
          <a:noFill/>
        </p:spPr>
        <p:txBody>
          <a:bodyPr wrap="square" rtlCol="0">
            <a:spAutoFit/>
          </a:bodyPr>
          <a:lstStyle/>
          <a:p>
            <a:r>
              <a:rPr lang="en-CA" sz="2000" dirty="0">
                <a:solidFill>
                  <a:schemeClr val="tx2">
                    <a:lumMod val="75000"/>
                    <a:lumOff val="25000"/>
                  </a:schemeClr>
                </a:solidFill>
              </a:rPr>
              <a:t>The </a:t>
            </a:r>
            <a:r>
              <a:rPr lang="en-CA" sz="2000" b="1" dirty="0">
                <a:solidFill>
                  <a:schemeClr val="tx2">
                    <a:lumMod val="75000"/>
                    <a:lumOff val="25000"/>
                  </a:schemeClr>
                </a:solidFill>
              </a:rPr>
              <a:t>majority</a:t>
            </a:r>
            <a:r>
              <a:rPr lang="en-CA" sz="2000" dirty="0">
                <a:solidFill>
                  <a:schemeClr val="tx2">
                    <a:lumMod val="75000"/>
                    <a:lumOff val="25000"/>
                  </a:schemeClr>
                </a:solidFill>
              </a:rPr>
              <a:t> of all living things are invertebrates. This great diversity is further classified in order to better understand this large group of living things. </a:t>
            </a:r>
          </a:p>
          <a:p>
            <a:endParaRPr lang="en-CA" sz="2000" dirty="0">
              <a:solidFill>
                <a:schemeClr val="tx2">
                  <a:lumMod val="75000"/>
                  <a:lumOff val="25000"/>
                </a:schemeClr>
              </a:solidFill>
            </a:endParaRPr>
          </a:p>
        </p:txBody>
      </p:sp>
      <p:sp>
        <p:nvSpPr>
          <p:cNvPr id="7" name="Rectangle 6"/>
          <p:cNvSpPr/>
          <p:nvPr/>
        </p:nvSpPr>
        <p:spPr>
          <a:xfrm>
            <a:off x="10229785" y="6055281"/>
            <a:ext cx="1851789" cy="215444"/>
          </a:xfrm>
          <a:prstGeom prst="rect">
            <a:avLst/>
          </a:prstGeom>
        </p:spPr>
        <p:txBody>
          <a:bodyPr wrap="none">
            <a:spAutoFit/>
          </a:bodyPr>
          <a:lstStyle/>
          <a:p>
            <a:r>
              <a:rPr lang="en-CA" sz="800" i="1" dirty="0">
                <a:solidFill>
                  <a:schemeClr val="tx2">
                    <a:lumMod val="50000"/>
                    <a:lumOff val="50000"/>
                  </a:schemeClr>
                </a:solidFill>
              </a:rPr>
              <a:t>Taxonomic Rank image from 123rf.com.</a:t>
            </a:r>
          </a:p>
        </p:txBody>
      </p:sp>
      <p:sp>
        <p:nvSpPr>
          <p:cNvPr id="9" name="TextBox 8"/>
          <p:cNvSpPr txBox="1"/>
          <p:nvPr/>
        </p:nvSpPr>
        <p:spPr>
          <a:xfrm>
            <a:off x="1097280" y="3115256"/>
            <a:ext cx="9132505" cy="984885"/>
          </a:xfrm>
          <a:prstGeom prst="rect">
            <a:avLst/>
          </a:prstGeom>
          <a:noFill/>
        </p:spPr>
        <p:txBody>
          <a:bodyPr wrap="square" rtlCol="0">
            <a:spAutoFit/>
          </a:bodyPr>
          <a:lstStyle/>
          <a:p>
            <a:r>
              <a:rPr lang="en-CA" altLang="en-US" sz="2000" dirty="0">
                <a:solidFill>
                  <a:schemeClr val="tx2">
                    <a:lumMod val="75000"/>
                    <a:lumOff val="25000"/>
                  </a:schemeClr>
                </a:solidFill>
                <a:latin typeface="Calibri" panose="020F0502020204030204" pitchFamily="34" charset="0"/>
              </a:rPr>
              <a:t>A </a:t>
            </a:r>
            <a:r>
              <a:rPr lang="en-CA" altLang="en-US" sz="2000" b="1" dirty="0">
                <a:solidFill>
                  <a:srgbClr val="9F2936"/>
                </a:solidFill>
                <a:latin typeface="Calibri" panose="020F0502020204030204" pitchFamily="34" charset="0"/>
              </a:rPr>
              <a:t>classification system </a:t>
            </a:r>
            <a:r>
              <a:rPr lang="en-CA" altLang="en-US" sz="2000" dirty="0">
                <a:solidFill>
                  <a:schemeClr val="tx2">
                    <a:lumMod val="75000"/>
                    <a:lumOff val="25000"/>
                  </a:schemeClr>
                </a:solidFill>
                <a:latin typeface="Calibri" panose="020F0502020204030204" pitchFamily="34" charset="0"/>
              </a:rPr>
              <a:t>is a means to sort, arrange and organize a large group, dividing the group into smaller subgroups. </a:t>
            </a:r>
            <a:br>
              <a:rPr lang="en-CA" altLang="en-US" sz="2000" dirty="0">
                <a:solidFill>
                  <a:srgbClr val="D66F08"/>
                </a:solidFill>
                <a:latin typeface="Calibri" panose="020F0502020204030204" pitchFamily="34" charset="0"/>
              </a:rPr>
            </a:br>
            <a:endParaRPr lang="en-CA" dirty="0"/>
          </a:p>
        </p:txBody>
      </p:sp>
      <p:sp>
        <p:nvSpPr>
          <p:cNvPr id="11" name="Rectangle 10"/>
          <p:cNvSpPr/>
          <p:nvPr/>
        </p:nvSpPr>
        <p:spPr>
          <a:xfrm>
            <a:off x="1480103" y="4392528"/>
            <a:ext cx="8420073" cy="400110"/>
          </a:xfrm>
          <a:prstGeom prst="rect">
            <a:avLst/>
          </a:prstGeom>
        </p:spPr>
        <p:txBody>
          <a:bodyPr wrap="square">
            <a:spAutoFit/>
          </a:bodyPr>
          <a:lstStyle/>
          <a:p>
            <a:pPr marL="285750" indent="-285750">
              <a:buFont typeface="Arial" panose="020B0604020202020204" pitchFamily="34" charset="0"/>
              <a:buChar char="•"/>
            </a:pPr>
            <a:r>
              <a:rPr lang="en-CA" sz="2000" dirty="0">
                <a:solidFill>
                  <a:srgbClr val="9F2936"/>
                </a:solidFill>
              </a:rPr>
              <a:t>Learn and better understand life’s diversity</a:t>
            </a:r>
          </a:p>
        </p:txBody>
      </p:sp>
      <p:sp>
        <p:nvSpPr>
          <p:cNvPr id="12" name="Rectangle 11"/>
          <p:cNvSpPr/>
          <p:nvPr/>
        </p:nvSpPr>
        <p:spPr>
          <a:xfrm>
            <a:off x="1480103" y="4792638"/>
            <a:ext cx="8749682" cy="400110"/>
          </a:xfrm>
          <a:prstGeom prst="rect">
            <a:avLst/>
          </a:prstGeom>
        </p:spPr>
        <p:txBody>
          <a:bodyPr wrap="square">
            <a:spAutoFit/>
          </a:bodyPr>
          <a:lstStyle/>
          <a:p>
            <a:pPr marL="285750" indent="-285750">
              <a:buFont typeface="Arial" panose="020B0604020202020204" pitchFamily="34" charset="0"/>
              <a:buChar char="•"/>
            </a:pPr>
            <a:r>
              <a:rPr lang="en-CA" sz="2000" dirty="0">
                <a:solidFill>
                  <a:srgbClr val="9F2936"/>
                </a:solidFill>
              </a:rPr>
              <a:t>Recognize the similarities and differences between living things</a:t>
            </a:r>
          </a:p>
        </p:txBody>
      </p:sp>
      <p:sp>
        <p:nvSpPr>
          <p:cNvPr id="13" name="Rectangle 12"/>
          <p:cNvSpPr/>
          <p:nvPr/>
        </p:nvSpPr>
        <p:spPr>
          <a:xfrm>
            <a:off x="1480103" y="5208545"/>
            <a:ext cx="8749682" cy="400110"/>
          </a:xfrm>
          <a:prstGeom prst="rect">
            <a:avLst/>
          </a:prstGeom>
        </p:spPr>
        <p:txBody>
          <a:bodyPr wrap="square">
            <a:spAutoFit/>
          </a:bodyPr>
          <a:lstStyle/>
          <a:p>
            <a:pPr marL="285750" indent="-285750">
              <a:buFont typeface="Arial" panose="020B0604020202020204" pitchFamily="34" charset="0"/>
              <a:buChar char="•"/>
            </a:pPr>
            <a:r>
              <a:rPr lang="en-CA" sz="2000" dirty="0">
                <a:solidFill>
                  <a:srgbClr val="9F2936"/>
                </a:solidFill>
              </a:rPr>
              <a:t>Help us identify living things</a:t>
            </a:r>
          </a:p>
        </p:txBody>
      </p:sp>
      <p:sp>
        <p:nvSpPr>
          <p:cNvPr id="14" name="TextBox 13"/>
          <p:cNvSpPr txBox="1"/>
          <p:nvPr/>
        </p:nvSpPr>
        <p:spPr>
          <a:xfrm>
            <a:off x="1097280" y="3992418"/>
            <a:ext cx="5132070" cy="400110"/>
          </a:xfrm>
          <a:prstGeom prst="rect">
            <a:avLst/>
          </a:prstGeom>
          <a:noFill/>
        </p:spPr>
        <p:txBody>
          <a:bodyPr wrap="square" rtlCol="0">
            <a:spAutoFit/>
          </a:bodyPr>
          <a:lstStyle/>
          <a:p>
            <a:r>
              <a:rPr lang="en-CA" altLang="en-US" sz="2000" b="1" dirty="0">
                <a:solidFill>
                  <a:srgbClr val="9F2936"/>
                </a:solidFill>
                <a:latin typeface="Calibri" panose="020F0502020204030204" pitchFamily="34" charset="0"/>
              </a:rPr>
              <a:t>Classification is used in science in order to:</a:t>
            </a:r>
            <a:endParaRPr lang="en-US" altLang="en-US" sz="3200" b="1" dirty="0">
              <a:solidFill>
                <a:srgbClr val="9F2936"/>
              </a:solidFill>
              <a:latin typeface="Arial" panose="020B0604020202020204" pitchFamily="34" charset="0"/>
            </a:endParaRPr>
          </a:p>
        </p:txBody>
      </p:sp>
    </p:spTree>
    <p:extLst>
      <p:ext uri="{BB962C8B-B14F-4D97-AF65-F5344CB8AC3E}">
        <p14:creationId xmlns:p14="http://schemas.microsoft.com/office/powerpoint/2010/main" val="2005045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2"/>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9" grpId="0"/>
      <p:bldP spid="11" grpId="0"/>
      <p:bldP spid="12" grpId="0"/>
      <p:bldP spid="13" grpId="0"/>
      <p:bldP spid="14"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67968" y="2103374"/>
            <a:ext cx="5238750" cy="3362325"/>
          </a:xfrm>
          <a:prstGeom prst="rect">
            <a:avLst/>
          </a:prstGeom>
        </p:spPr>
      </p:pic>
      <p:grpSp>
        <p:nvGrpSpPr>
          <p:cNvPr id="9" name="Group 8"/>
          <p:cNvGrpSpPr/>
          <p:nvPr/>
        </p:nvGrpSpPr>
        <p:grpSpPr>
          <a:xfrm>
            <a:off x="9793041" y="1979170"/>
            <a:ext cx="1464005" cy="948965"/>
            <a:chOff x="9793041" y="1979170"/>
            <a:chExt cx="1464005" cy="948965"/>
          </a:xfrm>
        </p:grpSpPr>
        <p:sp>
          <p:nvSpPr>
            <p:cNvPr id="7" name="Oval 6"/>
            <p:cNvSpPr/>
            <p:nvPr/>
          </p:nvSpPr>
          <p:spPr>
            <a:xfrm>
              <a:off x="10016358" y="1979170"/>
              <a:ext cx="1240688" cy="525047"/>
            </a:xfrm>
            <a:prstGeom prst="ellipse">
              <a:avLst/>
            </a:prstGeom>
            <a:noFill/>
            <a:ln w="28575">
              <a:solidFill>
                <a:srgbClr val="9F293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6" name="Oval 25"/>
            <p:cNvSpPr/>
            <p:nvPr/>
          </p:nvSpPr>
          <p:spPr>
            <a:xfrm>
              <a:off x="9793041" y="2421852"/>
              <a:ext cx="1240688" cy="506283"/>
            </a:xfrm>
            <a:prstGeom prst="ellipse">
              <a:avLst/>
            </a:prstGeom>
            <a:noFill/>
            <a:ln w="28575">
              <a:solidFill>
                <a:srgbClr val="9F293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grpSp>
      <p:sp>
        <p:nvSpPr>
          <p:cNvPr id="39" name="Oval 38"/>
          <p:cNvSpPr/>
          <p:nvPr/>
        </p:nvSpPr>
        <p:spPr>
          <a:xfrm>
            <a:off x="9509192" y="2821273"/>
            <a:ext cx="1240688" cy="506283"/>
          </a:xfrm>
          <a:prstGeom prst="ellipse">
            <a:avLst/>
          </a:prstGeom>
          <a:noFill/>
          <a:ln w="28575">
            <a:solidFill>
              <a:srgbClr val="9F293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4" name="Title 1"/>
          <p:cNvSpPr txBox="1">
            <a:spLocks/>
          </p:cNvSpPr>
          <p:nvPr/>
        </p:nvSpPr>
        <p:spPr>
          <a:xfrm>
            <a:off x="1097280" y="305653"/>
            <a:ext cx="10058400" cy="1450757"/>
          </a:xfrm>
          <a:prstGeom prst="rect">
            <a:avLst/>
          </a:prstGeom>
        </p:spPr>
        <p:txBody>
          <a:bodyPr vert="horz" lIns="91440" tIns="45720" rIns="91440" bIns="45720" rtlCol="0" anchor="b">
            <a:norm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r>
              <a:rPr lang="en-CA" sz="5400" b="1" dirty="0">
                <a:solidFill>
                  <a:srgbClr val="9F2936"/>
                </a:solidFill>
              </a:rPr>
              <a:t>Classifying Invertebrates</a:t>
            </a:r>
          </a:p>
        </p:txBody>
      </p:sp>
      <p:sp>
        <p:nvSpPr>
          <p:cNvPr id="10" name="TextBox 9"/>
          <p:cNvSpPr txBox="1"/>
          <p:nvPr/>
        </p:nvSpPr>
        <p:spPr>
          <a:xfrm>
            <a:off x="1097281" y="1990456"/>
            <a:ext cx="4906492" cy="400110"/>
          </a:xfrm>
          <a:prstGeom prst="rect">
            <a:avLst/>
          </a:prstGeom>
          <a:noFill/>
        </p:spPr>
        <p:txBody>
          <a:bodyPr wrap="square" rtlCol="0">
            <a:spAutoFit/>
          </a:bodyPr>
          <a:lstStyle/>
          <a:p>
            <a:r>
              <a:rPr lang="en-CA" altLang="en-US" sz="2000" b="1" dirty="0">
                <a:solidFill>
                  <a:schemeClr val="tx2">
                    <a:lumMod val="75000"/>
                    <a:lumOff val="25000"/>
                  </a:schemeClr>
                </a:solidFill>
                <a:latin typeface="Calibri" panose="020F0502020204030204" pitchFamily="34" charset="0"/>
              </a:rPr>
              <a:t>Taxonomy</a:t>
            </a:r>
            <a:r>
              <a:rPr lang="en-CA" altLang="en-US" sz="2000" dirty="0">
                <a:solidFill>
                  <a:schemeClr val="tx2">
                    <a:lumMod val="75000"/>
                    <a:lumOff val="25000"/>
                  </a:schemeClr>
                </a:solidFill>
                <a:latin typeface="Calibri" panose="020F0502020204030204" pitchFamily="34" charset="0"/>
              </a:rPr>
              <a:t> is one way to classify living things.</a:t>
            </a:r>
            <a:endParaRPr lang="en-CA" dirty="0">
              <a:solidFill>
                <a:schemeClr val="tx2">
                  <a:lumMod val="75000"/>
                  <a:lumOff val="25000"/>
                </a:schemeClr>
              </a:solidFill>
            </a:endParaRPr>
          </a:p>
        </p:txBody>
      </p:sp>
      <p:sp>
        <p:nvSpPr>
          <p:cNvPr id="3" name="TextBox 2"/>
          <p:cNvSpPr txBox="1"/>
          <p:nvPr/>
        </p:nvSpPr>
        <p:spPr>
          <a:xfrm>
            <a:off x="1097279" y="3808054"/>
            <a:ext cx="4906493" cy="942197"/>
          </a:xfrm>
          <a:prstGeom prst="rect">
            <a:avLst/>
          </a:prstGeom>
          <a:noFill/>
        </p:spPr>
        <p:txBody>
          <a:bodyPr wrap="square" rtlCol="0">
            <a:spAutoFit/>
          </a:bodyPr>
          <a:lstStyle/>
          <a:p>
            <a:r>
              <a:rPr lang="en-CA" sz="2000" dirty="0">
                <a:solidFill>
                  <a:schemeClr val="tx2">
                    <a:lumMod val="75000"/>
                    <a:lumOff val="25000"/>
                  </a:schemeClr>
                </a:solidFill>
              </a:rPr>
              <a:t>The rank of </a:t>
            </a:r>
            <a:r>
              <a:rPr lang="en-CA" sz="2000" b="1" dirty="0">
                <a:solidFill>
                  <a:schemeClr val="tx2">
                    <a:lumMod val="75000"/>
                    <a:lumOff val="25000"/>
                  </a:schemeClr>
                </a:solidFill>
              </a:rPr>
              <a:t>Phylum </a:t>
            </a:r>
            <a:r>
              <a:rPr lang="en-CA" sz="2000" dirty="0">
                <a:solidFill>
                  <a:schemeClr val="tx2">
                    <a:lumMod val="75000"/>
                    <a:lumOff val="25000"/>
                  </a:schemeClr>
                </a:solidFill>
              </a:rPr>
              <a:t>is where invertebrates greatly differ.</a:t>
            </a:r>
          </a:p>
        </p:txBody>
      </p:sp>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296497" y="1964822"/>
            <a:ext cx="5417409" cy="4158406"/>
          </a:xfrm>
          <a:prstGeom prst="rect">
            <a:avLst/>
          </a:prstGeom>
        </p:spPr>
      </p:pic>
      <p:sp>
        <p:nvSpPr>
          <p:cNvPr id="24" name="Rectangle 23"/>
          <p:cNvSpPr/>
          <p:nvPr/>
        </p:nvSpPr>
        <p:spPr>
          <a:xfrm>
            <a:off x="8019393" y="6056265"/>
            <a:ext cx="3993931" cy="215444"/>
          </a:xfrm>
          <a:prstGeom prst="rect">
            <a:avLst/>
          </a:prstGeom>
        </p:spPr>
        <p:txBody>
          <a:bodyPr wrap="square">
            <a:spAutoFit/>
          </a:bodyPr>
          <a:lstStyle/>
          <a:p>
            <a:r>
              <a:rPr lang="en-CA" sz="800" i="1" dirty="0">
                <a:solidFill>
                  <a:schemeClr val="tx2">
                    <a:lumMod val="50000"/>
                    <a:lumOff val="50000"/>
                  </a:schemeClr>
                </a:solidFill>
              </a:rPr>
              <a:t>Taxonomic Rank image from 123rf.com. Invertebrate Phyla image from ib.bioninja.com.au.</a:t>
            </a:r>
          </a:p>
        </p:txBody>
      </p:sp>
      <p:sp>
        <p:nvSpPr>
          <p:cNvPr id="25" name="TextBox 24"/>
          <p:cNvSpPr txBox="1"/>
          <p:nvPr/>
        </p:nvSpPr>
        <p:spPr>
          <a:xfrm>
            <a:off x="1055548" y="4543751"/>
            <a:ext cx="5070932" cy="942197"/>
          </a:xfrm>
          <a:prstGeom prst="rect">
            <a:avLst/>
          </a:prstGeom>
          <a:noFill/>
        </p:spPr>
        <p:txBody>
          <a:bodyPr wrap="square" rtlCol="0">
            <a:spAutoFit/>
          </a:bodyPr>
          <a:lstStyle/>
          <a:p>
            <a:r>
              <a:rPr lang="en-CA" sz="2000" dirty="0">
                <a:solidFill>
                  <a:schemeClr val="tx2">
                    <a:lumMod val="75000"/>
                    <a:lumOff val="25000"/>
                  </a:schemeClr>
                </a:solidFill>
              </a:rPr>
              <a:t>Today, we will focus on invertebrates from Phyla:</a:t>
            </a:r>
            <a:endParaRPr lang="en-CA" sz="2000" b="1" dirty="0">
              <a:solidFill>
                <a:schemeClr val="tx2">
                  <a:lumMod val="75000"/>
                  <a:lumOff val="25000"/>
                </a:schemeClr>
              </a:solidFill>
            </a:endParaRPr>
          </a:p>
        </p:txBody>
      </p:sp>
      <p:grpSp>
        <p:nvGrpSpPr>
          <p:cNvPr id="35" name="Group 34"/>
          <p:cNvGrpSpPr/>
          <p:nvPr/>
        </p:nvGrpSpPr>
        <p:grpSpPr>
          <a:xfrm>
            <a:off x="1106513" y="2504217"/>
            <a:ext cx="6516912" cy="3100734"/>
            <a:chOff x="1106513" y="2504217"/>
            <a:chExt cx="6443431" cy="3100734"/>
          </a:xfrm>
        </p:grpSpPr>
        <p:sp>
          <p:nvSpPr>
            <p:cNvPr id="27" name="Oval 26"/>
            <p:cNvSpPr/>
            <p:nvPr/>
          </p:nvSpPr>
          <p:spPr>
            <a:xfrm>
              <a:off x="6341104" y="2504217"/>
              <a:ext cx="1208840" cy="1192844"/>
            </a:xfrm>
            <a:prstGeom prst="ellipse">
              <a:avLst/>
            </a:prstGeom>
            <a:noFill/>
            <a:ln w="38100">
              <a:solidFill>
                <a:srgbClr val="9F293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31" name="TextBox 30"/>
            <p:cNvSpPr txBox="1"/>
            <p:nvPr/>
          </p:nvSpPr>
          <p:spPr>
            <a:xfrm>
              <a:off x="1106513" y="5204841"/>
              <a:ext cx="2565753" cy="400110"/>
            </a:xfrm>
            <a:prstGeom prst="rect">
              <a:avLst/>
            </a:prstGeom>
            <a:noFill/>
          </p:spPr>
          <p:txBody>
            <a:bodyPr wrap="square" rtlCol="0">
              <a:spAutoFit/>
            </a:bodyPr>
            <a:lstStyle/>
            <a:p>
              <a:r>
                <a:rPr lang="en-CA" sz="2000" b="1" dirty="0">
                  <a:solidFill>
                    <a:srgbClr val="9F2936"/>
                  </a:solidFill>
                </a:rPr>
                <a:t>Porifera</a:t>
              </a:r>
              <a:r>
                <a:rPr lang="en-CA" sz="2000" b="1" dirty="0">
                  <a:solidFill>
                    <a:schemeClr val="tx2">
                      <a:lumMod val="75000"/>
                      <a:lumOff val="25000"/>
                    </a:schemeClr>
                  </a:solidFill>
                </a:rPr>
                <a:t> </a:t>
              </a:r>
              <a:r>
                <a:rPr lang="en-CA" sz="2000" dirty="0">
                  <a:solidFill>
                    <a:schemeClr val="tx2">
                      <a:lumMod val="75000"/>
                      <a:lumOff val="25000"/>
                    </a:schemeClr>
                  </a:solidFill>
                </a:rPr>
                <a:t>(Sponges), </a:t>
              </a:r>
            </a:p>
          </p:txBody>
        </p:sp>
      </p:grpSp>
      <p:grpSp>
        <p:nvGrpSpPr>
          <p:cNvPr id="5" name="Group 4"/>
          <p:cNvGrpSpPr/>
          <p:nvPr/>
        </p:nvGrpSpPr>
        <p:grpSpPr>
          <a:xfrm>
            <a:off x="3176969" y="4162775"/>
            <a:ext cx="4271795" cy="1465646"/>
            <a:chOff x="3176969" y="4044025"/>
            <a:chExt cx="4271795" cy="1465646"/>
          </a:xfrm>
        </p:grpSpPr>
        <p:sp>
          <p:nvSpPr>
            <p:cNvPr id="28" name="Oval 27"/>
            <p:cNvSpPr/>
            <p:nvPr/>
          </p:nvSpPr>
          <p:spPr>
            <a:xfrm>
              <a:off x="6175243" y="4044025"/>
              <a:ext cx="1273521" cy="1223055"/>
            </a:xfrm>
            <a:prstGeom prst="ellipse">
              <a:avLst/>
            </a:prstGeom>
            <a:noFill/>
            <a:ln w="38100">
              <a:solidFill>
                <a:srgbClr val="9F293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32" name="Rectangle 31"/>
            <p:cNvSpPr/>
            <p:nvPr/>
          </p:nvSpPr>
          <p:spPr>
            <a:xfrm>
              <a:off x="3176969" y="5109561"/>
              <a:ext cx="2315186" cy="400110"/>
            </a:xfrm>
            <a:prstGeom prst="rect">
              <a:avLst/>
            </a:prstGeom>
          </p:spPr>
          <p:txBody>
            <a:bodyPr wrap="none">
              <a:spAutoFit/>
            </a:bodyPr>
            <a:lstStyle/>
            <a:p>
              <a:r>
                <a:rPr lang="en-CA" sz="2000" b="1" dirty="0">
                  <a:solidFill>
                    <a:srgbClr val="9F2936"/>
                  </a:solidFill>
                </a:rPr>
                <a:t>Mollusca</a:t>
              </a:r>
              <a:r>
                <a:rPr lang="en-CA" b="1" dirty="0">
                  <a:solidFill>
                    <a:schemeClr val="tx2">
                      <a:lumMod val="75000"/>
                      <a:lumOff val="25000"/>
                    </a:schemeClr>
                  </a:solidFill>
                </a:rPr>
                <a:t> </a:t>
              </a:r>
              <a:r>
                <a:rPr lang="en-CA" dirty="0">
                  <a:solidFill>
                    <a:schemeClr val="tx2">
                      <a:lumMod val="75000"/>
                      <a:lumOff val="25000"/>
                    </a:schemeClr>
                  </a:solidFill>
                </a:rPr>
                <a:t>(</a:t>
              </a:r>
              <a:r>
                <a:rPr lang="en-CA" sz="2000" dirty="0">
                  <a:solidFill>
                    <a:schemeClr val="tx2">
                      <a:lumMod val="75000"/>
                      <a:lumOff val="25000"/>
                    </a:schemeClr>
                  </a:solidFill>
                </a:rPr>
                <a:t>Molluscs</a:t>
              </a:r>
              <a:r>
                <a:rPr lang="en-CA" dirty="0">
                  <a:solidFill>
                    <a:schemeClr val="tx2">
                      <a:lumMod val="75000"/>
                      <a:lumOff val="25000"/>
                    </a:schemeClr>
                  </a:solidFill>
                </a:rPr>
                <a:t>),</a:t>
              </a:r>
              <a:endParaRPr lang="en-CA" b="1" dirty="0">
                <a:solidFill>
                  <a:schemeClr val="tx2">
                    <a:lumMod val="75000"/>
                    <a:lumOff val="25000"/>
                  </a:schemeClr>
                </a:solidFill>
              </a:endParaRPr>
            </a:p>
          </p:txBody>
        </p:sp>
      </p:grpSp>
      <p:grpSp>
        <p:nvGrpSpPr>
          <p:cNvPr id="37" name="Group 36"/>
          <p:cNvGrpSpPr/>
          <p:nvPr/>
        </p:nvGrpSpPr>
        <p:grpSpPr>
          <a:xfrm>
            <a:off x="1097279" y="4982966"/>
            <a:ext cx="7295850" cy="1140262"/>
            <a:chOff x="1097279" y="4982966"/>
            <a:chExt cx="7293797" cy="1140262"/>
          </a:xfrm>
        </p:grpSpPr>
        <p:sp>
          <p:nvSpPr>
            <p:cNvPr id="29" name="Oval 28"/>
            <p:cNvSpPr/>
            <p:nvPr/>
          </p:nvSpPr>
          <p:spPr>
            <a:xfrm>
              <a:off x="7213330" y="4982966"/>
              <a:ext cx="1177746" cy="1140262"/>
            </a:xfrm>
            <a:prstGeom prst="ellipse">
              <a:avLst/>
            </a:prstGeom>
            <a:noFill/>
            <a:ln w="38100">
              <a:solidFill>
                <a:srgbClr val="9F293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33" name="Rectangle 32"/>
            <p:cNvSpPr/>
            <p:nvPr/>
          </p:nvSpPr>
          <p:spPr>
            <a:xfrm>
              <a:off x="1097279" y="5555334"/>
              <a:ext cx="2219325" cy="400110"/>
            </a:xfrm>
            <a:prstGeom prst="rect">
              <a:avLst/>
            </a:prstGeom>
          </p:spPr>
          <p:txBody>
            <a:bodyPr wrap="none">
              <a:spAutoFit/>
            </a:bodyPr>
            <a:lstStyle/>
            <a:p>
              <a:r>
                <a:rPr lang="en-CA" sz="2000" b="1" dirty="0">
                  <a:solidFill>
                    <a:srgbClr val="9F2936"/>
                  </a:solidFill>
                </a:rPr>
                <a:t>Annelida</a:t>
              </a:r>
              <a:r>
                <a:rPr lang="en-CA" sz="2000" dirty="0">
                  <a:solidFill>
                    <a:schemeClr val="tx2">
                      <a:lumMod val="75000"/>
                      <a:lumOff val="25000"/>
                    </a:schemeClr>
                  </a:solidFill>
                </a:rPr>
                <a:t> (Worms), </a:t>
              </a:r>
              <a:endParaRPr lang="en-CA" sz="2000" b="1" dirty="0">
                <a:solidFill>
                  <a:schemeClr val="tx2">
                    <a:lumMod val="75000"/>
                    <a:lumOff val="25000"/>
                  </a:schemeClr>
                </a:solidFill>
              </a:endParaRPr>
            </a:p>
          </p:txBody>
        </p:sp>
      </p:grpSp>
      <p:grpSp>
        <p:nvGrpSpPr>
          <p:cNvPr id="38" name="Group 37"/>
          <p:cNvGrpSpPr/>
          <p:nvPr/>
        </p:nvGrpSpPr>
        <p:grpSpPr>
          <a:xfrm>
            <a:off x="3098065" y="4885196"/>
            <a:ext cx="7549132" cy="1298401"/>
            <a:chOff x="3098065" y="4885196"/>
            <a:chExt cx="7549132" cy="1298401"/>
          </a:xfrm>
        </p:grpSpPr>
        <p:sp>
          <p:nvSpPr>
            <p:cNvPr id="30" name="Oval 29"/>
            <p:cNvSpPr/>
            <p:nvPr/>
          </p:nvSpPr>
          <p:spPr>
            <a:xfrm>
              <a:off x="9327379" y="4885196"/>
              <a:ext cx="1319818" cy="1298401"/>
            </a:xfrm>
            <a:prstGeom prst="ellipse">
              <a:avLst/>
            </a:prstGeom>
            <a:noFill/>
            <a:ln w="38100">
              <a:solidFill>
                <a:srgbClr val="9F293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34" name="Rectangle 33"/>
            <p:cNvSpPr/>
            <p:nvPr/>
          </p:nvSpPr>
          <p:spPr>
            <a:xfrm>
              <a:off x="3098065" y="5558945"/>
              <a:ext cx="3416448" cy="400110"/>
            </a:xfrm>
            <a:prstGeom prst="rect">
              <a:avLst/>
            </a:prstGeom>
          </p:spPr>
          <p:txBody>
            <a:bodyPr wrap="none">
              <a:spAutoFit/>
            </a:bodyPr>
            <a:lstStyle/>
            <a:p>
              <a:r>
                <a:rPr lang="en-CA" sz="2000" dirty="0">
                  <a:solidFill>
                    <a:schemeClr val="tx2">
                      <a:lumMod val="75000"/>
                      <a:lumOff val="25000"/>
                    </a:schemeClr>
                  </a:solidFill>
                </a:rPr>
                <a:t>and</a:t>
              </a:r>
              <a:r>
                <a:rPr lang="en-CA" dirty="0">
                  <a:solidFill>
                    <a:schemeClr val="tx2">
                      <a:lumMod val="75000"/>
                      <a:lumOff val="25000"/>
                    </a:schemeClr>
                  </a:solidFill>
                </a:rPr>
                <a:t> </a:t>
              </a:r>
              <a:r>
                <a:rPr lang="en-CA" sz="2000" b="1" dirty="0">
                  <a:solidFill>
                    <a:srgbClr val="9F2936"/>
                  </a:solidFill>
                </a:rPr>
                <a:t>Arthropoda</a:t>
              </a:r>
              <a:r>
                <a:rPr lang="en-CA" sz="2000" b="1" dirty="0">
                  <a:solidFill>
                    <a:schemeClr val="tx2">
                      <a:lumMod val="75000"/>
                      <a:lumOff val="25000"/>
                    </a:schemeClr>
                  </a:solidFill>
                </a:rPr>
                <a:t> </a:t>
              </a:r>
              <a:r>
                <a:rPr lang="en-CA" sz="2000" dirty="0">
                  <a:solidFill>
                    <a:schemeClr val="tx2">
                      <a:lumMod val="75000"/>
                      <a:lumOff val="25000"/>
                    </a:schemeClr>
                  </a:solidFill>
                </a:rPr>
                <a:t>(Arthropods)</a:t>
              </a:r>
              <a:r>
                <a:rPr lang="en-CA" dirty="0">
                  <a:solidFill>
                    <a:schemeClr val="tx2">
                      <a:lumMod val="75000"/>
                      <a:lumOff val="25000"/>
                    </a:schemeClr>
                  </a:solidFill>
                </a:rPr>
                <a:t>. </a:t>
              </a:r>
            </a:p>
          </p:txBody>
        </p:sp>
      </p:grpSp>
      <p:sp>
        <p:nvSpPr>
          <p:cNvPr id="11" name="TextBox 10"/>
          <p:cNvSpPr txBox="1"/>
          <p:nvPr/>
        </p:nvSpPr>
        <p:spPr>
          <a:xfrm>
            <a:off x="1097280" y="2438045"/>
            <a:ext cx="5303520" cy="1455783"/>
          </a:xfrm>
          <a:prstGeom prst="rect">
            <a:avLst/>
          </a:prstGeom>
          <a:noFill/>
        </p:spPr>
        <p:txBody>
          <a:bodyPr wrap="square" rtlCol="0">
            <a:spAutoFit/>
          </a:bodyPr>
          <a:lstStyle/>
          <a:p>
            <a:r>
              <a:rPr lang="en-CA" altLang="en-US" sz="2000" dirty="0">
                <a:solidFill>
                  <a:schemeClr val="tx2">
                    <a:lumMod val="75000"/>
                    <a:lumOff val="25000"/>
                  </a:schemeClr>
                </a:solidFill>
                <a:latin typeface="Calibri" panose="020F0502020204030204" pitchFamily="34" charset="0"/>
              </a:rPr>
              <a:t>All invertebrates will be classified under the </a:t>
            </a:r>
            <a:r>
              <a:rPr lang="en-CA" altLang="en-US" sz="2000" b="1" dirty="0">
                <a:solidFill>
                  <a:schemeClr val="tx2">
                    <a:lumMod val="75000"/>
                    <a:lumOff val="25000"/>
                  </a:schemeClr>
                </a:solidFill>
                <a:latin typeface="Calibri" panose="020F0502020204030204" pitchFamily="34" charset="0"/>
              </a:rPr>
              <a:t>Domain Eukarya </a:t>
            </a:r>
            <a:r>
              <a:rPr lang="en-CA" altLang="en-US" sz="2000" dirty="0">
                <a:solidFill>
                  <a:schemeClr val="tx2">
                    <a:lumMod val="75000"/>
                    <a:lumOff val="25000"/>
                  </a:schemeClr>
                </a:solidFill>
                <a:latin typeface="Calibri" panose="020F0502020204030204" pitchFamily="34" charset="0"/>
              </a:rPr>
              <a:t>(living things with a membrane-bound nucleus), and in </a:t>
            </a:r>
            <a:r>
              <a:rPr lang="en-CA" altLang="en-US" sz="2000" b="1" dirty="0">
                <a:solidFill>
                  <a:schemeClr val="tx2">
                    <a:lumMod val="75000"/>
                    <a:lumOff val="25000"/>
                  </a:schemeClr>
                </a:solidFill>
                <a:latin typeface="Calibri" panose="020F0502020204030204" pitchFamily="34" charset="0"/>
              </a:rPr>
              <a:t>Kingdom Animalia</a:t>
            </a:r>
            <a:r>
              <a:rPr lang="en-CA" altLang="en-US" sz="2000" dirty="0">
                <a:solidFill>
                  <a:schemeClr val="tx2">
                    <a:lumMod val="75000"/>
                    <a:lumOff val="25000"/>
                  </a:schemeClr>
                </a:solidFill>
                <a:latin typeface="Calibri" panose="020F0502020204030204" pitchFamily="34" charset="0"/>
              </a:rPr>
              <a:t> (are multicellular, and have locomotion abilities).</a:t>
            </a:r>
            <a:endParaRPr lang="en-CA" dirty="0">
              <a:solidFill>
                <a:schemeClr val="tx2">
                  <a:lumMod val="75000"/>
                  <a:lumOff val="25000"/>
                </a:schemeClr>
              </a:solidFill>
            </a:endParaRPr>
          </a:p>
        </p:txBody>
      </p:sp>
    </p:spTree>
    <p:extLst>
      <p:ext uri="{BB962C8B-B14F-4D97-AF65-F5344CB8AC3E}">
        <p14:creationId xmlns:p14="http://schemas.microsoft.com/office/powerpoint/2010/main" val="4219042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xit" presetSubtype="0" fill="hold" nodeType="clickEffect">
                                  <p:stCondLst>
                                    <p:cond delay="0"/>
                                  </p:stCondLst>
                                  <p:childTnLst>
                                    <p:set>
                                      <p:cBhvr>
                                        <p:cTn id="22" dur="1" fill="hold">
                                          <p:stCondLst>
                                            <p:cond delay="0"/>
                                          </p:stCondLst>
                                        </p:cTn>
                                        <p:tgtEl>
                                          <p:spTgt spid="9"/>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9"/>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xit" presetSubtype="0" fill="hold" grpId="1" nodeType="clickEffect">
                                  <p:stCondLst>
                                    <p:cond delay="0"/>
                                  </p:stCondLst>
                                  <p:childTnLst>
                                    <p:set>
                                      <p:cBhvr>
                                        <p:cTn id="34" dur="1" fill="hold">
                                          <p:stCondLst>
                                            <p:cond delay="0"/>
                                          </p:stCondLst>
                                        </p:cTn>
                                        <p:tgtEl>
                                          <p:spTgt spid="39"/>
                                        </p:tgtEl>
                                        <p:attrNameLst>
                                          <p:attrName>style.visibility</p:attrName>
                                        </p:attrNameLst>
                                      </p:cBhvr>
                                      <p:to>
                                        <p:strVal val="hidden"/>
                                      </p:to>
                                    </p:set>
                                  </p:childTnLst>
                                </p:cTn>
                              </p:par>
                            </p:childTnLst>
                          </p:cTn>
                        </p:par>
                      </p:childTnLst>
                    </p:cTn>
                  </p:par>
                  <p:par>
                    <p:cTn id="35" fill="hold">
                      <p:stCondLst>
                        <p:cond delay="indefinite"/>
                      </p:stCondLst>
                      <p:childTnLst>
                        <p:par>
                          <p:cTn id="36" fill="hold">
                            <p:stCondLst>
                              <p:cond delay="0"/>
                            </p:stCondLst>
                            <p:childTnLst>
                              <p:par>
                                <p:cTn id="37" presetID="1" presetClass="exit" presetSubtype="0" fill="hold" nodeType="clickEffect">
                                  <p:stCondLst>
                                    <p:cond delay="0"/>
                                  </p:stCondLst>
                                  <p:childTnLst>
                                    <p:set>
                                      <p:cBhvr>
                                        <p:cTn id="38" dur="1" fill="hold">
                                          <p:stCondLst>
                                            <p:cond delay="0"/>
                                          </p:stCondLst>
                                        </p:cTn>
                                        <p:tgtEl>
                                          <p:spTgt spid="6"/>
                                        </p:tgtEl>
                                        <p:attrNameLst>
                                          <p:attrName>style.visibility</p:attrName>
                                        </p:attrNameLst>
                                      </p:cBhvr>
                                      <p:to>
                                        <p:strVal val="hidden"/>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2"/>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25"/>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35"/>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5"/>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nodeType="clickEffect">
                                  <p:stCondLst>
                                    <p:cond delay="0"/>
                                  </p:stCondLst>
                                  <p:childTnLst>
                                    <p:set>
                                      <p:cBhvr>
                                        <p:cTn id="58" dur="1" fill="hold">
                                          <p:stCondLst>
                                            <p:cond delay="0"/>
                                          </p:stCondLst>
                                        </p:cTn>
                                        <p:tgtEl>
                                          <p:spTgt spid="37"/>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nodeType="clickEffect">
                                  <p:stCondLst>
                                    <p:cond delay="0"/>
                                  </p:stCondLst>
                                  <p:childTnLst>
                                    <p:set>
                                      <p:cBhvr>
                                        <p:cTn id="62" dur="1" fill="hold">
                                          <p:stCondLst>
                                            <p:cond delay="0"/>
                                          </p:stCondLst>
                                        </p:cTn>
                                        <p:tgtEl>
                                          <p:spTgt spid="3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P spid="39" grpId="1" animBg="1"/>
      <p:bldP spid="10" grpId="0"/>
      <p:bldP spid="3" grpId="0"/>
      <p:bldP spid="25" grpId="0"/>
      <p:bldP spid="11"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1097280" y="305653"/>
            <a:ext cx="10058400" cy="1450757"/>
          </a:xfrm>
          <a:prstGeom prst="rect">
            <a:avLst/>
          </a:prstGeom>
        </p:spPr>
        <p:txBody>
          <a:bodyPr vert="horz" lIns="91440" tIns="45720" rIns="91440" bIns="45720" rtlCol="0" anchor="b">
            <a:norm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r>
              <a:rPr lang="en-CA" sz="5400" b="1" i="1" dirty="0">
                <a:solidFill>
                  <a:srgbClr val="9F2936"/>
                </a:solidFill>
              </a:rPr>
              <a:t>Phylum Porifera</a:t>
            </a:r>
            <a:r>
              <a:rPr lang="en-CA" sz="5400" b="1" dirty="0">
                <a:solidFill>
                  <a:srgbClr val="9F2936"/>
                </a:solidFill>
              </a:rPr>
              <a:t> - Sponges</a:t>
            </a:r>
          </a:p>
        </p:txBody>
      </p:sp>
      <p:sp>
        <p:nvSpPr>
          <p:cNvPr id="7" name="Rectangle 6"/>
          <p:cNvSpPr/>
          <p:nvPr/>
        </p:nvSpPr>
        <p:spPr>
          <a:xfrm>
            <a:off x="5073320" y="6133487"/>
            <a:ext cx="8499231" cy="200055"/>
          </a:xfrm>
          <a:prstGeom prst="rect">
            <a:avLst/>
          </a:prstGeom>
        </p:spPr>
        <p:txBody>
          <a:bodyPr wrap="square">
            <a:spAutoFit/>
          </a:bodyPr>
          <a:lstStyle/>
          <a:p>
            <a:r>
              <a:rPr lang="en-CA" sz="700" i="1" dirty="0">
                <a:solidFill>
                  <a:schemeClr val="bg1">
                    <a:lumMod val="75000"/>
                  </a:schemeClr>
                </a:solidFill>
              </a:rPr>
              <a:t>Bright green sponge (Spongilla Lacustris) image from </a:t>
            </a:r>
            <a:r>
              <a:rPr lang="en-CA" sz="700" i="1" dirty="0" err="1">
                <a:solidFill>
                  <a:schemeClr val="bg1">
                    <a:lumMod val="75000"/>
                  </a:schemeClr>
                </a:solidFill>
              </a:rPr>
              <a:t>Ephydatia</a:t>
            </a:r>
            <a:r>
              <a:rPr lang="en-CA" sz="700" i="1" dirty="0">
                <a:solidFill>
                  <a:schemeClr val="bg1">
                    <a:lumMod val="75000"/>
                  </a:schemeClr>
                </a:solidFill>
              </a:rPr>
              <a:t> </a:t>
            </a:r>
            <a:r>
              <a:rPr lang="en-CA" sz="700" i="1" dirty="0" err="1">
                <a:solidFill>
                  <a:schemeClr val="bg1">
                    <a:lumMod val="75000"/>
                  </a:schemeClr>
                </a:solidFill>
              </a:rPr>
              <a:t>fluviatilis</a:t>
            </a:r>
            <a:r>
              <a:rPr lang="en-CA" sz="700" i="1" dirty="0">
                <a:solidFill>
                  <a:schemeClr val="bg1">
                    <a:lumMod val="75000"/>
                  </a:schemeClr>
                </a:solidFill>
              </a:rPr>
              <a:t> image from psteinmann.net. Wikipedia, contributed by </a:t>
            </a:r>
            <a:r>
              <a:rPr lang="en-CA" sz="700" i="1" dirty="0" err="1">
                <a:solidFill>
                  <a:schemeClr val="bg1">
                    <a:lumMod val="75000"/>
                  </a:schemeClr>
                </a:solidFill>
              </a:rPr>
              <a:t>Kirt</a:t>
            </a:r>
            <a:r>
              <a:rPr lang="en-CA" sz="700" i="1" dirty="0">
                <a:solidFill>
                  <a:schemeClr val="bg1">
                    <a:lumMod val="75000"/>
                  </a:schemeClr>
                </a:solidFill>
              </a:rPr>
              <a:t> L. </a:t>
            </a:r>
            <a:r>
              <a:rPr lang="en-CA" sz="700" i="1" dirty="0" err="1">
                <a:solidFill>
                  <a:schemeClr val="bg1">
                    <a:lumMod val="75000"/>
                  </a:schemeClr>
                </a:solidFill>
              </a:rPr>
              <a:t>Onthank</a:t>
            </a:r>
            <a:r>
              <a:rPr lang="en-CA" sz="700" i="1" dirty="0">
                <a:solidFill>
                  <a:schemeClr val="bg1">
                    <a:lumMod val="75000"/>
                  </a:schemeClr>
                </a:solidFill>
              </a:rPr>
              <a:t>. Dark green sponge image from nps.gov. </a:t>
            </a:r>
          </a:p>
        </p:txBody>
      </p:sp>
      <p:sp>
        <p:nvSpPr>
          <p:cNvPr id="11" name="Rectangle 10"/>
          <p:cNvSpPr/>
          <p:nvPr/>
        </p:nvSpPr>
        <p:spPr>
          <a:xfrm>
            <a:off x="5468751" y="2338527"/>
            <a:ext cx="8420073" cy="400110"/>
          </a:xfrm>
          <a:prstGeom prst="rect">
            <a:avLst/>
          </a:prstGeom>
        </p:spPr>
        <p:txBody>
          <a:bodyPr wrap="square">
            <a:spAutoFit/>
          </a:bodyPr>
          <a:lstStyle/>
          <a:p>
            <a:pPr marL="285750" indent="-285750">
              <a:buFont typeface="Arial" panose="020B0604020202020204" pitchFamily="34" charset="0"/>
              <a:buChar char="•"/>
            </a:pPr>
            <a:r>
              <a:rPr lang="en-CA" sz="2000" dirty="0">
                <a:solidFill>
                  <a:schemeClr val="tx2">
                    <a:lumMod val="75000"/>
                    <a:lumOff val="25000"/>
                  </a:schemeClr>
                </a:solidFill>
              </a:rPr>
              <a:t>Made up of complex tissue structures, no organs</a:t>
            </a:r>
          </a:p>
        </p:txBody>
      </p:sp>
      <p:sp>
        <p:nvSpPr>
          <p:cNvPr id="12" name="Rectangle 11"/>
          <p:cNvSpPr/>
          <p:nvPr/>
        </p:nvSpPr>
        <p:spPr>
          <a:xfrm>
            <a:off x="5468751" y="3070099"/>
            <a:ext cx="5778369" cy="707886"/>
          </a:xfrm>
          <a:prstGeom prst="rect">
            <a:avLst/>
          </a:prstGeom>
        </p:spPr>
        <p:txBody>
          <a:bodyPr wrap="square">
            <a:spAutoFit/>
          </a:bodyPr>
          <a:lstStyle/>
          <a:p>
            <a:pPr marL="285750" indent="-285750">
              <a:buFont typeface="Arial" panose="020B0604020202020204" pitchFamily="34" charset="0"/>
              <a:buChar char="•"/>
            </a:pPr>
            <a:r>
              <a:rPr lang="en-CA" sz="2000" dirty="0">
                <a:solidFill>
                  <a:schemeClr val="tx2">
                    <a:lumMod val="75000"/>
                    <a:lumOff val="25000"/>
                  </a:schemeClr>
                </a:solidFill>
              </a:rPr>
              <a:t>Immobile, permanently attached to a rock or other submerged object</a:t>
            </a:r>
          </a:p>
        </p:txBody>
      </p:sp>
      <p:sp>
        <p:nvSpPr>
          <p:cNvPr id="13" name="Rectangle 12"/>
          <p:cNvSpPr/>
          <p:nvPr/>
        </p:nvSpPr>
        <p:spPr>
          <a:xfrm>
            <a:off x="5461588" y="4297491"/>
            <a:ext cx="5785532" cy="707886"/>
          </a:xfrm>
          <a:prstGeom prst="rect">
            <a:avLst/>
          </a:prstGeom>
        </p:spPr>
        <p:txBody>
          <a:bodyPr wrap="square">
            <a:spAutoFit/>
          </a:bodyPr>
          <a:lstStyle/>
          <a:p>
            <a:pPr marL="285750" indent="-285750">
              <a:buFont typeface="Arial" panose="020B0604020202020204" pitchFamily="34" charset="0"/>
              <a:buChar char="•"/>
            </a:pPr>
            <a:r>
              <a:rPr lang="en-CA" sz="2000" dirty="0">
                <a:solidFill>
                  <a:schemeClr val="tx2">
                    <a:lumMod val="75000"/>
                    <a:lumOff val="25000"/>
                  </a:schemeClr>
                </a:solidFill>
              </a:rPr>
              <a:t>Filter feeders - eat particulates in the water as they pass through sponge body</a:t>
            </a:r>
          </a:p>
        </p:txBody>
      </p:sp>
      <p:sp>
        <p:nvSpPr>
          <p:cNvPr id="14" name="TextBox 13"/>
          <p:cNvSpPr txBox="1"/>
          <p:nvPr/>
        </p:nvSpPr>
        <p:spPr>
          <a:xfrm>
            <a:off x="5073320" y="1942522"/>
            <a:ext cx="5132070" cy="400110"/>
          </a:xfrm>
          <a:prstGeom prst="rect">
            <a:avLst/>
          </a:prstGeom>
          <a:noFill/>
        </p:spPr>
        <p:txBody>
          <a:bodyPr wrap="square" rtlCol="0">
            <a:spAutoFit/>
          </a:bodyPr>
          <a:lstStyle/>
          <a:p>
            <a:r>
              <a:rPr lang="en-CA" altLang="en-US" sz="2000" b="1" dirty="0">
                <a:solidFill>
                  <a:srgbClr val="9F2936"/>
                </a:solidFill>
              </a:rPr>
              <a:t>Structure:</a:t>
            </a:r>
            <a:endParaRPr lang="en-US" altLang="en-US" sz="3200" b="1" dirty="0">
              <a:solidFill>
                <a:srgbClr val="9F2936"/>
              </a:solidFill>
            </a:endParaRPr>
          </a:p>
        </p:txBody>
      </p:sp>
      <p:sp>
        <p:nvSpPr>
          <p:cNvPr id="3" name="Oval 2"/>
          <p:cNvSpPr/>
          <p:nvPr/>
        </p:nvSpPr>
        <p:spPr>
          <a:xfrm>
            <a:off x="526016" y="2061494"/>
            <a:ext cx="2558443" cy="2551423"/>
          </a:xfrm>
          <a:prstGeom prst="ellipse">
            <a:avLst/>
          </a:prstGeom>
          <a:blipFill dpi="0" rotWithShape="1">
            <a:blip r:embed="rId3" cstate="print">
              <a:extLst>
                <a:ext uri="{28A0092B-C50C-407E-A947-70E740481C1C}">
                  <a14:useLocalDpi xmlns:a14="http://schemas.microsoft.com/office/drawing/2010/main" val="0"/>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6" name="Oval 5"/>
          <p:cNvSpPr/>
          <p:nvPr/>
        </p:nvSpPr>
        <p:spPr>
          <a:xfrm>
            <a:off x="2285456" y="4386776"/>
            <a:ext cx="1569092" cy="1515679"/>
          </a:xfrm>
          <a:prstGeom prst="ellipse">
            <a:avLst/>
          </a:prstGeom>
          <a:blipFill dpi="0" rotWithShape="1">
            <a:blip r:embed="rId4" cstate="print">
              <a:extLst>
                <a:ext uri="{28A0092B-C50C-407E-A947-70E740481C1C}">
                  <a14:useLocalDpi xmlns:a14="http://schemas.microsoft.com/office/drawing/2010/main" val="0"/>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8" name="TextBox 7"/>
          <p:cNvSpPr txBox="1"/>
          <p:nvPr/>
        </p:nvSpPr>
        <p:spPr>
          <a:xfrm>
            <a:off x="5164760" y="5343941"/>
            <a:ext cx="6821852" cy="707886"/>
          </a:xfrm>
          <a:prstGeom prst="rect">
            <a:avLst/>
          </a:prstGeom>
          <a:noFill/>
        </p:spPr>
        <p:txBody>
          <a:bodyPr wrap="square" rtlCol="0">
            <a:spAutoFit/>
          </a:bodyPr>
          <a:lstStyle/>
          <a:p>
            <a:r>
              <a:rPr lang="en-CA" sz="2000" i="1" dirty="0">
                <a:solidFill>
                  <a:srgbClr val="9F2936"/>
                </a:solidFill>
              </a:rPr>
              <a:t>Spongilla Lacustris, </a:t>
            </a:r>
            <a:r>
              <a:rPr lang="en-CA" sz="2000" i="1" dirty="0" err="1">
                <a:solidFill>
                  <a:srgbClr val="9F2936"/>
                </a:solidFill>
              </a:rPr>
              <a:t>Ephydatia</a:t>
            </a:r>
            <a:r>
              <a:rPr lang="en-CA" sz="2000" i="1" dirty="0">
                <a:solidFill>
                  <a:srgbClr val="9F2936"/>
                </a:solidFill>
              </a:rPr>
              <a:t> </a:t>
            </a:r>
            <a:r>
              <a:rPr lang="en-CA" sz="2000" i="1" dirty="0" err="1">
                <a:solidFill>
                  <a:srgbClr val="9F2936"/>
                </a:solidFill>
              </a:rPr>
              <a:t>fluviatilis</a:t>
            </a:r>
            <a:r>
              <a:rPr lang="en-CA" sz="2000" i="1" dirty="0">
                <a:solidFill>
                  <a:srgbClr val="9F2936"/>
                </a:solidFill>
              </a:rPr>
              <a:t>, </a:t>
            </a:r>
            <a:r>
              <a:rPr lang="en-CA" sz="2000" dirty="0">
                <a:solidFill>
                  <a:srgbClr val="9F2936"/>
                </a:solidFill>
              </a:rPr>
              <a:t>Freshwater sponge species attached to a rock</a:t>
            </a:r>
          </a:p>
        </p:txBody>
      </p:sp>
      <p:sp>
        <p:nvSpPr>
          <p:cNvPr id="15" name="TextBox 14"/>
          <p:cNvSpPr txBox="1"/>
          <p:nvPr/>
        </p:nvSpPr>
        <p:spPr>
          <a:xfrm>
            <a:off x="5164760" y="5038030"/>
            <a:ext cx="5205227" cy="400110"/>
          </a:xfrm>
          <a:prstGeom prst="rect">
            <a:avLst/>
          </a:prstGeom>
          <a:noFill/>
        </p:spPr>
        <p:txBody>
          <a:bodyPr wrap="square" rtlCol="0">
            <a:spAutoFit/>
          </a:bodyPr>
          <a:lstStyle/>
          <a:p>
            <a:r>
              <a:rPr lang="en-CA" sz="2000" b="1" dirty="0">
                <a:solidFill>
                  <a:srgbClr val="9F2936"/>
                </a:solidFill>
              </a:rPr>
              <a:t>Sponge Examples:</a:t>
            </a:r>
          </a:p>
        </p:txBody>
      </p:sp>
      <p:sp>
        <p:nvSpPr>
          <p:cNvPr id="9" name="Oval 8"/>
          <p:cNvSpPr/>
          <p:nvPr/>
        </p:nvSpPr>
        <p:spPr>
          <a:xfrm>
            <a:off x="3197474" y="2812984"/>
            <a:ext cx="1781115" cy="1732211"/>
          </a:xfrm>
          <a:prstGeom prst="ellipse">
            <a:avLst/>
          </a:prstGeom>
          <a:blipFill dpi="0" rotWithShape="1">
            <a:blip r:embed="rId5">
              <a:extLst>
                <a:ext uri="{28A0092B-C50C-407E-A947-70E740481C1C}">
                  <a14:useLocalDpi xmlns:a14="http://schemas.microsoft.com/office/drawing/2010/main" val="0"/>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8" name="TextBox 17"/>
          <p:cNvSpPr txBox="1"/>
          <p:nvPr/>
        </p:nvSpPr>
        <p:spPr>
          <a:xfrm>
            <a:off x="5164760" y="3878332"/>
            <a:ext cx="5205227" cy="400110"/>
          </a:xfrm>
          <a:prstGeom prst="rect">
            <a:avLst/>
          </a:prstGeom>
          <a:noFill/>
        </p:spPr>
        <p:txBody>
          <a:bodyPr wrap="square" rtlCol="0">
            <a:spAutoFit/>
          </a:bodyPr>
          <a:lstStyle/>
          <a:p>
            <a:r>
              <a:rPr lang="en-CA" sz="2000" b="1" dirty="0">
                <a:solidFill>
                  <a:srgbClr val="9F2936"/>
                </a:solidFill>
              </a:rPr>
              <a:t>Feeding Mechanism:</a:t>
            </a:r>
          </a:p>
        </p:txBody>
      </p:sp>
      <p:sp>
        <p:nvSpPr>
          <p:cNvPr id="19" name="Rectangle 18"/>
          <p:cNvSpPr/>
          <p:nvPr/>
        </p:nvSpPr>
        <p:spPr>
          <a:xfrm>
            <a:off x="5468751" y="2734846"/>
            <a:ext cx="8420073" cy="400110"/>
          </a:xfrm>
          <a:prstGeom prst="rect">
            <a:avLst/>
          </a:prstGeom>
        </p:spPr>
        <p:txBody>
          <a:bodyPr wrap="square">
            <a:spAutoFit/>
          </a:bodyPr>
          <a:lstStyle/>
          <a:p>
            <a:pPr marL="285750" indent="-285750">
              <a:buFont typeface="Arial" panose="020B0604020202020204" pitchFamily="34" charset="0"/>
              <a:buChar char="•"/>
            </a:pPr>
            <a:r>
              <a:rPr lang="en-CA" sz="2000" dirty="0">
                <a:solidFill>
                  <a:schemeClr val="tx2">
                    <a:lumMod val="75000"/>
                    <a:lumOff val="25000"/>
                  </a:schemeClr>
                </a:solidFill>
              </a:rPr>
              <a:t>Small pore-like holes cover their body</a:t>
            </a:r>
          </a:p>
        </p:txBody>
      </p:sp>
    </p:spTree>
    <p:extLst>
      <p:ext uri="{BB962C8B-B14F-4D97-AF65-F5344CB8AC3E}">
        <p14:creationId xmlns:p14="http://schemas.microsoft.com/office/powerpoint/2010/main" val="32506028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fade">
                                      <p:cBhvr>
                                        <p:cTn id="13" dur="500"/>
                                        <p:tgtEl>
                                          <p:spTgt spid="9"/>
                                        </p:tgtEl>
                                      </p:cBhvr>
                                    </p:animEffec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grpId="0" nodeType="clickEffect">
                                  <p:stCondLst>
                                    <p:cond delay="0"/>
                                  </p:stCondLst>
                                  <p:childTnLst>
                                    <p:set>
                                      <p:cBhvr>
                                        <p:cTn id="17" dur="1" fill="hold">
                                          <p:stCondLst>
                                            <p:cond delay="0"/>
                                          </p:stCondLst>
                                        </p:cTn>
                                        <p:tgtEl>
                                          <p:spTgt spid="14"/>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grpId="0" nodeType="clickEffect">
                                  <p:stCondLst>
                                    <p:cond delay="0"/>
                                  </p:stCondLst>
                                  <p:childTnLst>
                                    <p:set>
                                      <p:cBhvr>
                                        <p:cTn id="21" dur="1" fill="hold">
                                          <p:stCondLst>
                                            <p:cond delay="0"/>
                                          </p:stCondLst>
                                        </p:cTn>
                                        <p:tgtEl>
                                          <p:spTgt spid="11"/>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grpId="0" nodeType="clickEffect">
                                  <p:stCondLst>
                                    <p:cond delay="0"/>
                                  </p:stCondLst>
                                  <p:childTnLst>
                                    <p:set>
                                      <p:cBhvr>
                                        <p:cTn id="25" dur="1" fill="hold">
                                          <p:stCondLst>
                                            <p:cond delay="0"/>
                                          </p:stCondLst>
                                        </p:cTn>
                                        <p:tgtEl>
                                          <p:spTgt spid="19"/>
                                        </p:tgtEl>
                                        <p:attrNameLst>
                                          <p:attrName>style.visibility</p:attrName>
                                        </p:attrNameLst>
                                      </p:cBhvr>
                                      <p:to>
                                        <p:strVal val="visible"/>
                                      </p:to>
                                    </p:set>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grpId="0" nodeType="clickEffect">
                                  <p:stCondLst>
                                    <p:cond delay="0"/>
                                  </p:stCondLst>
                                  <p:childTnLst>
                                    <p:set>
                                      <p:cBhvr>
                                        <p:cTn id="29" dur="1" fill="hold">
                                          <p:stCondLst>
                                            <p:cond delay="0"/>
                                          </p:stCondLst>
                                        </p:cTn>
                                        <p:tgtEl>
                                          <p:spTgt spid="12"/>
                                        </p:tgtEl>
                                        <p:attrNameLst>
                                          <p:attrName>style.visibility</p:attrName>
                                        </p:attrNameLst>
                                      </p:cBhvr>
                                      <p:to>
                                        <p:strVal val="visible"/>
                                      </p:to>
                                    </p:set>
                                  </p:childTnLst>
                                </p:cTn>
                              </p:par>
                            </p:childTnLst>
                          </p:cTn>
                        </p:par>
                      </p:childTnLst>
                    </p:cTn>
                  </p:par>
                  <p:par>
                    <p:cTn id="30" fill="hold">
                      <p:stCondLst>
                        <p:cond delay="indefinite"/>
                      </p:stCondLst>
                      <p:childTnLst>
                        <p:par>
                          <p:cTn id="31" fill="hold">
                            <p:stCondLst>
                              <p:cond delay="0"/>
                            </p:stCondLst>
                            <p:childTnLst>
                              <p:par>
                                <p:cTn id="32" presetID="1" presetClass="entr" presetSubtype="0" fill="hold" grpId="0" nodeType="clickEffect">
                                  <p:stCondLst>
                                    <p:cond delay="0"/>
                                  </p:stCondLst>
                                  <p:childTnLst>
                                    <p:set>
                                      <p:cBhvr>
                                        <p:cTn id="33" dur="1" fill="hold">
                                          <p:stCondLst>
                                            <p:cond delay="0"/>
                                          </p:stCondLst>
                                        </p:cTn>
                                        <p:tgtEl>
                                          <p:spTgt spid="18"/>
                                        </p:tgtEl>
                                        <p:attrNameLst>
                                          <p:attrName>style.visibility</p:attrName>
                                        </p:attrNameLst>
                                      </p:cBhvr>
                                      <p:to>
                                        <p:strVal val="visible"/>
                                      </p:to>
                                    </p:set>
                                  </p:childTnLst>
                                </p:cTn>
                              </p:par>
                            </p:childTnLst>
                          </p:cTn>
                        </p:par>
                      </p:childTnLst>
                    </p:cTn>
                  </p:par>
                  <p:par>
                    <p:cTn id="34" fill="hold">
                      <p:stCondLst>
                        <p:cond delay="indefinite"/>
                      </p:stCondLst>
                      <p:childTnLst>
                        <p:par>
                          <p:cTn id="35" fill="hold">
                            <p:stCondLst>
                              <p:cond delay="0"/>
                            </p:stCondLst>
                            <p:childTnLst>
                              <p:par>
                                <p:cTn id="36" presetID="1" presetClass="entr" presetSubtype="0" fill="hold" grpId="0" nodeType="clickEffect">
                                  <p:stCondLst>
                                    <p:cond delay="0"/>
                                  </p:stCondLst>
                                  <p:childTnLst>
                                    <p:set>
                                      <p:cBhvr>
                                        <p:cTn id="37" dur="1" fill="hold">
                                          <p:stCondLst>
                                            <p:cond delay="0"/>
                                          </p:stCondLst>
                                        </p:cTn>
                                        <p:tgtEl>
                                          <p:spTgt spid="13"/>
                                        </p:tgtEl>
                                        <p:attrNameLst>
                                          <p:attrName>style.visibility</p:attrName>
                                        </p:attrNameLst>
                                      </p:cBhvr>
                                      <p:to>
                                        <p:strVal val="visible"/>
                                      </p:to>
                                    </p:set>
                                  </p:childTnLst>
                                </p:cTn>
                              </p:par>
                            </p:childTnLst>
                          </p:cTn>
                        </p:par>
                      </p:childTnLst>
                    </p:cTn>
                  </p:par>
                  <p:par>
                    <p:cTn id="38" fill="hold">
                      <p:stCondLst>
                        <p:cond delay="indefinite"/>
                      </p:stCondLst>
                      <p:childTnLst>
                        <p:par>
                          <p:cTn id="39" fill="hold">
                            <p:stCondLst>
                              <p:cond delay="0"/>
                            </p:stCondLst>
                            <p:childTnLst>
                              <p:par>
                                <p:cTn id="40" presetID="1" presetClass="entr" presetSubtype="0" fill="hold" grpId="0" nodeType="clickEffect">
                                  <p:stCondLst>
                                    <p:cond delay="0"/>
                                  </p:stCondLst>
                                  <p:childTnLst>
                                    <p:set>
                                      <p:cBhvr>
                                        <p:cTn id="41" dur="1" fill="hold">
                                          <p:stCondLst>
                                            <p:cond delay="0"/>
                                          </p:stCondLst>
                                        </p:cTn>
                                        <p:tgtEl>
                                          <p:spTgt spid="8"/>
                                        </p:tgtEl>
                                        <p:attrNameLst>
                                          <p:attrName>style.visibility</p:attrName>
                                        </p:attrNameLst>
                                      </p:cBhvr>
                                      <p:to>
                                        <p:strVal val="visible"/>
                                      </p:to>
                                    </p:set>
                                  </p:childTnLst>
                                </p:cTn>
                              </p:par>
                              <p:par>
                                <p:cTn id="42" presetID="1" presetClass="entr" presetSubtype="0" fill="hold" grpId="0" nodeType="withEffect">
                                  <p:stCondLst>
                                    <p:cond delay="0"/>
                                  </p:stCondLst>
                                  <p:childTnLst>
                                    <p:set>
                                      <p:cBhvr>
                                        <p:cTn id="43"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3" grpId="0"/>
      <p:bldP spid="14" grpId="0"/>
      <p:bldP spid="3" grpId="0" animBg="1"/>
      <p:bldP spid="6" grpId="0" animBg="1"/>
      <p:bldP spid="8" grpId="0"/>
      <p:bldP spid="15" grpId="0"/>
      <p:bldP spid="9" grpId="0" animBg="1"/>
      <p:bldP spid="18" grpId="0"/>
      <p:bldP spid="19"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1097280" y="305653"/>
            <a:ext cx="10058400" cy="1450757"/>
          </a:xfrm>
          <a:prstGeom prst="rect">
            <a:avLst/>
          </a:prstGeom>
        </p:spPr>
        <p:txBody>
          <a:bodyPr vert="horz" lIns="91440" tIns="45720" rIns="91440" bIns="45720" rtlCol="0" anchor="b">
            <a:norm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r>
              <a:rPr lang="en-CA" sz="5400" b="1" i="1" dirty="0">
                <a:solidFill>
                  <a:srgbClr val="9F2936"/>
                </a:solidFill>
              </a:rPr>
              <a:t>Phylum Mollusca </a:t>
            </a:r>
            <a:r>
              <a:rPr lang="en-CA" sz="5400" b="1" dirty="0">
                <a:solidFill>
                  <a:srgbClr val="9F2936"/>
                </a:solidFill>
              </a:rPr>
              <a:t>- Molluscs</a:t>
            </a:r>
          </a:p>
        </p:txBody>
      </p:sp>
      <p:sp>
        <p:nvSpPr>
          <p:cNvPr id="7" name="Rectangle 6"/>
          <p:cNvSpPr/>
          <p:nvPr/>
        </p:nvSpPr>
        <p:spPr>
          <a:xfrm>
            <a:off x="7452643" y="6106335"/>
            <a:ext cx="4867969" cy="215444"/>
          </a:xfrm>
          <a:prstGeom prst="rect">
            <a:avLst/>
          </a:prstGeom>
        </p:spPr>
        <p:txBody>
          <a:bodyPr wrap="square">
            <a:spAutoFit/>
          </a:bodyPr>
          <a:lstStyle/>
          <a:p>
            <a:r>
              <a:rPr lang="en-CA" sz="800" i="1" dirty="0">
                <a:solidFill>
                  <a:schemeClr val="bg1">
                    <a:lumMod val="75000"/>
                  </a:schemeClr>
                </a:solidFill>
              </a:rPr>
              <a:t>Snail photo by Ducks Unlimited Canada. Octopus photo from Wikipedia. Clam image from fishpondinfo.com.</a:t>
            </a:r>
          </a:p>
        </p:txBody>
      </p:sp>
      <p:sp>
        <p:nvSpPr>
          <p:cNvPr id="11" name="Rectangle 10"/>
          <p:cNvSpPr/>
          <p:nvPr/>
        </p:nvSpPr>
        <p:spPr>
          <a:xfrm>
            <a:off x="5462301" y="2338710"/>
            <a:ext cx="8420073" cy="400110"/>
          </a:xfrm>
          <a:prstGeom prst="rect">
            <a:avLst/>
          </a:prstGeom>
        </p:spPr>
        <p:txBody>
          <a:bodyPr wrap="square">
            <a:spAutoFit/>
          </a:bodyPr>
          <a:lstStyle/>
          <a:p>
            <a:pPr marL="285750" indent="-285750">
              <a:buFont typeface="Arial" panose="020B0604020202020204" pitchFamily="34" charset="0"/>
              <a:buChar char="•"/>
            </a:pPr>
            <a:r>
              <a:rPr lang="en-CA" sz="2000" dirty="0">
                <a:solidFill>
                  <a:schemeClr val="tx2">
                    <a:lumMod val="75000"/>
                    <a:lumOff val="25000"/>
                  </a:schemeClr>
                </a:solidFill>
              </a:rPr>
              <a:t>Soft bodies, have organs</a:t>
            </a:r>
          </a:p>
        </p:txBody>
      </p:sp>
      <p:sp>
        <p:nvSpPr>
          <p:cNvPr id="13" name="Rectangle 12"/>
          <p:cNvSpPr/>
          <p:nvPr/>
        </p:nvSpPr>
        <p:spPr>
          <a:xfrm>
            <a:off x="5469465" y="4986676"/>
            <a:ext cx="5785532" cy="400110"/>
          </a:xfrm>
          <a:prstGeom prst="rect">
            <a:avLst/>
          </a:prstGeom>
        </p:spPr>
        <p:txBody>
          <a:bodyPr wrap="square">
            <a:spAutoFit/>
          </a:bodyPr>
          <a:lstStyle/>
          <a:p>
            <a:pPr marL="285750" indent="-285750">
              <a:buFont typeface="Arial" panose="020B0604020202020204" pitchFamily="34" charset="0"/>
              <a:buChar char="•"/>
            </a:pPr>
            <a:r>
              <a:rPr lang="en-CA" sz="2000" dirty="0">
                <a:solidFill>
                  <a:schemeClr val="tx2">
                    <a:lumMod val="75000"/>
                    <a:lumOff val="25000"/>
                  </a:schemeClr>
                </a:solidFill>
              </a:rPr>
              <a:t>Can be herbivores, carnivores, or omnivores</a:t>
            </a:r>
          </a:p>
        </p:txBody>
      </p:sp>
      <p:sp>
        <p:nvSpPr>
          <p:cNvPr id="14" name="TextBox 13"/>
          <p:cNvSpPr txBox="1"/>
          <p:nvPr/>
        </p:nvSpPr>
        <p:spPr>
          <a:xfrm>
            <a:off x="5067652" y="1969252"/>
            <a:ext cx="5132070" cy="400110"/>
          </a:xfrm>
          <a:prstGeom prst="rect">
            <a:avLst/>
          </a:prstGeom>
          <a:noFill/>
        </p:spPr>
        <p:txBody>
          <a:bodyPr wrap="square" rtlCol="0">
            <a:spAutoFit/>
          </a:bodyPr>
          <a:lstStyle/>
          <a:p>
            <a:r>
              <a:rPr lang="en-CA" altLang="en-US" sz="2000" b="1" dirty="0">
                <a:solidFill>
                  <a:srgbClr val="9F2936"/>
                </a:solidFill>
              </a:rPr>
              <a:t>Structure:</a:t>
            </a:r>
            <a:endParaRPr lang="en-US" altLang="en-US" sz="3200" b="1" dirty="0">
              <a:solidFill>
                <a:srgbClr val="9F2936"/>
              </a:solidFill>
            </a:endParaRPr>
          </a:p>
        </p:txBody>
      </p:sp>
      <p:sp>
        <p:nvSpPr>
          <p:cNvPr id="3" name="Oval 2"/>
          <p:cNvSpPr/>
          <p:nvPr/>
        </p:nvSpPr>
        <p:spPr>
          <a:xfrm>
            <a:off x="526729" y="2139148"/>
            <a:ext cx="2558443" cy="2551423"/>
          </a:xfrm>
          <a:prstGeom prst="ellipse">
            <a:avLst/>
          </a:prstGeom>
          <a:blipFill dpi="0" rotWithShape="1">
            <a:blip r:embed="rId3" cstate="print">
              <a:extLst>
                <a:ext uri="{28A0092B-C50C-407E-A947-70E740481C1C}">
                  <a14:useLocalDpi xmlns:a14="http://schemas.microsoft.com/office/drawing/2010/main" val="0"/>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6" name="Oval 5"/>
          <p:cNvSpPr/>
          <p:nvPr/>
        </p:nvSpPr>
        <p:spPr>
          <a:xfrm>
            <a:off x="2420805" y="4407798"/>
            <a:ext cx="1569092" cy="1515679"/>
          </a:xfrm>
          <a:prstGeom prst="ellipse">
            <a:avLst/>
          </a:prstGeom>
          <a:blipFill dpi="0" rotWithShape="1">
            <a:blip r:embed="rId4">
              <a:extLst>
                <a:ext uri="{28A0092B-C50C-407E-A947-70E740481C1C}">
                  <a14:useLocalDpi xmlns:a14="http://schemas.microsoft.com/office/drawing/2010/main" val="0"/>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8" name="TextBox 7"/>
          <p:cNvSpPr txBox="1"/>
          <p:nvPr/>
        </p:nvSpPr>
        <p:spPr>
          <a:xfrm>
            <a:off x="5165473" y="5680744"/>
            <a:ext cx="6821852" cy="400110"/>
          </a:xfrm>
          <a:prstGeom prst="rect">
            <a:avLst/>
          </a:prstGeom>
          <a:noFill/>
        </p:spPr>
        <p:txBody>
          <a:bodyPr wrap="square" rtlCol="0">
            <a:spAutoFit/>
          </a:bodyPr>
          <a:lstStyle/>
          <a:p>
            <a:r>
              <a:rPr lang="en-CA" sz="2000" dirty="0">
                <a:solidFill>
                  <a:srgbClr val="9F2936"/>
                </a:solidFill>
              </a:rPr>
              <a:t>Pond Snail, Octopus, Bivalve Clam</a:t>
            </a:r>
          </a:p>
        </p:txBody>
      </p:sp>
      <p:sp>
        <p:nvSpPr>
          <p:cNvPr id="15" name="TextBox 14"/>
          <p:cNvSpPr txBox="1"/>
          <p:nvPr/>
        </p:nvSpPr>
        <p:spPr>
          <a:xfrm>
            <a:off x="5165474" y="5374833"/>
            <a:ext cx="2287170" cy="400110"/>
          </a:xfrm>
          <a:prstGeom prst="rect">
            <a:avLst/>
          </a:prstGeom>
          <a:noFill/>
        </p:spPr>
        <p:txBody>
          <a:bodyPr wrap="square" rtlCol="0">
            <a:spAutoFit/>
          </a:bodyPr>
          <a:lstStyle/>
          <a:p>
            <a:r>
              <a:rPr lang="en-CA" sz="2000" b="1" dirty="0">
                <a:solidFill>
                  <a:srgbClr val="9F2936"/>
                </a:solidFill>
              </a:rPr>
              <a:t>Mollusc Examples:</a:t>
            </a:r>
          </a:p>
        </p:txBody>
      </p:sp>
      <p:sp>
        <p:nvSpPr>
          <p:cNvPr id="9" name="Oval 8"/>
          <p:cNvSpPr/>
          <p:nvPr/>
        </p:nvSpPr>
        <p:spPr>
          <a:xfrm>
            <a:off x="3205351" y="2621745"/>
            <a:ext cx="1862301" cy="1786053"/>
          </a:xfrm>
          <a:prstGeom prst="ellipse">
            <a:avLst/>
          </a:prstGeom>
          <a:blipFill dpi="0" rotWithShape="1">
            <a:blip r:embed="rId5" cstate="print">
              <a:extLst>
                <a:ext uri="{28A0092B-C50C-407E-A947-70E740481C1C}">
                  <a14:useLocalDpi xmlns:a14="http://schemas.microsoft.com/office/drawing/2010/main" val="0"/>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8" name="TextBox 17"/>
          <p:cNvSpPr txBox="1"/>
          <p:nvPr/>
        </p:nvSpPr>
        <p:spPr>
          <a:xfrm>
            <a:off x="5165473" y="4280655"/>
            <a:ext cx="5205227" cy="400110"/>
          </a:xfrm>
          <a:prstGeom prst="rect">
            <a:avLst/>
          </a:prstGeom>
          <a:noFill/>
        </p:spPr>
        <p:txBody>
          <a:bodyPr wrap="square" rtlCol="0">
            <a:spAutoFit/>
          </a:bodyPr>
          <a:lstStyle/>
          <a:p>
            <a:r>
              <a:rPr lang="en-CA" sz="2000" b="1" dirty="0">
                <a:solidFill>
                  <a:srgbClr val="9F2936"/>
                </a:solidFill>
              </a:rPr>
              <a:t>Feeding Mechanism:</a:t>
            </a:r>
          </a:p>
        </p:txBody>
      </p:sp>
      <p:sp>
        <p:nvSpPr>
          <p:cNvPr id="19" name="Rectangle 18"/>
          <p:cNvSpPr/>
          <p:nvPr/>
        </p:nvSpPr>
        <p:spPr>
          <a:xfrm>
            <a:off x="5469465" y="3545103"/>
            <a:ext cx="6271894" cy="707886"/>
          </a:xfrm>
          <a:prstGeom prst="rect">
            <a:avLst/>
          </a:prstGeom>
        </p:spPr>
        <p:txBody>
          <a:bodyPr wrap="square">
            <a:spAutoFit/>
          </a:bodyPr>
          <a:lstStyle/>
          <a:p>
            <a:pPr marL="285750" indent="-285750">
              <a:buFont typeface="Arial" panose="020B0604020202020204" pitchFamily="34" charset="0"/>
              <a:buChar char="•"/>
            </a:pPr>
            <a:r>
              <a:rPr lang="en-CA" sz="2000" dirty="0">
                <a:solidFill>
                  <a:schemeClr val="tx2">
                    <a:lumMod val="75000"/>
                    <a:lumOff val="25000"/>
                  </a:schemeClr>
                </a:solidFill>
              </a:rPr>
              <a:t>Aquatic molluscs breathe through gills, while terrestrial (land) molluscs breathe through their lungs</a:t>
            </a:r>
          </a:p>
        </p:txBody>
      </p:sp>
      <p:sp>
        <p:nvSpPr>
          <p:cNvPr id="17" name="Rectangle 16"/>
          <p:cNvSpPr/>
          <p:nvPr/>
        </p:nvSpPr>
        <p:spPr>
          <a:xfrm>
            <a:off x="5462301" y="2745064"/>
            <a:ext cx="6722535" cy="400110"/>
          </a:xfrm>
          <a:prstGeom prst="rect">
            <a:avLst/>
          </a:prstGeom>
        </p:spPr>
        <p:txBody>
          <a:bodyPr wrap="square">
            <a:spAutoFit/>
          </a:bodyPr>
          <a:lstStyle/>
          <a:p>
            <a:pPr marL="285750" indent="-285750">
              <a:buFont typeface="Arial" panose="020B0604020202020204" pitchFamily="34" charset="0"/>
              <a:buChar char="•"/>
            </a:pPr>
            <a:r>
              <a:rPr lang="en-CA" sz="2000" dirty="0">
                <a:solidFill>
                  <a:schemeClr val="tx2">
                    <a:lumMod val="75000"/>
                    <a:lumOff val="25000"/>
                  </a:schemeClr>
                </a:solidFill>
              </a:rPr>
              <a:t>Some have a shell or partial shell to protect their bodies</a:t>
            </a:r>
          </a:p>
        </p:txBody>
      </p:sp>
      <p:sp>
        <p:nvSpPr>
          <p:cNvPr id="20" name="Rectangle 19"/>
          <p:cNvSpPr/>
          <p:nvPr/>
        </p:nvSpPr>
        <p:spPr>
          <a:xfrm>
            <a:off x="5469465" y="3144993"/>
            <a:ext cx="6722535" cy="400110"/>
          </a:xfrm>
          <a:prstGeom prst="rect">
            <a:avLst/>
          </a:prstGeom>
        </p:spPr>
        <p:txBody>
          <a:bodyPr wrap="square">
            <a:spAutoFit/>
          </a:bodyPr>
          <a:lstStyle/>
          <a:p>
            <a:pPr marL="285750" indent="-285750">
              <a:buFont typeface="Arial" panose="020B0604020202020204" pitchFamily="34" charset="0"/>
              <a:buChar char="•"/>
            </a:pPr>
            <a:r>
              <a:rPr lang="en-CA" sz="2000" dirty="0">
                <a:solidFill>
                  <a:schemeClr val="tx2">
                    <a:lumMod val="75000"/>
                    <a:lumOff val="25000"/>
                  </a:schemeClr>
                </a:solidFill>
              </a:rPr>
              <a:t>Mobile, wide range of locomotion mechanisms</a:t>
            </a:r>
          </a:p>
        </p:txBody>
      </p:sp>
      <p:sp>
        <p:nvSpPr>
          <p:cNvPr id="16" name="Rectangle 15"/>
          <p:cNvSpPr/>
          <p:nvPr/>
        </p:nvSpPr>
        <p:spPr>
          <a:xfrm>
            <a:off x="5469465" y="4633666"/>
            <a:ext cx="5785532" cy="400110"/>
          </a:xfrm>
          <a:prstGeom prst="rect">
            <a:avLst/>
          </a:prstGeom>
        </p:spPr>
        <p:txBody>
          <a:bodyPr wrap="square">
            <a:spAutoFit/>
          </a:bodyPr>
          <a:lstStyle/>
          <a:p>
            <a:pPr marL="285750" indent="-285750">
              <a:buFont typeface="Arial" panose="020B0604020202020204" pitchFamily="34" charset="0"/>
              <a:buChar char="•"/>
            </a:pPr>
            <a:r>
              <a:rPr lang="en-CA" sz="2000" dirty="0">
                <a:solidFill>
                  <a:schemeClr val="tx2">
                    <a:lumMod val="75000"/>
                    <a:lumOff val="25000"/>
                  </a:schemeClr>
                </a:solidFill>
              </a:rPr>
              <a:t>Have a digestive system with a mouth and an anus</a:t>
            </a:r>
          </a:p>
        </p:txBody>
      </p:sp>
    </p:spTree>
    <p:extLst>
      <p:ext uri="{BB962C8B-B14F-4D97-AF65-F5344CB8AC3E}">
        <p14:creationId xmlns:p14="http://schemas.microsoft.com/office/powerpoint/2010/main" val="20855745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fade">
                                      <p:cBhvr>
                                        <p:cTn id="10" dur="500"/>
                                        <p:tgtEl>
                                          <p:spTgt spid="9"/>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500"/>
                                        <p:tgtEl>
                                          <p:spTgt spid="6"/>
                                        </p:tgtEl>
                                      </p:cBhvr>
                                    </p:animEffec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grpId="0" nodeType="clickEffect">
                                  <p:stCondLst>
                                    <p:cond delay="0"/>
                                  </p:stCondLst>
                                  <p:childTnLst>
                                    <p:set>
                                      <p:cBhvr>
                                        <p:cTn id="17" dur="1" fill="hold">
                                          <p:stCondLst>
                                            <p:cond delay="0"/>
                                          </p:stCondLst>
                                        </p:cTn>
                                        <p:tgtEl>
                                          <p:spTgt spid="14"/>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grpId="0" nodeType="clickEffect">
                                  <p:stCondLst>
                                    <p:cond delay="0"/>
                                  </p:stCondLst>
                                  <p:childTnLst>
                                    <p:set>
                                      <p:cBhvr>
                                        <p:cTn id="21" dur="1" fill="hold">
                                          <p:stCondLst>
                                            <p:cond delay="0"/>
                                          </p:stCondLst>
                                        </p:cTn>
                                        <p:tgtEl>
                                          <p:spTgt spid="11"/>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grpId="0" nodeType="clickEffect">
                                  <p:stCondLst>
                                    <p:cond delay="0"/>
                                  </p:stCondLst>
                                  <p:childTnLst>
                                    <p:set>
                                      <p:cBhvr>
                                        <p:cTn id="25" dur="1" fill="hold">
                                          <p:stCondLst>
                                            <p:cond delay="0"/>
                                          </p:stCondLst>
                                        </p:cTn>
                                        <p:tgtEl>
                                          <p:spTgt spid="17"/>
                                        </p:tgtEl>
                                        <p:attrNameLst>
                                          <p:attrName>style.visibility</p:attrName>
                                        </p:attrNameLst>
                                      </p:cBhvr>
                                      <p:to>
                                        <p:strVal val="visible"/>
                                      </p:to>
                                    </p:set>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grpId="0" nodeType="clickEffect">
                                  <p:stCondLst>
                                    <p:cond delay="0"/>
                                  </p:stCondLst>
                                  <p:childTnLst>
                                    <p:set>
                                      <p:cBhvr>
                                        <p:cTn id="29" dur="1" fill="hold">
                                          <p:stCondLst>
                                            <p:cond delay="0"/>
                                          </p:stCondLst>
                                        </p:cTn>
                                        <p:tgtEl>
                                          <p:spTgt spid="20"/>
                                        </p:tgtEl>
                                        <p:attrNameLst>
                                          <p:attrName>style.visibility</p:attrName>
                                        </p:attrNameLst>
                                      </p:cBhvr>
                                      <p:to>
                                        <p:strVal val="visible"/>
                                      </p:to>
                                    </p:set>
                                  </p:childTnLst>
                                </p:cTn>
                              </p:par>
                            </p:childTnLst>
                          </p:cTn>
                        </p:par>
                      </p:childTnLst>
                    </p:cTn>
                  </p:par>
                  <p:par>
                    <p:cTn id="30" fill="hold">
                      <p:stCondLst>
                        <p:cond delay="indefinite"/>
                      </p:stCondLst>
                      <p:childTnLst>
                        <p:par>
                          <p:cTn id="31" fill="hold">
                            <p:stCondLst>
                              <p:cond delay="0"/>
                            </p:stCondLst>
                            <p:childTnLst>
                              <p:par>
                                <p:cTn id="32" presetID="1" presetClass="entr" presetSubtype="0" fill="hold" grpId="0" nodeType="clickEffect">
                                  <p:stCondLst>
                                    <p:cond delay="0"/>
                                  </p:stCondLst>
                                  <p:childTnLst>
                                    <p:set>
                                      <p:cBhvr>
                                        <p:cTn id="33" dur="1" fill="hold">
                                          <p:stCondLst>
                                            <p:cond delay="0"/>
                                          </p:stCondLst>
                                        </p:cTn>
                                        <p:tgtEl>
                                          <p:spTgt spid="19"/>
                                        </p:tgtEl>
                                        <p:attrNameLst>
                                          <p:attrName>style.visibility</p:attrName>
                                        </p:attrNameLst>
                                      </p:cBhvr>
                                      <p:to>
                                        <p:strVal val="visible"/>
                                      </p:to>
                                    </p:set>
                                  </p:childTnLst>
                                </p:cTn>
                              </p:par>
                            </p:childTnLst>
                          </p:cTn>
                        </p:par>
                      </p:childTnLst>
                    </p:cTn>
                  </p:par>
                  <p:par>
                    <p:cTn id="34" fill="hold">
                      <p:stCondLst>
                        <p:cond delay="indefinite"/>
                      </p:stCondLst>
                      <p:childTnLst>
                        <p:par>
                          <p:cTn id="35" fill="hold">
                            <p:stCondLst>
                              <p:cond delay="0"/>
                            </p:stCondLst>
                            <p:childTnLst>
                              <p:par>
                                <p:cTn id="36" presetID="1" presetClass="entr" presetSubtype="0" fill="hold" grpId="0" nodeType="clickEffect">
                                  <p:stCondLst>
                                    <p:cond delay="0"/>
                                  </p:stCondLst>
                                  <p:childTnLst>
                                    <p:set>
                                      <p:cBhvr>
                                        <p:cTn id="37" dur="1" fill="hold">
                                          <p:stCondLst>
                                            <p:cond delay="0"/>
                                          </p:stCondLst>
                                        </p:cTn>
                                        <p:tgtEl>
                                          <p:spTgt spid="18"/>
                                        </p:tgtEl>
                                        <p:attrNameLst>
                                          <p:attrName>style.visibility</p:attrName>
                                        </p:attrNameLst>
                                      </p:cBhvr>
                                      <p:to>
                                        <p:strVal val="visible"/>
                                      </p:to>
                                    </p:set>
                                  </p:childTnLst>
                                </p:cTn>
                              </p:par>
                            </p:childTnLst>
                          </p:cTn>
                        </p:par>
                      </p:childTnLst>
                    </p:cTn>
                  </p:par>
                  <p:par>
                    <p:cTn id="38" fill="hold">
                      <p:stCondLst>
                        <p:cond delay="indefinite"/>
                      </p:stCondLst>
                      <p:childTnLst>
                        <p:par>
                          <p:cTn id="39" fill="hold">
                            <p:stCondLst>
                              <p:cond delay="0"/>
                            </p:stCondLst>
                            <p:childTnLst>
                              <p:par>
                                <p:cTn id="40" presetID="1" presetClass="entr" presetSubtype="0" fill="hold" grpId="0" nodeType="clickEffect">
                                  <p:stCondLst>
                                    <p:cond delay="0"/>
                                  </p:stCondLst>
                                  <p:childTnLst>
                                    <p:set>
                                      <p:cBhvr>
                                        <p:cTn id="41" dur="1" fill="hold">
                                          <p:stCondLst>
                                            <p:cond delay="0"/>
                                          </p:stCondLst>
                                        </p:cTn>
                                        <p:tgtEl>
                                          <p:spTgt spid="16"/>
                                        </p:tgtEl>
                                        <p:attrNameLst>
                                          <p:attrName>style.visibility</p:attrName>
                                        </p:attrNameLst>
                                      </p:cBhvr>
                                      <p:to>
                                        <p:strVal val="visible"/>
                                      </p:to>
                                    </p:set>
                                  </p:childTnLst>
                                </p:cTn>
                              </p:par>
                            </p:childTnLst>
                          </p:cTn>
                        </p:par>
                      </p:childTnLst>
                    </p:cTn>
                  </p:par>
                  <p:par>
                    <p:cTn id="42" fill="hold">
                      <p:stCondLst>
                        <p:cond delay="indefinite"/>
                      </p:stCondLst>
                      <p:childTnLst>
                        <p:par>
                          <p:cTn id="43" fill="hold">
                            <p:stCondLst>
                              <p:cond delay="0"/>
                            </p:stCondLst>
                            <p:childTnLst>
                              <p:par>
                                <p:cTn id="44" presetID="1" presetClass="entr" presetSubtype="0" fill="hold" grpId="0" nodeType="clickEffect">
                                  <p:stCondLst>
                                    <p:cond delay="0"/>
                                  </p:stCondLst>
                                  <p:childTnLst>
                                    <p:set>
                                      <p:cBhvr>
                                        <p:cTn id="45" dur="1" fill="hold">
                                          <p:stCondLst>
                                            <p:cond delay="0"/>
                                          </p:stCondLst>
                                        </p:cTn>
                                        <p:tgtEl>
                                          <p:spTgt spid="13"/>
                                        </p:tgtEl>
                                        <p:attrNameLst>
                                          <p:attrName>style.visibility</p:attrName>
                                        </p:attrNameLst>
                                      </p:cBhvr>
                                      <p:to>
                                        <p:strVal val="visible"/>
                                      </p:to>
                                    </p:set>
                                  </p:childTnLst>
                                </p:cTn>
                              </p:par>
                            </p:childTnLst>
                          </p:cTn>
                        </p:par>
                      </p:childTnLst>
                    </p:cTn>
                  </p:par>
                  <p:par>
                    <p:cTn id="46" fill="hold">
                      <p:stCondLst>
                        <p:cond delay="indefinite"/>
                      </p:stCondLst>
                      <p:childTnLst>
                        <p:par>
                          <p:cTn id="47" fill="hold">
                            <p:stCondLst>
                              <p:cond delay="0"/>
                            </p:stCondLst>
                            <p:childTnLst>
                              <p:par>
                                <p:cTn id="48" presetID="1" presetClass="entr" presetSubtype="0" fill="hold" grpId="0" nodeType="clickEffect">
                                  <p:stCondLst>
                                    <p:cond delay="0"/>
                                  </p:stCondLst>
                                  <p:childTnLst>
                                    <p:set>
                                      <p:cBhvr>
                                        <p:cTn id="49" dur="1" fill="hold">
                                          <p:stCondLst>
                                            <p:cond delay="0"/>
                                          </p:stCondLst>
                                        </p:cTn>
                                        <p:tgtEl>
                                          <p:spTgt spid="15"/>
                                        </p:tgtEl>
                                        <p:attrNameLst>
                                          <p:attrName>style.visibility</p:attrName>
                                        </p:attrNameLst>
                                      </p:cBhvr>
                                      <p:to>
                                        <p:strVal val="visible"/>
                                      </p:to>
                                    </p:set>
                                  </p:childTnLst>
                                </p:cTn>
                              </p:par>
                              <p:par>
                                <p:cTn id="50" presetID="1" presetClass="entr" presetSubtype="0" fill="hold" grpId="0" nodeType="withEffect">
                                  <p:stCondLst>
                                    <p:cond delay="0"/>
                                  </p:stCondLst>
                                  <p:childTnLst>
                                    <p:set>
                                      <p:cBhvr>
                                        <p:cTn id="51"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3" grpId="0"/>
      <p:bldP spid="14" grpId="0"/>
      <p:bldP spid="3" grpId="0" animBg="1"/>
      <p:bldP spid="6" grpId="0" animBg="1"/>
      <p:bldP spid="8" grpId="0"/>
      <p:bldP spid="15" grpId="0"/>
      <p:bldP spid="9" grpId="0" animBg="1"/>
      <p:bldP spid="18" grpId="0"/>
      <p:bldP spid="19" grpId="0"/>
      <p:bldP spid="17" grpId="0"/>
      <p:bldP spid="20" grpId="0"/>
      <p:bldP spid="16"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1097280" y="305653"/>
            <a:ext cx="10058400" cy="1450757"/>
          </a:xfrm>
          <a:prstGeom prst="rect">
            <a:avLst/>
          </a:prstGeom>
        </p:spPr>
        <p:txBody>
          <a:bodyPr vert="horz" lIns="91440" tIns="45720" rIns="91440" bIns="45720" rtlCol="0" anchor="b">
            <a:norm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r>
              <a:rPr lang="en-CA" sz="5400" b="1" i="1" dirty="0">
                <a:solidFill>
                  <a:srgbClr val="9F2936"/>
                </a:solidFill>
              </a:rPr>
              <a:t>Phylum Annelida </a:t>
            </a:r>
            <a:r>
              <a:rPr lang="en-CA" sz="5400" b="1" dirty="0">
                <a:solidFill>
                  <a:srgbClr val="9F2936"/>
                </a:solidFill>
              </a:rPr>
              <a:t>- Worms</a:t>
            </a:r>
          </a:p>
        </p:txBody>
      </p:sp>
      <p:sp>
        <p:nvSpPr>
          <p:cNvPr id="7" name="Rectangle 6"/>
          <p:cNvSpPr/>
          <p:nvPr/>
        </p:nvSpPr>
        <p:spPr>
          <a:xfrm>
            <a:off x="7452643" y="6106335"/>
            <a:ext cx="4867969" cy="215444"/>
          </a:xfrm>
          <a:prstGeom prst="rect">
            <a:avLst/>
          </a:prstGeom>
        </p:spPr>
        <p:txBody>
          <a:bodyPr wrap="square">
            <a:spAutoFit/>
          </a:bodyPr>
          <a:lstStyle/>
          <a:p>
            <a:r>
              <a:rPr lang="en-CA" sz="800" i="1" dirty="0">
                <a:solidFill>
                  <a:schemeClr val="bg1">
                    <a:lumMod val="75000"/>
                  </a:schemeClr>
                </a:solidFill>
              </a:rPr>
              <a:t>Snail photo by Ducks Unlimited Canada. Octopus photo from Wikipedia. Clam image from fishpondinfo.com.</a:t>
            </a:r>
          </a:p>
        </p:txBody>
      </p:sp>
      <p:sp>
        <p:nvSpPr>
          <p:cNvPr id="11" name="Rectangle 10"/>
          <p:cNvSpPr/>
          <p:nvPr/>
        </p:nvSpPr>
        <p:spPr>
          <a:xfrm>
            <a:off x="5462300" y="2181046"/>
            <a:ext cx="8420073" cy="400110"/>
          </a:xfrm>
          <a:prstGeom prst="rect">
            <a:avLst/>
          </a:prstGeom>
        </p:spPr>
        <p:txBody>
          <a:bodyPr wrap="square">
            <a:spAutoFit/>
          </a:bodyPr>
          <a:lstStyle/>
          <a:p>
            <a:pPr marL="285750" indent="-285750">
              <a:buFont typeface="Arial" panose="020B0604020202020204" pitchFamily="34" charset="0"/>
              <a:buChar char="•"/>
            </a:pPr>
            <a:r>
              <a:rPr lang="en-CA" sz="2000" dirty="0">
                <a:solidFill>
                  <a:schemeClr val="tx2">
                    <a:lumMod val="75000"/>
                    <a:lumOff val="25000"/>
                  </a:schemeClr>
                </a:solidFill>
              </a:rPr>
              <a:t>Bodies made up of a series of identical segments</a:t>
            </a:r>
          </a:p>
        </p:txBody>
      </p:sp>
      <p:sp>
        <p:nvSpPr>
          <p:cNvPr id="13" name="Rectangle 12"/>
          <p:cNvSpPr/>
          <p:nvPr/>
        </p:nvSpPr>
        <p:spPr>
          <a:xfrm>
            <a:off x="5462300" y="4599509"/>
            <a:ext cx="5785532" cy="400110"/>
          </a:xfrm>
          <a:prstGeom prst="rect">
            <a:avLst/>
          </a:prstGeom>
        </p:spPr>
        <p:txBody>
          <a:bodyPr wrap="square">
            <a:spAutoFit/>
          </a:bodyPr>
          <a:lstStyle/>
          <a:p>
            <a:pPr marL="285750" indent="-285750">
              <a:buFont typeface="Arial" panose="020B0604020202020204" pitchFamily="34" charset="0"/>
              <a:buChar char="•"/>
            </a:pPr>
            <a:r>
              <a:rPr lang="en-CA" sz="2000" dirty="0">
                <a:solidFill>
                  <a:schemeClr val="tx2">
                    <a:lumMod val="75000"/>
                    <a:lumOff val="25000"/>
                  </a:schemeClr>
                </a:solidFill>
              </a:rPr>
              <a:t>Have a digestive system with a mouth and an anus</a:t>
            </a:r>
          </a:p>
        </p:txBody>
      </p:sp>
      <p:sp>
        <p:nvSpPr>
          <p:cNvPr id="14" name="TextBox 13"/>
          <p:cNvSpPr txBox="1"/>
          <p:nvPr/>
        </p:nvSpPr>
        <p:spPr>
          <a:xfrm>
            <a:off x="5067652" y="1851776"/>
            <a:ext cx="5132070" cy="400110"/>
          </a:xfrm>
          <a:prstGeom prst="rect">
            <a:avLst/>
          </a:prstGeom>
          <a:noFill/>
        </p:spPr>
        <p:txBody>
          <a:bodyPr wrap="square" rtlCol="0">
            <a:spAutoFit/>
          </a:bodyPr>
          <a:lstStyle/>
          <a:p>
            <a:r>
              <a:rPr lang="en-CA" altLang="en-US" sz="2000" b="1" dirty="0">
                <a:solidFill>
                  <a:srgbClr val="9F2936"/>
                </a:solidFill>
              </a:rPr>
              <a:t>Structure:</a:t>
            </a:r>
            <a:endParaRPr lang="en-US" altLang="en-US" sz="3200" b="1" dirty="0">
              <a:solidFill>
                <a:srgbClr val="9F2936"/>
              </a:solidFill>
            </a:endParaRPr>
          </a:p>
        </p:txBody>
      </p:sp>
      <p:sp>
        <p:nvSpPr>
          <p:cNvPr id="3" name="Oval 2"/>
          <p:cNvSpPr/>
          <p:nvPr/>
        </p:nvSpPr>
        <p:spPr>
          <a:xfrm rot="19817285">
            <a:off x="526729" y="2126085"/>
            <a:ext cx="2558443" cy="2551423"/>
          </a:xfrm>
          <a:prstGeom prst="ellipse">
            <a:avLst/>
          </a:prstGeom>
          <a:blipFill dpi="0" rotWithShape="1">
            <a:blip r:embed="rId3">
              <a:extLst>
                <a:ext uri="{28A0092B-C50C-407E-A947-70E740481C1C}">
                  <a14:useLocalDpi xmlns:a14="http://schemas.microsoft.com/office/drawing/2010/main" val="0"/>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6" name="Oval 5"/>
          <p:cNvSpPr/>
          <p:nvPr/>
        </p:nvSpPr>
        <p:spPr>
          <a:xfrm>
            <a:off x="2420805" y="4394735"/>
            <a:ext cx="1569092" cy="1515679"/>
          </a:xfrm>
          <a:prstGeom prst="ellipse">
            <a:avLst/>
          </a:prstGeom>
          <a:blipFill dpi="0" rotWithShape="1">
            <a:blip r:embed="rId4" cstate="print">
              <a:extLst>
                <a:ext uri="{28A0092B-C50C-407E-A947-70E740481C1C}">
                  <a14:useLocalDpi xmlns:a14="http://schemas.microsoft.com/office/drawing/2010/main" val="0"/>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8" name="TextBox 7"/>
          <p:cNvSpPr txBox="1"/>
          <p:nvPr/>
        </p:nvSpPr>
        <p:spPr>
          <a:xfrm>
            <a:off x="5186104" y="5710359"/>
            <a:ext cx="6821852" cy="400110"/>
          </a:xfrm>
          <a:prstGeom prst="rect">
            <a:avLst/>
          </a:prstGeom>
          <a:noFill/>
        </p:spPr>
        <p:txBody>
          <a:bodyPr wrap="square" rtlCol="0">
            <a:spAutoFit/>
          </a:bodyPr>
          <a:lstStyle/>
          <a:p>
            <a:r>
              <a:rPr lang="en-CA" sz="2000" dirty="0">
                <a:solidFill>
                  <a:srgbClr val="9F2936"/>
                </a:solidFill>
              </a:rPr>
              <a:t>Leeches, Earthworm, Polychaetes </a:t>
            </a:r>
          </a:p>
        </p:txBody>
      </p:sp>
      <p:sp>
        <p:nvSpPr>
          <p:cNvPr id="15" name="TextBox 14"/>
          <p:cNvSpPr txBox="1"/>
          <p:nvPr/>
        </p:nvSpPr>
        <p:spPr>
          <a:xfrm>
            <a:off x="5186104" y="5404448"/>
            <a:ext cx="5205227" cy="400110"/>
          </a:xfrm>
          <a:prstGeom prst="rect">
            <a:avLst/>
          </a:prstGeom>
          <a:noFill/>
        </p:spPr>
        <p:txBody>
          <a:bodyPr wrap="square" rtlCol="0">
            <a:spAutoFit/>
          </a:bodyPr>
          <a:lstStyle/>
          <a:p>
            <a:r>
              <a:rPr lang="en-CA" sz="2000" b="1" dirty="0">
                <a:solidFill>
                  <a:srgbClr val="9F2936"/>
                </a:solidFill>
              </a:rPr>
              <a:t>Annelida Examples:</a:t>
            </a:r>
          </a:p>
        </p:txBody>
      </p:sp>
      <p:sp>
        <p:nvSpPr>
          <p:cNvPr id="9" name="Oval 8"/>
          <p:cNvSpPr/>
          <p:nvPr/>
        </p:nvSpPr>
        <p:spPr>
          <a:xfrm>
            <a:off x="3205351" y="2608682"/>
            <a:ext cx="1862301" cy="1786053"/>
          </a:xfrm>
          <a:prstGeom prst="ellipse">
            <a:avLst/>
          </a:prstGeom>
          <a:blipFill dpi="0" rotWithShape="1">
            <a:blip r:embed="rId5" cstate="print">
              <a:extLst>
                <a:ext uri="{28A0092B-C50C-407E-A947-70E740481C1C}">
                  <a14:useLocalDpi xmlns:a14="http://schemas.microsoft.com/office/drawing/2010/main" val="0"/>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8" name="TextBox 17"/>
          <p:cNvSpPr txBox="1"/>
          <p:nvPr/>
        </p:nvSpPr>
        <p:spPr>
          <a:xfrm>
            <a:off x="5186104" y="4199399"/>
            <a:ext cx="5205227" cy="400110"/>
          </a:xfrm>
          <a:prstGeom prst="rect">
            <a:avLst/>
          </a:prstGeom>
          <a:noFill/>
        </p:spPr>
        <p:txBody>
          <a:bodyPr wrap="square" rtlCol="0">
            <a:spAutoFit/>
          </a:bodyPr>
          <a:lstStyle/>
          <a:p>
            <a:r>
              <a:rPr lang="en-CA" sz="2000" b="1" dirty="0">
                <a:solidFill>
                  <a:srgbClr val="9F2936"/>
                </a:solidFill>
              </a:rPr>
              <a:t>Feeding Mechanism:</a:t>
            </a:r>
          </a:p>
        </p:txBody>
      </p:sp>
      <p:sp>
        <p:nvSpPr>
          <p:cNvPr id="17" name="Rectangle 16"/>
          <p:cNvSpPr/>
          <p:nvPr/>
        </p:nvSpPr>
        <p:spPr>
          <a:xfrm>
            <a:off x="5462298" y="2567544"/>
            <a:ext cx="6382038" cy="707886"/>
          </a:xfrm>
          <a:prstGeom prst="rect">
            <a:avLst/>
          </a:prstGeom>
        </p:spPr>
        <p:txBody>
          <a:bodyPr wrap="square">
            <a:spAutoFit/>
          </a:bodyPr>
          <a:lstStyle/>
          <a:p>
            <a:pPr marL="285750" indent="-285750">
              <a:buFont typeface="Arial" panose="020B0604020202020204" pitchFamily="34" charset="0"/>
              <a:buChar char="•"/>
            </a:pPr>
            <a:r>
              <a:rPr lang="en-CA" sz="2000" dirty="0">
                <a:solidFill>
                  <a:schemeClr val="tx2">
                    <a:lumMod val="75000"/>
                    <a:lumOff val="25000"/>
                  </a:schemeClr>
                </a:solidFill>
              </a:rPr>
              <a:t>Have tissues, organs, a nervous system, a circulatory system, but no respiratory system </a:t>
            </a:r>
          </a:p>
        </p:txBody>
      </p:sp>
      <p:sp>
        <p:nvSpPr>
          <p:cNvPr id="20" name="Rectangle 19"/>
          <p:cNvSpPr/>
          <p:nvPr/>
        </p:nvSpPr>
        <p:spPr>
          <a:xfrm>
            <a:off x="5462298" y="3296628"/>
            <a:ext cx="6722535" cy="400110"/>
          </a:xfrm>
          <a:prstGeom prst="rect">
            <a:avLst/>
          </a:prstGeom>
        </p:spPr>
        <p:txBody>
          <a:bodyPr wrap="square">
            <a:spAutoFit/>
          </a:bodyPr>
          <a:lstStyle/>
          <a:p>
            <a:pPr marL="285750" indent="-285750">
              <a:buFont typeface="Arial" panose="020B0604020202020204" pitchFamily="34" charset="0"/>
              <a:buChar char="•"/>
            </a:pPr>
            <a:r>
              <a:rPr lang="en-CA" sz="2000" dirty="0">
                <a:solidFill>
                  <a:schemeClr val="tx2">
                    <a:lumMod val="75000"/>
                    <a:lumOff val="25000"/>
                  </a:schemeClr>
                </a:solidFill>
              </a:rPr>
              <a:t>Live in both terrestrial and aquatic habitats</a:t>
            </a:r>
          </a:p>
        </p:txBody>
      </p:sp>
      <p:sp>
        <p:nvSpPr>
          <p:cNvPr id="16" name="Rectangle 15"/>
          <p:cNvSpPr/>
          <p:nvPr/>
        </p:nvSpPr>
        <p:spPr>
          <a:xfrm>
            <a:off x="5462298" y="3737904"/>
            <a:ext cx="6722535" cy="400110"/>
          </a:xfrm>
          <a:prstGeom prst="rect">
            <a:avLst/>
          </a:prstGeom>
        </p:spPr>
        <p:txBody>
          <a:bodyPr wrap="square">
            <a:spAutoFit/>
          </a:bodyPr>
          <a:lstStyle/>
          <a:p>
            <a:pPr marL="285750" indent="-285750">
              <a:buFont typeface="Arial" panose="020B0604020202020204" pitchFamily="34" charset="0"/>
              <a:buChar char="•"/>
            </a:pPr>
            <a:r>
              <a:rPr lang="en-CA" sz="2000" dirty="0">
                <a:solidFill>
                  <a:schemeClr val="tx2">
                    <a:lumMod val="75000"/>
                    <a:lumOff val="25000"/>
                  </a:schemeClr>
                </a:solidFill>
              </a:rPr>
              <a:t>Mobile, wide range of locomotion mechanisms</a:t>
            </a:r>
          </a:p>
        </p:txBody>
      </p:sp>
      <p:sp>
        <p:nvSpPr>
          <p:cNvPr id="21" name="Rectangle 20"/>
          <p:cNvSpPr/>
          <p:nvPr/>
        </p:nvSpPr>
        <p:spPr>
          <a:xfrm>
            <a:off x="5465661" y="4990696"/>
            <a:ext cx="5785532" cy="400110"/>
          </a:xfrm>
          <a:prstGeom prst="rect">
            <a:avLst/>
          </a:prstGeom>
        </p:spPr>
        <p:txBody>
          <a:bodyPr wrap="square">
            <a:spAutoFit/>
          </a:bodyPr>
          <a:lstStyle/>
          <a:p>
            <a:pPr marL="285750" indent="-285750">
              <a:buFont typeface="Arial" panose="020B0604020202020204" pitchFamily="34" charset="0"/>
              <a:buChar char="•"/>
            </a:pPr>
            <a:r>
              <a:rPr lang="en-CA" sz="2000" dirty="0">
                <a:solidFill>
                  <a:schemeClr val="tx2">
                    <a:lumMod val="75000"/>
                    <a:lumOff val="25000"/>
                  </a:schemeClr>
                </a:solidFill>
              </a:rPr>
              <a:t>Can be herbivores, carnivores, or omnivores</a:t>
            </a:r>
          </a:p>
        </p:txBody>
      </p:sp>
    </p:spTree>
    <p:extLst>
      <p:ext uri="{BB962C8B-B14F-4D97-AF65-F5344CB8AC3E}">
        <p14:creationId xmlns:p14="http://schemas.microsoft.com/office/powerpoint/2010/main" val="5127041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fade">
                                      <p:cBhvr>
                                        <p:cTn id="10" dur="500"/>
                                        <p:tgtEl>
                                          <p:spTgt spid="9"/>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500"/>
                                        <p:tgtEl>
                                          <p:spTgt spid="6"/>
                                        </p:tgtEl>
                                      </p:cBhvr>
                                    </p:animEffec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grpId="0" nodeType="clickEffect">
                                  <p:stCondLst>
                                    <p:cond delay="0"/>
                                  </p:stCondLst>
                                  <p:childTnLst>
                                    <p:set>
                                      <p:cBhvr>
                                        <p:cTn id="17" dur="1" fill="hold">
                                          <p:stCondLst>
                                            <p:cond delay="0"/>
                                          </p:stCondLst>
                                        </p:cTn>
                                        <p:tgtEl>
                                          <p:spTgt spid="14"/>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grpId="0" nodeType="clickEffect">
                                  <p:stCondLst>
                                    <p:cond delay="0"/>
                                  </p:stCondLst>
                                  <p:childTnLst>
                                    <p:set>
                                      <p:cBhvr>
                                        <p:cTn id="21" dur="1" fill="hold">
                                          <p:stCondLst>
                                            <p:cond delay="0"/>
                                          </p:stCondLst>
                                        </p:cTn>
                                        <p:tgtEl>
                                          <p:spTgt spid="11"/>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grpId="0" nodeType="clickEffect">
                                  <p:stCondLst>
                                    <p:cond delay="0"/>
                                  </p:stCondLst>
                                  <p:childTnLst>
                                    <p:set>
                                      <p:cBhvr>
                                        <p:cTn id="25" dur="1" fill="hold">
                                          <p:stCondLst>
                                            <p:cond delay="0"/>
                                          </p:stCondLst>
                                        </p:cTn>
                                        <p:tgtEl>
                                          <p:spTgt spid="17"/>
                                        </p:tgtEl>
                                        <p:attrNameLst>
                                          <p:attrName>style.visibility</p:attrName>
                                        </p:attrNameLst>
                                      </p:cBhvr>
                                      <p:to>
                                        <p:strVal val="visible"/>
                                      </p:to>
                                    </p:set>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grpId="0" nodeType="clickEffect">
                                  <p:stCondLst>
                                    <p:cond delay="0"/>
                                  </p:stCondLst>
                                  <p:childTnLst>
                                    <p:set>
                                      <p:cBhvr>
                                        <p:cTn id="29" dur="1" fill="hold">
                                          <p:stCondLst>
                                            <p:cond delay="0"/>
                                          </p:stCondLst>
                                        </p:cTn>
                                        <p:tgtEl>
                                          <p:spTgt spid="20"/>
                                        </p:tgtEl>
                                        <p:attrNameLst>
                                          <p:attrName>style.visibility</p:attrName>
                                        </p:attrNameLst>
                                      </p:cBhvr>
                                      <p:to>
                                        <p:strVal val="visible"/>
                                      </p:to>
                                    </p:set>
                                  </p:childTnLst>
                                </p:cTn>
                              </p:par>
                            </p:childTnLst>
                          </p:cTn>
                        </p:par>
                      </p:childTnLst>
                    </p:cTn>
                  </p:par>
                  <p:par>
                    <p:cTn id="30" fill="hold">
                      <p:stCondLst>
                        <p:cond delay="indefinite"/>
                      </p:stCondLst>
                      <p:childTnLst>
                        <p:par>
                          <p:cTn id="31" fill="hold">
                            <p:stCondLst>
                              <p:cond delay="0"/>
                            </p:stCondLst>
                            <p:childTnLst>
                              <p:par>
                                <p:cTn id="32" presetID="1" presetClass="entr" presetSubtype="0" fill="hold" grpId="0" nodeType="clickEffect">
                                  <p:stCondLst>
                                    <p:cond delay="0"/>
                                  </p:stCondLst>
                                  <p:childTnLst>
                                    <p:set>
                                      <p:cBhvr>
                                        <p:cTn id="33" dur="1" fill="hold">
                                          <p:stCondLst>
                                            <p:cond delay="0"/>
                                          </p:stCondLst>
                                        </p:cTn>
                                        <p:tgtEl>
                                          <p:spTgt spid="16"/>
                                        </p:tgtEl>
                                        <p:attrNameLst>
                                          <p:attrName>style.visibility</p:attrName>
                                        </p:attrNameLst>
                                      </p:cBhvr>
                                      <p:to>
                                        <p:strVal val="visible"/>
                                      </p:to>
                                    </p:set>
                                  </p:childTnLst>
                                </p:cTn>
                              </p:par>
                            </p:childTnLst>
                          </p:cTn>
                        </p:par>
                      </p:childTnLst>
                    </p:cTn>
                  </p:par>
                  <p:par>
                    <p:cTn id="34" fill="hold">
                      <p:stCondLst>
                        <p:cond delay="indefinite"/>
                      </p:stCondLst>
                      <p:childTnLst>
                        <p:par>
                          <p:cTn id="35" fill="hold">
                            <p:stCondLst>
                              <p:cond delay="0"/>
                            </p:stCondLst>
                            <p:childTnLst>
                              <p:par>
                                <p:cTn id="36" presetID="1" presetClass="entr" presetSubtype="0" fill="hold" grpId="0" nodeType="clickEffect">
                                  <p:stCondLst>
                                    <p:cond delay="0"/>
                                  </p:stCondLst>
                                  <p:childTnLst>
                                    <p:set>
                                      <p:cBhvr>
                                        <p:cTn id="37" dur="1" fill="hold">
                                          <p:stCondLst>
                                            <p:cond delay="0"/>
                                          </p:stCondLst>
                                        </p:cTn>
                                        <p:tgtEl>
                                          <p:spTgt spid="18"/>
                                        </p:tgtEl>
                                        <p:attrNameLst>
                                          <p:attrName>style.visibility</p:attrName>
                                        </p:attrNameLst>
                                      </p:cBhvr>
                                      <p:to>
                                        <p:strVal val="visible"/>
                                      </p:to>
                                    </p:set>
                                  </p:childTnLst>
                                </p:cTn>
                              </p:par>
                            </p:childTnLst>
                          </p:cTn>
                        </p:par>
                      </p:childTnLst>
                    </p:cTn>
                  </p:par>
                  <p:par>
                    <p:cTn id="38" fill="hold">
                      <p:stCondLst>
                        <p:cond delay="indefinite"/>
                      </p:stCondLst>
                      <p:childTnLst>
                        <p:par>
                          <p:cTn id="39" fill="hold">
                            <p:stCondLst>
                              <p:cond delay="0"/>
                            </p:stCondLst>
                            <p:childTnLst>
                              <p:par>
                                <p:cTn id="40" presetID="1" presetClass="entr" presetSubtype="0" fill="hold" grpId="0" nodeType="clickEffect">
                                  <p:stCondLst>
                                    <p:cond delay="0"/>
                                  </p:stCondLst>
                                  <p:childTnLst>
                                    <p:set>
                                      <p:cBhvr>
                                        <p:cTn id="41" dur="1" fill="hold">
                                          <p:stCondLst>
                                            <p:cond delay="0"/>
                                          </p:stCondLst>
                                        </p:cTn>
                                        <p:tgtEl>
                                          <p:spTgt spid="13"/>
                                        </p:tgtEl>
                                        <p:attrNameLst>
                                          <p:attrName>style.visibility</p:attrName>
                                        </p:attrNameLst>
                                      </p:cBhvr>
                                      <p:to>
                                        <p:strVal val="visible"/>
                                      </p:to>
                                    </p:set>
                                  </p:childTnLst>
                                </p:cTn>
                              </p:par>
                            </p:childTnLst>
                          </p:cTn>
                        </p:par>
                      </p:childTnLst>
                    </p:cTn>
                  </p:par>
                  <p:par>
                    <p:cTn id="42" fill="hold">
                      <p:stCondLst>
                        <p:cond delay="indefinite"/>
                      </p:stCondLst>
                      <p:childTnLst>
                        <p:par>
                          <p:cTn id="43" fill="hold">
                            <p:stCondLst>
                              <p:cond delay="0"/>
                            </p:stCondLst>
                            <p:childTnLst>
                              <p:par>
                                <p:cTn id="44" presetID="1" presetClass="entr" presetSubtype="0" fill="hold" grpId="0" nodeType="clickEffect">
                                  <p:stCondLst>
                                    <p:cond delay="0"/>
                                  </p:stCondLst>
                                  <p:childTnLst>
                                    <p:set>
                                      <p:cBhvr>
                                        <p:cTn id="45" dur="1" fill="hold">
                                          <p:stCondLst>
                                            <p:cond delay="0"/>
                                          </p:stCondLst>
                                        </p:cTn>
                                        <p:tgtEl>
                                          <p:spTgt spid="21"/>
                                        </p:tgtEl>
                                        <p:attrNameLst>
                                          <p:attrName>style.visibility</p:attrName>
                                        </p:attrNameLst>
                                      </p:cBhvr>
                                      <p:to>
                                        <p:strVal val="visible"/>
                                      </p:to>
                                    </p:set>
                                  </p:childTnLst>
                                </p:cTn>
                              </p:par>
                            </p:childTnLst>
                          </p:cTn>
                        </p:par>
                      </p:childTnLst>
                    </p:cTn>
                  </p:par>
                  <p:par>
                    <p:cTn id="46" fill="hold">
                      <p:stCondLst>
                        <p:cond delay="indefinite"/>
                      </p:stCondLst>
                      <p:childTnLst>
                        <p:par>
                          <p:cTn id="47" fill="hold">
                            <p:stCondLst>
                              <p:cond delay="0"/>
                            </p:stCondLst>
                            <p:childTnLst>
                              <p:par>
                                <p:cTn id="48" presetID="1" presetClass="entr" presetSubtype="0" fill="hold" grpId="0" nodeType="clickEffect">
                                  <p:stCondLst>
                                    <p:cond delay="0"/>
                                  </p:stCondLst>
                                  <p:childTnLst>
                                    <p:set>
                                      <p:cBhvr>
                                        <p:cTn id="49" dur="1" fill="hold">
                                          <p:stCondLst>
                                            <p:cond delay="0"/>
                                          </p:stCondLst>
                                        </p:cTn>
                                        <p:tgtEl>
                                          <p:spTgt spid="15"/>
                                        </p:tgtEl>
                                        <p:attrNameLst>
                                          <p:attrName>style.visibility</p:attrName>
                                        </p:attrNameLst>
                                      </p:cBhvr>
                                      <p:to>
                                        <p:strVal val="visible"/>
                                      </p:to>
                                    </p:set>
                                  </p:childTnLst>
                                </p:cTn>
                              </p:par>
                              <p:par>
                                <p:cTn id="50" presetID="1" presetClass="entr" presetSubtype="0" fill="hold" grpId="0" nodeType="withEffect">
                                  <p:stCondLst>
                                    <p:cond delay="0"/>
                                  </p:stCondLst>
                                  <p:childTnLst>
                                    <p:set>
                                      <p:cBhvr>
                                        <p:cTn id="51"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3" grpId="0"/>
      <p:bldP spid="14" grpId="0"/>
      <p:bldP spid="3" grpId="0" animBg="1"/>
      <p:bldP spid="6" grpId="0" animBg="1"/>
      <p:bldP spid="8" grpId="0"/>
      <p:bldP spid="15" grpId="0"/>
      <p:bldP spid="9" grpId="0" animBg="1"/>
      <p:bldP spid="18" grpId="0"/>
      <p:bldP spid="17" grpId="0"/>
      <p:bldP spid="20" grpId="0"/>
      <p:bldP spid="16" grpId="0"/>
      <p:bldP spid="21"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1097280" y="305653"/>
            <a:ext cx="10058400" cy="1450757"/>
          </a:xfrm>
          <a:prstGeom prst="rect">
            <a:avLst/>
          </a:prstGeom>
        </p:spPr>
        <p:txBody>
          <a:bodyPr vert="horz" lIns="91440" tIns="45720" rIns="91440" bIns="45720" rtlCol="0" anchor="b">
            <a:no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r>
              <a:rPr lang="en-CA" sz="5000" b="1" i="1" dirty="0">
                <a:solidFill>
                  <a:srgbClr val="9F2936"/>
                </a:solidFill>
              </a:rPr>
              <a:t>Phylum Arthropoda - </a:t>
            </a:r>
            <a:r>
              <a:rPr lang="en-CA" sz="5000" b="1" dirty="0">
                <a:solidFill>
                  <a:srgbClr val="9F2936"/>
                </a:solidFill>
              </a:rPr>
              <a:t>Arthropods</a:t>
            </a:r>
          </a:p>
        </p:txBody>
      </p:sp>
      <p:sp>
        <p:nvSpPr>
          <p:cNvPr id="7" name="Rectangle 6"/>
          <p:cNvSpPr/>
          <p:nvPr/>
        </p:nvSpPr>
        <p:spPr>
          <a:xfrm>
            <a:off x="7452643" y="6106335"/>
            <a:ext cx="4867969" cy="215444"/>
          </a:xfrm>
          <a:prstGeom prst="rect">
            <a:avLst/>
          </a:prstGeom>
        </p:spPr>
        <p:txBody>
          <a:bodyPr wrap="square">
            <a:spAutoFit/>
          </a:bodyPr>
          <a:lstStyle/>
          <a:p>
            <a:r>
              <a:rPr lang="en-CA" sz="800" i="1" dirty="0">
                <a:solidFill>
                  <a:schemeClr val="bg1">
                    <a:lumMod val="75000"/>
                  </a:schemeClr>
                </a:solidFill>
              </a:rPr>
              <a:t>Snail photo by Ducks Unlimited Canada. Octopus photo from Wikipedia. Clam image from fishpondinfo.com.</a:t>
            </a:r>
          </a:p>
        </p:txBody>
      </p:sp>
      <p:sp>
        <p:nvSpPr>
          <p:cNvPr id="11" name="Rectangle 10"/>
          <p:cNvSpPr/>
          <p:nvPr/>
        </p:nvSpPr>
        <p:spPr>
          <a:xfrm>
            <a:off x="5462300" y="2181046"/>
            <a:ext cx="8420073" cy="400110"/>
          </a:xfrm>
          <a:prstGeom prst="rect">
            <a:avLst/>
          </a:prstGeom>
        </p:spPr>
        <p:txBody>
          <a:bodyPr wrap="square">
            <a:spAutoFit/>
          </a:bodyPr>
          <a:lstStyle/>
          <a:p>
            <a:pPr marL="285750" indent="-285750">
              <a:buFont typeface="Arial" panose="020B0604020202020204" pitchFamily="34" charset="0"/>
              <a:buChar char="•"/>
            </a:pPr>
            <a:r>
              <a:rPr lang="en-CA" sz="2000" dirty="0">
                <a:solidFill>
                  <a:schemeClr val="tx2">
                    <a:lumMod val="75000"/>
                    <a:lumOff val="25000"/>
                  </a:schemeClr>
                </a:solidFill>
              </a:rPr>
              <a:t>Exoskeleton – hard outer cover</a:t>
            </a:r>
          </a:p>
        </p:txBody>
      </p:sp>
      <p:sp>
        <p:nvSpPr>
          <p:cNvPr id="13" name="Rectangle 12"/>
          <p:cNvSpPr/>
          <p:nvPr/>
        </p:nvSpPr>
        <p:spPr>
          <a:xfrm>
            <a:off x="5462300" y="4872733"/>
            <a:ext cx="5785532" cy="400110"/>
          </a:xfrm>
          <a:prstGeom prst="rect">
            <a:avLst/>
          </a:prstGeom>
        </p:spPr>
        <p:txBody>
          <a:bodyPr wrap="square">
            <a:spAutoFit/>
          </a:bodyPr>
          <a:lstStyle/>
          <a:p>
            <a:pPr marL="285750" indent="-285750">
              <a:buFont typeface="Arial" panose="020B0604020202020204" pitchFamily="34" charset="0"/>
              <a:buChar char="•"/>
            </a:pPr>
            <a:r>
              <a:rPr lang="en-CA" sz="2000" dirty="0">
                <a:solidFill>
                  <a:schemeClr val="tx2">
                    <a:lumMod val="75000"/>
                    <a:lumOff val="25000"/>
                  </a:schemeClr>
                </a:solidFill>
              </a:rPr>
              <a:t>Have a digestive system with a mouth and an anus</a:t>
            </a:r>
          </a:p>
        </p:txBody>
      </p:sp>
      <p:sp>
        <p:nvSpPr>
          <p:cNvPr id="14" name="TextBox 13"/>
          <p:cNvSpPr txBox="1"/>
          <p:nvPr/>
        </p:nvSpPr>
        <p:spPr>
          <a:xfrm>
            <a:off x="5067652" y="1851776"/>
            <a:ext cx="5132070" cy="400110"/>
          </a:xfrm>
          <a:prstGeom prst="rect">
            <a:avLst/>
          </a:prstGeom>
          <a:noFill/>
        </p:spPr>
        <p:txBody>
          <a:bodyPr wrap="square" rtlCol="0">
            <a:spAutoFit/>
          </a:bodyPr>
          <a:lstStyle/>
          <a:p>
            <a:r>
              <a:rPr lang="en-CA" altLang="en-US" sz="2000" b="1" dirty="0">
                <a:solidFill>
                  <a:srgbClr val="9F2936"/>
                </a:solidFill>
              </a:rPr>
              <a:t>Structure:</a:t>
            </a:r>
            <a:endParaRPr lang="en-US" altLang="en-US" sz="3200" b="1" dirty="0">
              <a:solidFill>
                <a:srgbClr val="9F2936"/>
              </a:solidFill>
            </a:endParaRPr>
          </a:p>
        </p:txBody>
      </p:sp>
      <p:sp>
        <p:nvSpPr>
          <p:cNvPr id="3" name="Oval 2"/>
          <p:cNvSpPr/>
          <p:nvPr/>
        </p:nvSpPr>
        <p:spPr>
          <a:xfrm rot="21355974">
            <a:off x="650646" y="2021415"/>
            <a:ext cx="2311738" cy="2264991"/>
          </a:xfrm>
          <a:prstGeom prst="ellipse">
            <a:avLst/>
          </a:prstGeom>
          <a:blipFill dpi="0" rotWithShape="1">
            <a:blip r:embed="rId3" cstate="print">
              <a:extLst>
                <a:ext uri="{28A0092B-C50C-407E-A947-70E740481C1C}">
                  <a14:useLocalDpi xmlns:a14="http://schemas.microsoft.com/office/drawing/2010/main" val="0"/>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6" name="Oval 5"/>
          <p:cNvSpPr/>
          <p:nvPr/>
        </p:nvSpPr>
        <p:spPr>
          <a:xfrm>
            <a:off x="3180909" y="2581156"/>
            <a:ext cx="1267952" cy="1167488"/>
          </a:xfrm>
          <a:prstGeom prst="ellipse">
            <a:avLst/>
          </a:prstGeom>
          <a:blipFill dpi="0" rotWithShape="1">
            <a:blip r:embed="rId4" cstate="print">
              <a:extLst>
                <a:ext uri="{28A0092B-C50C-407E-A947-70E740481C1C}">
                  <a14:useLocalDpi xmlns:a14="http://schemas.microsoft.com/office/drawing/2010/main" val="0"/>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8" name="TextBox 7"/>
          <p:cNvSpPr txBox="1"/>
          <p:nvPr/>
        </p:nvSpPr>
        <p:spPr>
          <a:xfrm>
            <a:off x="5165473" y="5647107"/>
            <a:ext cx="6821852" cy="400110"/>
          </a:xfrm>
          <a:prstGeom prst="rect">
            <a:avLst/>
          </a:prstGeom>
          <a:noFill/>
        </p:spPr>
        <p:txBody>
          <a:bodyPr wrap="square" rtlCol="0">
            <a:spAutoFit/>
          </a:bodyPr>
          <a:lstStyle/>
          <a:p>
            <a:r>
              <a:rPr lang="en-CA" sz="2000" dirty="0">
                <a:solidFill>
                  <a:srgbClr val="9F2936"/>
                </a:solidFill>
              </a:rPr>
              <a:t>Dragonfly, Dock Spider, Crayfish, Centipede</a:t>
            </a:r>
          </a:p>
        </p:txBody>
      </p:sp>
      <p:sp>
        <p:nvSpPr>
          <p:cNvPr id="15" name="TextBox 14"/>
          <p:cNvSpPr txBox="1"/>
          <p:nvPr/>
        </p:nvSpPr>
        <p:spPr>
          <a:xfrm>
            <a:off x="5165473" y="5341196"/>
            <a:ext cx="5205227" cy="400110"/>
          </a:xfrm>
          <a:prstGeom prst="rect">
            <a:avLst/>
          </a:prstGeom>
          <a:noFill/>
        </p:spPr>
        <p:txBody>
          <a:bodyPr wrap="square" rtlCol="0">
            <a:spAutoFit/>
          </a:bodyPr>
          <a:lstStyle/>
          <a:p>
            <a:r>
              <a:rPr lang="en-CA" sz="2000" b="1" dirty="0">
                <a:solidFill>
                  <a:srgbClr val="9F2936"/>
                </a:solidFill>
              </a:rPr>
              <a:t>Arthropod Examples:</a:t>
            </a:r>
          </a:p>
        </p:txBody>
      </p:sp>
      <p:sp>
        <p:nvSpPr>
          <p:cNvPr id="9" name="Oval 8"/>
          <p:cNvSpPr/>
          <p:nvPr/>
        </p:nvSpPr>
        <p:spPr>
          <a:xfrm>
            <a:off x="2299074" y="3926020"/>
            <a:ext cx="1989267" cy="1967576"/>
          </a:xfrm>
          <a:prstGeom prst="ellipse">
            <a:avLst/>
          </a:prstGeom>
          <a:blipFill dpi="0" rotWithShape="1">
            <a:blip r:embed="rId5" cstate="print">
              <a:extLst>
                <a:ext uri="{28A0092B-C50C-407E-A947-70E740481C1C}">
                  <a14:useLocalDpi xmlns:a14="http://schemas.microsoft.com/office/drawing/2010/main" val="0"/>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8" name="TextBox 17"/>
          <p:cNvSpPr txBox="1"/>
          <p:nvPr/>
        </p:nvSpPr>
        <p:spPr>
          <a:xfrm>
            <a:off x="5165473" y="4173028"/>
            <a:ext cx="5205227" cy="400110"/>
          </a:xfrm>
          <a:prstGeom prst="rect">
            <a:avLst/>
          </a:prstGeom>
          <a:noFill/>
        </p:spPr>
        <p:txBody>
          <a:bodyPr wrap="square" rtlCol="0">
            <a:spAutoFit/>
          </a:bodyPr>
          <a:lstStyle/>
          <a:p>
            <a:r>
              <a:rPr lang="en-CA" sz="2000" b="1" dirty="0">
                <a:solidFill>
                  <a:srgbClr val="9F2936"/>
                </a:solidFill>
              </a:rPr>
              <a:t>Feeding Mechanism:</a:t>
            </a:r>
          </a:p>
        </p:txBody>
      </p:sp>
      <p:sp>
        <p:nvSpPr>
          <p:cNvPr id="17" name="Rectangle 16"/>
          <p:cNvSpPr/>
          <p:nvPr/>
        </p:nvSpPr>
        <p:spPr>
          <a:xfrm>
            <a:off x="5462300" y="2565317"/>
            <a:ext cx="6382038" cy="400110"/>
          </a:xfrm>
          <a:prstGeom prst="rect">
            <a:avLst/>
          </a:prstGeom>
        </p:spPr>
        <p:txBody>
          <a:bodyPr wrap="square">
            <a:spAutoFit/>
          </a:bodyPr>
          <a:lstStyle/>
          <a:p>
            <a:pPr marL="285750" indent="-285750">
              <a:buFont typeface="Arial" panose="020B0604020202020204" pitchFamily="34" charset="0"/>
              <a:buChar char="•"/>
            </a:pPr>
            <a:r>
              <a:rPr lang="en-CA" sz="2000" dirty="0">
                <a:solidFill>
                  <a:schemeClr val="tx2">
                    <a:lumMod val="75000"/>
                    <a:lumOff val="25000"/>
                  </a:schemeClr>
                </a:solidFill>
              </a:rPr>
              <a:t>Segmented bodies, open circulatory system </a:t>
            </a:r>
          </a:p>
        </p:txBody>
      </p:sp>
      <p:sp>
        <p:nvSpPr>
          <p:cNvPr id="20" name="Rectangle 19"/>
          <p:cNvSpPr/>
          <p:nvPr/>
        </p:nvSpPr>
        <p:spPr>
          <a:xfrm>
            <a:off x="5469465" y="3725965"/>
            <a:ext cx="6722535" cy="400110"/>
          </a:xfrm>
          <a:prstGeom prst="rect">
            <a:avLst/>
          </a:prstGeom>
        </p:spPr>
        <p:txBody>
          <a:bodyPr wrap="square">
            <a:spAutoFit/>
          </a:bodyPr>
          <a:lstStyle/>
          <a:p>
            <a:pPr marL="285750" indent="-285750">
              <a:buFont typeface="Arial" panose="020B0604020202020204" pitchFamily="34" charset="0"/>
              <a:buChar char="•"/>
            </a:pPr>
            <a:r>
              <a:rPr lang="en-CA" sz="2000" dirty="0">
                <a:solidFill>
                  <a:schemeClr val="tx2">
                    <a:lumMod val="75000"/>
                    <a:lumOff val="25000"/>
                  </a:schemeClr>
                </a:solidFill>
              </a:rPr>
              <a:t>Live in both terrestrial and aquatic habitats</a:t>
            </a:r>
          </a:p>
        </p:txBody>
      </p:sp>
      <p:sp>
        <p:nvSpPr>
          <p:cNvPr id="21" name="Rectangle 20"/>
          <p:cNvSpPr/>
          <p:nvPr/>
        </p:nvSpPr>
        <p:spPr>
          <a:xfrm>
            <a:off x="5462300" y="4545577"/>
            <a:ext cx="5785532" cy="400110"/>
          </a:xfrm>
          <a:prstGeom prst="rect">
            <a:avLst/>
          </a:prstGeom>
        </p:spPr>
        <p:txBody>
          <a:bodyPr wrap="square">
            <a:spAutoFit/>
          </a:bodyPr>
          <a:lstStyle/>
          <a:p>
            <a:pPr marL="285750" indent="-285750">
              <a:buFont typeface="Arial" panose="020B0604020202020204" pitchFamily="34" charset="0"/>
              <a:buChar char="•"/>
            </a:pPr>
            <a:r>
              <a:rPr lang="en-CA" sz="2000" dirty="0">
                <a:solidFill>
                  <a:schemeClr val="tx2">
                    <a:lumMod val="75000"/>
                    <a:lumOff val="25000"/>
                  </a:schemeClr>
                </a:solidFill>
              </a:rPr>
              <a:t>Can be herbivores, carnivores, or omnivores</a:t>
            </a:r>
          </a:p>
        </p:txBody>
      </p:sp>
      <p:sp>
        <p:nvSpPr>
          <p:cNvPr id="19" name="Rectangle 18"/>
          <p:cNvSpPr/>
          <p:nvPr/>
        </p:nvSpPr>
        <p:spPr>
          <a:xfrm>
            <a:off x="5469465" y="2971126"/>
            <a:ext cx="6066449" cy="707886"/>
          </a:xfrm>
          <a:prstGeom prst="rect">
            <a:avLst/>
          </a:prstGeom>
        </p:spPr>
        <p:txBody>
          <a:bodyPr wrap="square">
            <a:spAutoFit/>
          </a:bodyPr>
          <a:lstStyle/>
          <a:p>
            <a:pPr marL="285750" indent="-285750">
              <a:buFont typeface="Arial" panose="020B0604020202020204" pitchFamily="34" charset="0"/>
              <a:buChar char="•"/>
            </a:pPr>
            <a:r>
              <a:rPr lang="en-CA" sz="2000" dirty="0">
                <a:solidFill>
                  <a:schemeClr val="tx2">
                    <a:lumMod val="75000"/>
                    <a:lumOff val="25000"/>
                  </a:schemeClr>
                </a:solidFill>
              </a:rPr>
              <a:t>Have jointed appendages, creating a wide range of locomotion mechanisms (like flying, jumping, walking)</a:t>
            </a:r>
          </a:p>
        </p:txBody>
      </p:sp>
      <p:sp>
        <p:nvSpPr>
          <p:cNvPr id="22" name="Oval 21"/>
          <p:cNvSpPr/>
          <p:nvPr/>
        </p:nvSpPr>
        <p:spPr>
          <a:xfrm rot="19250354">
            <a:off x="720163" y="4417723"/>
            <a:ext cx="1391642" cy="1407253"/>
          </a:xfrm>
          <a:prstGeom prst="ellipse">
            <a:avLst/>
          </a:prstGeom>
          <a:blipFill dpi="0" rotWithShape="1">
            <a:blip r:embed="rId6" cstate="print">
              <a:extLst>
                <a:ext uri="{28A0092B-C50C-407E-A947-70E740481C1C}">
                  <a14:useLocalDpi xmlns:a14="http://schemas.microsoft.com/office/drawing/2010/main" val="0"/>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Tree>
    <p:extLst>
      <p:ext uri="{BB962C8B-B14F-4D97-AF65-F5344CB8AC3E}">
        <p14:creationId xmlns:p14="http://schemas.microsoft.com/office/powerpoint/2010/main" val="27596811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2"/>
                                        </p:tgtEl>
                                        <p:attrNameLst>
                                          <p:attrName>style.visibility</p:attrName>
                                        </p:attrNameLst>
                                      </p:cBhvr>
                                      <p:to>
                                        <p:strVal val="visible"/>
                                      </p:to>
                                    </p:set>
                                    <p:animEffect transition="in" filter="fade">
                                      <p:cBhvr>
                                        <p:cTn id="13" dur="500"/>
                                        <p:tgtEl>
                                          <p:spTgt spid="22"/>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fade">
                                      <p:cBhvr>
                                        <p:cTn id="16" dur="500"/>
                                        <p:tgtEl>
                                          <p:spTgt spid="9"/>
                                        </p:tgtEl>
                                      </p:cBhvr>
                                    </p:animEffec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4"/>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1"/>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7"/>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19"/>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20"/>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18"/>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21"/>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13"/>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grpId="0" nodeType="clickEffect">
                                  <p:stCondLst>
                                    <p:cond delay="0"/>
                                  </p:stCondLst>
                                  <p:childTnLst>
                                    <p:set>
                                      <p:cBhvr>
                                        <p:cTn id="52" dur="1" fill="hold">
                                          <p:stCondLst>
                                            <p:cond delay="0"/>
                                          </p:stCondLst>
                                        </p:cTn>
                                        <p:tgtEl>
                                          <p:spTgt spid="15"/>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3" grpId="0"/>
      <p:bldP spid="14" grpId="0"/>
      <p:bldP spid="3" grpId="0" animBg="1"/>
      <p:bldP spid="6" grpId="0" animBg="1"/>
      <p:bldP spid="8" grpId="0"/>
      <p:bldP spid="15" grpId="0"/>
      <p:bldP spid="9" grpId="0" animBg="1"/>
      <p:bldP spid="18" grpId="0"/>
      <p:bldP spid="17" grpId="0"/>
      <p:bldP spid="20" grpId="0"/>
      <p:bldP spid="21" grpId="0"/>
      <p:bldP spid="19" grpId="0"/>
      <p:bldP spid="22"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22680" y="1023203"/>
            <a:ext cx="10058400" cy="1450757"/>
          </a:xfrm>
        </p:spPr>
        <p:txBody>
          <a:bodyPr>
            <a:noAutofit/>
          </a:bodyPr>
          <a:lstStyle/>
          <a:p>
            <a:r>
              <a:rPr lang="en-CA" sz="5400" b="1" dirty="0">
                <a:solidFill>
                  <a:srgbClr val="9F2936"/>
                </a:solidFill>
              </a:rPr>
              <a:t>Invertebrates in Wetlands </a:t>
            </a:r>
            <a:br>
              <a:rPr lang="en-CA" sz="5400" b="1" dirty="0">
                <a:solidFill>
                  <a:srgbClr val="9F2936"/>
                </a:solidFill>
              </a:rPr>
            </a:br>
            <a:endParaRPr lang="en-CA" sz="5400" dirty="0"/>
          </a:p>
        </p:txBody>
      </p:sp>
      <p:sp>
        <p:nvSpPr>
          <p:cNvPr id="3" name="TextBox 2"/>
          <p:cNvSpPr txBox="1"/>
          <p:nvPr/>
        </p:nvSpPr>
        <p:spPr>
          <a:xfrm>
            <a:off x="1097280" y="1983521"/>
            <a:ext cx="12752094" cy="707886"/>
          </a:xfrm>
          <a:prstGeom prst="rect">
            <a:avLst/>
          </a:prstGeom>
          <a:noFill/>
        </p:spPr>
        <p:txBody>
          <a:bodyPr wrap="square" rtlCol="0">
            <a:spAutoFit/>
          </a:bodyPr>
          <a:lstStyle/>
          <a:p>
            <a:r>
              <a:rPr lang="en-CA" sz="2000" dirty="0">
                <a:solidFill>
                  <a:schemeClr val="tx2">
                    <a:lumMod val="75000"/>
                    <a:lumOff val="25000"/>
                  </a:schemeClr>
                </a:solidFill>
              </a:rPr>
              <a:t>There are invertebrates from each of these phyla living in wetlands. </a:t>
            </a:r>
          </a:p>
          <a:p>
            <a:endParaRPr lang="en-CA" sz="2000" dirty="0">
              <a:solidFill>
                <a:schemeClr val="tx2">
                  <a:lumMod val="75000"/>
                  <a:lumOff val="25000"/>
                </a:schemeClr>
              </a:solidFill>
            </a:endParaRPr>
          </a:p>
        </p:txBody>
      </p:sp>
      <p:sp>
        <p:nvSpPr>
          <p:cNvPr id="4" name="TextBox 3"/>
          <p:cNvSpPr txBox="1"/>
          <p:nvPr/>
        </p:nvSpPr>
        <p:spPr>
          <a:xfrm>
            <a:off x="1097280" y="2531337"/>
            <a:ext cx="10244746" cy="1384995"/>
          </a:xfrm>
          <a:prstGeom prst="rect">
            <a:avLst/>
          </a:prstGeom>
          <a:noFill/>
        </p:spPr>
        <p:txBody>
          <a:bodyPr wrap="square" rtlCol="0">
            <a:spAutoFit/>
          </a:bodyPr>
          <a:lstStyle/>
          <a:p>
            <a:r>
              <a:rPr lang="en-CA" sz="2000" b="1" dirty="0">
                <a:solidFill>
                  <a:schemeClr val="tx2">
                    <a:lumMod val="75000"/>
                    <a:lumOff val="25000"/>
                  </a:schemeClr>
                </a:solidFill>
              </a:rPr>
              <a:t>Wetlands </a:t>
            </a:r>
            <a:r>
              <a:rPr lang="en-CA" sz="2000" dirty="0">
                <a:solidFill>
                  <a:schemeClr val="tx2">
                    <a:lumMod val="75000"/>
                    <a:lumOff val="25000"/>
                  </a:schemeClr>
                </a:solidFill>
              </a:rPr>
              <a:t>are shallow bodies of water that promote rich vegetation growth. The type of wetland will also determine what kinds of invertebrates live in these freshwater habitats, for each wetland type provides different kinds of vegetation, nutrients and water levels.</a:t>
            </a:r>
          </a:p>
          <a:p>
            <a:endParaRPr lang="en-CA" sz="2400" dirty="0">
              <a:solidFill>
                <a:schemeClr val="tx2">
                  <a:lumMod val="75000"/>
                  <a:lumOff val="25000"/>
                </a:schemeClr>
              </a:solidFill>
            </a:endParaRPr>
          </a:p>
        </p:txBody>
      </p:sp>
      <p:sp>
        <p:nvSpPr>
          <p:cNvPr id="9" name="TextBox 8"/>
          <p:cNvSpPr txBox="1"/>
          <p:nvPr/>
        </p:nvSpPr>
        <p:spPr>
          <a:xfrm>
            <a:off x="1122680" y="3651725"/>
            <a:ext cx="3306724" cy="461665"/>
          </a:xfrm>
          <a:prstGeom prst="rect">
            <a:avLst/>
          </a:prstGeom>
          <a:noFill/>
        </p:spPr>
        <p:txBody>
          <a:bodyPr wrap="square" rtlCol="0">
            <a:spAutoFit/>
          </a:bodyPr>
          <a:lstStyle/>
          <a:p>
            <a:r>
              <a:rPr lang="en-CA" sz="2400" b="1" dirty="0">
                <a:solidFill>
                  <a:srgbClr val="9F2936"/>
                </a:solidFill>
              </a:rPr>
              <a:t>Types of Wetlands:</a:t>
            </a:r>
          </a:p>
        </p:txBody>
      </p:sp>
      <p:grpSp>
        <p:nvGrpSpPr>
          <p:cNvPr id="10" name="Group 9"/>
          <p:cNvGrpSpPr/>
          <p:nvPr/>
        </p:nvGrpSpPr>
        <p:grpSpPr>
          <a:xfrm>
            <a:off x="5575271" y="4310261"/>
            <a:ext cx="1303989" cy="1621217"/>
            <a:chOff x="5549871" y="4475004"/>
            <a:chExt cx="1303989" cy="1621217"/>
          </a:xfrm>
        </p:grpSpPr>
        <p:sp>
          <p:nvSpPr>
            <p:cNvPr id="11" name="Rectangle 10"/>
            <p:cNvSpPr/>
            <p:nvPr/>
          </p:nvSpPr>
          <p:spPr>
            <a:xfrm>
              <a:off x="5776823" y="5726889"/>
              <a:ext cx="885371" cy="369332"/>
            </a:xfrm>
            <a:prstGeom prst="rect">
              <a:avLst/>
            </a:prstGeom>
          </p:spPr>
          <p:txBody>
            <a:bodyPr wrap="none">
              <a:spAutoFit/>
            </a:bodyPr>
            <a:lstStyle/>
            <a:p>
              <a:r>
                <a:rPr lang="en-CA" b="1" dirty="0">
                  <a:solidFill>
                    <a:srgbClr val="9F2936"/>
                  </a:solidFill>
                </a:rPr>
                <a:t>Swamp</a:t>
              </a:r>
            </a:p>
          </p:txBody>
        </p:sp>
        <p:sp>
          <p:nvSpPr>
            <p:cNvPr id="12" name="Oval 11"/>
            <p:cNvSpPr/>
            <p:nvPr/>
          </p:nvSpPr>
          <p:spPr>
            <a:xfrm>
              <a:off x="5549871" y="4475004"/>
              <a:ext cx="1303989" cy="1251885"/>
            </a:xfrm>
            <a:prstGeom prst="ellipse">
              <a:avLst/>
            </a:prstGeom>
            <a:blipFill dpi="0" rotWithShape="1">
              <a:blip r:embed="rId2" cstate="print">
                <a:extLst>
                  <a:ext uri="{28A0092B-C50C-407E-A947-70E740481C1C}">
                    <a14:useLocalDpi xmlns:a14="http://schemas.microsoft.com/office/drawing/2010/main" val="0"/>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grpSp>
      <p:grpSp>
        <p:nvGrpSpPr>
          <p:cNvPr id="13" name="Group 12"/>
          <p:cNvGrpSpPr/>
          <p:nvPr/>
        </p:nvGrpSpPr>
        <p:grpSpPr>
          <a:xfrm>
            <a:off x="7593718" y="4318634"/>
            <a:ext cx="1303989" cy="1621217"/>
            <a:chOff x="7568318" y="4483377"/>
            <a:chExt cx="1303989" cy="1621217"/>
          </a:xfrm>
        </p:grpSpPr>
        <p:sp>
          <p:nvSpPr>
            <p:cNvPr id="14" name="Rectangle 13"/>
            <p:cNvSpPr/>
            <p:nvPr/>
          </p:nvSpPr>
          <p:spPr>
            <a:xfrm>
              <a:off x="7888987" y="5735262"/>
              <a:ext cx="662650" cy="369332"/>
            </a:xfrm>
            <a:prstGeom prst="rect">
              <a:avLst/>
            </a:prstGeom>
          </p:spPr>
          <p:txBody>
            <a:bodyPr wrap="square">
              <a:spAutoFit/>
            </a:bodyPr>
            <a:lstStyle/>
            <a:p>
              <a:pPr algn="ctr"/>
              <a:r>
                <a:rPr lang="en-CA" b="1" dirty="0">
                  <a:solidFill>
                    <a:srgbClr val="9F2936"/>
                  </a:solidFill>
                </a:rPr>
                <a:t>Bog</a:t>
              </a:r>
            </a:p>
          </p:txBody>
        </p:sp>
        <p:sp>
          <p:nvSpPr>
            <p:cNvPr id="15" name="Oval 14"/>
            <p:cNvSpPr/>
            <p:nvPr/>
          </p:nvSpPr>
          <p:spPr>
            <a:xfrm>
              <a:off x="7568318" y="4483377"/>
              <a:ext cx="1303989" cy="1251885"/>
            </a:xfrm>
            <a:prstGeom prst="ellipse">
              <a:avLst/>
            </a:prstGeom>
            <a:blipFill dpi="0" rotWithShape="1">
              <a:blip r:embed="rId3" cstate="print">
                <a:extLst>
                  <a:ext uri="{28A0092B-C50C-407E-A947-70E740481C1C}">
                    <a14:useLocalDpi xmlns:a14="http://schemas.microsoft.com/office/drawing/2010/main" val="0"/>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grpSp>
      <p:grpSp>
        <p:nvGrpSpPr>
          <p:cNvPr id="16" name="Group 15"/>
          <p:cNvGrpSpPr/>
          <p:nvPr/>
        </p:nvGrpSpPr>
        <p:grpSpPr>
          <a:xfrm>
            <a:off x="3556824" y="4310260"/>
            <a:ext cx="1303989" cy="1629591"/>
            <a:chOff x="3531424" y="4475003"/>
            <a:chExt cx="1303989" cy="1629591"/>
          </a:xfrm>
        </p:grpSpPr>
        <p:sp>
          <p:nvSpPr>
            <p:cNvPr id="17" name="Rectangle 16"/>
            <p:cNvSpPr/>
            <p:nvPr/>
          </p:nvSpPr>
          <p:spPr>
            <a:xfrm>
              <a:off x="3946270" y="5735262"/>
              <a:ext cx="613687" cy="369332"/>
            </a:xfrm>
            <a:prstGeom prst="rect">
              <a:avLst/>
            </a:prstGeom>
          </p:spPr>
          <p:txBody>
            <a:bodyPr wrap="square">
              <a:spAutoFit/>
            </a:bodyPr>
            <a:lstStyle/>
            <a:p>
              <a:r>
                <a:rPr lang="en-CA" b="1" dirty="0">
                  <a:solidFill>
                    <a:srgbClr val="9F2936"/>
                  </a:solidFill>
                </a:rPr>
                <a:t>Fen</a:t>
              </a:r>
            </a:p>
          </p:txBody>
        </p:sp>
        <p:sp>
          <p:nvSpPr>
            <p:cNvPr id="18" name="Oval 17"/>
            <p:cNvSpPr/>
            <p:nvPr/>
          </p:nvSpPr>
          <p:spPr>
            <a:xfrm>
              <a:off x="3531424" y="4475003"/>
              <a:ext cx="1303989" cy="1251885"/>
            </a:xfrm>
            <a:prstGeom prst="ellipse">
              <a:avLst/>
            </a:prstGeom>
            <a:blipFill dpi="0" rotWithShape="1">
              <a:blip r:embed="rId4" cstate="print">
                <a:extLst>
                  <a:ext uri="{28A0092B-C50C-407E-A947-70E740481C1C}">
                    <a14:useLocalDpi xmlns:a14="http://schemas.microsoft.com/office/drawing/2010/main" val="0"/>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grpSp>
      <p:grpSp>
        <p:nvGrpSpPr>
          <p:cNvPr id="19" name="Group 18"/>
          <p:cNvGrpSpPr/>
          <p:nvPr/>
        </p:nvGrpSpPr>
        <p:grpSpPr>
          <a:xfrm>
            <a:off x="1285328" y="4310260"/>
            <a:ext cx="1969108" cy="1621217"/>
            <a:chOff x="1259928" y="4475003"/>
            <a:chExt cx="1969108" cy="1621217"/>
          </a:xfrm>
        </p:grpSpPr>
        <p:sp>
          <p:nvSpPr>
            <p:cNvPr id="20" name="TextBox 19"/>
            <p:cNvSpPr txBox="1"/>
            <p:nvPr/>
          </p:nvSpPr>
          <p:spPr>
            <a:xfrm>
              <a:off x="1259928" y="5726888"/>
              <a:ext cx="1969108" cy="369332"/>
            </a:xfrm>
            <a:prstGeom prst="rect">
              <a:avLst/>
            </a:prstGeom>
            <a:noFill/>
          </p:spPr>
          <p:txBody>
            <a:bodyPr wrap="square" rtlCol="0">
              <a:spAutoFit/>
            </a:bodyPr>
            <a:lstStyle/>
            <a:p>
              <a:r>
                <a:rPr lang="en-CA" b="1" dirty="0">
                  <a:solidFill>
                    <a:srgbClr val="9F2936"/>
                  </a:solidFill>
                </a:rPr>
                <a:t>Freshwater Marsh</a:t>
              </a:r>
            </a:p>
          </p:txBody>
        </p:sp>
        <p:sp>
          <p:nvSpPr>
            <p:cNvPr id="21" name="Oval 20"/>
            <p:cNvSpPr/>
            <p:nvPr/>
          </p:nvSpPr>
          <p:spPr>
            <a:xfrm>
              <a:off x="1512977" y="4475003"/>
              <a:ext cx="1303989" cy="1251885"/>
            </a:xfrm>
            <a:prstGeom prst="ellipse">
              <a:avLst/>
            </a:prstGeom>
            <a:blipFill dpi="0" rotWithShape="1">
              <a:blip r:embed="rId5" cstate="print">
                <a:extLst>
                  <a:ext uri="{28A0092B-C50C-407E-A947-70E740481C1C}">
                    <a14:useLocalDpi xmlns:a14="http://schemas.microsoft.com/office/drawing/2010/main" val="0"/>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grpSp>
      <p:sp>
        <p:nvSpPr>
          <p:cNvPr id="23" name="Rectangle 22"/>
          <p:cNvSpPr/>
          <p:nvPr/>
        </p:nvSpPr>
        <p:spPr>
          <a:xfrm>
            <a:off x="9218376" y="5572778"/>
            <a:ext cx="2149050" cy="369332"/>
          </a:xfrm>
          <a:prstGeom prst="rect">
            <a:avLst/>
          </a:prstGeom>
        </p:spPr>
        <p:txBody>
          <a:bodyPr wrap="none">
            <a:spAutoFit/>
          </a:bodyPr>
          <a:lstStyle/>
          <a:p>
            <a:r>
              <a:rPr lang="en-CA" b="1" dirty="0">
                <a:solidFill>
                  <a:srgbClr val="9F2936"/>
                </a:solidFill>
              </a:rPr>
              <a:t>Shallow Open Water</a:t>
            </a:r>
            <a:endParaRPr lang="en-CA" dirty="0">
              <a:solidFill>
                <a:srgbClr val="9F2936"/>
              </a:solidFill>
            </a:endParaRPr>
          </a:p>
        </p:txBody>
      </p:sp>
      <p:sp>
        <p:nvSpPr>
          <p:cNvPr id="24" name="Oval 23"/>
          <p:cNvSpPr/>
          <p:nvPr/>
        </p:nvSpPr>
        <p:spPr>
          <a:xfrm>
            <a:off x="9556295" y="4318634"/>
            <a:ext cx="1303989" cy="1251885"/>
          </a:xfrm>
          <a:prstGeom prst="ellipse">
            <a:avLst/>
          </a:prstGeom>
          <a:blipFill dpi="0" rotWithShape="1">
            <a:blip r:embed="rId6" cstate="print">
              <a:extLst>
                <a:ext uri="{28A0092B-C50C-407E-A947-70E740481C1C}">
                  <a14:useLocalDpi xmlns:a14="http://schemas.microsoft.com/office/drawing/2010/main" val="0"/>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Tree>
    <p:extLst>
      <p:ext uri="{BB962C8B-B14F-4D97-AF65-F5344CB8AC3E}">
        <p14:creationId xmlns:p14="http://schemas.microsoft.com/office/powerpoint/2010/main" val="14404094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6"/>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0"/>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3"/>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24"/>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9" grpId="0"/>
      <p:bldP spid="23" grpId="0"/>
      <p:bldP spid="24" grpId="0" animBg="1"/>
    </p:bldLst>
  </p:timing>
</p:sld>
</file>

<file path=ppt/theme/theme1.xml><?xml version="1.0" encoding="utf-8"?>
<a:theme xmlns:a="http://schemas.openxmlformats.org/drawingml/2006/main" name="Retrospect">
  <a:themeElements>
    <a:clrScheme name="Aspect">
      <a:dk1>
        <a:sysClr val="windowText" lastClr="000000"/>
      </a:dk1>
      <a:lt1>
        <a:sysClr val="window" lastClr="FFFFFF"/>
      </a:lt1>
      <a:dk2>
        <a:srgbClr val="323232"/>
      </a:dk2>
      <a:lt2>
        <a:srgbClr val="E3DED1"/>
      </a:lt2>
      <a:accent1>
        <a:srgbClr val="F07F09"/>
      </a:accent1>
      <a:accent2>
        <a:srgbClr val="9F2936"/>
      </a:accent2>
      <a:accent3>
        <a:srgbClr val="1B587C"/>
      </a:accent3>
      <a:accent4>
        <a:srgbClr val="4E8542"/>
      </a:accent4>
      <a:accent5>
        <a:srgbClr val="604878"/>
      </a:accent5>
      <a:accent6>
        <a:srgbClr val="C19859"/>
      </a:accent6>
      <a:hlink>
        <a:srgbClr val="6B9F25"/>
      </a:hlink>
      <a:folHlink>
        <a:srgbClr val="B26B02"/>
      </a:folHlink>
    </a:clrScheme>
    <a:fontScheme name="Custom 1">
      <a:majorFont>
        <a:latin typeface="Aleo"/>
        <a:ea typeface=""/>
        <a:cs typeface=""/>
      </a:majorFont>
      <a:minorFont>
        <a:latin typeface="Calibri"/>
        <a:ea typeface=""/>
        <a:cs typeface=""/>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02006FA4-1611-4B07-AF7F-85CF6D20EB3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64BCA6C6B0BC6E4FBB68B56678D0D2A8" ma:contentTypeVersion="20" ma:contentTypeDescription="Create a new document." ma:contentTypeScope="" ma:versionID="170b3202c87890249a08974e47b1c3d1">
  <xsd:schema xmlns:xsd="http://www.w3.org/2001/XMLSchema" xmlns:xs="http://www.w3.org/2001/XMLSchema" xmlns:p="http://schemas.microsoft.com/office/2006/metadata/properties" xmlns:ns1="http://schemas.microsoft.com/sharepoint/v3" xmlns:ns2="eb741441-2dce-446e-a303-1f1b1d8633c3" xmlns:ns3="0137a5ad-ac98-4981-b4c7-8563c6144a29" targetNamespace="http://schemas.microsoft.com/office/2006/metadata/properties" ma:root="true" ma:fieldsID="1a62a6395490ee96d69681cc04d3f955" ns1:_="" ns2:_="" ns3:_="">
    <xsd:import namespace="http://schemas.microsoft.com/sharepoint/v3"/>
    <xsd:import namespace="eb741441-2dce-446e-a303-1f1b1d8633c3"/>
    <xsd:import namespace="0137a5ad-ac98-4981-b4c7-8563c6144a29"/>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Location" minOccurs="0"/>
                <xsd:element ref="ns2:MediaServiceAutoTags" minOccurs="0"/>
                <xsd:element ref="ns2:MediaServiceOCR" minOccurs="0"/>
                <xsd:element ref="ns2:MediaServiceGenerationTime" minOccurs="0"/>
                <xsd:element ref="ns2:MediaServiceEventHashCode" minOccurs="0"/>
                <xsd:element ref="ns3:SharedWithUsers" minOccurs="0"/>
                <xsd:element ref="ns3:SharedWithDetails" minOccurs="0"/>
                <xsd:element ref="ns2:MediaServiceAutoKeyPoints" minOccurs="0"/>
                <xsd:element ref="ns2:MediaServiceKeyPoints" minOccurs="0"/>
                <xsd:element ref="ns1:_ip_UnifiedCompliancePolicyProperties" minOccurs="0"/>
                <xsd:element ref="ns1:_ip_UnifiedCompliancePolicyUIAction" minOccurs="0"/>
                <xsd:element ref="ns2:MediaLengthInSeconds" minOccurs="0"/>
                <xsd:element ref="ns2:lcf76f155ced4ddcb4097134ff3c332f" minOccurs="0"/>
                <xsd:element ref="ns3:TaxCatchAll" minOccurs="0"/>
                <xsd:element ref="ns2:_Flow_SignoffStatus"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0" nillable="true" ma:displayName="Unified Compliance Policy Properties" ma:hidden="true" ma:internalName="_ip_UnifiedCompliancePolicyProperties">
      <xsd:simpleType>
        <xsd:restriction base="dms:Note"/>
      </xsd:simpleType>
    </xsd:element>
    <xsd:element name="_ip_UnifiedCompliancePolicyUIAction" ma:index="21"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eb741441-2dce-446e-a303-1f1b1d8633c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Location" ma:index="11" nillable="true" ma:displayName="Location" ma:internalName="MediaServiceLocation" ma:readOnly="true">
      <xsd:simpleType>
        <xsd:restriction base="dms:Text"/>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MediaLengthInSeconds" ma:index="22" nillable="true" ma:displayName="Length (seconds)" ma:internalName="MediaLengthInSeconds" ma:readOnly="true">
      <xsd:simpleType>
        <xsd:restriction base="dms:Unknown"/>
      </xsd:simpleType>
    </xsd:element>
    <xsd:element name="lcf76f155ced4ddcb4097134ff3c332f" ma:index="24" nillable="true" ma:taxonomy="true" ma:internalName="lcf76f155ced4ddcb4097134ff3c332f" ma:taxonomyFieldName="MediaServiceImageTags" ma:displayName="Image Tags" ma:readOnly="false" ma:fieldId="{5cf76f15-5ced-4ddc-b409-7134ff3c332f}" ma:taxonomyMulti="true" ma:sspId="00000000-0000-0000-0000-000000000000" ma:termSetId="00000000-0000-0000-0000-000000000000" ma:anchorId="00000000-0000-0000-0000-000000000000" ma:open="false" ma:isKeyword="false">
      <xsd:complexType>
        <xsd:sequence>
          <xsd:element ref="pc:Terms" minOccurs="0" maxOccurs="1"/>
        </xsd:sequence>
      </xsd:complexType>
    </xsd:element>
    <xsd:element name="_Flow_SignoffStatus" ma:index="26" nillable="true" ma:displayName="Sign-off status" ma:internalName="Sign_x002d_off_x0020_status">
      <xsd:simpleType>
        <xsd:restriction base="dms:Text"/>
      </xsd:simpleType>
    </xsd:element>
    <xsd:element name="MediaServiceObjectDetectorVersions" ma:index="27" nillable="true" ma:displayName="MediaServiceObjectDetectorVersions" ma:description=""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0137a5ad-ac98-4981-b4c7-8563c6144a29"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element name="TaxCatchAll" ma:index="25" nillable="true" ma:displayName="Taxonomy Catch All Column" ma:hidden="true" ma:list="{c10defb1-7675-472a-a413-71c2e4931000}" ma:internalName="TaxCatchAll" ma:showField="CatchAllData" ma:web="0137a5ad-ac98-4981-b4c7-8563c6144a29">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_ip_UnifiedCompliancePolicyProperties xmlns="http://schemas.microsoft.com/sharepoint/v3" xsi:nil="true"/>
    <TaxCatchAll xmlns="0137a5ad-ac98-4981-b4c7-8563c6144a29" xsi:nil="true"/>
    <lcf76f155ced4ddcb4097134ff3c332f xmlns="eb741441-2dce-446e-a303-1f1b1d8633c3">
      <Terms xmlns="http://schemas.microsoft.com/office/infopath/2007/PartnerControls"/>
    </lcf76f155ced4ddcb4097134ff3c332f>
    <_Flow_SignoffStatus xmlns="eb741441-2dce-446e-a303-1f1b1d8633c3" xsi:nil="true"/>
  </documentManagement>
</p:properties>
</file>

<file path=customXml/itemProps1.xml><?xml version="1.0" encoding="utf-8"?>
<ds:datastoreItem xmlns:ds="http://schemas.openxmlformats.org/officeDocument/2006/customXml" ds:itemID="{51269C1D-31D6-45E9-BD58-203A3A674D10}">
  <ds:schemaRefs>
    <ds:schemaRef ds:uri="http://schemas.microsoft.com/sharepoint/v3/contenttype/forms"/>
  </ds:schemaRefs>
</ds:datastoreItem>
</file>

<file path=customXml/itemProps2.xml><?xml version="1.0" encoding="utf-8"?>
<ds:datastoreItem xmlns:ds="http://schemas.openxmlformats.org/officeDocument/2006/customXml" ds:itemID="{39029AB3-B7E6-4355-A627-047C275B9DE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eb741441-2dce-446e-a303-1f1b1d8633c3"/>
    <ds:schemaRef ds:uri="0137a5ad-ac98-4981-b4c7-8563c6144a2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B3CBE0E4-68BA-4F12-B4F9-1EF3EDC51EFC}">
  <ds:schemaRefs>
    <ds:schemaRef ds:uri="http://schemas.microsoft.com/office/2006/metadata/properties"/>
    <ds:schemaRef ds:uri="http://schemas.microsoft.com/office/infopath/2007/PartnerControls"/>
    <ds:schemaRef ds:uri="http://schemas.microsoft.com/sharepoint/v3"/>
    <ds:schemaRef ds:uri="0137a5ad-ac98-4981-b4c7-8563c6144a29"/>
    <ds:schemaRef ds:uri="eb741441-2dce-446e-a303-1f1b1d8633c3"/>
  </ds:schemaRefs>
</ds:datastoreItem>
</file>

<file path=docProps/app.xml><?xml version="1.0" encoding="utf-8"?>
<Properties xmlns="http://schemas.openxmlformats.org/officeDocument/2006/extended-properties" xmlns:vt="http://schemas.openxmlformats.org/officeDocument/2006/docPropsVTypes">
  <Template>Retrospect</Template>
  <TotalTime>1324</TotalTime>
  <Words>1452</Words>
  <Application>Microsoft Office PowerPoint</Application>
  <PresentationFormat>Widescreen</PresentationFormat>
  <Paragraphs>117</Paragraphs>
  <Slides>13</Slides>
  <Notes>6</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13</vt:i4>
      </vt:variant>
    </vt:vector>
  </HeadingPairs>
  <TitlesOfParts>
    <vt:vector size="18" baseType="lpstr">
      <vt:lpstr>Aleo</vt:lpstr>
      <vt:lpstr>Arial</vt:lpstr>
      <vt:lpstr>Calibri</vt:lpstr>
      <vt:lpstr>Calibri Light</vt:lpstr>
      <vt:lpstr>Retrospect</vt:lpstr>
      <vt:lpstr> Invertebrate Inquiry</vt:lpstr>
      <vt:lpstr>What are Invertebrates?</vt:lpstr>
      <vt:lpstr>PowerPoint Presentation</vt:lpstr>
      <vt:lpstr>PowerPoint Presentation</vt:lpstr>
      <vt:lpstr>PowerPoint Presentation</vt:lpstr>
      <vt:lpstr>PowerPoint Presentation</vt:lpstr>
      <vt:lpstr>PowerPoint Presentation</vt:lpstr>
      <vt:lpstr>PowerPoint Presentation</vt:lpstr>
      <vt:lpstr>Invertebrates in Wetlands  </vt:lpstr>
      <vt:lpstr>PowerPoint Presentation</vt:lpstr>
      <vt:lpstr>Classification Keys</vt:lpstr>
      <vt:lpstr>Invertebrate Inquiry Assignment:</vt:lpstr>
      <vt:lpstr>PowerPoint Presentation</vt:lpstr>
    </vt:vector>
  </TitlesOfParts>
  <Company>Ducks Unlimited Canada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Ducks Unlimited</dc:creator>
  <cp:lastModifiedBy>Paula Grieef</cp:lastModifiedBy>
  <cp:revision>227</cp:revision>
  <dcterms:created xsi:type="dcterms:W3CDTF">2018-05-01T20:36:16Z</dcterms:created>
  <dcterms:modified xsi:type="dcterms:W3CDTF">2024-07-29T19:35:35Z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0x01010064BCA6C6B0BC6E4FBB68B56678D0D2A8</vt:lpwstr>
  </property>
</Properties>
</file>