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64" r:id="rId6"/>
    <p:sldId id="258" r:id="rId7"/>
    <p:sldId id="262" r:id="rId8"/>
    <p:sldId id="263" r:id="rId9"/>
    <p:sldId id="259" r:id="rId10"/>
    <p:sldId id="260" r:id="rId11"/>
    <p:sldId id="267" r:id="rId12"/>
    <p:sldId id="268" r:id="rId13"/>
    <p:sldId id="269" r:id="rId14"/>
    <p:sldId id="270" r:id="rId15"/>
    <p:sldId id="271" r:id="rId16"/>
    <p:sldId id="272" r:id="rId17"/>
    <p:sldId id="273" r:id="rId18"/>
    <p:sldId id="266" r:id="rId19"/>
    <p:sldId id="276"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BD582C"/>
    <a:srgbClr val="ED9223"/>
    <a:srgbClr val="B27C3D"/>
    <a:srgbClr val="3D2405"/>
    <a:srgbClr val="AB620E"/>
    <a:srgbClr val="412605"/>
    <a:srgbClr val="874C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6194" autoAdjust="0"/>
  </p:normalViewPr>
  <p:slideViewPr>
    <p:cSldViewPr snapToGrid="0">
      <p:cViewPr varScale="1">
        <p:scale>
          <a:sx n="72" d="100"/>
          <a:sy n="72" d="100"/>
        </p:scale>
        <p:origin x="30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A0DA7-0EAF-4864-BEA8-EB61C779262F}" type="datetimeFigureOut">
              <a:rPr lang="en-CA" smtClean="0"/>
              <a:t>2024-07-29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25C6E-C4AC-4A71-920B-C44B7712E193}" type="slidenum">
              <a:rPr lang="en-CA" smtClean="0"/>
              <a:t>‹#›</a:t>
            </a:fld>
            <a:endParaRPr lang="en-CA"/>
          </a:p>
        </p:txBody>
      </p:sp>
    </p:spTree>
    <p:extLst>
      <p:ext uri="{BB962C8B-B14F-4D97-AF65-F5344CB8AC3E}">
        <p14:creationId xmlns:p14="http://schemas.microsoft.com/office/powerpoint/2010/main" val="25354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Shorebird shown on opening slide is a Wilson’s Snipe</a:t>
            </a:r>
            <a:r>
              <a:rPr lang="en-CA" baseline="0" dirty="0"/>
              <a:t> (however, you can practice your classification skills to discover which shorebird this may be).</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a:t>
            </a:fld>
            <a:endParaRPr lang="en-CA"/>
          </a:p>
        </p:txBody>
      </p:sp>
    </p:spTree>
    <p:extLst>
      <p:ext uri="{BB962C8B-B14F-4D97-AF65-F5344CB8AC3E}">
        <p14:creationId xmlns:p14="http://schemas.microsoft.com/office/powerpoint/2010/main" val="206783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AB620E"/>
                </a:solidFill>
                <a:latin typeface="+mn-lt"/>
                <a:ea typeface="+mn-ea"/>
                <a:cs typeface="+mn-cs"/>
              </a:rPr>
              <a:t>Read sentences </a:t>
            </a:r>
            <a:r>
              <a:rPr lang="en-US" sz="1200" dirty="0">
                <a:solidFill>
                  <a:srgbClr val="AB620E"/>
                </a:solidFill>
                <a:latin typeface="Academy Engraved LET" pitchFamily="2" charset="0"/>
              </a:rPr>
              <a:t>1 and 2 </a:t>
            </a:r>
            <a:r>
              <a:rPr lang="en-US" sz="1200" kern="1200" dirty="0">
                <a:solidFill>
                  <a:srgbClr val="AB620E"/>
                </a:solidFill>
                <a:latin typeface="+mn-lt"/>
                <a:ea typeface="+mn-ea"/>
                <a:cs typeface="+mn-cs"/>
              </a:rPr>
              <a:t>of the key. Study the shorebird, looking for the features discussed in</a:t>
            </a:r>
            <a:r>
              <a:rPr lang="en-US" sz="1200" kern="1200" baseline="0" dirty="0">
                <a:solidFill>
                  <a:srgbClr val="AB620E"/>
                </a:solidFill>
                <a:latin typeface="+mn-lt"/>
                <a:ea typeface="+mn-ea"/>
                <a:cs typeface="+mn-cs"/>
              </a:rPr>
              <a:t> </a:t>
            </a:r>
            <a:r>
              <a:rPr lang="en-US" sz="1200" kern="1200" dirty="0">
                <a:solidFill>
                  <a:srgbClr val="AB620E"/>
                </a:solidFill>
                <a:latin typeface="+mn-lt"/>
                <a:ea typeface="+mn-ea"/>
                <a:cs typeface="+mn-cs"/>
              </a:rPr>
              <a:t>the sentences. Pick the sentence which describes the shorebird best. (The correct answer will be</a:t>
            </a:r>
            <a:r>
              <a:rPr lang="en-US" sz="1200" kern="1200" baseline="0" dirty="0">
                <a:solidFill>
                  <a:srgbClr val="AB620E"/>
                </a:solidFill>
                <a:latin typeface="+mn-lt"/>
                <a:ea typeface="+mn-ea"/>
                <a:cs typeface="+mn-cs"/>
              </a:rPr>
              <a:t> circled, with the following slide showing the next set of questions).</a:t>
            </a:r>
            <a:endParaRPr lang="en-US" sz="1200" kern="1200" dirty="0">
              <a:solidFill>
                <a:srgbClr val="AB620E"/>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10</a:t>
            </a:fld>
            <a:endParaRPr lang="en-CA"/>
          </a:p>
        </p:txBody>
      </p:sp>
    </p:spTree>
    <p:extLst>
      <p:ext uri="{BB962C8B-B14F-4D97-AF65-F5344CB8AC3E}">
        <p14:creationId xmlns:p14="http://schemas.microsoft.com/office/powerpoint/2010/main" val="408200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11</a:t>
            </a:fld>
            <a:endParaRPr lang="en-CA"/>
          </a:p>
        </p:txBody>
      </p:sp>
    </p:spTree>
    <p:extLst>
      <p:ext uri="{BB962C8B-B14F-4D97-AF65-F5344CB8AC3E}">
        <p14:creationId xmlns:p14="http://schemas.microsoft.com/office/powerpoint/2010/main" val="87547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AB620E"/>
                </a:solidFill>
                <a:latin typeface="+mn-lt"/>
                <a:ea typeface="+mn-ea"/>
                <a:cs typeface="+mn-cs"/>
              </a:rPr>
              <a:t>Read sentences </a:t>
            </a:r>
            <a:r>
              <a:rPr lang="en-US" sz="1200" dirty="0">
                <a:solidFill>
                  <a:srgbClr val="AB620E"/>
                </a:solidFill>
                <a:latin typeface="Academy Engraved LET" pitchFamily="2" charset="0"/>
              </a:rPr>
              <a:t>(</a:t>
            </a:r>
            <a:r>
              <a:rPr lang="en-US" sz="1200" dirty="0" err="1">
                <a:solidFill>
                  <a:srgbClr val="AB620E"/>
                </a:solidFill>
                <a:latin typeface="Academy Engraved LET" pitchFamily="2" charset="0"/>
              </a:rPr>
              <a:t>i</a:t>
            </a:r>
            <a:r>
              <a:rPr lang="en-US" sz="1200" dirty="0">
                <a:solidFill>
                  <a:srgbClr val="AB620E"/>
                </a:solidFill>
                <a:latin typeface="Academy Engraved LET" pitchFamily="2" charset="0"/>
              </a:rPr>
              <a:t>) and (ii) </a:t>
            </a:r>
            <a:r>
              <a:rPr lang="en-US" sz="1200" kern="1200" dirty="0">
                <a:solidFill>
                  <a:srgbClr val="AB620E"/>
                </a:solidFill>
                <a:latin typeface="+mn-lt"/>
                <a:ea typeface="+mn-ea"/>
                <a:cs typeface="+mn-cs"/>
              </a:rPr>
              <a:t>of the key. Study the shorebird, looking for the features discussed in</a:t>
            </a:r>
            <a:r>
              <a:rPr lang="en-US" sz="1200" kern="1200" baseline="0" dirty="0">
                <a:solidFill>
                  <a:srgbClr val="AB620E"/>
                </a:solidFill>
                <a:latin typeface="+mn-lt"/>
                <a:ea typeface="+mn-ea"/>
                <a:cs typeface="+mn-cs"/>
              </a:rPr>
              <a:t> </a:t>
            </a:r>
            <a:r>
              <a:rPr lang="en-US" sz="1200" kern="1200" dirty="0">
                <a:solidFill>
                  <a:srgbClr val="AB620E"/>
                </a:solidFill>
                <a:latin typeface="+mn-lt"/>
                <a:ea typeface="+mn-ea"/>
                <a:cs typeface="+mn-cs"/>
              </a:rPr>
              <a:t>the sentences. Pick the sentence which describes the shorebird best. (The correct answer will be</a:t>
            </a:r>
            <a:r>
              <a:rPr lang="en-US" sz="1200" kern="1200" baseline="0" dirty="0">
                <a:solidFill>
                  <a:srgbClr val="AB620E"/>
                </a:solidFill>
                <a:latin typeface="+mn-lt"/>
                <a:ea typeface="+mn-ea"/>
                <a:cs typeface="+mn-cs"/>
              </a:rPr>
              <a:t> circled).</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12</a:t>
            </a:fld>
            <a:endParaRPr lang="en-CA"/>
          </a:p>
        </p:txBody>
      </p:sp>
    </p:spTree>
    <p:extLst>
      <p:ext uri="{BB962C8B-B14F-4D97-AF65-F5344CB8AC3E}">
        <p14:creationId xmlns:p14="http://schemas.microsoft.com/office/powerpoint/2010/main" val="3813618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finding</a:t>
            </a:r>
            <a:r>
              <a:rPr lang="en-CA" baseline="0" dirty="0"/>
              <a:t> an answer by using a key, double check with a bird book or looking up online, like the </a:t>
            </a:r>
            <a:r>
              <a:rPr lang="en-CA" b="1" baseline="0" dirty="0"/>
              <a:t>allaboutbirds.org</a:t>
            </a:r>
            <a:r>
              <a:rPr lang="en-CA" baseline="0" dirty="0"/>
              <a:t> resource, to make sure you have the correct answer. </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13</a:t>
            </a:fld>
            <a:endParaRPr lang="en-CA"/>
          </a:p>
        </p:txBody>
      </p:sp>
    </p:spTree>
    <p:extLst>
      <p:ext uri="{BB962C8B-B14F-4D97-AF65-F5344CB8AC3E}">
        <p14:creationId xmlns:p14="http://schemas.microsoft.com/office/powerpoint/2010/main" val="252348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Example of</a:t>
            </a:r>
            <a:r>
              <a:rPr lang="en-CA" b="0" baseline="0" dirty="0"/>
              <a:t> an app that uses a classification key to help the user identify birds. The images show the app in action when trying to identify a bird.</a:t>
            </a:r>
            <a:endParaRPr lang="en-CA" b="0" dirty="0"/>
          </a:p>
          <a:p>
            <a:endParaRPr lang="en-CA" b="1" dirty="0"/>
          </a:p>
          <a:p>
            <a:r>
              <a:rPr lang="en-CA" b="1" dirty="0"/>
              <a:t>Optional Extension activity:</a:t>
            </a:r>
            <a:r>
              <a:rPr lang="en-CA" b="1" baseline="0" dirty="0"/>
              <a:t> </a:t>
            </a:r>
            <a:r>
              <a:rPr lang="en-CA" baseline="0" dirty="0"/>
              <a:t>download the app; show a picture or video of a Manitoba bird, having students use iPads/tablets to open the app and follow the steps, trying to see who can identify the bird in the picture or video. See next slide for an example of how to use the app. </a:t>
            </a:r>
          </a:p>
          <a:p>
            <a:endParaRPr lang="en-CA" baseline="0" dirty="0"/>
          </a:p>
          <a:p>
            <a:r>
              <a:rPr lang="en-CA" baseline="0" dirty="0"/>
              <a:t>Otherwise you may skip this slide. </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14</a:t>
            </a:fld>
            <a:endParaRPr lang="en-CA"/>
          </a:p>
        </p:txBody>
      </p:sp>
    </p:spTree>
    <p:extLst>
      <p:ext uri="{BB962C8B-B14F-4D97-AF65-F5344CB8AC3E}">
        <p14:creationId xmlns:p14="http://schemas.microsoft.com/office/powerpoint/2010/main" val="418258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baseline="0" dirty="0"/>
              <a:t>What are some advantages for using these classification systems? </a:t>
            </a:r>
          </a:p>
          <a:p>
            <a:r>
              <a:rPr lang="en-CA" sz="1200" kern="1200" dirty="0">
                <a:solidFill>
                  <a:srgbClr val="AB620E"/>
                </a:solidFill>
                <a:latin typeface="+mn-lt"/>
                <a:ea typeface="+mn-ea"/>
                <a:cs typeface="+mn-cs"/>
              </a:rPr>
              <a:t>Classification</a:t>
            </a:r>
            <a:r>
              <a:rPr lang="en-CA" sz="1200" kern="1200" baseline="0" dirty="0">
                <a:solidFill>
                  <a:srgbClr val="AB620E"/>
                </a:solidFill>
                <a:latin typeface="+mn-lt"/>
                <a:ea typeface="+mn-ea"/>
                <a:cs typeface="+mn-cs"/>
              </a:rPr>
              <a:t> systems can s</a:t>
            </a:r>
            <a:r>
              <a:rPr lang="en-CA" sz="1200" kern="1200" dirty="0">
                <a:solidFill>
                  <a:srgbClr val="AB620E"/>
                </a:solidFill>
                <a:latin typeface="+mn-lt"/>
                <a:ea typeface="+mn-ea"/>
                <a:cs typeface="+mn-cs"/>
              </a:rPr>
              <a:t>implify the diversity, help</a:t>
            </a:r>
            <a:r>
              <a:rPr lang="en-CA" sz="1200" kern="1200" baseline="0" dirty="0">
                <a:solidFill>
                  <a:srgbClr val="AB620E"/>
                </a:solidFill>
                <a:latin typeface="+mn-lt"/>
                <a:ea typeface="+mn-ea"/>
                <a:cs typeface="+mn-cs"/>
              </a:rPr>
              <a:t> with </a:t>
            </a:r>
            <a:r>
              <a:rPr lang="en-CA" sz="1200" kern="1200" dirty="0">
                <a:solidFill>
                  <a:srgbClr val="AB620E"/>
                </a:solidFill>
                <a:latin typeface="+mn-lt"/>
                <a:ea typeface="+mn-ea"/>
                <a:cs typeface="+mn-cs"/>
              </a:rPr>
              <a:t>identification</a:t>
            </a:r>
            <a:r>
              <a:rPr lang="en-CA" sz="1200" kern="1200" baseline="0" dirty="0">
                <a:solidFill>
                  <a:srgbClr val="AB620E"/>
                </a:solidFill>
                <a:latin typeface="+mn-lt"/>
                <a:ea typeface="+mn-ea"/>
                <a:cs typeface="+mn-cs"/>
              </a:rPr>
              <a:t> or with </a:t>
            </a:r>
            <a:r>
              <a:rPr lang="en-CA" sz="1200" kern="1200" dirty="0">
                <a:solidFill>
                  <a:srgbClr val="AB620E"/>
                </a:solidFill>
                <a:latin typeface="+mn-lt"/>
                <a:ea typeface="+mn-ea"/>
                <a:cs typeface="+mn-cs"/>
              </a:rPr>
              <a:t>finding something, and there are many different classification system options to choose from that can help you with your specific purpose or question.</a:t>
            </a:r>
            <a:endParaRPr lang="en-CA" i="1" baseline="0" dirty="0"/>
          </a:p>
          <a:p>
            <a:endParaRPr lang="en-CA"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1" baseline="0" dirty="0"/>
              <a:t>What are the disadvantages?</a:t>
            </a:r>
            <a:br>
              <a:rPr lang="en-CA" i="1" baseline="0" dirty="0"/>
            </a:br>
            <a:r>
              <a:rPr lang="en-CA" sz="1200" i="0" kern="1200" baseline="0" dirty="0">
                <a:solidFill>
                  <a:srgbClr val="AB620E"/>
                </a:solidFill>
                <a:latin typeface="+mn-lt"/>
                <a:ea typeface="+mn-ea"/>
                <a:cs typeface="+mn-cs"/>
              </a:rPr>
              <a:t>It takes</a:t>
            </a:r>
            <a:r>
              <a:rPr lang="en-CA" sz="1200" kern="1200" dirty="0">
                <a:solidFill>
                  <a:srgbClr val="AB620E"/>
                </a:solidFill>
                <a:latin typeface="+mn-lt"/>
                <a:ea typeface="+mn-ea"/>
                <a:cs typeface="+mn-cs"/>
              </a:rPr>
              <a:t> time to become familiar with a classification system, and in some cases</a:t>
            </a:r>
            <a:r>
              <a:rPr lang="en-CA" sz="1200" kern="1200" baseline="0" dirty="0">
                <a:solidFill>
                  <a:srgbClr val="AB620E"/>
                </a:solidFill>
                <a:latin typeface="+mn-lt"/>
                <a:ea typeface="+mn-ea"/>
                <a:cs typeface="+mn-cs"/>
              </a:rPr>
              <a:t>, requires the user to practice using the system several times before it becomes most useful. These systems are </a:t>
            </a:r>
            <a:r>
              <a:rPr lang="en-CA" sz="1200" kern="1200" dirty="0">
                <a:solidFill>
                  <a:srgbClr val="AB620E"/>
                </a:solidFill>
                <a:latin typeface="+mn-lt"/>
                <a:ea typeface="+mn-ea"/>
                <a:cs typeface="+mn-cs"/>
              </a:rPr>
              <a:t>not perfect and require updating</a:t>
            </a:r>
            <a:r>
              <a:rPr lang="en-CA" sz="1200" kern="1200" baseline="0" dirty="0">
                <a:solidFill>
                  <a:srgbClr val="AB620E"/>
                </a:solidFill>
                <a:latin typeface="+mn-lt"/>
                <a:ea typeface="+mn-ea"/>
                <a:cs typeface="+mn-cs"/>
              </a:rPr>
              <a:t> as new scientific evidence is found</a:t>
            </a:r>
            <a:r>
              <a:rPr lang="en-CA" sz="1200" kern="1200" dirty="0">
                <a:solidFill>
                  <a:srgbClr val="AB620E"/>
                </a:solidFill>
                <a:latin typeface="+mn-lt"/>
                <a:ea typeface="+mn-ea"/>
                <a:cs typeface="+mn-cs"/>
              </a:rPr>
              <a:t>,</a:t>
            </a:r>
            <a:r>
              <a:rPr lang="en-CA" sz="1200" kern="1200" baseline="0" dirty="0">
                <a:solidFill>
                  <a:srgbClr val="AB620E"/>
                </a:solidFill>
                <a:latin typeface="+mn-lt"/>
                <a:ea typeface="+mn-ea"/>
                <a:cs typeface="+mn-cs"/>
              </a:rPr>
              <a:t> so the answer you maybe looking for may not even be registered in the system yet. There is also a possibility for the user to have chosen the wrong classification system for their particular task or question which can confuse or frustrate the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baseline="0" dirty="0">
                <a:solidFill>
                  <a:srgbClr val="AB620E"/>
                </a:solidFill>
                <a:latin typeface="+mn-lt"/>
                <a:ea typeface="+mn-ea"/>
                <a:cs typeface="+mn-cs"/>
              </a:rPr>
              <a:t>It is important to remember </a:t>
            </a:r>
            <a:r>
              <a:rPr lang="en-CA" sz="1200" kern="1200" baseline="0" dirty="0">
                <a:solidFill>
                  <a:srgbClr val="AB620E"/>
                </a:solidFill>
                <a:latin typeface="+mn-lt"/>
                <a:ea typeface="+mn-ea"/>
                <a:cs typeface="+mn-cs"/>
              </a:rPr>
              <a:t>that one key is not the ‘end all be all’ and may require the user to use multiple keys before they find their answer. </a:t>
            </a:r>
            <a:br>
              <a:rPr lang="en-CA" sz="1200" kern="1200" baseline="0" dirty="0">
                <a:solidFill>
                  <a:srgbClr val="AB620E"/>
                </a:solidFill>
                <a:latin typeface="+mn-lt"/>
                <a:ea typeface="+mn-ea"/>
                <a:cs typeface="+mn-cs"/>
              </a:rPr>
            </a:br>
            <a:br>
              <a:rPr lang="en-CA" sz="1200" kern="1200" baseline="0" dirty="0">
                <a:solidFill>
                  <a:srgbClr val="AB620E"/>
                </a:solidFill>
                <a:latin typeface="+mn-lt"/>
                <a:ea typeface="+mn-ea"/>
                <a:cs typeface="+mn-cs"/>
              </a:rPr>
            </a:br>
            <a:r>
              <a:rPr lang="en-CA" sz="1200" kern="1200" baseline="0" dirty="0">
                <a:solidFill>
                  <a:srgbClr val="AB620E"/>
                </a:solidFill>
                <a:latin typeface="+mn-lt"/>
                <a:ea typeface="+mn-ea"/>
                <a:cs typeface="+mn-cs"/>
              </a:rPr>
              <a:t>Note that a classification system is not a search engine; although search engines may use classification keys within their algorithms, the user is not using a key themselves when accessing Google for instance. </a:t>
            </a:r>
          </a:p>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15</a:t>
            </a:fld>
            <a:endParaRPr lang="en-CA"/>
          </a:p>
        </p:txBody>
      </p:sp>
    </p:spTree>
    <p:extLst>
      <p:ext uri="{BB962C8B-B14F-4D97-AF65-F5344CB8AC3E}">
        <p14:creationId xmlns:p14="http://schemas.microsoft.com/office/powerpoint/2010/main" val="375678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What does classification</a:t>
            </a:r>
            <a:r>
              <a:rPr lang="en-CA" i="1" baseline="0" dirty="0"/>
              <a:t> mean?</a:t>
            </a:r>
            <a:endParaRPr lang="en-CA" i="1" dirty="0"/>
          </a:p>
          <a:p>
            <a:r>
              <a:rPr lang="en-CA" dirty="0"/>
              <a:t>Classification</a:t>
            </a:r>
            <a:r>
              <a:rPr lang="en-CA" baseline="0" dirty="0"/>
              <a:t> is t</a:t>
            </a:r>
            <a:r>
              <a:rPr lang="en-CA" dirty="0"/>
              <a:t>he action or process of classifying (sorting,</a:t>
            </a:r>
            <a:r>
              <a:rPr lang="en-CA" baseline="0" dirty="0"/>
              <a:t> arranging, categorizing, organizing) something according to shared characteristics or qualities. </a:t>
            </a:r>
          </a:p>
          <a:p>
            <a:br>
              <a:rPr lang="en-CA" baseline="0" dirty="0"/>
            </a:br>
            <a:r>
              <a:rPr lang="en-CA" i="1" baseline="0" dirty="0"/>
              <a:t>What is a classification system?</a:t>
            </a:r>
          </a:p>
          <a:p>
            <a:r>
              <a:rPr lang="en-CA" sz="1200" kern="1200" dirty="0">
                <a:solidFill>
                  <a:srgbClr val="AB620E"/>
                </a:solidFill>
                <a:latin typeface="+mn-lt"/>
                <a:ea typeface="+mn-ea"/>
                <a:cs typeface="+mn-cs"/>
              </a:rPr>
              <a:t>A classification system is an approach to classification where a large group is divided into smaller subgroups and arranged in a particular way so one can better understand and </a:t>
            </a:r>
            <a:r>
              <a:rPr lang="en-CA" sz="1200" dirty="0">
                <a:solidFill>
                  <a:srgbClr val="AB620E"/>
                </a:solidFill>
              </a:rPr>
              <a:t>differentiate </a:t>
            </a:r>
            <a:r>
              <a:rPr lang="en-CA" sz="1200" kern="1200" dirty="0">
                <a:solidFill>
                  <a:srgbClr val="AB620E"/>
                </a:solidFill>
                <a:latin typeface="+mn-lt"/>
                <a:ea typeface="+mn-ea"/>
                <a:cs typeface="+mn-cs"/>
              </a:rPr>
              <a:t>between those in the group.</a:t>
            </a:r>
            <a:endParaRPr lang="en-CA" sz="900" kern="1200" dirty="0">
              <a:solidFill>
                <a:srgbClr val="AB620E"/>
              </a:solidFill>
              <a:latin typeface="+mn-lt"/>
              <a:ea typeface="+mn-ea"/>
              <a:cs typeface="+mn-cs"/>
            </a:endParaRPr>
          </a:p>
          <a:p>
            <a:endParaRPr lang="en-CA" baseline="0" dirty="0"/>
          </a:p>
          <a:p>
            <a:r>
              <a:rPr lang="en-CA" dirty="0"/>
              <a:t>There are many kinds of classification systems that we use in our everyday lives. </a:t>
            </a:r>
            <a:br>
              <a:rPr lang="en-CA" dirty="0"/>
            </a:br>
            <a:endParaRPr lang="en-CA" dirty="0"/>
          </a:p>
          <a:p>
            <a:r>
              <a:rPr lang="en-CA" i="1" dirty="0"/>
              <a:t>What</a:t>
            </a:r>
            <a:r>
              <a:rPr lang="en-CA" i="1" baseline="0" dirty="0"/>
              <a:t> are some examples of classification systems that we use everyday?</a:t>
            </a:r>
            <a:endParaRPr lang="en-CA" baseline="0" dirty="0"/>
          </a:p>
          <a:p>
            <a:r>
              <a:rPr lang="en-CA" dirty="0"/>
              <a:t>Some</a:t>
            </a:r>
            <a:r>
              <a:rPr lang="en-CA" baseline="0" dirty="0"/>
              <a:t> examples are books in a library (categorized by reading level, theme, author’s name etc.), food in a grocery store (organized by food type), or chapters in a textbook (categorized by the content’s themes). Each item is sorted in a way to help the user find what they need amongst the great number of items. </a:t>
            </a:r>
          </a:p>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2</a:t>
            </a:fld>
            <a:endParaRPr lang="en-CA"/>
          </a:p>
        </p:txBody>
      </p:sp>
    </p:spTree>
    <p:extLst>
      <p:ext uri="{BB962C8B-B14F-4D97-AF65-F5344CB8AC3E}">
        <p14:creationId xmlns:p14="http://schemas.microsoft.com/office/powerpoint/2010/main" val="186520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There are </a:t>
            </a:r>
            <a:r>
              <a:rPr lang="en-CA" sz="1200" b="0" kern="1200" dirty="0">
                <a:solidFill>
                  <a:srgbClr val="AB620E"/>
                </a:solidFill>
                <a:latin typeface="+mn-lt"/>
                <a:ea typeface="+mn-ea"/>
                <a:cs typeface="+mn-cs"/>
              </a:rPr>
              <a:t>billions</a:t>
            </a:r>
            <a:r>
              <a:rPr lang="en-CA" sz="1200" kern="1200" dirty="0">
                <a:solidFill>
                  <a:srgbClr val="AB620E"/>
                </a:solidFill>
                <a:latin typeface="+mn-lt"/>
                <a:ea typeface="+mn-ea"/>
                <a:cs typeface="+mn-cs"/>
              </a:rPr>
              <a:t> of species living on Earth. To make sense of this overwhelming amount of diversity, we classify living things to better understand them.</a:t>
            </a:r>
            <a:endParaRPr lang="en-CA" sz="1100" kern="120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One very</a:t>
            </a:r>
            <a:r>
              <a:rPr lang="en-CA" sz="1200" kern="1200" baseline="0" dirty="0">
                <a:solidFill>
                  <a:srgbClr val="AB620E"/>
                </a:solidFill>
                <a:latin typeface="+mn-lt"/>
                <a:ea typeface="+mn-ea"/>
                <a:cs typeface="+mn-cs"/>
              </a:rPr>
              <a:t> common way </a:t>
            </a:r>
            <a:r>
              <a:rPr lang="en-CA" sz="1200" kern="1200" dirty="0">
                <a:solidFill>
                  <a:srgbClr val="AB620E"/>
                </a:solidFill>
                <a:latin typeface="+mn-lt"/>
                <a:ea typeface="+mn-ea"/>
                <a:cs typeface="+mn-cs"/>
              </a:rPr>
              <a:t>of classifying is sorting living</a:t>
            </a:r>
            <a:r>
              <a:rPr lang="en-CA" sz="1200" kern="1200" baseline="0" dirty="0">
                <a:solidFill>
                  <a:srgbClr val="AB620E"/>
                </a:solidFill>
                <a:latin typeface="+mn-lt"/>
                <a:ea typeface="+mn-ea"/>
                <a:cs typeface="+mn-cs"/>
              </a:rPr>
              <a:t> things</a:t>
            </a:r>
            <a:r>
              <a:rPr lang="en-CA" sz="1200" kern="1200" dirty="0">
                <a:solidFill>
                  <a:srgbClr val="AB620E"/>
                </a:solidFill>
                <a:latin typeface="+mn-lt"/>
                <a:ea typeface="+mn-ea"/>
                <a:cs typeface="+mn-cs"/>
              </a:rPr>
              <a:t> into groups based on similar physical and behavioural character traits.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For example, there are </a:t>
            </a:r>
            <a:r>
              <a:rPr lang="en-CA" sz="1200" b="1" kern="1200" dirty="0">
                <a:solidFill>
                  <a:srgbClr val="AB620E"/>
                </a:solidFill>
                <a:latin typeface="+mn-lt"/>
                <a:ea typeface="+mn-ea"/>
                <a:cs typeface="+mn-cs"/>
              </a:rPr>
              <a:t>10 000 species of birds </a:t>
            </a:r>
            <a:r>
              <a:rPr lang="en-CA" sz="1200" kern="1200" dirty="0">
                <a:solidFill>
                  <a:srgbClr val="AB620E"/>
                </a:solidFill>
                <a:latin typeface="+mn-lt"/>
                <a:ea typeface="+mn-ea"/>
                <a:cs typeface="+mn-cs"/>
              </a:rPr>
              <a:t>(according to </a:t>
            </a:r>
            <a:r>
              <a:rPr lang="en-CA" sz="1200" kern="1200" dirty="0" err="1">
                <a:solidFill>
                  <a:srgbClr val="AB620E"/>
                </a:solidFill>
                <a:latin typeface="+mn-lt"/>
                <a:ea typeface="+mn-ea"/>
                <a:cs typeface="+mn-cs"/>
              </a:rPr>
              <a:t>Avibase</a:t>
            </a:r>
            <a:r>
              <a:rPr lang="en-CA" sz="1200" kern="1200" dirty="0">
                <a:solidFill>
                  <a:srgbClr val="AB620E"/>
                </a:solidFill>
                <a:latin typeface="+mn-lt"/>
                <a:ea typeface="+mn-ea"/>
                <a:cs typeface="+mn-cs"/>
              </a:rPr>
              <a:t>,</a:t>
            </a:r>
            <a:r>
              <a:rPr lang="en-CA" sz="1200" kern="1200" baseline="0" dirty="0">
                <a:solidFill>
                  <a:srgbClr val="AB620E"/>
                </a:solidFill>
                <a:latin typeface="+mn-lt"/>
                <a:ea typeface="+mn-ea"/>
                <a:cs typeface="+mn-cs"/>
              </a:rPr>
              <a:t> an extensive database information system on the world’s birds)</a:t>
            </a:r>
            <a:r>
              <a:rPr lang="en-CA" sz="1200" kern="1200" dirty="0">
                <a:solidFill>
                  <a:srgbClr val="AB620E"/>
                </a:solidFill>
                <a:latin typeface="+mn-lt"/>
                <a:ea typeface="+mn-ea"/>
                <a:cs typeface="+mn-cs"/>
              </a:rPr>
              <a:t>. </a:t>
            </a:r>
            <a:endParaRPr lang="en-CA" sz="1100" kern="120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Birds are classified further into smaller groupings, such as the group called </a:t>
            </a:r>
            <a:r>
              <a:rPr lang="en-CA" sz="1200" b="1" kern="1200" dirty="0">
                <a:solidFill>
                  <a:srgbClr val="AB620E"/>
                </a:solidFill>
                <a:latin typeface="+mn-lt"/>
                <a:ea typeface="+mn-ea"/>
                <a:cs typeface="+mn-cs"/>
              </a:rPr>
              <a:t>Shorebirds </a:t>
            </a:r>
            <a:r>
              <a:rPr lang="en-CA" sz="1200" kern="1200" dirty="0">
                <a:solidFill>
                  <a:srgbClr val="AB620E"/>
                </a:solidFill>
                <a:latin typeface="+mn-lt"/>
                <a:ea typeface="+mn-ea"/>
                <a:cs typeface="+mn-cs"/>
              </a:rPr>
              <a:t>(with only a little over 200 species included in this group</a:t>
            </a:r>
            <a:r>
              <a:rPr lang="en-CA" sz="1200" kern="1200" baseline="0" dirty="0">
                <a:solidFill>
                  <a:srgbClr val="AB620E"/>
                </a:solidFill>
                <a:latin typeface="+mn-lt"/>
                <a:ea typeface="+mn-ea"/>
                <a:cs typeface="+mn-cs"/>
              </a:rPr>
              <a:t> </a:t>
            </a:r>
            <a:r>
              <a:rPr lang="en-CA" sz="1200" kern="1200" dirty="0">
                <a:solidFill>
                  <a:srgbClr val="AB620E"/>
                </a:solidFill>
                <a:latin typeface="+mn-lt"/>
                <a:ea typeface="+mn-ea"/>
                <a:cs typeface="+mn-cs"/>
              </a:rPr>
              <a:t>according to the Waterbird Society). </a:t>
            </a:r>
            <a:endParaRPr lang="en-CA" sz="1100" kern="1200" dirty="0">
              <a:solidFill>
                <a:srgbClr val="AB620E"/>
              </a:solidFill>
              <a:latin typeface="+mn-lt"/>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In order for us to better understand living things it is important that we learn how to differentiate</a:t>
            </a:r>
            <a:r>
              <a:rPr lang="en-CA" sz="1200" kern="1200" baseline="0" dirty="0">
                <a:solidFill>
                  <a:srgbClr val="AB620E"/>
                </a:solidFill>
                <a:latin typeface="+mn-lt"/>
                <a:ea typeface="+mn-ea"/>
                <a:cs typeface="+mn-cs"/>
              </a:rPr>
              <a:t> between living things by classifying them. </a:t>
            </a:r>
            <a:endParaRPr lang="en-CA" sz="1200" kern="1200" dirty="0">
              <a:solidFill>
                <a:schemeClr val="accent1">
                  <a:lumMod val="75000"/>
                </a:schemeClr>
              </a:solidFill>
              <a:latin typeface="+mn-lt"/>
              <a:ea typeface="+mn-ea"/>
              <a:cs typeface="+mn-cs"/>
            </a:endParaRPr>
          </a:p>
          <a:p>
            <a:endParaRPr lang="en-CA" dirty="0"/>
          </a:p>
          <a:p>
            <a:r>
              <a:rPr lang="en-CA" sz="1200" kern="1200" dirty="0">
                <a:solidFill>
                  <a:srgbClr val="AB620E"/>
                </a:solidFill>
                <a:latin typeface="+mn-lt"/>
                <a:ea typeface="+mn-ea"/>
                <a:cs typeface="+mn-cs"/>
              </a:rPr>
              <a:t>Today we will be learning how to use a specific kind of classification system called a </a:t>
            </a:r>
            <a:r>
              <a:rPr lang="en-CA" sz="1200" b="1" kern="1200" dirty="0">
                <a:solidFill>
                  <a:srgbClr val="AB620E"/>
                </a:solidFill>
                <a:latin typeface="+mn-lt"/>
                <a:ea typeface="+mn-ea"/>
                <a:cs typeface="+mn-cs"/>
              </a:rPr>
              <a:t>classification key </a:t>
            </a:r>
            <a:r>
              <a:rPr lang="en-CA" sz="1200" kern="1200" dirty="0">
                <a:solidFill>
                  <a:srgbClr val="AB620E"/>
                </a:solidFill>
                <a:latin typeface="+mn-lt"/>
                <a:ea typeface="+mn-ea"/>
                <a:cs typeface="+mn-cs"/>
              </a:rPr>
              <a:t>using shorebirds as our example. </a:t>
            </a:r>
            <a:endParaRPr lang="en-CA" sz="11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3</a:t>
            </a:fld>
            <a:endParaRPr lang="en-CA"/>
          </a:p>
        </p:txBody>
      </p:sp>
    </p:spTree>
    <p:extLst>
      <p:ext uri="{BB962C8B-B14F-4D97-AF65-F5344CB8AC3E}">
        <p14:creationId xmlns:p14="http://schemas.microsoft.com/office/powerpoint/2010/main" val="221951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can learn how to use the classification key,</a:t>
            </a:r>
            <a:r>
              <a:rPr lang="en-CA" baseline="0" dirty="0"/>
              <a:t> it is important we know what is considered a shorebird.</a:t>
            </a:r>
          </a:p>
          <a:p>
            <a:endParaRPr lang="en-CA" baseline="0" dirty="0"/>
          </a:p>
          <a:p>
            <a:r>
              <a:rPr lang="en-CA" baseline="0" dirty="0"/>
              <a:t>Shorebirds generally all have similar traits both physically and behaviourally that result in them being classified within a group. The main features of this bird group include:</a:t>
            </a:r>
          </a:p>
          <a:p>
            <a:pPr marL="171450" indent="-171450">
              <a:buFontTx/>
              <a:buChar char="-"/>
            </a:pPr>
            <a:r>
              <a:rPr lang="en-CA" baseline="0" dirty="0"/>
              <a:t>Prefer to live in wet habitats and shorelines</a:t>
            </a:r>
          </a:p>
          <a:p>
            <a:pPr marL="171450" indent="-171450">
              <a:buFontTx/>
              <a:buChar char="-"/>
            </a:pPr>
            <a:r>
              <a:rPr lang="en-CA" baseline="0" dirty="0"/>
              <a:t>Carnivorous, eating a range of insects, crustaceans, worms, tad poles etc.</a:t>
            </a:r>
          </a:p>
          <a:p>
            <a:pPr marL="171450" indent="-171450">
              <a:buFontTx/>
              <a:buChar char="-"/>
            </a:pPr>
            <a:r>
              <a:rPr lang="en-CA" baseline="0" dirty="0"/>
              <a:t>Long legs, and bills that probe in mud, sand, gravel and water for food</a:t>
            </a:r>
          </a:p>
          <a:p>
            <a:endParaRPr lang="en-CA" baseline="0" dirty="0"/>
          </a:p>
          <a:p>
            <a:r>
              <a:rPr lang="en-CA" dirty="0"/>
              <a:t>Shorebird</a:t>
            </a:r>
            <a:r>
              <a:rPr lang="en-CA" baseline="0" dirty="0"/>
              <a:t> shown here is an American Avocet.</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4</a:t>
            </a:fld>
            <a:endParaRPr lang="en-CA"/>
          </a:p>
        </p:txBody>
      </p:sp>
    </p:spTree>
    <p:extLst>
      <p:ext uri="{BB962C8B-B14F-4D97-AF65-F5344CB8AC3E}">
        <p14:creationId xmlns:p14="http://schemas.microsoft.com/office/powerpoint/2010/main" val="312573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baseline="0" dirty="0"/>
              <a:t>A little over 200 species is still a high number of possible answers when trying to identify a particular shorebird, and requires further sorting. That is why shorebirds are grouped into smaller, more distinct groups including Avocets, Plovers, and Sandpipers. </a:t>
            </a:r>
          </a:p>
          <a:p>
            <a:pPr marL="0" indent="0">
              <a:buFontTx/>
              <a:buNone/>
            </a:pPr>
            <a:br>
              <a:rPr lang="en-CA" baseline="0" dirty="0"/>
            </a:br>
            <a:r>
              <a:rPr lang="en-CA" b="1" baseline="0" dirty="0"/>
              <a:t>Avocets</a:t>
            </a:r>
            <a:r>
              <a:rPr lang="en-CA" baseline="0" dirty="0"/>
              <a:t> generally have an upturned bill, long skinny legs, and smaller heads compared to their bodies, such as an American Avocet (pictured).</a:t>
            </a:r>
            <a:br>
              <a:rPr lang="en-CA" baseline="0" dirty="0"/>
            </a:br>
            <a:endParaRPr lang="en-CA" baseline="0" dirty="0"/>
          </a:p>
          <a:p>
            <a:pPr marL="0" indent="0">
              <a:buFontTx/>
              <a:buNone/>
            </a:pPr>
            <a:r>
              <a:rPr lang="en-CA" b="1" baseline="0" dirty="0"/>
              <a:t>Plovers</a:t>
            </a:r>
            <a:r>
              <a:rPr lang="en-CA" baseline="0" dirty="0"/>
              <a:t> are generally smaller, with straight, stout bills and shorter legs, such as a </a:t>
            </a:r>
            <a:r>
              <a:rPr lang="en-CA" baseline="0" dirty="0" err="1"/>
              <a:t>Semipalmated</a:t>
            </a:r>
            <a:r>
              <a:rPr lang="en-CA" baseline="0" dirty="0"/>
              <a:t> Plover (pictured) or a Killdeer.</a:t>
            </a:r>
          </a:p>
          <a:p>
            <a:pPr marL="0" indent="0">
              <a:buFontTx/>
              <a:buNone/>
            </a:pPr>
            <a:endParaRPr lang="en-CA" baseline="0" dirty="0"/>
          </a:p>
          <a:p>
            <a:pPr marL="0" indent="0">
              <a:buFontTx/>
              <a:buNone/>
            </a:pPr>
            <a:r>
              <a:rPr lang="en-CA" b="1" baseline="0" dirty="0"/>
              <a:t>Sandpipers</a:t>
            </a:r>
            <a:r>
              <a:rPr lang="en-CA" baseline="0" dirty="0"/>
              <a:t> are the most diverse within their group, with a range of colours, and sizes. Generally they all have longer, slim bills. Godwits, Willets, Dunlins (pictured), Greater and Lesser Yellowlegs are all examples of a sandpiper. </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5</a:t>
            </a:fld>
            <a:endParaRPr lang="en-CA"/>
          </a:p>
        </p:txBody>
      </p:sp>
    </p:spTree>
    <p:extLst>
      <p:ext uri="{BB962C8B-B14F-4D97-AF65-F5344CB8AC3E}">
        <p14:creationId xmlns:p14="http://schemas.microsoft.com/office/powerpoint/2010/main" val="282646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Now that we</a:t>
            </a:r>
            <a:r>
              <a:rPr lang="en-CA" sz="1200" kern="1200" baseline="0" dirty="0">
                <a:solidFill>
                  <a:srgbClr val="AB620E"/>
                </a:solidFill>
                <a:latin typeface="+mn-lt"/>
                <a:ea typeface="+mn-ea"/>
                <a:cs typeface="+mn-cs"/>
              </a:rPr>
              <a:t> have an idea of what a shorebird looks like, what do you think a classification key is?</a:t>
            </a:r>
            <a:endParaRPr lang="en-CA"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A </a:t>
            </a:r>
            <a:r>
              <a:rPr lang="en-CA" sz="1200" b="1" kern="1200" dirty="0">
                <a:solidFill>
                  <a:srgbClr val="AB620E"/>
                </a:solidFill>
                <a:latin typeface="+mn-lt"/>
                <a:ea typeface="+mn-ea"/>
                <a:cs typeface="+mn-cs"/>
              </a:rPr>
              <a:t>classification key</a:t>
            </a:r>
            <a:r>
              <a:rPr lang="en-CA" sz="1200" kern="1200" dirty="0">
                <a:solidFill>
                  <a:srgbClr val="AB620E"/>
                </a:solidFill>
                <a:latin typeface="+mn-lt"/>
                <a:ea typeface="+mn-ea"/>
                <a:cs typeface="+mn-cs"/>
              </a:rPr>
              <a:t>, also known as a </a:t>
            </a:r>
            <a:r>
              <a:rPr lang="en-CA" sz="1200" i="1" kern="1200" dirty="0">
                <a:solidFill>
                  <a:srgbClr val="AB620E"/>
                </a:solidFill>
                <a:latin typeface="+mn-lt"/>
                <a:ea typeface="+mn-ea"/>
                <a:cs typeface="+mn-cs"/>
              </a:rPr>
              <a:t>Dichotomous Key</a:t>
            </a:r>
            <a:r>
              <a:rPr lang="en-CA" sz="1200" kern="1200" dirty="0">
                <a:solidFill>
                  <a:srgbClr val="AB620E"/>
                </a:solidFill>
                <a:latin typeface="+mn-lt"/>
                <a:ea typeface="+mn-ea"/>
                <a:cs typeface="+mn-cs"/>
              </a:rPr>
              <a:t>, is a tool that allows us to determine the identity of something in the natural world, like birds, through the process of elimination. </a:t>
            </a:r>
          </a:p>
          <a:p>
            <a:endParaRPr lang="en-CA" dirty="0"/>
          </a:p>
          <a:p>
            <a:r>
              <a:rPr lang="en-CA" sz="1200" kern="1200" dirty="0">
                <a:solidFill>
                  <a:srgbClr val="AB620E"/>
                </a:solidFill>
                <a:latin typeface="+mn-lt"/>
                <a:ea typeface="+mn-ea"/>
                <a:cs typeface="+mn-cs"/>
              </a:rPr>
              <a:t>The key gives you choices based on structural or behavioural features, and as you select one it narrows down the possibilities until you get to a species. </a:t>
            </a:r>
          </a:p>
          <a:p>
            <a:endParaRPr lang="en-CA"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AB620E"/>
                </a:solidFill>
                <a:latin typeface="+mn-lt"/>
                <a:ea typeface="+mn-ea"/>
                <a:cs typeface="+mn-cs"/>
              </a:rPr>
              <a:t>If you have correctly used the key and have chosen the right key(s), you arrive at the correct name of the species you are trying to identify.</a:t>
            </a:r>
            <a:br>
              <a:rPr lang="en-CA" sz="1200" kern="1200" dirty="0">
                <a:solidFill>
                  <a:srgbClr val="AB620E"/>
                </a:solidFill>
                <a:latin typeface="+mn-lt"/>
                <a:ea typeface="+mn-ea"/>
                <a:cs typeface="+mn-cs"/>
              </a:rPr>
            </a:br>
            <a:endParaRPr lang="en-CA" sz="1200" kern="1200" dirty="0">
              <a:solidFill>
                <a:srgbClr val="AB620E"/>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rgbClr val="AB620E"/>
                </a:solidFill>
                <a:latin typeface="+mn-lt"/>
                <a:ea typeface="+mn-ea"/>
                <a:cs typeface="+mn-cs"/>
              </a:rPr>
              <a:t>Choices in a key can be word or pictured-based, or a combination of both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rgbClr val="AB620E"/>
                </a:solidFill>
                <a:latin typeface="+mn-lt"/>
                <a:ea typeface="+mn-ea"/>
                <a:cs typeface="+mn-cs"/>
              </a:rPr>
              <a:t>Keys can be found in books, websites, and even apps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rgbClr val="AB620E"/>
                </a:solidFill>
                <a:latin typeface="+mn-lt"/>
                <a:ea typeface="+mn-ea"/>
                <a:cs typeface="+mn-cs"/>
              </a:rPr>
              <a:t>Important tool used by many scientists, including </a:t>
            </a:r>
            <a:r>
              <a:rPr lang="en-CA" sz="1200" b="1" kern="1200" dirty="0">
                <a:solidFill>
                  <a:srgbClr val="AB620E"/>
                </a:solidFill>
                <a:latin typeface="+mn-lt"/>
                <a:ea typeface="+mn-ea"/>
                <a:cs typeface="+mn-cs"/>
              </a:rPr>
              <a:t>Ornithologist</a:t>
            </a:r>
            <a:r>
              <a:rPr lang="en-CA" sz="1200" kern="1200" dirty="0">
                <a:solidFill>
                  <a:srgbClr val="AB620E"/>
                </a:solidFill>
                <a:latin typeface="+mn-lt"/>
                <a:ea typeface="+mn-ea"/>
                <a:cs typeface="+mn-cs"/>
              </a:rPr>
              <a:t> (a person who studies birds) and bird watchers; classification</a:t>
            </a:r>
            <a:r>
              <a:rPr lang="en-CA" sz="1200" kern="1200" baseline="0" dirty="0">
                <a:solidFill>
                  <a:srgbClr val="AB620E"/>
                </a:solidFill>
                <a:latin typeface="+mn-lt"/>
                <a:ea typeface="+mn-ea"/>
                <a:cs typeface="+mn-cs"/>
              </a:rPr>
              <a:t> keys are made for all kinds of living things</a:t>
            </a:r>
            <a:endParaRPr lang="en-CA" sz="1200" kern="1200" dirty="0">
              <a:solidFill>
                <a:srgbClr val="AB620E"/>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6</a:t>
            </a:fld>
            <a:endParaRPr lang="en-CA"/>
          </a:p>
        </p:txBody>
      </p:sp>
    </p:spTree>
    <p:extLst>
      <p:ext uri="{BB962C8B-B14F-4D97-AF65-F5344CB8AC3E}">
        <p14:creationId xmlns:p14="http://schemas.microsoft.com/office/powerpoint/2010/main" val="408129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 to the</a:t>
            </a:r>
            <a:r>
              <a:rPr lang="en-CA" baseline="0" dirty="0"/>
              <a:t> Shorebird Key included in this activity (shown on the slide), each student having their own key to refer to (they will be needing it for the next part of the activity). </a:t>
            </a:r>
          </a:p>
          <a:p>
            <a:endParaRPr lang="en-CA" baseline="0" dirty="0"/>
          </a:p>
          <a:p>
            <a:r>
              <a:rPr lang="en-CA" b="1" baseline="0" dirty="0"/>
              <a:t>Note: </a:t>
            </a:r>
            <a:r>
              <a:rPr lang="en-CA" baseline="0" dirty="0"/>
              <a:t>Another activity which uses keys to which you can refer to is the </a:t>
            </a:r>
            <a:r>
              <a:rPr lang="en-CA" i="1" baseline="0" dirty="0"/>
              <a:t>This Plant Key is All Wet!</a:t>
            </a:r>
            <a:r>
              <a:rPr lang="en-CA" baseline="0" dirty="0"/>
              <a:t> activity from </a:t>
            </a:r>
            <a:r>
              <a:rPr lang="en-CA" b="1" baseline="0" dirty="0"/>
              <a:t>WOW! The Wonders of Wetlands</a:t>
            </a:r>
            <a:r>
              <a:rPr lang="en-CA" baseline="0" dirty="0"/>
              <a:t> book (page 123). </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7</a:t>
            </a:fld>
            <a:endParaRPr lang="en-CA"/>
          </a:p>
        </p:txBody>
      </p:sp>
    </p:spTree>
    <p:extLst>
      <p:ext uri="{BB962C8B-B14F-4D97-AF65-F5344CB8AC3E}">
        <p14:creationId xmlns:p14="http://schemas.microsoft.com/office/powerpoint/2010/main" val="189477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AB620E"/>
                </a:solidFill>
                <a:latin typeface="+mn-lt"/>
                <a:ea typeface="+mn-ea"/>
                <a:cs typeface="+mn-cs"/>
              </a:rPr>
              <a:t>Read sentences </a:t>
            </a:r>
            <a:r>
              <a:rPr lang="en-US" sz="1200" dirty="0">
                <a:solidFill>
                  <a:srgbClr val="AB620E"/>
                </a:solidFill>
                <a:latin typeface="Academy Engraved LET" pitchFamily="2" charset="0"/>
              </a:rPr>
              <a:t>I</a:t>
            </a:r>
            <a:r>
              <a:rPr lang="en-US" sz="1200" kern="1200" dirty="0">
                <a:solidFill>
                  <a:srgbClr val="AB620E"/>
                </a:solidFill>
                <a:latin typeface="+mn-lt"/>
                <a:ea typeface="+mn-ea"/>
                <a:cs typeface="+mn-cs"/>
              </a:rPr>
              <a:t>, </a:t>
            </a:r>
            <a:r>
              <a:rPr lang="en-US" sz="1200" dirty="0">
                <a:solidFill>
                  <a:srgbClr val="AB620E"/>
                </a:solidFill>
                <a:latin typeface="Academy Engraved LET" pitchFamily="2" charset="0"/>
              </a:rPr>
              <a:t>II</a:t>
            </a:r>
            <a:r>
              <a:rPr lang="en-US" sz="1200" kern="1200" dirty="0">
                <a:solidFill>
                  <a:srgbClr val="AB620E"/>
                </a:solidFill>
                <a:latin typeface="+mn-lt"/>
                <a:ea typeface="+mn-ea"/>
                <a:cs typeface="+mn-cs"/>
              </a:rPr>
              <a:t> and </a:t>
            </a:r>
            <a:r>
              <a:rPr lang="en-US" sz="1200" dirty="0">
                <a:solidFill>
                  <a:srgbClr val="AB620E"/>
                </a:solidFill>
                <a:latin typeface="Academy Engraved LET" pitchFamily="2" charset="0"/>
              </a:rPr>
              <a:t>III </a:t>
            </a:r>
            <a:r>
              <a:rPr lang="en-US" sz="1200" kern="1200" dirty="0">
                <a:solidFill>
                  <a:srgbClr val="AB620E"/>
                </a:solidFill>
                <a:latin typeface="+mn-lt"/>
                <a:ea typeface="+mn-ea"/>
                <a:cs typeface="+mn-cs"/>
              </a:rPr>
              <a:t>of the key. Study the shorebird, looking for the features discussed in</a:t>
            </a:r>
            <a:r>
              <a:rPr lang="en-US" sz="1200" kern="1200" baseline="0" dirty="0">
                <a:solidFill>
                  <a:srgbClr val="AB620E"/>
                </a:solidFill>
                <a:latin typeface="+mn-lt"/>
                <a:ea typeface="+mn-ea"/>
                <a:cs typeface="+mn-cs"/>
              </a:rPr>
              <a:t> </a:t>
            </a:r>
            <a:r>
              <a:rPr lang="en-US" sz="1200" kern="1200" dirty="0">
                <a:solidFill>
                  <a:srgbClr val="AB620E"/>
                </a:solidFill>
                <a:latin typeface="+mn-lt"/>
                <a:ea typeface="+mn-ea"/>
                <a:cs typeface="+mn-cs"/>
              </a:rPr>
              <a:t>the sentences. Pick the sentence which describes the shorebird best. (The correct answer will be</a:t>
            </a:r>
            <a:r>
              <a:rPr lang="en-US" sz="1200" kern="1200" baseline="0" dirty="0">
                <a:solidFill>
                  <a:srgbClr val="AB620E"/>
                </a:solidFill>
                <a:latin typeface="+mn-lt"/>
                <a:ea typeface="+mn-ea"/>
                <a:cs typeface="+mn-cs"/>
              </a:rPr>
              <a:t> circled, with the following slide showing the next set of questions).</a:t>
            </a:r>
            <a:endParaRPr lang="en-US"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p:txBody>
      </p:sp>
      <p:sp>
        <p:nvSpPr>
          <p:cNvPr id="4" name="Slide Number Placeholder 3"/>
          <p:cNvSpPr>
            <a:spLocks noGrp="1"/>
          </p:cNvSpPr>
          <p:nvPr>
            <p:ph type="sldNum" sz="quarter" idx="10"/>
          </p:nvPr>
        </p:nvSpPr>
        <p:spPr/>
        <p:txBody>
          <a:bodyPr/>
          <a:lstStyle/>
          <a:p>
            <a:fld id="{3AB25C6E-C4AC-4A71-920B-C44B7712E193}" type="slidenum">
              <a:rPr lang="en-CA" smtClean="0"/>
              <a:t>8</a:t>
            </a:fld>
            <a:endParaRPr lang="en-CA"/>
          </a:p>
        </p:txBody>
      </p:sp>
    </p:spTree>
    <p:extLst>
      <p:ext uri="{BB962C8B-B14F-4D97-AF65-F5344CB8AC3E}">
        <p14:creationId xmlns:p14="http://schemas.microsoft.com/office/powerpoint/2010/main" val="333797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AB620E"/>
                </a:solidFill>
                <a:latin typeface="+mn-lt"/>
                <a:ea typeface="+mn-ea"/>
                <a:cs typeface="+mn-cs"/>
              </a:rPr>
              <a:t>Read sentences </a:t>
            </a:r>
            <a:r>
              <a:rPr lang="en-US" sz="1200" kern="1200" dirty="0">
                <a:solidFill>
                  <a:srgbClr val="AB620E"/>
                </a:solidFill>
                <a:latin typeface="Academy Engraved LET" pitchFamily="2" charset="0"/>
                <a:ea typeface="+mn-ea"/>
                <a:cs typeface="+mn-cs"/>
              </a:rPr>
              <a:t>A</a:t>
            </a:r>
            <a:r>
              <a:rPr lang="en-US" sz="1200" kern="1200" dirty="0">
                <a:solidFill>
                  <a:srgbClr val="AB620E"/>
                </a:solidFill>
                <a:latin typeface="+mn-lt"/>
                <a:ea typeface="+mn-ea"/>
                <a:cs typeface="+mn-cs"/>
              </a:rPr>
              <a:t>, </a:t>
            </a:r>
            <a:r>
              <a:rPr lang="en-US" sz="1200" kern="1200" dirty="0">
                <a:solidFill>
                  <a:srgbClr val="AB620E"/>
                </a:solidFill>
                <a:latin typeface="Academy Engraved LET" pitchFamily="2" charset="0"/>
                <a:ea typeface="+mn-ea"/>
                <a:cs typeface="+mn-cs"/>
              </a:rPr>
              <a:t>B</a:t>
            </a:r>
            <a:r>
              <a:rPr lang="en-US" sz="1200" kern="1200" dirty="0">
                <a:solidFill>
                  <a:srgbClr val="AB620E"/>
                </a:solidFill>
                <a:latin typeface="+mn-lt"/>
                <a:ea typeface="+mn-ea"/>
                <a:cs typeface="+mn-cs"/>
              </a:rPr>
              <a:t> and </a:t>
            </a:r>
            <a:r>
              <a:rPr lang="en-US" sz="1200" kern="1200" dirty="0">
                <a:solidFill>
                  <a:srgbClr val="AB620E"/>
                </a:solidFill>
                <a:latin typeface="Academy Engraved LET" pitchFamily="2" charset="0"/>
                <a:ea typeface="+mn-ea"/>
                <a:cs typeface="+mn-cs"/>
              </a:rPr>
              <a:t>C</a:t>
            </a:r>
            <a:r>
              <a:rPr lang="en-US" sz="1200" dirty="0">
                <a:solidFill>
                  <a:srgbClr val="AB620E"/>
                </a:solidFill>
                <a:latin typeface="Academy Engraved LET" pitchFamily="2" charset="0"/>
              </a:rPr>
              <a:t> </a:t>
            </a:r>
            <a:r>
              <a:rPr lang="en-US" sz="1200" kern="1200" dirty="0">
                <a:solidFill>
                  <a:srgbClr val="AB620E"/>
                </a:solidFill>
                <a:latin typeface="+mn-lt"/>
                <a:ea typeface="+mn-ea"/>
                <a:cs typeface="+mn-cs"/>
              </a:rPr>
              <a:t>of the key. Study the shorebird, looking for the features discussed in</a:t>
            </a:r>
            <a:r>
              <a:rPr lang="en-US" sz="1200" kern="1200" baseline="0" dirty="0">
                <a:solidFill>
                  <a:srgbClr val="AB620E"/>
                </a:solidFill>
                <a:latin typeface="+mn-lt"/>
                <a:ea typeface="+mn-ea"/>
                <a:cs typeface="+mn-cs"/>
              </a:rPr>
              <a:t> </a:t>
            </a:r>
            <a:r>
              <a:rPr lang="en-US" sz="1200" kern="1200" dirty="0">
                <a:solidFill>
                  <a:srgbClr val="AB620E"/>
                </a:solidFill>
                <a:latin typeface="+mn-lt"/>
                <a:ea typeface="+mn-ea"/>
                <a:cs typeface="+mn-cs"/>
              </a:rPr>
              <a:t>the sentences. Pick the sentence which describes the shorebird best. (The correct answer will be</a:t>
            </a:r>
            <a:r>
              <a:rPr lang="en-US" sz="1200" kern="1200" baseline="0" dirty="0">
                <a:solidFill>
                  <a:srgbClr val="AB620E"/>
                </a:solidFill>
                <a:latin typeface="+mn-lt"/>
                <a:ea typeface="+mn-ea"/>
                <a:cs typeface="+mn-cs"/>
              </a:rPr>
              <a:t> circled, with the following slide showing the next set of questions).</a:t>
            </a:r>
            <a:endParaRPr lang="en-US" sz="1200" kern="1200" dirty="0">
              <a:solidFill>
                <a:srgbClr val="AB620E"/>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9</a:t>
            </a:fld>
            <a:endParaRPr lang="en-CA"/>
          </a:p>
        </p:txBody>
      </p:sp>
    </p:spTree>
    <p:extLst>
      <p:ext uri="{BB962C8B-B14F-4D97-AF65-F5344CB8AC3E}">
        <p14:creationId xmlns:p14="http://schemas.microsoft.com/office/powerpoint/2010/main" val="39558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77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14798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74600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15734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06C5C6-FC0E-4CB7-8700-420D100C0238}"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6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06C5C6-FC0E-4CB7-8700-420D100C0238}" type="datetimeFigureOut">
              <a:rPr lang="en-CA" smtClean="0"/>
              <a:t>2024-07-29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112062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6C5C6-FC0E-4CB7-8700-420D100C0238}" type="datetimeFigureOut">
              <a:rPr lang="en-CA" smtClean="0"/>
              <a:t>2024-07-29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13940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06C5C6-FC0E-4CB7-8700-420D100C0238}" type="datetimeFigureOut">
              <a:rPr lang="en-CA" smtClean="0"/>
              <a:t>2024-07-29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368801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06C5C6-FC0E-4CB7-8700-420D100C0238}" type="datetimeFigureOut">
              <a:rPr lang="en-CA" smtClean="0"/>
              <a:t>2024-07-29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100124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06C5C6-FC0E-4CB7-8700-420D100C0238}" type="datetimeFigureOut">
              <a:rPr lang="en-CA" smtClean="0"/>
              <a:t>2024-07-29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96E259-D65E-48A1-8CBC-EADDAE5F1E28}" type="slidenum">
              <a:rPr lang="en-CA" smtClean="0"/>
              <a:t>‹#›</a:t>
            </a:fld>
            <a:endParaRPr lang="en-CA"/>
          </a:p>
        </p:txBody>
      </p:sp>
    </p:spTree>
    <p:extLst>
      <p:ext uri="{BB962C8B-B14F-4D97-AF65-F5344CB8AC3E}">
        <p14:creationId xmlns:p14="http://schemas.microsoft.com/office/powerpoint/2010/main" val="118525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06C5C6-FC0E-4CB7-8700-420D100C0238}" type="datetimeFigureOut">
              <a:rPr lang="en-CA" smtClean="0"/>
              <a:t>2024-07-29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403946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06C5C6-FC0E-4CB7-8700-420D100C0238}" type="datetimeFigureOut">
              <a:rPr lang="en-CA" smtClean="0"/>
              <a:t>2024-07-29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96E259-D65E-48A1-8CBC-EADDAE5F1E28}"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4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360" y="1379366"/>
            <a:ext cx="9420814" cy="2458538"/>
          </a:xfrm>
        </p:spPr>
        <p:txBody>
          <a:bodyPr>
            <a:noAutofit/>
          </a:bodyPr>
          <a:lstStyle/>
          <a:p>
            <a:pPr algn="ctr"/>
            <a:r>
              <a:rPr lang="en-CA" sz="8500" dirty="0">
                <a:solidFill>
                  <a:srgbClr val="3D2405"/>
                </a:solidFill>
                <a:latin typeface="Aleo" panose="020F0502020204030203" pitchFamily="34" charset="0"/>
              </a:rPr>
              <a:t>Classification Keys</a:t>
            </a: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31901" y="3725205"/>
            <a:ext cx="3552826" cy="3813998"/>
          </a:xfrm>
          <a:prstGeom prst="rect">
            <a:avLst/>
          </a:prstGeom>
        </p:spPr>
      </p:pic>
      <p:sp>
        <p:nvSpPr>
          <p:cNvPr id="15" name="TextBox 14"/>
          <p:cNvSpPr txBox="1"/>
          <p:nvPr/>
        </p:nvSpPr>
        <p:spPr>
          <a:xfrm>
            <a:off x="2088456" y="3725205"/>
            <a:ext cx="8583072" cy="523220"/>
          </a:xfrm>
          <a:prstGeom prst="rect">
            <a:avLst/>
          </a:prstGeom>
          <a:noFill/>
        </p:spPr>
        <p:txBody>
          <a:bodyPr wrap="square" rtlCol="0">
            <a:spAutoFit/>
          </a:bodyPr>
          <a:lstStyle/>
          <a:p>
            <a:r>
              <a:rPr lang="en-CA" sz="2800" dirty="0">
                <a:solidFill>
                  <a:schemeClr val="accent1">
                    <a:lumMod val="75000"/>
                  </a:schemeClr>
                </a:solidFill>
                <a:latin typeface="+mj-lt"/>
              </a:rPr>
              <a:t>L e a r n i n g   H o w   t o   I d e n t i f y   S h o r e b i r d s</a:t>
            </a:r>
          </a:p>
        </p:txBody>
      </p:sp>
      <p:pic>
        <p:nvPicPr>
          <p:cNvPr id="4" name="Picture 3" descr="A logo of a bird and a sun&#10;&#10;Description automatically generated">
            <a:extLst>
              <a:ext uri="{FF2B5EF4-FFF2-40B4-BE49-F238E27FC236}">
                <a16:creationId xmlns:a16="http://schemas.microsoft.com/office/drawing/2014/main" id="{5EC49A8B-21C8-ED58-B28A-C49D3F6781FF}"/>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302642" y="336897"/>
            <a:ext cx="3586716" cy="2271738"/>
          </a:xfrm>
          <a:prstGeom prst="rect">
            <a:avLst/>
          </a:prstGeom>
        </p:spPr>
      </p:pic>
    </p:spTree>
    <p:extLst>
      <p:ext uri="{BB962C8B-B14F-4D97-AF65-F5344CB8AC3E}">
        <p14:creationId xmlns:p14="http://schemas.microsoft.com/office/powerpoint/2010/main" val="109152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Let’s Do One Together</a:t>
            </a:r>
          </a:p>
        </p:txBody>
      </p:sp>
      <p:sp>
        <p:nvSpPr>
          <p:cNvPr id="20" name="TextBox 19"/>
          <p:cNvSpPr txBox="1"/>
          <p:nvPr/>
        </p:nvSpPr>
        <p:spPr>
          <a:xfrm>
            <a:off x="5282267" y="2119680"/>
            <a:ext cx="5285584" cy="646331"/>
          </a:xfrm>
          <a:prstGeom prst="rect">
            <a:avLst/>
          </a:prstGeom>
          <a:noFill/>
        </p:spPr>
        <p:txBody>
          <a:bodyPr wrap="square" rtlCol="0">
            <a:spAutoFit/>
          </a:bodyPr>
          <a:lstStyle/>
          <a:p>
            <a:r>
              <a:rPr lang="en-CA" b="1" dirty="0">
                <a:latin typeface="Academy Engraved LET" pitchFamily="2" charset="0"/>
              </a:rPr>
              <a:t>III. </a:t>
            </a:r>
            <a:r>
              <a:rPr lang="en-CA" dirty="0"/>
              <a:t>Small head, small eye, thin bill and neck, forages </a:t>
            </a:r>
            <a:br>
              <a:rPr lang="en-CA" dirty="0"/>
            </a:br>
            <a:r>
              <a:rPr lang="en-CA" dirty="0"/>
              <a:t>       by probing – Sandpipers group.</a:t>
            </a:r>
          </a:p>
        </p:txBody>
      </p:sp>
      <p:sp>
        <p:nvSpPr>
          <p:cNvPr id="3" name="TextBox 2"/>
          <p:cNvSpPr txBox="1"/>
          <p:nvPr/>
        </p:nvSpPr>
        <p:spPr>
          <a:xfrm>
            <a:off x="5737653" y="2854298"/>
            <a:ext cx="5302704" cy="369332"/>
          </a:xfrm>
          <a:prstGeom prst="rect">
            <a:avLst/>
          </a:prstGeom>
          <a:noFill/>
        </p:spPr>
        <p:txBody>
          <a:bodyPr wrap="square" rtlCol="0">
            <a:spAutoFit/>
          </a:bodyPr>
          <a:lstStyle/>
          <a:p>
            <a:r>
              <a:rPr lang="en-CA" dirty="0"/>
              <a:t>A. Body equal to or larger than a Mourning Dove:</a:t>
            </a:r>
          </a:p>
        </p:txBody>
      </p:sp>
      <p:sp>
        <p:nvSpPr>
          <p:cNvPr id="13" name="TextBox 12"/>
          <p:cNvSpPr txBox="1"/>
          <p:nvPr/>
        </p:nvSpPr>
        <p:spPr>
          <a:xfrm>
            <a:off x="6126480" y="3523108"/>
            <a:ext cx="5302704" cy="646331"/>
          </a:xfrm>
          <a:prstGeom prst="rect">
            <a:avLst/>
          </a:prstGeom>
          <a:noFill/>
        </p:spPr>
        <p:txBody>
          <a:bodyPr wrap="square" rtlCol="0">
            <a:spAutoFit/>
          </a:bodyPr>
          <a:lstStyle/>
          <a:p>
            <a:r>
              <a:rPr lang="en-CA" dirty="0"/>
              <a:t>1. </a:t>
            </a:r>
            <a:r>
              <a:rPr lang="en-CA" b="1" dirty="0"/>
              <a:t>Upland habitat </a:t>
            </a:r>
            <a:r>
              <a:rPr lang="en-CA" dirty="0"/>
              <a:t>(dry area alongside rivers), bill same </a:t>
            </a:r>
            <a:br>
              <a:rPr lang="en-CA" dirty="0"/>
            </a:br>
            <a:r>
              <a:rPr lang="en-CA" dirty="0"/>
              <a:t>     length as head, plumage brown, sits on fence posts.</a:t>
            </a:r>
          </a:p>
        </p:txBody>
      </p:sp>
      <p:sp>
        <p:nvSpPr>
          <p:cNvPr id="22" name="TextBox 21"/>
          <p:cNvSpPr txBox="1"/>
          <p:nvPr/>
        </p:nvSpPr>
        <p:spPr>
          <a:xfrm>
            <a:off x="6126480" y="4468918"/>
            <a:ext cx="5302704" cy="923330"/>
          </a:xfrm>
          <a:prstGeom prst="rect">
            <a:avLst/>
          </a:prstGeom>
          <a:noFill/>
        </p:spPr>
        <p:txBody>
          <a:bodyPr wrap="square" rtlCol="0">
            <a:spAutoFit/>
          </a:bodyPr>
          <a:lstStyle/>
          <a:p>
            <a:r>
              <a:rPr lang="en-CA" dirty="0"/>
              <a:t>2. </a:t>
            </a:r>
            <a:r>
              <a:rPr lang="en-CA" b="1" dirty="0"/>
              <a:t>Wetland habitat </a:t>
            </a:r>
            <a:r>
              <a:rPr lang="en-CA" dirty="0"/>
              <a:t>(wet area with vegetation growing </a:t>
            </a:r>
            <a:br>
              <a:rPr lang="en-CA" dirty="0"/>
            </a:br>
            <a:r>
              <a:rPr lang="en-CA" dirty="0"/>
              <a:t>     in and around the water), bill longer than head, </a:t>
            </a:r>
            <a:br>
              <a:rPr lang="en-CA" dirty="0"/>
            </a:br>
            <a:r>
              <a:rPr lang="en-CA" dirty="0"/>
              <a:t>     long legs.</a:t>
            </a:r>
          </a:p>
        </p:txBody>
      </p:sp>
      <p:sp>
        <p:nvSpPr>
          <p:cNvPr id="14" name="Oval 13"/>
          <p:cNvSpPr/>
          <p:nvPr/>
        </p:nvSpPr>
        <p:spPr>
          <a:xfrm>
            <a:off x="5737653" y="4120686"/>
            <a:ext cx="5875227" cy="1619794"/>
          </a:xfrm>
          <a:prstGeom prst="ellipse">
            <a:avLst/>
          </a:prstGeom>
          <a:noFill/>
          <a:ln>
            <a:solidFill>
              <a:srgbClr val="ED9223"/>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19" name="Oval 18"/>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256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Let’s Do One Together</a:t>
            </a:r>
          </a:p>
        </p:txBody>
      </p:sp>
      <p:sp>
        <p:nvSpPr>
          <p:cNvPr id="20" name="TextBox 19"/>
          <p:cNvSpPr txBox="1"/>
          <p:nvPr/>
        </p:nvSpPr>
        <p:spPr>
          <a:xfrm>
            <a:off x="5282267" y="2119680"/>
            <a:ext cx="5285584" cy="646331"/>
          </a:xfrm>
          <a:prstGeom prst="rect">
            <a:avLst/>
          </a:prstGeom>
          <a:noFill/>
        </p:spPr>
        <p:txBody>
          <a:bodyPr wrap="square" rtlCol="0">
            <a:spAutoFit/>
          </a:bodyPr>
          <a:lstStyle/>
          <a:p>
            <a:r>
              <a:rPr lang="en-CA" b="1" dirty="0">
                <a:latin typeface="Academy Engraved LET" pitchFamily="2" charset="0"/>
              </a:rPr>
              <a:t>III. </a:t>
            </a:r>
            <a:r>
              <a:rPr lang="en-CA" dirty="0"/>
              <a:t>Small head, small eye, thin bill and neck, forages </a:t>
            </a:r>
            <a:br>
              <a:rPr lang="en-CA" dirty="0"/>
            </a:br>
            <a:r>
              <a:rPr lang="en-CA" dirty="0"/>
              <a:t>       by probing – Sandpipers group.</a:t>
            </a:r>
          </a:p>
        </p:txBody>
      </p:sp>
      <p:sp>
        <p:nvSpPr>
          <p:cNvPr id="3" name="TextBox 2"/>
          <p:cNvSpPr txBox="1"/>
          <p:nvPr/>
        </p:nvSpPr>
        <p:spPr>
          <a:xfrm>
            <a:off x="5737653" y="2854298"/>
            <a:ext cx="5302704" cy="369332"/>
          </a:xfrm>
          <a:prstGeom prst="rect">
            <a:avLst/>
          </a:prstGeom>
          <a:noFill/>
        </p:spPr>
        <p:txBody>
          <a:bodyPr wrap="square" rtlCol="0">
            <a:spAutoFit/>
          </a:bodyPr>
          <a:lstStyle/>
          <a:p>
            <a:r>
              <a:rPr lang="en-CA" dirty="0"/>
              <a:t>A. Body equal to or larger than a Mourning Dove.</a:t>
            </a:r>
          </a:p>
        </p:txBody>
      </p:sp>
      <p:sp>
        <p:nvSpPr>
          <p:cNvPr id="22" name="TextBox 21"/>
          <p:cNvSpPr txBox="1"/>
          <p:nvPr/>
        </p:nvSpPr>
        <p:spPr>
          <a:xfrm>
            <a:off x="6126480" y="3311917"/>
            <a:ext cx="5302704" cy="923330"/>
          </a:xfrm>
          <a:prstGeom prst="rect">
            <a:avLst/>
          </a:prstGeom>
          <a:noFill/>
        </p:spPr>
        <p:txBody>
          <a:bodyPr wrap="square" rtlCol="0">
            <a:spAutoFit/>
          </a:bodyPr>
          <a:lstStyle/>
          <a:p>
            <a:r>
              <a:rPr lang="en-CA" dirty="0"/>
              <a:t>2. Wetland habitat (wet area with vegetation growing </a:t>
            </a:r>
            <a:br>
              <a:rPr lang="en-CA" dirty="0"/>
            </a:br>
            <a:r>
              <a:rPr lang="en-CA" dirty="0"/>
              <a:t>     in and around the water), bill longer than head, </a:t>
            </a:r>
            <a:br>
              <a:rPr lang="en-CA" dirty="0"/>
            </a:br>
            <a:r>
              <a:rPr lang="en-CA" dirty="0"/>
              <a:t>     long legs:</a:t>
            </a:r>
          </a:p>
        </p:txBody>
      </p:sp>
      <p:sp>
        <p:nvSpPr>
          <p:cNvPr id="14" name="Oval 13"/>
          <p:cNvSpPr/>
          <p:nvPr/>
        </p:nvSpPr>
        <p:spPr>
          <a:xfrm>
            <a:off x="5853167" y="4986899"/>
            <a:ext cx="2535838" cy="638239"/>
          </a:xfrm>
          <a:prstGeom prst="ellipse">
            <a:avLst/>
          </a:prstGeom>
          <a:noFill/>
          <a:ln>
            <a:solidFill>
              <a:srgbClr val="ED9223"/>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5" name="TextBox 4"/>
          <p:cNvSpPr txBox="1"/>
          <p:nvPr/>
        </p:nvSpPr>
        <p:spPr>
          <a:xfrm>
            <a:off x="6246565" y="4340568"/>
            <a:ext cx="4549966" cy="646331"/>
          </a:xfrm>
          <a:prstGeom prst="rect">
            <a:avLst/>
          </a:prstGeom>
          <a:noFill/>
        </p:spPr>
        <p:txBody>
          <a:bodyPr wrap="square" rtlCol="0">
            <a:spAutoFit/>
          </a:bodyPr>
          <a:lstStyle/>
          <a:p>
            <a:r>
              <a:rPr lang="en-CA" dirty="0"/>
              <a:t>(a) Legs greyish, bill straight and thick, </a:t>
            </a:r>
            <a:r>
              <a:rPr lang="en-CA" b="1" dirty="0"/>
              <a:t>black &amp; white wing pattern</a:t>
            </a:r>
            <a:r>
              <a:rPr lang="en-CA" dirty="0"/>
              <a:t> - WILLET</a:t>
            </a:r>
          </a:p>
        </p:txBody>
      </p:sp>
      <p:sp>
        <p:nvSpPr>
          <p:cNvPr id="11" name="TextBox 10"/>
          <p:cNvSpPr txBox="1"/>
          <p:nvPr/>
        </p:nvSpPr>
        <p:spPr>
          <a:xfrm>
            <a:off x="6246565" y="5092220"/>
            <a:ext cx="4549966" cy="369332"/>
          </a:xfrm>
          <a:prstGeom prst="rect">
            <a:avLst/>
          </a:prstGeom>
          <a:noFill/>
        </p:spPr>
        <p:txBody>
          <a:bodyPr wrap="square" rtlCol="0">
            <a:spAutoFit/>
          </a:bodyPr>
          <a:lstStyle/>
          <a:p>
            <a:r>
              <a:rPr lang="en-CA" dirty="0"/>
              <a:t>(b) Legs yellow</a:t>
            </a:r>
          </a:p>
        </p:txBody>
      </p:sp>
      <p:sp>
        <p:nvSpPr>
          <p:cNvPr id="12" name="TextBox 11"/>
          <p:cNvSpPr txBox="1"/>
          <p:nvPr/>
        </p:nvSpPr>
        <p:spPr>
          <a:xfrm>
            <a:off x="6246565" y="5625138"/>
            <a:ext cx="4549966" cy="369332"/>
          </a:xfrm>
          <a:prstGeom prst="rect">
            <a:avLst/>
          </a:prstGeom>
          <a:noFill/>
        </p:spPr>
        <p:txBody>
          <a:bodyPr wrap="square" rtlCol="0">
            <a:spAutoFit/>
          </a:bodyPr>
          <a:lstStyle/>
          <a:p>
            <a:r>
              <a:rPr lang="en-CA" dirty="0"/>
              <a:t>(c) Legs dark, bill curves up</a:t>
            </a:r>
          </a:p>
        </p:txBody>
      </p:sp>
      <p:sp>
        <p:nvSpPr>
          <p:cNvPr id="15" name="Oval 14"/>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59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Let’s Do One Together</a:t>
            </a:r>
          </a:p>
        </p:txBody>
      </p:sp>
      <p:sp>
        <p:nvSpPr>
          <p:cNvPr id="20" name="TextBox 19"/>
          <p:cNvSpPr txBox="1"/>
          <p:nvPr/>
        </p:nvSpPr>
        <p:spPr>
          <a:xfrm>
            <a:off x="5282267" y="2119680"/>
            <a:ext cx="5285584" cy="646331"/>
          </a:xfrm>
          <a:prstGeom prst="rect">
            <a:avLst/>
          </a:prstGeom>
          <a:noFill/>
        </p:spPr>
        <p:txBody>
          <a:bodyPr wrap="square" rtlCol="0">
            <a:spAutoFit/>
          </a:bodyPr>
          <a:lstStyle/>
          <a:p>
            <a:r>
              <a:rPr lang="en-CA" b="1" dirty="0">
                <a:latin typeface="Academy Engraved LET" pitchFamily="2" charset="0"/>
              </a:rPr>
              <a:t>III. </a:t>
            </a:r>
            <a:r>
              <a:rPr lang="en-CA" dirty="0"/>
              <a:t>Small head, small eye, thin bill and neck, forages </a:t>
            </a:r>
            <a:br>
              <a:rPr lang="en-CA" dirty="0"/>
            </a:br>
            <a:r>
              <a:rPr lang="en-CA" dirty="0"/>
              <a:t>       by probing – Sandpipers group.</a:t>
            </a:r>
          </a:p>
        </p:txBody>
      </p:sp>
      <p:sp>
        <p:nvSpPr>
          <p:cNvPr id="3" name="TextBox 2"/>
          <p:cNvSpPr txBox="1"/>
          <p:nvPr/>
        </p:nvSpPr>
        <p:spPr>
          <a:xfrm>
            <a:off x="5737653" y="2854298"/>
            <a:ext cx="5302704" cy="369332"/>
          </a:xfrm>
          <a:prstGeom prst="rect">
            <a:avLst/>
          </a:prstGeom>
          <a:noFill/>
        </p:spPr>
        <p:txBody>
          <a:bodyPr wrap="square" rtlCol="0">
            <a:spAutoFit/>
          </a:bodyPr>
          <a:lstStyle/>
          <a:p>
            <a:r>
              <a:rPr lang="en-CA" dirty="0"/>
              <a:t>A. Body equal to or larger than a Mourning Dove.</a:t>
            </a:r>
          </a:p>
        </p:txBody>
      </p:sp>
      <p:sp>
        <p:nvSpPr>
          <p:cNvPr id="22" name="TextBox 21"/>
          <p:cNvSpPr txBox="1"/>
          <p:nvPr/>
        </p:nvSpPr>
        <p:spPr>
          <a:xfrm>
            <a:off x="6126480" y="3311917"/>
            <a:ext cx="5302704" cy="923330"/>
          </a:xfrm>
          <a:prstGeom prst="rect">
            <a:avLst/>
          </a:prstGeom>
          <a:noFill/>
        </p:spPr>
        <p:txBody>
          <a:bodyPr wrap="square" rtlCol="0">
            <a:spAutoFit/>
          </a:bodyPr>
          <a:lstStyle/>
          <a:p>
            <a:r>
              <a:rPr lang="en-CA" dirty="0"/>
              <a:t>2. Wetland habitat (wet area with vegetation growing </a:t>
            </a:r>
            <a:br>
              <a:rPr lang="en-CA" dirty="0"/>
            </a:br>
            <a:r>
              <a:rPr lang="en-CA" dirty="0"/>
              <a:t>     in and around the water), bill longer than head, </a:t>
            </a:r>
            <a:br>
              <a:rPr lang="en-CA" dirty="0"/>
            </a:br>
            <a:r>
              <a:rPr lang="en-CA" dirty="0"/>
              <a:t>     long legs.</a:t>
            </a:r>
          </a:p>
        </p:txBody>
      </p:sp>
      <p:sp>
        <p:nvSpPr>
          <p:cNvPr id="14" name="Oval 13"/>
          <p:cNvSpPr/>
          <p:nvPr/>
        </p:nvSpPr>
        <p:spPr>
          <a:xfrm>
            <a:off x="6726899" y="4594034"/>
            <a:ext cx="4428781" cy="928288"/>
          </a:xfrm>
          <a:prstGeom prst="ellipse">
            <a:avLst/>
          </a:prstGeom>
          <a:noFill/>
          <a:ln>
            <a:solidFill>
              <a:srgbClr val="ED9223"/>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11" name="TextBox 10"/>
          <p:cNvSpPr txBox="1"/>
          <p:nvPr/>
        </p:nvSpPr>
        <p:spPr>
          <a:xfrm>
            <a:off x="6502849" y="4323534"/>
            <a:ext cx="4549966" cy="369332"/>
          </a:xfrm>
          <a:prstGeom prst="rect">
            <a:avLst/>
          </a:prstGeom>
          <a:noFill/>
        </p:spPr>
        <p:txBody>
          <a:bodyPr wrap="square" rtlCol="0">
            <a:spAutoFit/>
          </a:bodyPr>
          <a:lstStyle/>
          <a:p>
            <a:r>
              <a:rPr lang="en-CA" dirty="0"/>
              <a:t>(b) Legs yellow:</a:t>
            </a:r>
          </a:p>
        </p:txBody>
      </p:sp>
      <p:sp>
        <p:nvSpPr>
          <p:cNvPr id="12" name="TextBox 11"/>
          <p:cNvSpPr txBox="1"/>
          <p:nvPr/>
        </p:nvSpPr>
        <p:spPr>
          <a:xfrm>
            <a:off x="6984695" y="4781153"/>
            <a:ext cx="4549966" cy="646331"/>
          </a:xfrm>
          <a:prstGeom prst="rect">
            <a:avLst/>
          </a:prstGeom>
          <a:noFill/>
        </p:spPr>
        <p:txBody>
          <a:bodyPr wrap="square" rtlCol="0">
            <a:spAutoFit/>
          </a:bodyPr>
          <a:lstStyle/>
          <a:p>
            <a:pPr marL="400050" indent="-400050">
              <a:buAutoNum type="romanLcParenBoth"/>
            </a:pPr>
            <a:r>
              <a:rPr lang="en-CA" dirty="0"/>
              <a:t>Bill less than 1.25X the head length – LESSER YELLOWLEGS</a:t>
            </a:r>
          </a:p>
        </p:txBody>
      </p:sp>
      <p:sp>
        <p:nvSpPr>
          <p:cNvPr id="15" name="Oval 14"/>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6984695" y="5522322"/>
            <a:ext cx="6096000" cy="646331"/>
          </a:xfrm>
          <a:prstGeom prst="rect">
            <a:avLst/>
          </a:prstGeom>
        </p:spPr>
        <p:txBody>
          <a:bodyPr>
            <a:spAutoFit/>
          </a:bodyPr>
          <a:lstStyle/>
          <a:p>
            <a:r>
              <a:rPr lang="en-CA" dirty="0"/>
              <a:t>(ii)   Bill greater than 1.25X the head length – </a:t>
            </a:r>
            <a:br>
              <a:rPr lang="en-CA" dirty="0"/>
            </a:br>
            <a:r>
              <a:rPr lang="en-CA" dirty="0"/>
              <a:t>        GREATER YELLOWLEGS</a:t>
            </a:r>
          </a:p>
        </p:txBody>
      </p:sp>
    </p:spTree>
    <p:extLst>
      <p:ext uri="{BB962C8B-B14F-4D97-AF65-F5344CB8AC3E}">
        <p14:creationId xmlns:p14="http://schemas.microsoft.com/office/powerpoint/2010/main" val="15612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First Classification Key Completed!</a:t>
            </a:r>
          </a:p>
        </p:txBody>
      </p:sp>
      <p:sp>
        <p:nvSpPr>
          <p:cNvPr id="20" name="TextBox 19"/>
          <p:cNvSpPr txBox="1"/>
          <p:nvPr/>
        </p:nvSpPr>
        <p:spPr>
          <a:xfrm>
            <a:off x="5282267" y="2295950"/>
            <a:ext cx="5285584" cy="646331"/>
          </a:xfrm>
          <a:prstGeom prst="rect">
            <a:avLst/>
          </a:prstGeom>
          <a:noFill/>
        </p:spPr>
        <p:txBody>
          <a:bodyPr wrap="square" rtlCol="0">
            <a:spAutoFit/>
          </a:bodyPr>
          <a:lstStyle/>
          <a:p>
            <a:r>
              <a:rPr lang="en-CA" b="1" dirty="0">
                <a:latin typeface="Academy Engraved LET" pitchFamily="2" charset="0"/>
              </a:rPr>
              <a:t>III. </a:t>
            </a:r>
            <a:r>
              <a:rPr lang="en-CA" dirty="0"/>
              <a:t>Small head, small eye, thin bill and neck, forages </a:t>
            </a:r>
            <a:br>
              <a:rPr lang="en-CA" dirty="0"/>
            </a:br>
            <a:r>
              <a:rPr lang="en-CA" dirty="0"/>
              <a:t>       by probing – Sandpipers group.</a:t>
            </a:r>
          </a:p>
        </p:txBody>
      </p:sp>
      <p:sp>
        <p:nvSpPr>
          <p:cNvPr id="3" name="TextBox 2"/>
          <p:cNvSpPr txBox="1"/>
          <p:nvPr/>
        </p:nvSpPr>
        <p:spPr>
          <a:xfrm>
            <a:off x="5737653" y="3030568"/>
            <a:ext cx="5302704" cy="369332"/>
          </a:xfrm>
          <a:prstGeom prst="rect">
            <a:avLst/>
          </a:prstGeom>
          <a:noFill/>
        </p:spPr>
        <p:txBody>
          <a:bodyPr wrap="square" rtlCol="0">
            <a:spAutoFit/>
          </a:bodyPr>
          <a:lstStyle/>
          <a:p>
            <a:r>
              <a:rPr lang="en-CA" dirty="0"/>
              <a:t>A. Body equal to or larger than a Mourning Dove.</a:t>
            </a:r>
          </a:p>
        </p:txBody>
      </p:sp>
      <p:sp>
        <p:nvSpPr>
          <p:cNvPr id="22" name="TextBox 21"/>
          <p:cNvSpPr txBox="1"/>
          <p:nvPr/>
        </p:nvSpPr>
        <p:spPr>
          <a:xfrm>
            <a:off x="6126480" y="3488187"/>
            <a:ext cx="5302704" cy="923330"/>
          </a:xfrm>
          <a:prstGeom prst="rect">
            <a:avLst/>
          </a:prstGeom>
          <a:noFill/>
        </p:spPr>
        <p:txBody>
          <a:bodyPr wrap="square" rtlCol="0">
            <a:spAutoFit/>
          </a:bodyPr>
          <a:lstStyle/>
          <a:p>
            <a:r>
              <a:rPr lang="en-CA" dirty="0"/>
              <a:t>2. Wetland habitat (wet area with vegetation growing </a:t>
            </a:r>
            <a:br>
              <a:rPr lang="en-CA" dirty="0"/>
            </a:br>
            <a:r>
              <a:rPr lang="en-CA" dirty="0"/>
              <a:t>     in and around the water), bill longer than head, </a:t>
            </a:r>
            <a:br>
              <a:rPr lang="en-CA" dirty="0"/>
            </a:br>
            <a:r>
              <a:rPr lang="en-CA" dirty="0"/>
              <a:t>     long legs.</a:t>
            </a:r>
          </a:p>
        </p:txBody>
      </p:sp>
      <p:sp>
        <p:nvSpPr>
          <p:cNvPr id="11" name="TextBox 10"/>
          <p:cNvSpPr txBox="1"/>
          <p:nvPr/>
        </p:nvSpPr>
        <p:spPr>
          <a:xfrm>
            <a:off x="6502849" y="4499804"/>
            <a:ext cx="4549966" cy="369332"/>
          </a:xfrm>
          <a:prstGeom prst="rect">
            <a:avLst/>
          </a:prstGeom>
          <a:noFill/>
        </p:spPr>
        <p:txBody>
          <a:bodyPr wrap="square" rtlCol="0">
            <a:spAutoFit/>
          </a:bodyPr>
          <a:lstStyle/>
          <a:p>
            <a:r>
              <a:rPr lang="en-CA" dirty="0"/>
              <a:t>(b) Legs yellow:</a:t>
            </a:r>
          </a:p>
        </p:txBody>
      </p:sp>
      <p:sp>
        <p:nvSpPr>
          <p:cNvPr id="12" name="TextBox 11"/>
          <p:cNvSpPr txBox="1"/>
          <p:nvPr/>
        </p:nvSpPr>
        <p:spPr>
          <a:xfrm>
            <a:off x="6984695" y="4957423"/>
            <a:ext cx="4549966" cy="646331"/>
          </a:xfrm>
          <a:prstGeom prst="rect">
            <a:avLst/>
          </a:prstGeom>
          <a:noFill/>
        </p:spPr>
        <p:txBody>
          <a:bodyPr wrap="square" rtlCol="0">
            <a:spAutoFit/>
          </a:bodyPr>
          <a:lstStyle/>
          <a:p>
            <a:pPr marL="400050" indent="-400050">
              <a:buAutoNum type="romanLcParenBoth"/>
            </a:pPr>
            <a:r>
              <a:rPr lang="en-CA" dirty="0"/>
              <a:t>Bill less than 1.25X the head length – LESSER YELLOWLEGS</a:t>
            </a:r>
          </a:p>
        </p:txBody>
      </p:sp>
      <p:sp>
        <p:nvSpPr>
          <p:cNvPr id="15" name="Oval 14"/>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rot="21066519">
            <a:off x="1111816" y="3729867"/>
            <a:ext cx="4310411" cy="523220"/>
          </a:xfrm>
          <a:prstGeom prst="rect">
            <a:avLst/>
          </a:prstGeom>
          <a:solidFill>
            <a:schemeClr val="bg1"/>
          </a:solidFill>
          <a:ln>
            <a:solidFill>
              <a:srgbClr val="E48312"/>
            </a:solidFill>
          </a:ln>
        </p:spPr>
        <p:txBody>
          <a:bodyPr wrap="square" rtlCol="0">
            <a:spAutoFit/>
          </a:bodyPr>
          <a:lstStyle/>
          <a:p>
            <a:pPr algn="ctr"/>
            <a:r>
              <a:rPr lang="en-CA" sz="2800" b="1" dirty="0">
                <a:solidFill>
                  <a:srgbClr val="E48312"/>
                </a:solidFill>
                <a:latin typeface="Aleo" panose="020F0502020204030203" pitchFamily="34" charset="0"/>
              </a:rPr>
              <a:t>It’s a Lesser Yellowlegs!</a:t>
            </a:r>
          </a:p>
        </p:txBody>
      </p:sp>
    </p:spTree>
    <p:extLst>
      <p:ext uri="{BB962C8B-B14F-4D97-AF65-F5344CB8AC3E}">
        <p14:creationId xmlns:p14="http://schemas.microsoft.com/office/powerpoint/2010/main" val="249609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Merlin Bird ID by Cornell Lab</a:t>
            </a:r>
            <a:endParaRPr lang="en-CA" dirty="0"/>
          </a:p>
        </p:txBody>
      </p:sp>
      <p:sp>
        <p:nvSpPr>
          <p:cNvPr id="6" name="Rectangle 5"/>
          <p:cNvSpPr/>
          <p:nvPr/>
        </p:nvSpPr>
        <p:spPr>
          <a:xfrm>
            <a:off x="1097280" y="1862368"/>
            <a:ext cx="10058400" cy="1323439"/>
          </a:xfrm>
          <a:prstGeom prst="rect">
            <a:avLst/>
          </a:prstGeom>
        </p:spPr>
        <p:txBody>
          <a:bodyPr wrap="square">
            <a:spAutoFit/>
          </a:bodyPr>
          <a:lstStyle/>
          <a:p>
            <a:r>
              <a:rPr lang="en-CA" sz="2000" dirty="0">
                <a:solidFill>
                  <a:srgbClr val="AB620E"/>
                </a:solidFill>
                <a:latin typeface="+mj-lt"/>
              </a:rPr>
              <a:t>Another version of a classification key is the </a:t>
            </a:r>
            <a:r>
              <a:rPr lang="en-CA" sz="2000" b="1" dirty="0">
                <a:solidFill>
                  <a:srgbClr val="AB620E"/>
                </a:solidFill>
                <a:latin typeface="+mj-lt"/>
              </a:rPr>
              <a:t>Merlin Bird ID app</a:t>
            </a:r>
            <a:r>
              <a:rPr lang="en-CA" sz="2000" dirty="0">
                <a:solidFill>
                  <a:srgbClr val="AB620E"/>
                </a:solidFill>
                <a:latin typeface="+mj-lt"/>
              </a:rPr>
              <a:t>. The user answers five questions about the bird including its location, the date when you saw it, its size, colours, and what it was doing at the time (on the ground, swimming, at a feeder, etc.) and through the process of elimination the app will then show you the likely birds it could be.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5181">
            <a:off x="7793189" y="3784285"/>
            <a:ext cx="2728739" cy="1404498"/>
          </a:xfrm>
          <a:prstGeom prst="rect">
            <a:avLst/>
          </a:prstGeom>
        </p:spPr>
      </p:pic>
      <p:sp>
        <p:nvSpPr>
          <p:cNvPr id="5" name="TextBox 4"/>
          <p:cNvSpPr txBox="1"/>
          <p:nvPr/>
        </p:nvSpPr>
        <p:spPr>
          <a:xfrm rot="20755643">
            <a:off x="1338067" y="3091520"/>
            <a:ext cx="3356823" cy="584775"/>
          </a:xfrm>
          <a:prstGeom prst="rect">
            <a:avLst/>
          </a:prstGeom>
          <a:noFill/>
        </p:spPr>
        <p:txBody>
          <a:bodyPr wrap="square" rtlCol="0">
            <a:spAutoFit/>
          </a:bodyPr>
          <a:lstStyle/>
          <a:p>
            <a:r>
              <a:rPr lang="en-CA" sz="3200" b="1" dirty="0">
                <a:solidFill>
                  <a:srgbClr val="BD582C"/>
                </a:solidFill>
                <a:latin typeface="Aleo" panose="020F0502020204030203" pitchFamily="34" charset="0"/>
              </a:rPr>
              <a:t>What am I?</a:t>
            </a:r>
          </a:p>
        </p:txBody>
      </p:sp>
      <p:sp>
        <p:nvSpPr>
          <p:cNvPr id="7" name="Oval 6"/>
          <p:cNvSpPr/>
          <p:nvPr/>
        </p:nvSpPr>
        <p:spPr>
          <a:xfrm rot="21031359">
            <a:off x="1730478" y="3777062"/>
            <a:ext cx="2243751" cy="209687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0990" y="2222047"/>
            <a:ext cx="2209859" cy="393060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0990" y="2233885"/>
            <a:ext cx="2209859" cy="393060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0990" y="2216443"/>
            <a:ext cx="2218186" cy="394541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0990" y="2211903"/>
            <a:ext cx="2231560" cy="396920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1583" y="2247827"/>
            <a:ext cx="2205953" cy="392365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94303" y="2203938"/>
            <a:ext cx="2209861" cy="3971019"/>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1583" y="2183447"/>
            <a:ext cx="2231561" cy="3969203"/>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09943" y="2194042"/>
            <a:ext cx="2241348" cy="3986612"/>
          </a:xfrm>
          <a:prstGeom prst="rect">
            <a:avLst/>
          </a:prstGeom>
        </p:spPr>
      </p:pic>
    </p:spTree>
    <p:extLst>
      <p:ext uri="{BB962C8B-B14F-4D97-AF65-F5344CB8AC3E}">
        <p14:creationId xmlns:p14="http://schemas.microsoft.com/office/powerpoint/2010/main" val="38617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2174410"/>
            <a:ext cx="9747504" cy="1107996"/>
          </a:xfrm>
          <a:prstGeom prst="rect">
            <a:avLst/>
          </a:prstGeom>
          <a:noFill/>
        </p:spPr>
        <p:txBody>
          <a:bodyPr wrap="square" rtlCol="0">
            <a:spAutoFit/>
          </a:bodyPr>
          <a:lstStyle/>
          <a:p>
            <a:r>
              <a:rPr lang="en-CA" sz="2400" b="1" i="1" dirty="0">
                <a:solidFill>
                  <a:srgbClr val="AB620E"/>
                </a:solidFill>
                <a:latin typeface="+mj-lt"/>
              </a:rPr>
              <a:t>What are some advantages for using a classification system, like a key? </a:t>
            </a:r>
            <a:br>
              <a:rPr lang="en-CA" sz="2400" b="1" i="1" dirty="0">
                <a:solidFill>
                  <a:srgbClr val="AB620E"/>
                </a:solidFill>
                <a:latin typeface="+mj-lt"/>
              </a:rPr>
            </a:br>
            <a:endParaRPr lang="en-CA" sz="2400" b="1" i="1" dirty="0">
              <a:solidFill>
                <a:srgbClr val="AB620E"/>
              </a:solidFill>
              <a:latin typeface="+mj-lt"/>
            </a:endParaRPr>
          </a:p>
          <a:p>
            <a:endParaRPr lang="en-CA" dirty="0"/>
          </a:p>
        </p:txBody>
      </p:sp>
      <p:sp>
        <p:nvSpPr>
          <p:cNvPr id="3" name="Rectangle 2"/>
          <p:cNvSpPr/>
          <p:nvPr/>
        </p:nvSpPr>
        <p:spPr>
          <a:xfrm>
            <a:off x="1097280" y="3788627"/>
            <a:ext cx="3997120" cy="461665"/>
          </a:xfrm>
          <a:prstGeom prst="rect">
            <a:avLst/>
          </a:prstGeom>
        </p:spPr>
        <p:txBody>
          <a:bodyPr wrap="none">
            <a:spAutoFit/>
          </a:bodyPr>
          <a:lstStyle/>
          <a:p>
            <a:r>
              <a:rPr lang="en-CA" sz="2400" b="1" i="1" dirty="0">
                <a:solidFill>
                  <a:srgbClr val="AB620E"/>
                </a:solidFill>
                <a:latin typeface="+mj-lt"/>
              </a:rPr>
              <a:t>What are some disadvantages?</a:t>
            </a:r>
          </a:p>
        </p:txBody>
      </p:sp>
      <p:sp>
        <p:nvSpPr>
          <p:cNvPr id="4" name="TextBox 3"/>
          <p:cNvSpPr txBox="1"/>
          <p:nvPr/>
        </p:nvSpPr>
        <p:spPr>
          <a:xfrm>
            <a:off x="1097280" y="2672191"/>
            <a:ext cx="9604690" cy="830997"/>
          </a:xfrm>
          <a:prstGeom prst="rect">
            <a:avLst/>
          </a:prstGeom>
          <a:noFill/>
        </p:spPr>
        <p:txBody>
          <a:bodyPr wrap="square" rtlCol="0">
            <a:spAutoFit/>
          </a:bodyPr>
          <a:lstStyle/>
          <a:p>
            <a:r>
              <a:rPr lang="en-CA" sz="2400" dirty="0">
                <a:solidFill>
                  <a:srgbClr val="AB620E"/>
                </a:solidFill>
                <a:latin typeface="+mj-lt"/>
              </a:rPr>
              <a:t>Simplifies the diversity, helps you identify/find something, and there are many different classification system options to choose from.</a:t>
            </a:r>
            <a:endParaRPr lang="en-CA" sz="2000" dirty="0">
              <a:solidFill>
                <a:schemeClr val="accent1">
                  <a:lumMod val="75000"/>
                </a:schemeClr>
              </a:solidFill>
            </a:endParaRPr>
          </a:p>
        </p:txBody>
      </p:sp>
      <p:sp>
        <p:nvSpPr>
          <p:cNvPr id="5" name="TextBox 4"/>
          <p:cNvSpPr txBox="1"/>
          <p:nvPr/>
        </p:nvSpPr>
        <p:spPr>
          <a:xfrm>
            <a:off x="1097280" y="4250292"/>
            <a:ext cx="9604690" cy="1200329"/>
          </a:xfrm>
          <a:prstGeom prst="rect">
            <a:avLst/>
          </a:prstGeom>
          <a:noFill/>
        </p:spPr>
        <p:txBody>
          <a:bodyPr wrap="square" rtlCol="0">
            <a:spAutoFit/>
          </a:bodyPr>
          <a:lstStyle/>
          <a:p>
            <a:r>
              <a:rPr lang="en-CA" sz="2400" dirty="0">
                <a:solidFill>
                  <a:srgbClr val="AB620E"/>
                </a:solidFill>
                <a:latin typeface="+mj-lt"/>
              </a:rPr>
              <a:t>Takes time to become familiar with a classification system, they are not perfect and require updating, and one may not choose the right classification system to use for their particular purpose.</a:t>
            </a:r>
            <a:endParaRPr lang="en-CA" sz="2000" dirty="0">
              <a:solidFill>
                <a:schemeClr val="accent1">
                  <a:lumMod val="75000"/>
                </a:schemeClr>
              </a:solidFill>
            </a:endParaRPr>
          </a:p>
        </p:txBody>
      </p:sp>
      <p:sp>
        <p:nvSpPr>
          <p:cNvPr id="6" name="Title 5"/>
          <p:cNvSpPr>
            <a:spLocks noGrp="1"/>
          </p:cNvSpPr>
          <p:nvPr>
            <p:ph type="title"/>
          </p:nvPr>
        </p:nvSpPr>
        <p:spPr/>
        <p:txBody>
          <a:bodyPr/>
          <a:lstStyle/>
          <a:p>
            <a:r>
              <a:rPr lang="en-CA" dirty="0">
                <a:solidFill>
                  <a:srgbClr val="3D2405"/>
                </a:solidFill>
                <a:latin typeface="Aleo" panose="020F0502020204030203" pitchFamily="34" charset="0"/>
              </a:rPr>
              <a:t>How was that?</a:t>
            </a:r>
            <a:endParaRPr lang="en-CA" dirty="0"/>
          </a:p>
        </p:txBody>
      </p:sp>
    </p:spTree>
    <p:extLst>
      <p:ext uri="{BB962C8B-B14F-4D97-AF65-F5344CB8AC3E}">
        <p14:creationId xmlns:p14="http://schemas.microsoft.com/office/powerpoint/2010/main" val="37141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Summary</a:t>
            </a:r>
            <a:endParaRPr lang="en-CA" dirty="0"/>
          </a:p>
        </p:txBody>
      </p:sp>
      <p:sp>
        <p:nvSpPr>
          <p:cNvPr id="3" name="Rectangle 2"/>
          <p:cNvSpPr/>
          <p:nvPr/>
        </p:nvSpPr>
        <p:spPr>
          <a:xfrm>
            <a:off x="1097280" y="1878373"/>
            <a:ext cx="9949543" cy="707886"/>
          </a:xfrm>
          <a:prstGeom prst="rect">
            <a:avLst/>
          </a:prstGeom>
        </p:spPr>
        <p:txBody>
          <a:bodyPr wrap="square">
            <a:spAutoFit/>
          </a:bodyPr>
          <a:lstStyle/>
          <a:p>
            <a:r>
              <a:rPr lang="en-CA" sz="2000" dirty="0">
                <a:solidFill>
                  <a:srgbClr val="AB620E"/>
                </a:solidFill>
                <a:latin typeface="+mj-lt"/>
              </a:rPr>
              <a:t>                                          approach to classification, large group is divided into smaller subgroups then arranged in a particular way, used to better differentiate between those in a group.</a:t>
            </a:r>
            <a:endParaRPr lang="en-CA" dirty="0">
              <a:solidFill>
                <a:srgbClr val="AB620E"/>
              </a:solidFill>
              <a:latin typeface="+mj-lt"/>
            </a:endParaRPr>
          </a:p>
        </p:txBody>
      </p:sp>
      <p:sp>
        <p:nvSpPr>
          <p:cNvPr id="4" name="Rectangle 3"/>
          <p:cNvSpPr/>
          <p:nvPr/>
        </p:nvSpPr>
        <p:spPr>
          <a:xfrm>
            <a:off x="1097278" y="2660526"/>
            <a:ext cx="9505407" cy="707886"/>
          </a:xfrm>
          <a:prstGeom prst="rect">
            <a:avLst/>
          </a:prstGeom>
        </p:spPr>
        <p:txBody>
          <a:bodyPr wrap="square">
            <a:spAutoFit/>
          </a:bodyPr>
          <a:lstStyle/>
          <a:p>
            <a:r>
              <a:rPr lang="en-CA" sz="2000" dirty="0">
                <a:solidFill>
                  <a:srgbClr val="AB620E"/>
                </a:solidFill>
                <a:latin typeface="+mj-lt"/>
              </a:rPr>
              <a:t>                                    tool that helps determine the identity of something in the natural world through the process of elimination. </a:t>
            </a:r>
          </a:p>
        </p:txBody>
      </p:sp>
      <p:sp>
        <p:nvSpPr>
          <p:cNvPr id="6" name="TextBox 5"/>
          <p:cNvSpPr txBox="1"/>
          <p:nvPr/>
        </p:nvSpPr>
        <p:spPr>
          <a:xfrm>
            <a:off x="1097278" y="3434448"/>
            <a:ext cx="10058402" cy="1015663"/>
          </a:xfrm>
          <a:prstGeom prst="rect">
            <a:avLst/>
          </a:prstGeom>
          <a:noFill/>
        </p:spPr>
        <p:txBody>
          <a:bodyPr wrap="square" rtlCol="0">
            <a:spAutoFit/>
          </a:bodyPr>
          <a:lstStyle/>
          <a:p>
            <a:r>
              <a:rPr lang="en-CA" sz="2000" dirty="0">
                <a:solidFill>
                  <a:srgbClr val="AB620E"/>
                </a:solidFill>
                <a:latin typeface="+mj-lt"/>
              </a:rPr>
              <a:t>                                                   billions of species on Earth; to make sense of this overwhelming amount of diversity in nature we classify living things to </a:t>
            </a:r>
            <a:r>
              <a:rPr lang="en-CA" sz="2000" i="1" dirty="0">
                <a:solidFill>
                  <a:srgbClr val="AB620E"/>
                </a:solidFill>
                <a:latin typeface="+mj-lt"/>
              </a:rPr>
              <a:t>better understand </a:t>
            </a:r>
            <a:r>
              <a:rPr lang="en-CA" sz="2000" dirty="0">
                <a:solidFill>
                  <a:srgbClr val="AB620E"/>
                </a:solidFill>
                <a:latin typeface="+mj-lt"/>
              </a:rPr>
              <a:t>them,</a:t>
            </a:r>
            <a:r>
              <a:rPr lang="en-CA" sz="2000" i="1" dirty="0">
                <a:solidFill>
                  <a:srgbClr val="AB620E"/>
                </a:solidFill>
                <a:latin typeface="+mj-lt"/>
              </a:rPr>
              <a:t> recognize the differences</a:t>
            </a:r>
            <a:r>
              <a:rPr lang="en-CA" sz="2000" dirty="0">
                <a:solidFill>
                  <a:srgbClr val="AB620E"/>
                </a:solidFill>
                <a:latin typeface="+mj-lt"/>
              </a:rPr>
              <a:t> between similar living things, and </a:t>
            </a:r>
            <a:r>
              <a:rPr lang="en-CA" sz="2000" i="1" dirty="0">
                <a:solidFill>
                  <a:srgbClr val="AB620E"/>
                </a:solidFill>
                <a:latin typeface="+mj-lt"/>
              </a:rPr>
              <a:t>learn more </a:t>
            </a:r>
            <a:r>
              <a:rPr lang="en-CA" sz="2000" dirty="0">
                <a:solidFill>
                  <a:srgbClr val="AB620E"/>
                </a:solidFill>
                <a:latin typeface="+mj-lt"/>
              </a:rPr>
              <a:t>about earth’s diversity.</a:t>
            </a:r>
            <a:endParaRPr lang="en-CA" sz="2000" dirty="0">
              <a:solidFill>
                <a:schemeClr val="accent1">
                  <a:lumMod val="75000"/>
                </a:schemeClr>
              </a:solidFill>
              <a:latin typeface="+mj-lt"/>
            </a:endParaRPr>
          </a:p>
        </p:txBody>
      </p:sp>
      <p:sp>
        <p:nvSpPr>
          <p:cNvPr id="7" name="TextBox 6"/>
          <p:cNvSpPr txBox="1"/>
          <p:nvPr/>
        </p:nvSpPr>
        <p:spPr>
          <a:xfrm>
            <a:off x="1097277" y="4516147"/>
            <a:ext cx="10175967" cy="1015663"/>
          </a:xfrm>
          <a:prstGeom prst="rect">
            <a:avLst/>
          </a:prstGeom>
          <a:noFill/>
        </p:spPr>
        <p:txBody>
          <a:bodyPr wrap="square" rtlCol="0">
            <a:spAutoFit/>
          </a:bodyPr>
          <a:lstStyle/>
          <a:p>
            <a:r>
              <a:rPr lang="en-CA" sz="2000" dirty="0">
                <a:solidFill>
                  <a:srgbClr val="AB620E"/>
                </a:solidFill>
                <a:latin typeface="+mj-lt"/>
              </a:rPr>
              <a:t>                       simplifies diversity, helps user identify living things, many different key options to choose from.</a:t>
            </a:r>
            <a:endParaRPr lang="en-CA" dirty="0">
              <a:solidFill>
                <a:schemeClr val="accent1">
                  <a:lumMod val="75000"/>
                </a:schemeClr>
              </a:solidFill>
              <a:latin typeface="+mj-lt"/>
            </a:endParaRPr>
          </a:p>
          <a:p>
            <a:endParaRPr lang="en-CA" sz="2000" dirty="0">
              <a:solidFill>
                <a:schemeClr val="accent1">
                  <a:lumMod val="75000"/>
                </a:schemeClr>
              </a:solidFill>
              <a:latin typeface="+mj-lt"/>
            </a:endParaRPr>
          </a:p>
        </p:txBody>
      </p:sp>
      <p:sp>
        <p:nvSpPr>
          <p:cNvPr id="8" name="Rectangle 7"/>
          <p:cNvSpPr/>
          <p:nvPr/>
        </p:nvSpPr>
        <p:spPr>
          <a:xfrm>
            <a:off x="1097278" y="5332097"/>
            <a:ext cx="10175967" cy="707886"/>
          </a:xfrm>
          <a:prstGeom prst="rect">
            <a:avLst/>
          </a:prstGeom>
        </p:spPr>
        <p:txBody>
          <a:bodyPr wrap="square">
            <a:spAutoFit/>
          </a:bodyPr>
          <a:lstStyle/>
          <a:p>
            <a:r>
              <a:rPr lang="en-CA" sz="2000" dirty="0">
                <a:solidFill>
                  <a:srgbClr val="AB620E"/>
                </a:solidFill>
                <a:latin typeface="+mj-lt"/>
              </a:rPr>
              <a:t>                            requires practice, not perfect, require updating, may choose the wrong classification system for user’s particular purpose.</a:t>
            </a:r>
            <a:endParaRPr lang="en-CA" dirty="0">
              <a:solidFill>
                <a:schemeClr val="accent1">
                  <a:lumMod val="75000"/>
                </a:schemeClr>
              </a:solidFill>
              <a:latin typeface="+mj-lt"/>
            </a:endParaRPr>
          </a:p>
        </p:txBody>
      </p:sp>
      <p:sp>
        <p:nvSpPr>
          <p:cNvPr id="9" name="Rectangle 8"/>
          <p:cNvSpPr/>
          <p:nvPr/>
        </p:nvSpPr>
        <p:spPr>
          <a:xfrm>
            <a:off x="1097277" y="1868447"/>
            <a:ext cx="2552750" cy="400110"/>
          </a:xfrm>
          <a:prstGeom prst="rect">
            <a:avLst/>
          </a:prstGeom>
        </p:spPr>
        <p:txBody>
          <a:bodyPr wrap="none">
            <a:spAutoFit/>
          </a:bodyPr>
          <a:lstStyle/>
          <a:p>
            <a:r>
              <a:rPr lang="en-CA" sz="2000" b="1" dirty="0">
                <a:solidFill>
                  <a:srgbClr val="AB620E"/>
                </a:solidFill>
                <a:latin typeface="+mj-lt"/>
              </a:rPr>
              <a:t>A classification system: </a:t>
            </a:r>
            <a:endParaRPr lang="en-CA" sz="2000" dirty="0">
              <a:latin typeface="+mj-lt"/>
            </a:endParaRPr>
          </a:p>
        </p:txBody>
      </p:sp>
      <p:sp>
        <p:nvSpPr>
          <p:cNvPr id="10" name="Rectangle 9"/>
          <p:cNvSpPr/>
          <p:nvPr/>
        </p:nvSpPr>
        <p:spPr>
          <a:xfrm>
            <a:off x="1097277" y="2651447"/>
            <a:ext cx="2189382" cy="400110"/>
          </a:xfrm>
          <a:prstGeom prst="rect">
            <a:avLst/>
          </a:prstGeom>
        </p:spPr>
        <p:txBody>
          <a:bodyPr wrap="none">
            <a:spAutoFit/>
          </a:bodyPr>
          <a:lstStyle/>
          <a:p>
            <a:r>
              <a:rPr lang="en-CA" sz="2000" b="1" dirty="0">
                <a:solidFill>
                  <a:srgbClr val="AB620E"/>
                </a:solidFill>
                <a:latin typeface="+mj-lt"/>
              </a:rPr>
              <a:t>A classification key: </a:t>
            </a:r>
            <a:endParaRPr lang="en-CA" sz="2000" dirty="0">
              <a:latin typeface="+mj-lt"/>
            </a:endParaRPr>
          </a:p>
        </p:txBody>
      </p:sp>
      <p:sp>
        <p:nvSpPr>
          <p:cNvPr id="11" name="Rectangle 10"/>
          <p:cNvSpPr/>
          <p:nvPr/>
        </p:nvSpPr>
        <p:spPr>
          <a:xfrm>
            <a:off x="1097277" y="3428658"/>
            <a:ext cx="3090141" cy="400110"/>
          </a:xfrm>
          <a:prstGeom prst="rect">
            <a:avLst/>
          </a:prstGeom>
        </p:spPr>
        <p:txBody>
          <a:bodyPr wrap="none">
            <a:spAutoFit/>
          </a:bodyPr>
          <a:lstStyle/>
          <a:p>
            <a:r>
              <a:rPr lang="en-CA" sz="2000" b="1" dirty="0">
                <a:solidFill>
                  <a:srgbClr val="AB620E"/>
                </a:solidFill>
                <a:latin typeface="+mj-lt"/>
              </a:rPr>
              <a:t>Importance of classification: </a:t>
            </a:r>
            <a:endParaRPr lang="en-CA" sz="2000" dirty="0">
              <a:latin typeface="+mj-lt"/>
            </a:endParaRPr>
          </a:p>
        </p:txBody>
      </p:sp>
      <p:sp>
        <p:nvSpPr>
          <p:cNvPr id="12" name="Rectangle 11"/>
          <p:cNvSpPr/>
          <p:nvPr/>
        </p:nvSpPr>
        <p:spPr>
          <a:xfrm>
            <a:off x="1111863" y="4516147"/>
            <a:ext cx="1530484" cy="400110"/>
          </a:xfrm>
          <a:prstGeom prst="rect">
            <a:avLst/>
          </a:prstGeom>
        </p:spPr>
        <p:txBody>
          <a:bodyPr wrap="none">
            <a:spAutoFit/>
          </a:bodyPr>
          <a:lstStyle/>
          <a:p>
            <a:r>
              <a:rPr lang="en-CA" sz="2000" b="1" dirty="0">
                <a:solidFill>
                  <a:schemeClr val="accent1">
                    <a:lumMod val="75000"/>
                  </a:schemeClr>
                </a:solidFill>
                <a:latin typeface="+mj-lt"/>
              </a:rPr>
              <a:t>Advantages:  </a:t>
            </a:r>
            <a:endParaRPr lang="en-CA" sz="2000" dirty="0">
              <a:latin typeface="+mj-lt"/>
            </a:endParaRPr>
          </a:p>
        </p:txBody>
      </p:sp>
      <p:sp>
        <p:nvSpPr>
          <p:cNvPr id="13" name="Rectangle 12"/>
          <p:cNvSpPr/>
          <p:nvPr/>
        </p:nvSpPr>
        <p:spPr>
          <a:xfrm>
            <a:off x="1097276" y="5332097"/>
            <a:ext cx="1756506" cy="400110"/>
          </a:xfrm>
          <a:prstGeom prst="rect">
            <a:avLst/>
          </a:prstGeom>
        </p:spPr>
        <p:txBody>
          <a:bodyPr wrap="none">
            <a:spAutoFit/>
          </a:bodyPr>
          <a:lstStyle/>
          <a:p>
            <a:r>
              <a:rPr lang="en-CA" sz="2000" b="1" dirty="0">
                <a:solidFill>
                  <a:srgbClr val="AB620E"/>
                </a:solidFill>
                <a:latin typeface="+mj-lt"/>
              </a:rPr>
              <a:t>Disadvantages: </a:t>
            </a:r>
            <a:endParaRPr lang="en-CA" sz="2000" dirty="0">
              <a:latin typeface="+mj-lt"/>
            </a:endParaRPr>
          </a:p>
        </p:txBody>
      </p:sp>
    </p:spTree>
    <p:extLst>
      <p:ext uri="{BB962C8B-B14F-4D97-AF65-F5344CB8AC3E}">
        <p14:creationId xmlns:p14="http://schemas.microsoft.com/office/powerpoint/2010/main" val="23448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6" name="TextBox 5"/>
          <p:cNvSpPr txBox="1"/>
          <p:nvPr/>
        </p:nvSpPr>
        <p:spPr>
          <a:xfrm>
            <a:off x="3768006" y="936198"/>
            <a:ext cx="4571999" cy="923330"/>
          </a:xfrm>
          <a:prstGeom prst="rect">
            <a:avLst/>
          </a:prstGeom>
          <a:noFill/>
        </p:spPr>
        <p:txBody>
          <a:bodyPr wrap="square" rtlCol="0">
            <a:spAutoFit/>
          </a:bodyPr>
          <a:lstStyle/>
          <a:p>
            <a:pPr algn="ctr"/>
            <a:r>
              <a:rPr lang="en-CA" sz="5400" b="1" i="1" dirty="0">
                <a:solidFill>
                  <a:srgbClr val="BD582C"/>
                </a:solidFill>
                <a:latin typeface="Aleo" panose="020F0502020204030203" pitchFamily="34" charset="0"/>
              </a:rPr>
              <a:t>Thank You!</a:t>
            </a:r>
          </a:p>
        </p:txBody>
      </p:sp>
      <p:pic>
        <p:nvPicPr>
          <p:cNvPr id="5" name="Picture 4" descr="A logo of a bird and a sun&#10;&#10;Description automatically generated">
            <a:extLst>
              <a:ext uri="{FF2B5EF4-FFF2-40B4-BE49-F238E27FC236}">
                <a16:creationId xmlns:a16="http://schemas.microsoft.com/office/drawing/2014/main" id="{D1922B3F-8DD7-DEB0-4628-EDB803C3320A}"/>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68005" y="2162014"/>
            <a:ext cx="4572000" cy="2895792"/>
          </a:xfrm>
          <a:prstGeom prst="rect">
            <a:avLst/>
          </a:prstGeom>
        </p:spPr>
      </p:pic>
    </p:spTree>
    <p:extLst>
      <p:ext uri="{BB962C8B-B14F-4D97-AF65-F5344CB8AC3E}">
        <p14:creationId xmlns:p14="http://schemas.microsoft.com/office/powerpoint/2010/main" val="141714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3D2405"/>
                </a:solidFill>
                <a:latin typeface="Aleo" panose="020F0502020204030203" pitchFamily="34" charset="0"/>
              </a:rPr>
              <a:t>Sorting, Arranging, Categorizing...</a:t>
            </a:r>
            <a:endParaRPr lang="en-CA" dirty="0"/>
          </a:p>
        </p:txBody>
      </p:sp>
      <p:sp>
        <p:nvSpPr>
          <p:cNvPr id="5" name="TextBox 4"/>
          <p:cNvSpPr txBox="1"/>
          <p:nvPr/>
        </p:nvSpPr>
        <p:spPr>
          <a:xfrm>
            <a:off x="1097282" y="2096347"/>
            <a:ext cx="9777984" cy="677108"/>
          </a:xfrm>
          <a:prstGeom prst="rect">
            <a:avLst/>
          </a:prstGeom>
          <a:noFill/>
        </p:spPr>
        <p:txBody>
          <a:bodyPr wrap="square" rtlCol="0">
            <a:spAutoFit/>
          </a:bodyPr>
          <a:lstStyle/>
          <a:p>
            <a:r>
              <a:rPr lang="en-CA" sz="2000" b="1" i="1" dirty="0">
                <a:solidFill>
                  <a:srgbClr val="AB620E"/>
                </a:solidFill>
                <a:latin typeface="+mj-lt"/>
              </a:rPr>
              <a:t>What does classification mean?</a:t>
            </a:r>
          </a:p>
          <a:p>
            <a:endParaRPr lang="en-CA" dirty="0"/>
          </a:p>
        </p:txBody>
      </p:sp>
      <p:sp>
        <p:nvSpPr>
          <p:cNvPr id="6" name="TextBox 5"/>
          <p:cNvSpPr txBox="1"/>
          <p:nvPr/>
        </p:nvSpPr>
        <p:spPr>
          <a:xfrm>
            <a:off x="1097282" y="2468190"/>
            <a:ext cx="8682341" cy="707886"/>
          </a:xfrm>
          <a:prstGeom prst="rect">
            <a:avLst/>
          </a:prstGeom>
          <a:noFill/>
        </p:spPr>
        <p:txBody>
          <a:bodyPr wrap="square" rtlCol="0">
            <a:spAutoFit/>
          </a:bodyPr>
          <a:lstStyle/>
          <a:p>
            <a:r>
              <a:rPr lang="en-CA" sz="2000" dirty="0">
                <a:solidFill>
                  <a:srgbClr val="AB620E"/>
                </a:solidFill>
                <a:latin typeface="+mj-lt"/>
              </a:rPr>
              <a:t>Classification is the action or process of classifying (sorting, arranging, categorizing, organizing) something according to shared characteristics or qualities. </a:t>
            </a:r>
          </a:p>
        </p:txBody>
      </p:sp>
      <p:sp>
        <p:nvSpPr>
          <p:cNvPr id="7" name="TextBox 6"/>
          <p:cNvSpPr txBox="1"/>
          <p:nvPr/>
        </p:nvSpPr>
        <p:spPr>
          <a:xfrm>
            <a:off x="1097281" y="3327520"/>
            <a:ext cx="9350149" cy="984885"/>
          </a:xfrm>
          <a:prstGeom prst="rect">
            <a:avLst/>
          </a:prstGeom>
          <a:noFill/>
        </p:spPr>
        <p:txBody>
          <a:bodyPr wrap="square" rtlCol="0">
            <a:spAutoFit/>
          </a:bodyPr>
          <a:lstStyle/>
          <a:p>
            <a:r>
              <a:rPr lang="en-CA" sz="2000" b="1" i="1" dirty="0">
                <a:solidFill>
                  <a:srgbClr val="AB620E"/>
                </a:solidFill>
                <a:latin typeface="+mj-lt"/>
              </a:rPr>
              <a:t>What is a classification system?</a:t>
            </a:r>
            <a:br>
              <a:rPr lang="en-CA" sz="2000" b="1" i="1" dirty="0">
                <a:solidFill>
                  <a:srgbClr val="AB620E"/>
                </a:solidFill>
                <a:latin typeface="+mj-lt"/>
              </a:rPr>
            </a:br>
            <a:endParaRPr lang="en-CA" sz="2000" b="1" i="1" dirty="0">
              <a:solidFill>
                <a:srgbClr val="AB620E"/>
              </a:solidFill>
              <a:latin typeface="+mj-lt"/>
            </a:endParaRPr>
          </a:p>
          <a:p>
            <a:endParaRPr lang="en-CA" sz="1600" dirty="0"/>
          </a:p>
        </p:txBody>
      </p:sp>
      <p:sp>
        <p:nvSpPr>
          <p:cNvPr id="9" name="TextBox 8"/>
          <p:cNvSpPr txBox="1"/>
          <p:nvPr/>
        </p:nvSpPr>
        <p:spPr>
          <a:xfrm>
            <a:off x="1097281" y="3697006"/>
            <a:ext cx="10198904" cy="1015663"/>
          </a:xfrm>
          <a:prstGeom prst="rect">
            <a:avLst/>
          </a:prstGeom>
          <a:noFill/>
        </p:spPr>
        <p:txBody>
          <a:bodyPr wrap="square" rtlCol="0">
            <a:spAutoFit/>
          </a:bodyPr>
          <a:lstStyle/>
          <a:p>
            <a:r>
              <a:rPr lang="en-CA" sz="2000" dirty="0">
                <a:solidFill>
                  <a:srgbClr val="AB620E"/>
                </a:solidFill>
                <a:latin typeface="+mj-lt"/>
              </a:rPr>
              <a:t>A classification system is an approach to classification where a large group is divided into smaller subgroups and arranged in a particular way so one can better understand and </a:t>
            </a:r>
            <a:r>
              <a:rPr lang="en-CA" sz="2000" dirty="0">
                <a:solidFill>
                  <a:srgbClr val="AB620E"/>
                </a:solidFill>
              </a:rPr>
              <a:t>differentiate </a:t>
            </a:r>
            <a:r>
              <a:rPr lang="en-CA" sz="2000" dirty="0">
                <a:solidFill>
                  <a:srgbClr val="AB620E"/>
                </a:solidFill>
                <a:latin typeface="+mj-lt"/>
              </a:rPr>
              <a:t>between those in the group.</a:t>
            </a:r>
            <a:endParaRPr lang="en-CA" dirty="0">
              <a:solidFill>
                <a:srgbClr val="AB620E"/>
              </a:solidFill>
              <a:latin typeface="+mj-lt"/>
            </a:endParaRPr>
          </a:p>
        </p:txBody>
      </p:sp>
      <p:sp>
        <p:nvSpPr>
          <p:cNvPr id="15" name="TextBox 14"/>
          <p:cNvSpPr txBox="1"/>
          <p:nvPr/>
        </p:nvSpPr>
        <p:spPr>
          <a:xfrm>
            <a:off x="1097280" y="4866624"/>
            <a:ext cx="9777984" cy="646331"/>
          </a:xfrm>
          <a:prstGeom prst="rect">
            <a:avLst/>
          </a:prstGeom>
          <a:noFill/>
        </p:spPr>
        <p:txBody>
          <a:bodyPr wrap="square" rtlCol="0">
            <a:spAutoFit/>
          </a:bodyPr>
          <a:lstStyle/>
          <a:p>
            <a:r>
              <a:rPr lang="en-CA" sz="2000" b="1" i="1" dirty="0">
                <a:solidFill>
                  <a:srgbClr val="AB620E"/>
                </a:solidFill>
                <a:latin typeface="+mj-lt"/>
              </a:rPr>
              <a:t>What are some examples of classification systems that we use everyday?</a:t>
            </a:r>
          </a:p>
          <a:p>
            <a:endParaRPr lang="en-CA" sz="1600" dirty="0"/>
          </a:p>
        </p:txBody>
      </p:sp>
      <p:sp>
        <p:nvSpPr>
          <p:cNvPr id="16" name="TextBox 15"/>
          <p:cNvSpPr txBox="1"/>
          <p:nvPr/>
        </p:nvSpPr>
        <p:spPr>
          <a:xfrm>
            <a:off x="1097281" y="5235956"/>
            <a:ext cx="10058400" cy="400110"/>
          </a:xfrm>
          <a:prstGeom prst="rect">
            <a:avLst/>
          </a:prstGeom>
          <a:noFill/>
        </p:spPr>
        <p:txBody>
          <a:bodyPr wrap="square" rtlCol="0">
            <a:spAutoFit/>
          </a:bodyPr>
          <a:lstStyle/>
          <a:p>
            <a:r>
              <a:rPr lang="en-CA" sz="2000" dirty="0">
                <a:solidFill>
                  <a:srgbClr val="AB620E"/>
                </a:solidFill>
                <a:latin typeface="+mj-lt"/>
              </a:rPr>
              <a:t>Books in a library, food in a grocery store, chapters in a textbook… etc.</a:t>
            </a:r>
            <a:endParaRPr lang="en-CA" dirty="0">
              <a:solidFill>
                <a:schemeClr val="accent1">
                  <a:lumMod val="75000"/>
                </a:schemeClr>
              </a:solidFill>
            </a:endParaRPr>
          </a:p>
        </p:txBody>
      </p:sp>
    </p:spTree>
    <p:extLst>
      <p:ext uri="{BB962C8B-B14F-4D97-AF65-F5344CB8AC3E}">
        <p14:creationId xmlns:p14="http://schemas.microsoft.com/office/powerpoint/2010/main" val="27219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Classifying Livings Things</a:t>
            </a:r>
          </a:p>
        </p:txBody>
      </p:sp>
      <p:sp>
        <p:nvSpPr>
          <p:cNvPr id="6" name="TextBox 5"/>
          <p:cNvSpPr txBox="1"/>
          <p:nvPr/>
        </p:nvSpPr>
        <p:spPr>
          <a:xfrm>
            <a:off x="1097280" y="2044242"/>
            <a:ext cx="9262203" cy="707886"/>
          </a:xfrm>
          <a:prstGeom prst="rect">
            <a:avLst/>
          </a:prstGeom>
          <a:noFill/>
        </p:spPr>
        <p:txBody>
          <a:bodyPr wrap="square" rtlCol="0">
            <a:spAutoFit/>
          </a:bodyPr>
          <a:lstStyle/>
          <a:p>
            <a:r>
              <a:rPr lang="en-CA" sz="2000" dirty="0">
                <a:solidFill>
                  <a:srgbClr val="AB620E"/>
                </a:solidFill>
                <a:latin typeface="+mj-lt"/>
              </a:rPr>
              <a:t>There are </a:t>
            </a:r>
            <a:r>
              <a:rPr lang="en-CA" sz="2000" b="1" dirty="0">
                <a:solidFill>
                  <a:srgbClr val="AB620E"/>
                </a:solidFill>
                <a:latin typeface="+mj-lt"/>
              </a:rPr>
              <a:t>billions</a:t>
            </a:r>
            <a:r>
              <a:rPr lang="en-CA" sz="2000" dirty="0">
                <a:solidFill>
                  <a:srgbClr val="AB620E"/>
                </a:solidFill>
                <a:latin typeface="+mj-lt"/>
              </a:rPr>
              <a:t> of species living on Earth. To make sense of this overwhelming amount of diversity, we classify living things to better understand them.</a:t>
            </a:r>
            <a:endParaRPr lang="en-CA" sz="2000" dirty="0">
              <a:solidFill>
                <a:schemeClr val="accent1">
                  <a:lumMod val="75000"/>
                </a:schemeClr>
              </a:solidFill>
              <a:latin typeface="+mj-lt"/>
            </a:endParaRPr>
          </a:p>
        </p:txBody>
      </p:sp>
      <p:sp>
        <p:nvSpPr>
          <p:cNvPr id="4" name="TextBox 3"/>
          <p:cNvSpPr txBox="1"/>
          <p:nvPr/>
        </p:nvSpPr>
        <p:spPr>
          <a:xfrm>
            <a:off x="1576782" y="3218369"/>
            <a:ext cx="10058400"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Sorted into groups based on similar physical and behavioural character traits</a:t>
            </a:r>
          </a:p>
        </p:txBody>
      </p:sp>
      <p:sp>
        <p:nvSpPr>
          <p:cNvPr id="7" name="TextBox 6"/>
          <p:cNvSpPr txBox="1"/>
          <p:nvPr/>
        </p:nvSpPr>
        <p:spPr>
          <a:xfrm>
            <a:off x="1097280" y="5392129"/>
            <a:ext cx="9262203" cy="707886"/>
          </a:xfrm>
          <a:prstGeom prst="rect">
            <a:avLst/>
          </a:prstGeom>
          <a:noFill/>
        </p:spPr>
        <p:txBody>
          <a:bodyPr wrap="square" rtlCol="0">
            <a:spAutoFit/>
          </a:bodyPr>
          <a:lstStyle/>
          <a:p>
            <a:r>
              <a:rPr lang="en-CA" sz="2000" dirty="0">
                <a:solidFill>
                  <a:srgbClr val="AB620E"/>
                </a:solidFill>
                <a:latin typeface="+mj-lt"/>
              </a:rPr>
              <a:t>Today we will be learning how to use a specific kind of classification system called a </a:t>
            </a:r>
            <a:r>
              <a:rPr lang="en-CA" sz="2000" b="1" dirty="0">
                <a:solidFill>
                  <a:srgbClr val="AB620E"/>
                </a:solidFill>
                <a:latin typeface="+mj-lt"/>
              </a:rPr>
              <a:t>classification key </a:t>
            </a:r>
            <a:r>
              <a:rPr lang="en-CA" sz="2000" dirty="0">
                <a:solidFill>
                  <a:srgbClr val="AB620E"/>
                </a:solidFill>
                <a:latin typeface="+mj-lt"/>
              </a:rPr>
              <a:t>in order to identify shorebirds. </a:t>
            </a:r>
          </a:p>
        </p:txBody>
      </p:sp>
      <p:sp>
        <p:nvSpPr>
          <p:cNvPr id="8" name="TextBox 7"/>
          <p:cNvSpPr txBox="1"/>
          <p:nvPr/>
        </p:nvSpPr>
        <p:spPr>
          <a:xfrm>
            <a:off x="1576782" y="2834414"/>
            <a:ext cx="9786311" cy="707886"/>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rPr>
              <a:t>For example, there are </a:t>
            </a:r>
            <a:r>
              <a:rPr lang="en-CA" sz="2000" b="1" dirty="0">
                <a:solidFill>
                  <a:srgbClr val="AB620E"/>
                </a:solidFill>
              </a:rPr>
              <a:t>10 000 </a:t>
            </a:r>
            <a:r>
              <a:rPr lang="en-CA" sz="2000" dirty="0">
                <a:solidFill>
                  <a:srgbClr val="AB620E"/>
                </a:solidFill>
              </a:rPr>
              <a:t>species of birds</a:t>
            </a:r>
          </a:p>
          <a:p>
            <a:endParaRPr lang="en-CA" sz="2000" dirty="0">
              <a:solidFill>
                <a:srgbClr val="AB620E"/>
              </a:solidFill>
              <a:latin typeface="+mj-lt"/>
            </a:endParaRPr>
          </a:p>
        </p:txBody>
      </p:sp>
      <p:sp>
        <p:nvSpPr>
          <p:cNvPr id="9" name="TextBox 8"/>
          <p:cNvSpPr txBox="1"/>
          <p:nvPr/>
        </p:nvSpPr>
        <p:spPr>
          <a:xfrm>
            <a:off x="1576782" y="3624587"/>
            <a:ext cx="8782701" cy="707886"/>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Birds are classified further into smaller groupings, such as the group called </a:t>
            </a:r>
            <a:r>
              <a:rPr lang="en-CA" sz="2000" b="1" dirty="0">
                <a:solidFill>
                  <a:srgbClr val="AB620E"/>
                </a:solidFill>
                <a:latin typeface="+mj-lt"/>
              </a:rPr>
              <a:t>Shorebirds </a:t>
            </a:r>
            <a:r>
              <a:rPr lang="en-CA" sz="2000" dirty="0">
                <a:solidFill>
                  <a:srgbClr val="AB620E"/>
                </a:solidFill>
                <a:latin typeface="+mj-lt"/>
              </a:rPr>
              <a:t>(with a little over 200 species included in this group)</a:t>
            </a:r>
          </a:p>
        </p:txBody>
      </p:sp>
      <p:sp>
        <p:nvSpPr>
          <p:cNvPr id="10" name="TextBox 9"/>
          <p:cNvSpPr txBox="1"/>
          <p:nvPr/>
        </p:nvSpPr>
        <p:spPr>
          <a:xfrm>
            <a:off x="1576782" y="4332473"/>
            <a:ext cx="9685949" cy="1323439"/>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rgbClr val="AB620E"/>
                </a:solidFill>
                <a:latin typeface="+mj-lt"/>
              </a:rPr>
              <a:t>Important to develop our skills in classification in order to </a:t>
            </a:r>
            <a:r>
              <a:rPr lang="en-CA" sz="2000" i="1" dirty="0">
                <a:solidFill>
                  <a:srgbClr val="AB620E"/>
                </a:solidFill>
                <a:latin typeface="+mj-lt"/>
              </a:rPr>
              <a:t>better understand </a:t>
            </a:r>
            <a:r>
              <a:rPr lang="en-CA" sz="2000" dirty="0">
                <a:solidFill>
                  <a:srgbClr val="AB620E"/>
                </a:solidFill>
                <a:latin typeface="+mj-lt"/>
              </a:rPr>
              <a:t>living things,</a:t>
            </a:r>
            <a:r>
              <a:rPr lang="en-CA" sz="2000" i="1" dirty="0">
                <a:solidFill>
                  <a:srgbClr val="AB620E"/>
                </a:solidFill>
                <a:latin typeface="+mj-lt"/>
              </a:rPr>
              <a:t> recognize the differences</a:t>
            </a:r>
            <a:r>
              <a:rPr lang="en-CA" sz="2000" dirty="0">
                <a:solidFill>
                  <a:srgbClr val="AB620E"/>
                </a:solidFill>
                <a:latin typeface="+mj-lt"/>
              </a:rPr>
              <a:t> between similar living things, and </a:t>
            </a:r>
            <a:r>
              <a:rPr lang="en-CA" sz="2000" i="1" dirty="0">
                <a:solidFill>
                  <a:srgbClr val="AB620E"/>
                </a:solidFill>
                <a:latin typeface="+mj-lt"/>
              </a:rPr>
              <a:t>learn more </a:t>
            </a:r>
            <a:r>
              <a:rPr lang="en-CA" sz="2000" dirty="0">
                <a:solidFill>
                  <a:srgbClr val="AB620E"/>
                </a:solidFill>
                <a:latin typeface="+mj-lt"/>
              </a:rPr>
              <a:t>about earth’s diversity</a:t>
            </a:r>
          </a:p>
          <a:p>
            <a:endParaRPr lang="en-CA" sz="2000" dirty="0"/>
          </a:p>
        </p:txBody>
      </p:sp>
    </p:spTree>
    <p:extLst>
      <p:ext uri="{BB962C8B-B14F-4D97-AF65-F5344CB8AC3E}">
        <p14:creationId xmlns:p14="http://schemas.microsoft.com/office/powerpoint/2010/main" val="11058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Identifying Shorebirds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691" y="2300898"/>
            <a:ext cx="3441861" cy="3154568"/>
          </a:xfrm>
          <a:prstGeom prst="rect">
            <a:avLst/>
          </a:prstGeom>
        </p:spPr>
      </p:pic>
      <p:sp>
        <p:nvSpPr>
          <p:cNvPr id="6" name="TextBox 5"/>
          <p:cNvSpPr txBox="1"/>
          <p:nvPr/>
        </p:nvSpPr>
        <p:spPr>
          <a:xfrm>
            <a:off x="1224121" y="2665239"/>
            <a:ext cx="5521036" cy="461665"/>
          </a:xfrm>
          <a:prstGeom prst="rect">
            <a:avLst/>
          </a:prstGeom>
          <a:noFill/>
        </p:spPr>
        <p:txBody>
          <a:bodyPr wrap="square" rtlCol="0">
            <a:spAutoFit/>
          </a:bodyPr>
          <a:lstStyle/>
          <a:p>
            <a:r>
              <a:rPr lang="en-CA" sz="2400" b="1" dirty="0">
                <a:solidFill>
                  <a:schemeClr val="accent1">
                    <a:lumMod val="75000"/>
                  </a:schemeClr>
                </a:solidFill>
              </a:rPr>
              <a:t>Main features of Shorebirds:</a:t>
            </a:r>
          </a:p>
        </p:txBody>
      </p:sp>
      <p:sp>
        <p:nvSpPr>
          <p:cNvPr id="7" name="TextBox 6"/>
          <p:cNvSpPr txBox="1"/>
          <p:nvPr/>
        </p:nvSpPr>
        <p:spPr>
          <a:xfrm>
            <a:off x="1416878" y="3201074"/>
            <a:ext cx="6544498" cy="677108"/>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accent1">
                    <a:lumMod val="75000"/>
                  </a:schemeClr>
                </a:solidFill>
                <a:latin typeface="+mj-lt"/>
              </a:rPr>
              <a:t>Prefer to live in wet habitats and shorelines</a:t>
            </a:r>
          </a:p>
          <a:p>
            <a:pPr marL="285750" indent="-285750">
              <a:buFont typeface="Arial" panose="020B0604020202020204" pitchFamily="34" charset="0"/>
              <a:buChar char="•"/>
            </a:pPr>
            <a:endParaRPr lang="en-CA" dirty="0">
              <a:solidFill>
                <a:schemeClr val="accent1">
                  <a:lumMod val="75000"/>
                </a:schemeClr>
              </a:solidFill>
            </a:endParaRPr>
          </a:p>
        </p:txBody>
      </p:sp>
      <p:sp>
        <p:nvSpPr>
          <p:cNvPr id="8" name="TextBox 7"/>
          <p:cNvSpPr txBox="1"/>
          <p:nvPr/>
        </p:nvSpPr>
        <p:spPr>
          <a:xfrm>
            <a:off x="1416878" y="3575529"/>
            <a:ext cx="6433581" cy="984885"/>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accent1">
                    <a:lumMod val="75000"/>
                  </a:schemeClr>
                </a:solidFill>
                <a:latin typeface="+mj-lt"/>
              </a:rPr>
              <a:t>Carnivorous, eating a range of insects, crustaceans, worms, tad poles etc.</a:t>
            </a:r>
          </a:p>
          <a:p>
            <a:pPr marL="285750" indent="-285750">
              <a:buFont typeface="Arial" panose="020B0604020202020204" pitchFamily="34" charset="0"/>
              <a:buChar char="•"/>
            </a:pPr>
            <a:endParaRPr lang="en-CA" dirty="0">
              <a:solidFill>
                <a:schemeClr val="accent1">
                  <a:lumMod val="75000"/>
                </a:schemeClr>
              </a:solidFill>
            </a:endParaRPr>
          </a:p>
        </p:txBody>
      </p:sp>
      <p:sp>
        <p:nvSpPr>
          <p:cNvPr id="9" name="TextBox 8"/>
          <p:cNvSpPr txBox="1"/>
          <p:nvPr/>
        </p:nvSpPr>
        <p:spPr>
          <a:xfrm>
            <a:off x="1416878" y="4637340"/>
            <a:ext cx="5965229" cy="400110"/>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rgbClr val="AB620E"/>
                </a:solidFill>
                <a:latin typeface="+mj-lt"/>
              </a:rPr>
              <a:t>Bills</a:t>
            </a:r>
            <a:r>
              <a:rPr lang="en-CA" sz="2000" dirty="0">
                <a:solidFill>
                  <a:schemeClr val="accent1">
                    <a:lumMod val="75000"/>
                  </a:schemeClr>
                </a:solidFill>
                <a:latin typeface="+mj-lt"/>
              </a:rPr>
              <a:t> that probe mud, sand, gravel and water for food</a:t>
            </a:r>
            <a:endParaRPr lang="en-CA" dirty="0">
              <a:solidFill>
                <a:schemeClr val="accent1">
                  <a:lumMod val="75000"/>
                </a:schemeClr>
              </a:solidFill>
              <a:latin typeface="+mj-lt"/>
            </a:endParaRPr>
          </a:p>
        </p:txBody>
      </p:sp>
      <p:sp>
        <p:nvSpPr>
          <p:cNvPr id="10" name="TextBox 9"/>
          <p:cNvSpPr txBox="1"/>
          <p:nvPr/>
        </p:nvSpPr>
        <p:spPr>
          <a:xfrm>
            <a:off x="1416878" y="4257761"/>
            <a:ext cx="9958258" cy="400110"/>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accent1">
                    <a:lumMod val="75000"/>
                  </a:schemeClr>
                </a:solidFill>
                <a:latin typeface="+mj-lt"/>
              </a:rPr>
              <a:t>Generally have long legs </a:t>
            </a:r>
            <a:endParaRPr lang="en-CA" dirty="0">
              <a:solidFill>
                <a:schemeClr val="accent1">
                  <a:lumMod val="75000"/>
                </a:schemeClr>
              </a:solidFill>
              <a:latin typeface="+mj-lt"/>
            </a:endParaRPr>
          </a:p>
        </p:txBody>
      </p:sp>
    </p:spTree>
    <p:extLst>
      <p:ext uri="{BB962C8B-B14F-4D97-AF65-F5344CB8AC3E}">
        <p14:creationId xmlns:p14="http://schemas.microsoft.com/office/powerpoint/2010/main" val="108288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838526" y="1319798"/>
            <a:ext cx="2541121" cy="244225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4760070" y="1315678"/>
            <a:ext cx="2584612" cy="244225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flipH="1">
            <a:off x="8573542" y="1287964"/>
            <a:ext cx="2562568" cy="244225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270887" y="3938338"/>
            <a:ext cx="1676400" cy="523220"/>
          </a:xfrm>
          <a:prstGeom prst="rect">
            <a:avLst/>
          </a:prstGeom>
          <a:noFill/>
        </p:spPr>
        <p:txBody>
          <a:bodyPr wrap="square" rtlCol="0">
            <a:spAutoFit/>
          </a:bodyPr>
          <a:lstStyle/>
          <a:p>
            <a:pPr algn="ctr"/>
            <a:r>
              <a:rPr lang="en-CA" sz="2800" dirty="0">
                <a:solidFill>
                  <a:srgbClr val="3D2405"/>
                </a:solidFill>
                <a:latin typeface="Aleo" panose="020F0502020204030203" pitchFamily="34" charset="0"/>
              </a:rPr>
              <a:t>Avocets</a:t>
            </a:r>
          </a:p>
        </p:txBody>
      </p:sp>
      <p:sp>
        <p:nvSpPr>
          <p:cNvPr id="9" name="TextBox 8"/>
          <p:cNvSpPr txBox="1"/>
          <p:nvPr/>
        </p:nvSpPr>
        <p:spPr>
          <a:xfrm>
            <a:off x="5178020" y="3934678"/>
            <a:ext cx="1676400" cy="523220"/>
          </a:xfrm>
          <a:prstGeom prst="rect">
            <a:avLst/>
          </a:prstGeom>
          <a:noFill/>
        </p:spPr>
        <p:txBody>
          <a:bodyPr wrap="square" rtlCol="0">
            <a:spAutoFit/>
          </a:bodyPr>
          <a:lstStyle/>
          <a:p>
            <a:pPr algn="ctr"/>
            <a:r>
              <a:rPr lang="en-CA" sz="2800" dirty="0">
                <a:solidFill>
                  <a:srgbClr val="3D2405"/>
                </a:solidFill>
                <a:latin typeface="Aleo" panose="020F0502020204030203" pitchFamily="34" charset="0"/>
              </a:rPr>
              <a:t>Plovers</a:t>
            </a:r>
          </a:p>
        </p:txBody>
      </p:sp>
      <p:sp>
        <p:nvSpPr>
          <p:cNvPr id="10" name="TextBox 9"/>
          <p:cNvSpPr txBox="1"/>
          <p:nvPr/>
        </p:nvSpPr>
        <p:spPr>
          <a:xfrm>
            <a:off x="8846766" y="3934678"/>
            <a:ext cx="2030414" cy="523220"/>
          </a:xfrm>
          <a:prstGeom prst="rect">
            <a:avLst/>
          </a:prstGeom>
          <a:noFill/>
        </p:spPr>
        <p:txBody>
          <a:bodyPr wrap="square" rtlCol="0">
            <a:spAutoFit/>
          </a:bodyPr>
          <a:lstStyle/>
          <a:p>
            <a:pPr algn="ctr"/>
            <a:r>
              <a:rPr lang="en-CA" sz="2800" dirty="0">
                <a:solidFill>
                  <a:srgbClr val="3D2405"/>
                </a:solidFill>
                <a:latin typeface="Aleo" panose="020F0502020204030203" pitchFamily="34" charset="0"/>
              </a:rPr>
              <a:t>Sandpipers</a:t>
            </a:r>
          </a:p>
        </p:txBody>
      </p:sp>
      <p:sp>
        <p:nvSpPr>
          <p:cNvPr id="11" name="TextBox 10"/>
          <p:cNvSpPr txBox="1"/>
          <p:nvPr/>
        </p:nvSpPr>
        <p:spPr>
          <a:xfrm>
            <a:off x="1054391" y="4825218"/>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Upturned bill</a:t>
            </a:r>
            <a:r>
              <a:rPr lang="en-CA" sz="2000" dirty="0">
                <a:solidFill>
                  <a:srgbClr val="874C0B"/>
                </a:solidFill>
              </a:rPr>
              <a:t> </a:t>
            </a:r>
          </a:p>
        </p:txBody>
      </p:sp>
      <p:sp>
        <p:nvSpPr>
          <p:cNvPr id="12" name="TextBox 11"/>
          <p:cNvSpPr txBox="1"/>
          <p:nvPr/>
        </p:nvSpPr>
        <p:spPr>
          <a:xfrm>
            <a:off x="1054391" y="5156138"/>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Long, skinny legs</a:t>
            </a:r>
            <a:endParaRPr lang="en-CA" sz="2000" dirty="0">
              <a:solidFill>
                <a:srgbClr val="874C0B"/>
              </a:solidFill>
            </a:endParaRPr>
          </a:p>
        </p:txBody>
      </p:sp>
      <p:sp>
        <p:nvSpPr>
          <p:cNvPr id="13" name="TextBox 12"/>
          <p:cNvSpPr txBox="1"/>
          <p:nvPr/>
        </p:nvSpPr>
        <p:spPr>
          <a:xfrm>
            <a:off x="1054391" y="5532631"/>
            <a:ext cx="3877056"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Small head to body ratio</a:t>
            </a:r>
            <a:endParaRPr lang="en-CA" sz="2000" dirty="0">
              <a:solidFill>
                <a:srgbClr val="874C0B"/>
              </a:solidFill>
            </a:endParaRPr>
          </a:p>
        </p:txBody>
      </p:sp>
      <p:sp>
        <p:nvSpPr>
          <p:cNvPr id="14" name="TextBox 13"/>
          <p:cNvSpPr txBox="1"/>
          <p:nvPr/>
        </p:nvSpPr>
        <p:spPr>
          <a:xfrm>
            <a:off x="4962563" y="5452078"/>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Smaller in size</a:t>
            </a:r>
            <a:endParaRPr lang="en-CA" sz="2000" dirty="0">
              <a:solidFill>
                <a:srgbClr val="874C0B"/>
              </a:solidFill>
            </a:endParaRPr>
          </a:p>
        </p:txBody>
      </p:sp>
      <p:sp>
        <p:nvSpPr>
          <p:cNvPr id="15" name="TextBox 14"/>
          <p:cNvSpPr txBox="1"/>
          <p:nvPr/>
        </p:nvSpPr>
        <p:spPr>
          <a:xfrm>
            <a:off x="4963028" y="4767664"/>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Straight, stout bill</a:t>
            </a:r>
            <a:endParaRPr lang="en-CA" sz="2000" dirty="0">
              <a:solidFill>
                <a:srgbClr val="874C0B"/>
              </a:solidFill>
            </a:endParaRPr>
          </a:p>
        </p:txBody>
      </p:sp>
      <p:sp>
        <p:nvSpPr>
          <p:cNvPr id="16" name="TextBox 15"/>
          <p:cNvSpPr txBox="1"/>
          <p:nvPr/>
        </p:nvSpPr>
        <p:spPr>
          <a:xfrm>
            <a:off x="4962563" y="5098584"/>
            <a:ext cx="3877056"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Shorter legs</a:t>
            </a:r>
            <a:endParaRPr lang="en-CA" sz="2000" dirty="0">
              <a:solidFill>
                <a:srgbClr val="874C0B"/>
              </a:solidFill>
            </a:endParaRPr>
          </a:p>
        </p:txBody>
      </p:sp>
      <p:sp>
        <p:nvSpPr>
          <p:cNvPr id="18" name="TextBox 17"/>
          <p:cNvSpPr txBox="1"/>
          <p:nvPr/>
        </p:nvSpPr>
        <p:spPr>
          <a:xfrm>
            <a:off x="8611473" y="4762856"/>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Longer, slim build</a:t>
            </a:r>
            <a:endParaRPr lang="en-CA" sz="2000" dirty="0">
              <a:solidFill>
                <a:srgbClr val="874C0B"/>
              </a:solidFill>
            </a:endParaRPr>
          </a:p>
        </p:txBody>
      </p:sp>
      <p:sp>
        <p:nvSpPr>
          <p:cNvPr id="20" name="TextBox 19"/>
          <p:cNvSpPr txBox="1"/>
          <p:nvPr/>
        </p:nvSpPr>
        <p:spPr>
          <a:xfrm>
            <a:off x="8611473" y="5128463"/>
            <a:ext cx="3042556" cy="707886"/>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Most diversity within this group of shorebirds</a:t>
            </a:r>
            <a:endParaRPr lang="en-CA" sz="2000" dirty="0">
              <a:solidFill>
                <a:srgbClr val="874C0B"/>
              </a:solidFill>
            </a:endParaRPr>
          </a:p>
        </p:txBody>
      </p:sp>
      <p:sp>
        <p:nvSpPr>
          <p:cNvPr id="21" name="TextBox 20"/>
          <p:cNvSpPr txBox="1"/>
          <p:nvPr/>
        </p:nvSpPr>
        <p:spPr>
          <a:xfrm>
            <a:off x="530222" y="4399529"/>
            <a:ext cx="3157728" cy="369332"/>
          </a:xfrm>
          <a:prstGeom prst="rect">
            <a:avLst/>
          </a:prstGeom>
          <a:noFill/>
        </p:spPr>
        <p:txBody>
          <a:bodyPr wrap="square" rtlCol="0">
            <a:spAutoFit/>
          </a:bodyPr>
          <a:lstStyle/>
          <a:p>
            <a:pPr algn="ctr"/>
            <a:r>
              <a:rPr lang="en-CA" i="1" dirty="0">
                <a:solidFill>
                  <a:srgbClr val="AB620E"/>
                </a:solidFill>
                <a:latin typeface="+mj-lt"/>
              </a:rPr>
              <a:t>American Avocet</a:t>
            </a:r>
          </a:p>
        </p:txBody>
      </p:sp>
      <p:sp>
        <p:nvSpPr>
          <p:cNvPr id="22" name="TextBox 21"/>
          <p:cNvSpPr txBox="1"/>
          <p:nvPr/>
        </p:nvSpPr>
        <p:spPr>
          <a:xfrm>
            <a:off x="4473512" y="4385944"/>
            <a:ext cx="3157728" cy="369332"/>
          </a:xfrm>
          <a:prstGeom prst="rect">
            <a:avLst/>
          </a:prstGeom>
          <a:noFill/>
        </p:spPr>
        <p:txBody>
          <a:bodyPr wrap="square" rtlCol="0">
            <a:spAutoFit/>
          </a:bodyPr>
          <a:lstStyle/>
          <a:p>
            <a:pPr algn="ctr"/>
            <a:r>
              <a:rPr lang="en-CA" i="1" dirty="0">
                <a:solidFill>
                  <a:srgbClr val="AB620E"/>
                </a:solidFill>
                <a:latin typeface="+mj-lt"/>
              </a:rPr>
              <a:t>Semipalmated Plover</a:t>
            </a:r>
          </a:p>
        </p:txBody>
      </p:sp>
      <p:sp>
        <p:nvSpPr>
          <p:cNvPr id="23" name="TextBox 22"/>
          <p:cNvSpPr txBox="1"/>
          <p:nvPr/>
        </p:nvSpPr>
        <p:spPr>
          <a:xfrm>
            <a:off x="8275962" y="4385944"/>
            <a:ext cx="3157728" cy="369332"/>
          </a:xfrm>
          <a:prstGeom prst="rect">
            <a:avLst/>
          </a:prstGeom>
          <a:noFill/>
        </p:spPr>
        <p:txBody>
          <a:bodyPr wrap="square" rtlCol="0">
            <a:spAutoFit/>
          </a:bodyPr>
          <a:lstStyle/>
          <a:p>
            <a:pPr algn="ctr"/>
            <a:r>
              <a:rPr lang="en-CA" i="1" dirty="0">
                <a:solidFill>
                  <a:srgbClr val="AB620E"/>
                </a:solidFill>
                <a:latin typeface="+mj-lt"/>
              </a:rPr>
              <a:t>Dunlin</a:t>
            </a:r>
          </a:p>
        </p:txBody>
      </p:sp>
      <p:sp>
        <p:nvSpPr>
          <p:cNvPr id="19" name="TextBox 18"/>
          <p:cNvSpPr txBox="1"/>
          <p:nvPr/>
        </p:nvSpPr>
        <p:spPr>
          <a:xfrm>
            <a:off x="2805684" y="375265"/>
            <a:ext cx="6421072" cy="830997"/>
          </a:xfrm>
          <a:prstGeom prst="rect">
            <a:avLst/>
          </a:prstGeom>
          <a:noFill/>
        </p:spPr>
        <p:txBody>
          <a:bodyPr wrap="square" rtlCol="0">
            <a:spAutoFit/>
          </a:bodyPr>
          <a:lstStyle/>
          <a:p>
            <a:pPr algn="ctr"/>
            <a:r>
              <a:rPr lang="en-CA" sz="4800" dirty="0">
                <a:solidFill>
                  <a:srgbClr val="3D2405"/>
                </a:solidFill>
                <a:latin typeface="Aleo" panose="020F0502020204030203" pitchFamily="34" charset="0"/>
              </a:rPr>
              <a:t>Types of Shorebirds</a:t>
            </a:r>
          </a:p>
        </p:txBody>
      </p:sp>
    </p:spTree>
    <p:extLst>
      <p:ext uri="{BB962C8B-B14F-4D97-AF65-F5344CB8AC3E}">
        <p14:creationId xmlns:p14="http://schemas.microsoft.com/office/powerpoint/2010/main" val="39255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8"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What is a Classification Key?</a:t>
            </a:r>
          </a:p>
        </p:txBody>
      </p:sp>
      <p:sp>
        <p:nvSpPr>
          <p:cNvPr id="4" name="TextBox 3"/>
          <p:cNvSpPr txBox="1"/>
          <p:nvPr/>
        </p:nvSpPr>
        <p:spPr>
          <a:xfrm>
            <a:off x="1097280" y="2052045"/>
            <a:ext cx="9262203" cy="707886"/>
          </a:xfrm>
          <a:prstGeom prst="rect">
            <a:avLst/>
          </a:prstGeom>
          <a:noFill/>
        </p:spPr>
        <p:txBody>
          <a:bodyPr wrap="square" rtlCol="0">
            <a:spAutoFit/>
          </a:bodyPr>
          <a:lstStyle/>
          <a:p>
            <a:r>
              <a:rPr lang="en-CA" sz="2000" dirty="0">
                <a:solidFill>
                  <a:srgbClr val="AB620E"/>
                </a:solidFill>
                <a:latin typeface="+mj-lt"/>
              </a:rPr>
              <a:t>A </a:t>
            </a:r>
            <a:r>
              <a:rPr lang="en-CA" sz="2000" b="1" dirty="0">
                <a:solidFill>
                  <a:srgbClr val="AB620E"/>
                </a:solidFill>
                <a:latin typeface="+mj-lt"/>
              </a:rPr>
              <a:t>classification key</a:t>
            </a:r>
            <a:r>
              <a:rPr lang="en-CA" sz="2000" dirty="0">
                <a:solidFill>
                  <a:srgbClr val="AB620E"/>
                </a:solidFill>
                <a:latin typeface="+mj-lt"/>
              </a:rPr>
              <a:t> is a tool that allows us to determine the identity of something in the natural world, like birds, through the process of elimination. </a:t>
            </a:r>
          </a:p>
        </p:txBody>
      </p:sp>
      <p:sp>
        <p:nvSpPr>
          <p:cNvPr id="5" name="Rectangle 4"/>
          <p:cNvSpPr/>
          <p:nvPr/>
        </p:nvSpPr>
        <p:spPr>
          <a:xfrm>
            <a:off x="1604514" y="4667690"/>
            <a:ext cx="9789256" cy="400110"/>
          </a:xfrm>
          <a:prstGeom prst="rect">
            <a:avLst/>
          </a:prstGeom>
        </p:spPr>
        <p:txBody>
          <a:bodyPr wrap="square">
            <a:spAutoFit/>
          </a:bodyPr>
          <a:lstStyle/>
          <a:p>
            <a:pPr marL="285750" lvl="0" indent="-285750" defTabSz="914400">
              <a:buFont typeface="Arial" panose="020B0604020202020204" pitchFamily="34" charset="0"/>
              <a:buChar char="•"/>
              <a:defRPr/>
            </a:pPr>
            <a:r>
              <a:rPr lang="en-CA" sz="2000" dirty="0">
                <a:solidFill>
                  <a:srgbClr val="AB620E"/>
                </a:solidFill>
                <a:latin typeface="+mj-lt"/>
              </a:rPr>
              <a:t>Choices in a key can be word or pictured-based, or a combination of both</a:t>
            </a:r>
          </a:p>
        </p:txBody>
      </p:sp>
      <p:sp>
        <p:nvSpPr>
          <p:cNvPr id="6" name="Rectangle 5"/>
          <p:cNvSpPr/>
          <p:nvPr/>
        </p:nvSpPr>
        <p:spPr>
          <a:xfrm>
            <a:off x="1097279" y="2945286"/>
            <a:ext cx="9477555" cy="984885"/>
          </a:xfrm>
          <a:prstGeom prst="rect">
            <a:avLst/>
          </a:prstGeom>
        </p:spPr>
        <p:txBody>
          <a:bodyPr wrap="square">
            <a:spAutoFit/>
          </a:bodyPr>
          <a:lstStyle/>
          <a:p>
            <a:r>
              <a:rPr lang="en-CA" sz="2000" dirty="0">
                <a:solidFill>
                  <a:srgbClr val="AB620E"/>
                </a:solidFill>
                <a:latin typeface="+mj-lt"/>
              </a:rPr>
              <a:t>The key gives you choices based on structural or behavioural features, and as you select one it narrows down the possibilities until you get to a species.  </a:t>
            </a:r>
            <a:br>
              <a:rPr lang="en-CA" dirty="0">
                <a:solidFill>
                  <a:srgbClr val="AB620E"/>
                </a:solidFill>
              </a:rPr>
            </a:br>
            <a:endParaRPr lang="en-CA" dirty="0">
              <a:solidFill>
                <a:srgbClr val="AB620E"/>
              </a:solidFill>
            </a:endParaRPr>
          </a:p>
        </p:txBody>
      </p:sp>
      <p:sp>
        <p:nvSpPr>
          <p:cNvPr id="7" name="Rectangle 6"/>
          <p:cNvSpPr/>
          <p:nvPr/>
        </p:nvSpPr>
        <p:spPr>
          <a:xfrm>
            <a:off x="1097279" y="3892802"/>
            <a:ext cx="9262203" cy="707886"/>
          </a:xfrm>
          <a:prstGeom prst="rect">
            <a:avLst/>
          </a:prstGeom>
        </p:spPr>
        <p:txBody>
          <a:bodyPr wrap="square">
            <a:spAutoFit/>
          </a:bodyPr>
          <a:lstStyle/>
          <a:p>
            <a:r>
              <a:rPr lang="en-CA" sz="2000" dirty="0">
                <a:solidFill>
                  <a:srgbClr val="AB620E"/>
                </a:solidFill>
                <a:latin typeface="+mj-lt"/>
              </a:rPr>
              <a:t>If you have correctly used the key and have chosen the right key(s), you arrive at the correct name of the species you are trying to identify.</a:t>
            </a:r>
          </a:p>
        </p:txBody>
      </p:sp>
      <p:sp>
        <p:nvSpPr>
          <p:cNvPr id="8" name="Rectangle 7"/>
          <p:cNvSpPr/>
          <p:nvPr/>
        </p:nvSpPr>
        <p:spPr>
          <a:xfrm>
            <a:off x="1604514" y="5055761"/>
            <a:ext cx="8674723" cy="400110"/>
          </a:xfrm>
          <a:prstGeom prst="rect">
            <a:avLst/>
          </a:prstGeom>
        </p:spPr>
        <p:txBody>
          <a:bodyPr wrap="square">
            <a:spAutoFit/>
          </a:bodyPr>
          <a:lstStyle/>
          <a:p>
            <a:pPr marL="285750" lvl="0" indent="-285750" defTabSz="914400">
              <a:buFont typeface="Arial" panose="020B0604020202020204" pitchFamily="34" charset="0"/>
              <a:buChar char="•"/>
              <a:defRPr/>
            </a:pPr>
            <a:r>
              <a:rPr lang="en-CA" sz="2000" dirty="0">
                <a:solidFill>
                  <a:srgbClr val="AB620E"/>
                </a:solidFill>
                <a:latin typeface="+mj-lt"/>
              </a:rPr>
              <a:t>Keys can be found in books, websites, and even apps</a:t>
            </a:r>
          </a:p>
        </p:txBody>
      </p:sp>
      <p:sp>
        <p:nvSpPr>
          <p:cNvPr id="9" name="Rectangle 8"/>
          <p:cNvSpPr/>
          <p:nvPr/>
        </p:nvSpPr>
        <p:spPr>
          <a:xfrm>
            <a:off x="1604514" y="5467177"/>
            <a:ext cx="9934180" cy="400110"/>
          </a:xfrm>
          <a:prstGeom prst="rect">
            <a:avLst/>
          </a:prstGeom>
        </p:spPr>
        <p:txBody>
          <a:bodyPr wrap="square">
            <a:spAutoFit/>
          </a:bodyPr>
          <a:lstStyle/>
          <a:p>
            <a:pPr marL="285750" lvl="0" indent="-285750" defTabSz="914400">
              <a:buFont typeface="Arial" panose="020B0604020202020204" pitchFamily="34" charset="0"/>
              <a:buChar char="•"/>
              <a:defRPr/>
            </a:pPr>
            <a:r>
              <a:rPr lang="en-CA" sz="2000" dirty="0">
                <a:solidFill>
                  <a:srgbClr val="AB620E"/>
                </a:solidFill>
                <a:latin typeface="+mj-lt"/>
              </a:rPr>
              <a:t>Important tool used by many </a:t>
            </a:r>
            <a:r>
              <a:rPr lang="en-CA" sz="2000" b="1" dirty="0">
                <a:solidFill>
                  <a:srgbClr val="AB620E"/>
                </a:solidFill>
                <a:latin typeface="+mj-lt"/>
              </a:rPr>
              <a:t>Ornithologist</a:t>
            </a:r>
            <a:r>
              <a:rPr lang="en-CA" sz="2000" dirty="0">
                <a:solidFill>
                  <a:srgbClr val="AB620E"/>
                </a:solidFill>
                <a:latin typeface="+mj-lt"/>
              </a:rPr>
              <a:t> (a person who studies birds) and bird watchers</a:t>
            </a:r>
          </a:p>
        </p:txBody>
      </p:sp>
    </p:spTree>
    <p:extLst>
      <p:ext uri="{BB962C8B-B14F-4D97-AF65-F5344CB8AC3E}">
        <p14:creationId xmlns:p14="http://schemas.microsoft.com/office/powerpoint/2010/main" val="15251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How to Use a Classification Key</a:t>
            </a:r>
          </a:p>
        </p:txBody>
      </p:sp>
      <p:sp>
        <p:nvSpPr>
          <p:cNvPr id="3" name="TextBox 2"/>
          <p:cNvSpPr txBox="1"/>
          <p:nvPr/>
        </p:nvSpPr>
        <p:spPr>
          <a:xfrm>
            <a:off x="4444406" y="2372209"/>
            <a:ext cx="8282763" cy="1015663"/>
          </a:xfrm>
          <a:prstGeom prst="rect">
            <a:avLst/>
          </a:prstGeom>
          <a:noFill/>
        </p:spPr>
        <p:txBody>
          <a:bodyPr wrap="square" rtlCol="0">
            <a:spAutoFit/>
          </a:bodyPr>
          <a:lstStyle/>
          <a:p>
            <a:pPr marL="457200" indent="-457200">
              <a:buFont typeface="+mj-lt"/>
              <a:buAutoNum type="arabicPeriod"/>
            </a:pPr>
            <a:r>
              <a:rPr lang="en-US" sz="2000" dirty="0">
                <a:solidFill>
                  <a:srgbClr val="AB620E"/>
                </a:solidFill>
                <a:latin typeface="+mj-lt"/>
              </a:rPr>
              <a:t>Read sentences </a:t>
            </a:r>
            <a:r>
              <a:rPr lang="en-US" sz="2000" dirty="0">
                <a:solidFill>
                  <a:srgbClr val="AB620E"/>
                </a:solidFill>
                <a:latin typeface="Academy Engraved LET" pitchFamily="2" charset="0"/>
              </a:rPr>
              <a:t>I</a:t>
            </a:r>
            <a:r>
              <a:rPr lang="en-US" sz="2000" dirty="0">
                <a:solidFill>
                  <a:srgbClr val="AB620E"/>
                </a:solidFill>
                <a:latin typeface="+mj-lt"/>
              </a:rPr>
              <a:t>, </a:t>
            </a:r>
            <a:r>
              <a:rPr lang="en-US" sz="2000" dirty="0">
                <a:solidFill>
                  <a:srgbClr val="AB620E"/>
                </a:solidFill>
                <a:latin typeface="Academy Engraved LET" pitchFamily="2" charset="0"/>
              </a:rPr>
              <a:t>II</a:t>
            </a:r>
            <a:r>
              <a:rPr lang="en-US" sz="2000" dirty="0">
                <a:solidFill>
                  <a:srgbClr val="AB620E"/>
                </a:solidFill>
                <a:latin typeface="+mj-lt"/>
              </a:rPr>
              <a:t> and </a:t>
            </a:r>
            <a:r>
              <a:rPr lang="en-US" sz="2000" dirty="0">
                <a:solidFill>
                  <a:srgbClr val="AB620E"/>
                </a:solidFill>
                <a:latin typeface="Academy Engraved LET" pitchFamily="2" charset="0"/>
              </a:rPr>
              <a:t>III </a:t>
            </a:r>
            <a:r>
              <a:rPr lang="en-US" sz="2000" dirty="0">
                <a:solidFill>
                  <a:srgbClr val="AB620E"/>
                </a:solidFill>
                <a:latin typeface="+mj-lt"/>
              </a:rPr>
              <a:t>of the key.  </a:t>
            </a:r>
            <a:br>
              <a:rPr lang="en-US" sz="2400" dirty="0">
                <a:solidFill>
                  <a:srgbClr val="AB620E"/>
                </a:solidFill>
                <a:latin typeface="+mj-lt"/>
              </a:rPr>
            </a:br>
            <a:br>
              <a:rPr lang="en-US" sz="2000" dirty="0">
                <a:solidFill>
                  <a:srgbClr val="AB620E"/>
                </a:solidFill>
                <a:latin typeface="+mj-lt"/>
              </a:rPr>
            </a:br>
            <a:endParaRPr lang="en-CA" sz="2000" dirty="0"/>
          </a:p>
        </p:txBody>
      </p:sp>
      <p:sp>
        <p:nvSpPr>
          <p:cNvPr id="4" name="Rectangle 3"/>
          <p:cNvSpPr/>
          <p:nvPr/>
        </p:nvSpPr>
        <p:spPr>
          <a:xfrm>
            <a:off x="4452049" y="2822394"/>
            <a:ext cx="8888819" cy="707886"/>
          </a:xfrm>
          <a:prstGeom prst="rect">
            <a:avLst/>
          </a:prstGeom>
        </p:spPr>
        <p:txBody>
          <a:bodyPr wrap="square">
            <a:spAutoFit/>
          </a:bodyPr>
          <a:lstStyle/>
          <a:p>
            <a:r>
              <a:rPr lang="en-US" sz="2000" dirty="0">
                <a:solidFill>
                  <a:srgbClr val="AB620E"/>
                </a:solidFill>
                <a:latin typeface="+mj-lt"/>
              </a:rPr>
              <a:t>2.	Study the shorebird, looking for the features discussed in </a:t>
            </a:r>
            <a:br>
              <a:rPr lang="en-US" sz="2000" dirty="0">
                <a:solidFill>
                  <a:srgbClr val="AB620E"/>
                </a:solidFill>
                <a:latin typeface="+mj-lt"/>
              </a:rPr>
            </a:br>
            <a:r>
              <a:rPr lang="en-US" sz="2000" dirty="0">
                <a:solidFill>
                  <a:srgbClr val="AB620E"/>
                </a:solidFill>
                <a:latin typeface="+mj-lt"/>
              </a:rPr>
              <a:t>        the sentences. </a:t>
            </a:r>
          </a:p>
        </p:txBody>
      </p:sp>
      <p:sp>
        <p:nvSpPr>
          <p:cNvPr id="5" name="Rectangle 4"/>
          <p:cNvSpPr/>
          <p:nvPr/>
        </p:nvSpPr>
        <p:spPr>
          <a:xfrm>
            <a:off x="4444406" y="3530280"/>
            <a:ext cx="6096000" cy="400110"/>
          </a:xfrm>
          <a:prstGeom prst="rect">
            <a:avLst/>
          </a:prstGeom>
        </p:spPr>
        <p:txBody>
          <a:bodyPr>
            <a:spAutoFit/>
          </a:bodyPr>
          <a:lstStyle/>
          <a:p>
            <a:r>
              <a:rPr lang="en-US" sz="2000" dirty="0">
                <a:solidFill>
                  <a:srgbClr val="AB620E"/>
                </a:solidFill>
                <a:latin typeface="+mj-lt"/>
              </a:rPr>
              <a:t>3.	Pick the sentence which describes the shorebird best.</a:t>
            </a:r>
          </a:p>
        </p:txBody>
      </p:sp>
      <p:sp>
        <p:nvSpPr>
          <p:cNvPr id="6" name="Rectangle 5"/>
          <p:cNvSpPr/>
          <p:nvPr/>
        </p:nvSpPr>
        <p:spPr>
          <a:xfrm>
            <a:off x="4444406" y="3943303"/>
            <a:ext cx="7680251" cy="707886"/>
          </a:xfrm>
          <a:prstGeom prst="rect">
            <a:avLst/>
          </a:prstGeom>
        </p:spPr>
        <p:txBody>
          <a:bodyPr wrap="square">
            <a:spAutoFit/>
          </a:bodyPr>
          <a:lstStyle/>
          <a:p>
            <a:r>
              <a:rPr lang="en-US" sz="2000" dirty="0">
                <a:solidFill>
                  <a:srgbClr val="AB620E"/>
                </a:solidFill>
                <a:latin typeface="+mj-lt"/>
              </a:rPr>
              <a:t>4.	Read sentences </a:t>
            </a:r>
            <a:r>
              <a:rPr lang="en-US" sz="2000" b="1" dirty="0">
                <a:solidFill>
                  <a:srgbClr val="AB620E"/>
                </a:solidFill>
                <a:latin typeface="+mj-lt"/>
              </a:rPr>
              <a:t>A</a:t>
            </a:r>
            <a:r>
              <a:rPr lang="en-US" sz="2000" dirty="0">
                <a:solidFill>
                  <a:srgbClr val="AB620E"/>
                </a:solidFill>
                <a:latin typeface="+mj-lt"/>
              </a:rPr>
              <a:t>, </a:t>
            </a:r>
            <a:r>
              <a:rPr lang="en-US" sz="2000" b="1" dirty="0">
                <a:solidFill>
                  <a:srgbClr val="AB620E"/>
                </a:solidFill>
                <a:latin typeface="+mj-lt"/>
              </a:rPr>
              <a:t>B</a:t>
            </a:r>
            <a:r>
              <a:rPr lang="en-US" sz="2000" dirty="0">
                <a:solidFill>
                  <a:srgbClr val="AB620E"/>
                </a:solidFill>
                <a:latin typeface="+mj-lt"/>
              </a:rPr>
              <a:t>, and </a:t>
            </a:r>
            <a:r>
              <a:rPr lang="en-US" sz="2000" b="1" dirty="0">
                <a:solidFill>
                  <a:srgbClr val="AB620E"/>
                </a:solidFill>
                <a:latin typeface="+mj-lt"/>
              </a:rPr>
              <a:t>C</a:t>
            </a:r>
            <a:r>
              <a:rPr lang="en-US" sz="2000" dirty="0">
                <a:solidFill>
                  <a:srgbClr val="AB620E"/>
                </a:solidFill>
                <a:latin typeface="+mj-lt"/>
              </a:rPr>
              <a:t> that fall under the sentence </a:t>
            </a:r>
            <a:br>
              <a:rPr lang="en-US" sz="2000" dirty="0">
                <a:solidFill>
                  <a:srgbClr val="AB620E"/>
                </a:solidFill>
                <a:latin typeface="+mj-lt"/>
              </a:rPr>
            </a:br>
            <a:r>
              <a:rPr lang="en-US" sz="2000" dirty="0">
                <a:solidFill>
                  <a:srgbClr val="AB620E"/>
                </a:solidFill>
                <a:latin typeface="+mj-lt"/>
              </a:rPr>
              <a:t>        you chose. </a:t>
            </a:r>
          </a:p>
        </p:txBody>
      </p:sp>
      <p:sp>
        <p:nvSpPr>
          <p:cNvPr id="7" name="Rectangle 6"/>
          <p:cNvSpPr/>
          <p:nvPr/>
        </p:nvSpPr>
        <p:spPr>
          <a:xfrm>
            <a:off x="4444406" y="4634685"/>
            <a:ext cx="8431620" cy="1015663"/>
          </a:xfrm>
          <a:prstGeom prst="rect">
            <a:avLst/>
          </a:prstGeom>
        </p:spPr>
        <p:txBody>
          <a:bodyPr wrap="square">
            <a:spAutoFit/>
          </a:bodyPr>
          <a:lstStyle/>
          <a:p>
            <a:r>
              <a:rPr lang="en-US" sz="2000" dirty="0">
                <a:solidFill>
                  <a:srgbClr val="AB620E"/>
                </a:solidFill>
                <a:latin typeface="+mj-lt"/>
              </a:rPr>
              <a:t>5.	Continue with this process of reading the different </a:t>
            </a:r>
            <a:br>
              <a:rPr lang="en-US" sz="2000" dirty="0">
                <a:solidFill>
                  <a:srgbClr val="AB620E"/>
                </a:solidFill>
                <a:latin typeface="+mj-lt"/>
              </a:rPr>
            </a:br>
            <a:r>
              <a:rPr lang="en-US" sz="2000" dirty="0">
                <a:solidFill>
                  <a:srgbClr val="AB620E"/>
                </a:solidFill>
                <a:latin typeface="+mj-lt"/>
              </a:rPr>
              <a:t>        sentences and choosing which describes your shorebird </a:t>
            </a:r>
            <a:br>
              <a:rPr lang="en-US" sz="2000" dirty="0">
                <a:solidFill>
                  <a:srgbClr val="AB620E"/>
                </a:solidFill>
                <a:latin typeface="+mj-lt"/>
              </a:rPr>
            </a:br>
            <a:r>
              <a:rPr lang="en-US" sz="2000" dirty="0">
                <a:solidFill>
                  <a:srgbClr val="AB620E"/>
                </a:solidFill>
                <a:latin typeface="+mj-lt"/>
              </a:rPr>
              <a:t>        best until a species name for your shorebird is determined.</a:t>
            </a:r>
            <a:endParaRPr lang="en-CA" sz="2000" dirty="0">
              <a:latin typeface="+mj-lt"/>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21171171">
            <a:off x="1311498" y="2304031"/>
            <a:ext cx="2815347" cy="3635795"/>
          </a:xfrm>
          <a:prstGeom prst="rect">
            <a:avLst/>
          </a:prstGeom>
          <a:ln w="3175">
            <a:solidFill>
              <a:srgbClr val="3D2405"/>
            </a:solidFill>
          </a:ln>
        </p:spPr>
      </p:pic>
      <p:sp>
        <p:nvSpPr>
          <p:cNvPr id="10" name="Oval 9"/>
          <p:cNvSpPr/>
          <p:nvPr/>
        </p:nvSpPr>
        <p:spPr>
          <a:xfrm rot="21329620">
            <a:off x="442447" y="1978440"/>
            <a:ext cx="967150" cy="9560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rot="21147253">
            <a:off x="1385505" y="3636874"/>
            <a:ext cx="2594206" cy="253089"/>
          </a:xfrm>
          <a:prstGeom prst="ellipse">
            <a:avLst/>
          </a:prstGeom>
          <a:no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48312"/>
              </a:solidFill>
            </a:endParaRPr>
          </a:p>
        </p:txBody>
      </p:sp>
      <p:pic>
        <p:nvPicPr>
          <p:cNvPr id="19" name="Picture 18"/>
          <p:cNvPicPr>
            <a:picLocks noChangeAspect="1"/>
          </p:cNvPicPr>
          <p:nvPr/>
        </p:nvPicPr>
        <p:blipFill>
          <a:blip r:embed="rId5"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rot="20850960">
            <a:off x="440459" y="2187222"/>
            <a:ext cx="971126" cy="582676"/>
          </a:xfrm>
          <a:prstGeom prst="rect">
            <a:avLst/>
          </a:prstGeom>
        </p:spPr>
      </p:pic>
      <p:sp>
        <p:nvSpPr>
          <p:cNvPr id="24" name="Oval 23"/>
          <p:cNvSpPr/>
          <p:nvPr/>
        </p:nvSpPr>
        <p:spPr>
          <a:xfrm rot="21147253">
            <a:off x="1531792" y="4465481"/>
            <a:ext cx="896950" cy="135074"/>
          </a:xfrm>
          <a:prstGeom prst="ellipse">
            <a:avLst/>
          </a:prstGeom>
          <a:no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48312"/>
              </a:solidFill>
            </a:endParaRPr>
          </a:p>
        </p:txBody>
      </p:sp>
      <p:grpSp>
        <p:nvGrpSpPr>
          <p:cNvPr id="36" name="Group 35"/>
          <p:cNvGrpSpPr/>
          <p:nvPr/>
        </p:nvGrpSpPr>
        <p:grpSpPr>
          <a:xfrm>
            <a:off x="903902" y="4000640"/>
            <a:ext cx="594515" cy="307777"/>
            <a:chOff x="903902" y="4000640"/>
            <a:chExt cx="594515" cy="307777"/>
          </a:xfrm>
        </p:grpSpPr>
        <p:cxnSp>
          <p:nvCxnSpPr>
            <p:cNvPr id="21" name="Straight Arrow Connector 20"/>
            <p:cNvCxnSpPr/>
            <p:nvPr/>
          </p:nvCxnSpPr>
          <p:spPr>
            <a:xfrm flipV="1">
              <a:off x="1150038" y="4095461"/>
              <a:ext cx="348379" cy="4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21180027">
              <a:off x="903902" y="4000640"/>
              <a:ext cx="282388"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A</a:t>
              </a:r>
            </a:p>
          </p:txBody>
        </p:sp>
      </p:grpSp>
      <p:grpSp>
        <p:nvGrpSpPr>
          <p:cNvPr id="37" name="Group 36"/>
          <p:cNvGrpSpPr/>
          <p:nvPr/>
        </p:nvGrpSpPr>
        <p:grpSpPr>
          <a:xfrm>
            <a:off x="971534" y="4502109"/>
            <a:ext cx="591893" cy="307777"/>
            <a:chOff x="971534" y="4502109"/>
            <a:chExt cx="591893" cy="307777"/>
          </a:xfrm>
        </p:grpSpPr>
        <p:cxnSp>
          <p:nvCxnSpPr>
            <p:cNvPr id="23" name="Straight Arrow Connector 22"/>
            <p:cNvCxnSpPr/>
            <p:nvPr/>
          </p:nvCxnSpPr>
          <p:spPr>
            <a:xfrm flipV="1">
              <a:off x="1215048" y="4591708"/>
              <a:ext cx="348379" cy="4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1123638">
              <a:off x="971534" y="4502109"/>
              <a:ext cx="282388"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B</a:t>
              </a:r>
            </a:p>
          </p:txBody>
        </p:sp>
      </p:grpSp>
      <p:grpSp>
        <p:nvGrpSpPr>
          <p:cNvPr id="33" name="Group 32"/>
          <p:cNvGrpSpPr/>
          <p:nvPr/>
        </p:nvGrpSpPr>
        <p:grpSpPr>
          <a:xfrm>
            <a:off x="475311" y="3609529"/>
            <a:ext cx="889113" cy="307777"/>
            <a:chOff x="475311" y="3609529"/>
            <a:chExt cx="889113" cy="307777"/>
          </a:xfrm>
        </p:grpSpPr>
        <p:cxnSp>
          <p:nvCxnSpPr>
            <p:cNvPr id="12" name="Straight Arrow Connector 11"/>
            <p:cNvCxnSpPr/>
            <p:nvPr/>
          </p:nvCxnSpPr>
          <p:spPr>
            <a:xfrm flipV="1">
              <a:off x="667665" y="3659774"/>
              <a:ext cx="696759" cy="10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1123638">
              <a:off x="475311" y="3609529"/>
              <a:ext cx="282388"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I</a:t>
              </a:r>
            </a:p>
          </p:txBody>
        </p:sp>
      </p:grpSp>
      <p:grpSp>
        <p:nvGrpSpPr>
          <p:cNvPr id="34" name="Group 33"/>
          <p:cNvGrpSpPr/>
          <p:nvPr/>
        </p:nvGrpSpPr>
        <p:grpSpPr>
          <a:xfrm>
            <a:off x="461928" y="3883199"/>
            <a:ext cx="927310" cy="307777"/>
            <a:chOff x="461928" y="3883199"/>
            <a:chExt cx="927310" cy="307777"/>
          </a:xfrm>
        </p:grpSpPr>
        <p:cxnSp>
          <p:nvCxnSpPr>
            <p:cNvPr id="15" name="Straight Arrow Connector 14"/>
            <p:cNvCxnSpPr/>
            <p:nvPr/>
          </p:nvCxnSpPr>
          <p:spPr>
            <a:xfrm flipV="1">
              <a:off x="692479" y="3928139"/>
              <a:ext cx="696759" cy="10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1123638">
              <a:off x="461928" y="3883199"/>
              <a:ext cx="374080"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II</a:t>
              </a:r>
            </a:p>
          </p:txBody>
        </p:sp>
      </p:grpSp>
      <p:grpSp>
        <p:nvGrpSpPr>
          <p:cNvPr id="35" name="Group 34"/>
          <p:cNvGrpSpPr/>
          <p:nvPr/>
        </p:nvGrpSpPr>
        <p:grpSpPr>
          <a:xfrm>
            <a:off x="586305" y="5130047"/>
            <a:ext cx="987414" cy="307777"/>
            <a:chOff x="586305" y="5130047"/>
            <a:chExt cx="987414" cy="307777"/>
          </a:xfrm>
        </p:grpSpPr>
        <p:cxnSp>
          <p:nvCxnSpPr>
            <p:cNvPr id="16" name="Straight Arrow Connector 15"/>
            <p:cNvCxnSpPr/>
            <p:nvPr/>
          </p:nvCxnSpPr>
          <p:spPr>
            <a:xfrm flipV="1">
              <a:off x="876960" y="5173556"/>
              <a:ext cx="696759" cy="10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1123638">
              <a:off x="586305" y="5130047"/>
              <a:ext cx="410449"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III</a:t>
              </a:r>
            </a:p>
          </p:txBody>
        </p:sp>
      </p:grpSp>
      <p:grpSp>
        <p:nvGrpSpPr>
          <p:cNvPr id="44" name="Group 43"/>
          <p:cNvGrpSpPr/>
          <p:nvPr/>
        </p:nvGrpSpPr>
        <p:grpSpPr>
          <a:xfrm>
            <a:off x="836630" y="4662479"/>
            <a:ext cx="869285" cy="440696"/>
            <a:chOff x="836630" y="4662479"/>
            <a:chExt cx="843743" cy="440696"/>
          </a:xfrm>
        </p:grpSpPr>
        <p:cxnSp>
          <p:nvCxnSpPr>
            <p:cNvPr id="26" name="Straight Connector 25"/>
            <p:cNvCxnSpPr/>
            <p:nvPr/>
          </p:nvCxnSpPr>
          <p:spPr>
            <a:xfrm>
              <a:off x="1632411" y="4662479"/>
              <a:ext cx="47962" cy="440696"/>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36630" y="4786426"/>
              <a:ext cx="763530" cy="276999"/>
              <a:chOff x="836630" y="4786426"/>
              <a:chExt cx="763530" cy="276999"/>
            </a:xfrm>
          </p:grpSpPr>
          <p:cxnSp>
            <p:nvCxnSpPr>
              <p:cNvPr id="39" name="Straight Arrow Connector 38"/>
              <p:cNvCxnSpPr/>
              <p:nvPr/>
            </p:nvCxnSpPr>
            <p:spPr>
              <a:xfrm flipV="1">
                <a:off x="1316664" y="4867879"/>
                <a:ext cx="283496" cy="3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1214416">
                <a:off x="836630" y="4786426"/>
                <a:ext cx="566212" cy="276999"/>
              </a:xfrm>
              <a:prstGeom prst="rect">
                <a:avLst/>
              </a:prstGeom>
              <a:noFill/>
            </p:spPr>
            <p:txBody>
              <a:bodyPr wrap="square" rtlCol="0">
                <a:spAutoFit/>
              </a:bodyPr>
              <a:lstStyle/>
              <a:p>
                <a:r>
                  <a:rPr lang="en-CA" sz="1200" b="1" dirty="0">
                    <a:solidFill>
                      <a:srgbClr val="E48312"/>
                    </a:solidFill>
                    <a:latin typeface="Aleo" panose="020F0502020204030203" pitchFamily="34" charset="0"/>
                  </a:rPr>
                  <a:t>1, 2, 3</a:t>
                </a:r>
              </a:p>
            </p:txBody>
          </p:sp>
        </p:grpSp>
      </p:grpSp>
      <p:sp>
        <p:nvSpPr>
          <p:cNvPr id="45" name="Oval 44"/>
          <p:cNvSpPr/>
          <p:nvPr/>
        </p:nvSpPr>
        <p:spPr>
          <a:xfrm rot="21128866">
            <a:off x="1825243" y="4647343"/>
            <a:ext cx="711769" cy="120000"/>
          </a:xfrm>
          <a:prstGeom prst="ellipse">
            <a:avLst/>
          </a:prstGeom>
          <a:no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358823" y="6118956"/>
            <a:ext cx="1831372" cy="215444"/>
          </a:xfrm>
          <a:prstGeom prst="rect">
            <a:avLst/>
          </a:prstGeom>
          <a:noFill/>
        </p:spPr>
        <p:txBody>
          <a:bodyPr wrap="square" rtlCol="0">
            <a:spAutoFit/>
          </a:bodyPr>
          <a:lstStyle/>
          <a:p>
            <a:r>
              <a:rPr lang="en-CA" sz="800" i="1" dirty="0">
                <a:solidFill>
                  <a:schemeClr val="bg1">
                    <a:lumMod val="65000"/>
                  </a:schemeClr>
                </a:solidFill>
              </a:rPr>
              <a:t>Plover image from pinterest.com.</a:t>
            </a:r>
          </a:p>
        </p:txBody>
      </p:sp>
    </p:spTree>
    <p:extLst>
      <p:ext uri="{BB962C8B-B14F-4D97-AF65-F5344CB8AC3E}">
        <p14:creationId xmlns:p14="http://schemas.microsoft.com/office/powerpoint/2010/main" val="34432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animBg="1"/>
      <p:bldP spid="13" grpId="0" animBg="1"/>
      <p:bldP spid="13" grpId="1" animBg="1"/>
      <p:bldP spid="2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Let’s Do One Together</a:t>
            </a:r>
          </a:p>
        </p:txBody>
      </p:sp>
      <p:sp>
        <p:nvSpPr>
          <p:cNvPr id="17" name="TextBox 16"/>
          <p:cNvSpPr txBox="1"/>
          <p:nvPr/>
        </p:nvSpPr>
        <p:spPr>
          <a:xfrm>
            <a:off x="4770244" y="6154184"/>
            <a:ext cx="1831372" cy="215444"/>
          </a:xfrm>
          <a:prstGeom prst="rect">
            <a:avLst/>
          </a:prstGeom>
          <a:noFill/>
        </p:spPr>
        <p:txBody>
          <a:bodyPr wrap="square" rtlCol="0">
            <a:spAutoFit/>
          </a:bodyPr>
          <a:lstStyle/>
          <a:p>
            <a:r>
              <a:rPr lang="en-CA" sz="800" i="1" dirty="0">
                <a:solidFill>
                  <a:schemeClr val="bg1">
                    <a:lumMod val="65000"/>
                  </a:schemeClr>
                </a:solidFill>
              </a:rPr>
              <a:t>Dove image from allaboutbirds.org.</a:t>
            </a:r>
          </a:p>
        </p:txBody>
      </p:sp>
      <p:sp>
        <p:nvSpPr>
          <p:cNvPr id="8" name="Oval 7"/>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6719182" y="2227052"/>
            <a:ext cx="4820194" cy="954107"/>
          </a:xfrm>
          <a:prstGeom prst="rect">
            <a:avLst/>
          </a:prstGeom>
          <a:noFill/>
        </p:spPr>
        <p:txBody>
          <a:bodyPr wrap="square" rtlCol="0">
            <a:spAutoFit/>
          </a:bodyPr>
          <a:lstStyle/>
          <a:p>
            <a:r>
              <a:rPr lang="en-CA" b="1" dirty="0">
                <a:latin typeface="Academy Engraved LET" pitchFamily="2" charset="0"/>
              </a:rPr>
              <a:t>I. </a:t>
            </a:r>
            <a:r>
              <a:rPr lang="en-CA" dirty="0"/>
              <a:t>Body size larger then a Mourning Dove and </a:t>
            </a:r>
            <a:br>
              <a:rPr lang="en-CA" dirty="0"/>
            </a:br>
            <a:r>
              <a:rPr lang="en-CA" dirty="0"/>
              <a:t>    body colours mostly black and white – </a:t>
            </a:r>
            <a:r>
              <a:rPr lang="en-CA" b="1" dirty="0"/>
              <a:t>Avocets</a:t>
            </a:r>
            <a:r>
              <a:rPr lang="en-CA" dirty="0"/>
              <a:t> </a:t>
            </a:r>
            <a:br>
              <a:rPr lang="en-CA" dirty="0"/>
            </a:br>
            <a:r>
              <a:rPr lang="en-CA" dirty="0"/>
              <a:t>    group.</a:t>
            </a:r>
          </a:p>
        </p:txBody>
      </p:sp>
      <p:sp>
        <p:nvSpPr>
          <p:cNvPr id="19" name="TextBox 18"/>
          <p:cNvSpPr txBox="1"/>
          <p:nvPr/>
        </p:nvSpPr>
        <p:spPr>
          <a:xfrm>
            <a:off x="6643579" y="3481232"/>
            <a:ext cx="4820194" cy="923330"/>
          </a:xfrm>
          <a:prstGeom prst="rect">
            <a:avLst/>
          </a:prstGeom>
          <a:noFill/>
        </p:spPr>
        <p:txBody>
          <a:bodyPr wrap="square" rtlCol="0">
            <a:spAutoFit/>
          </a:bodyPr>
          <a:lstStyle/>
          <a:p>
            <a:r>
              <a:rPr lang="en-CA" b="1" dirty="0">
                <a:latin typeface="Academy Engraved LET" pitchFamily="2" charset="0"/>
              </a:rPr>
              <a:t>II. </a:t>
            </a:r>
            <a:r>
              <a:rPr lang="en-CA" dirty="0"/>
              <a:t>Large head, large eye, short neck, short and </a:t>
            </a:r>
            <a:br>
              <a:rPr lang="en-CA" dirty="0"/>
            </a:br>
            <a:r>
              <a:rPr lang="en-CA" dirty="0"/>
              <a:t>     stout bill; typically forages in a run/stop &amp;     </a:t>
            </a:r>
            <a:br>
              <a:rPr lang="en-CA" dirty="0"/>
            </a:br>
            <a:r>
              <a:rPr lang="en-CA" dirty="0"/>
              <a:t>     look/run &amp; grab manner – </a:t>
            </a:r>
            <a:r>
              <a:rPr lang="en-CA" b="1" dirty="0"/>
              <a:t>Plovers</a:t>
            </a:r>
            <a:r>
              <a:rPr lang="en-CA" dirty="0"/>
              <a:t> group.</a:t>
            </a:r>
          </a:p>
        </p:txBody>
      </p:sp>
      <p:sp>
        <p:nvSpPr>
          <p:cNvPr id="20" name="TextBox 19"/>
          <p:cNvSpPr txBox="1"/>
          <p:nvPr/>
        </p:nvSpPr>
        <p:spPr>
          <a:xfrm>
            <a:off x="6643579" y="4730465"/>
            <a:ext cx="4820194" cy="646331"/>
          </a:xfrm>
          <a:prstGeom prst="rect">
            <a:avLst/>
          </a:prstGeom>
          <a:noFill/>
        </p:spPr>
        <p:txBody>
          <a:bodyPr wrap="square" rtlCol="0">
            <a:spAutoFit/>
          </a:bodyPr>
          <a:lstStyle/>
          <a:p>
            <a:r>
              <a:rPr lang="en-CA" b="1" dirty="0">
                <a:latin typeface="Academy Engraved LET" pitchFamily="2" charset="0"/>
              </a:rPr>
              <a:t>III. </a:t>
            </a:r>
            <a:r>
              <a:rPr lang="en-CA" dirty="0"/>
              <a:t>Small head, small eye, thin bill and neck, </a:t>
            </a:r>
            <a:br>
              <a:rPr lang="en-CA" dirty="0"/>
            </a:br>
            <a:r>
              <a:rPr lang="en-CA" dirty="0"/>
              <a:t>       forages by probing – </a:t>
            </a:r>
            <a:r>
              <a:rPr lang="en-CA" b="1" dirty="0"/>
              <a:t>Sandpipers</a:t>
            </a:r>
            <a:r>
              <a:rPr lang="en-CA" dirty="0"/>
              <a:t> group.</a:t>
            </a:r>
          </a:p>
        </p:txBody>
      </p:sp>
      <p:pic>
        <p:nvPicPr>
          <p:cNvPr id="25" name="Picture 2" descr="Image result for mourning dove outli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09227">
            <a:off x="4255175" y="2993344"/>
            <a:ext cx="2871580" cy="1791557"/>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6253707" y="4407312"/>
            <a:ext cx="5090170" cy="1326959"/>
          </a:xfrm>
          <a:prstGeom prst="ellipse">
            <a:avLst/>
          </a:prstGeom>
          <a:noFill/>
          <a:ln>
            <a:solidFill>
              <a:srgbClr val="ED9223"/>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Tree>
    <p:extLst>
      <p:ext uri="{BB962C8B-B14F-4D97-AF65-F5344CB8AC3E}">
        <p14:creationId xmlns:p14="http://schemas.microsoft.com/office/powerpoint/2010/main" val="38595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9" grpId="0"/>
      <p:bldP spid="20"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6653339" y="2987088"/>
            <a:ext cx="5090170" cy="693851"/>
          </a:xfrm>
          <a:prstGeom prst="ellipse">
            <a:avLst/>
          </a:prstGeom>
          <a:noFill/>
          <a:ln>
            <a:solidFill>
              <a:srgbClr val="ED9223"/>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Let’s Do One Together</a:t>
            </a:r>
          </a:p>
        </p:txBody>
      </p:sp>
      <p:sp>
        <p:nvSpPr>
          <p:cNvPr id="17" name="TextBox 16"/>
          <p:cNvSpPr txBox="1"/>
          <p:nvPr/>
        </p:nvSpPr>
        <p:spPr>
          <a:xfrm>
            <a:off x="358823" y="6118956"/>
            <a:ext cx="1831372" cy="215444"/>
          </a:xfrm>
          <a:prstGeom prst="rect">
            <a:avLst/>
          </a:prstGeom>
          <a:noFill/>
        </p:spPr>
        <p:txBody>
          <a:bodyPr wrap="square" rtlCol="0">
            <a:spAutoFit/>
          </a:bodyPr>
          <a:lstStyle/>
          <a:p>
            <a:r>
              <a:rPr lang="en-CA" sz="800" i="1" dirty="0">
                <a:solidFill>
                  <a:schemeClr val="bg1">
                    <a:lumMod val="65000"/>
                  </a:schemeClr>
                </a:solidFill>
              </a:rPr>
              <a:t>Blackbird image from pinterest.com.</a:t>
            </a:r>
          </a:p>
        </p:txBody>
      </p:sp>
      <p:sp>
        <p:nvSpPr>
          <p:cNvPr id="20" name="TextBox 19"/>
          <p:cNvSpPr txBox="1"/>
          <p:nvPr/>
        </p:nvSpPr>
        <p:spPr>
          <a:xfrm>
            <a:off x="6026850" y="2120554"/>
            <a:ext cx="5285584" cy="646331"/>
          </a:xfrm>
          <a:prstGeom prst="rect">
            <a:avLst/>
          </a:prstGeom>
          <a:noFill/>
        </p:spPr>
        <p:txBody>
          <a:bodyPr wrap="square" rtlCol="0">
            <a:spAutoFit/>
          </a:bodyPr>
          <a:lstStyle/>
          <a:p>
            <a:r>
              <a:rPr lang="en-CA" b="1" dirty="0">
                <a:latin typeface="Academy Engraved LET" pitchFamily="2" charset="0"/>
              </a:rPr>
              <a:t>III. </a:t>
            </a:r>
            <a:r>
              <a:rPr lang="en-CA" dirty="0"/>
              <a:t>Small head, small eye, thin bill and neck, forages </a:t>
            </a:r>
            <a:br>
              <a:rPr lang="en-CA" dirty="0"/>
            </a:br>
            <a:r>
              <a:rPr lang="en-CA" dirty="0"/>
              <a:t>       by probing – Sandpipers group:</a:t>
            </a:r>
          </a:p>
        </p:txBody>
      </p:sp>
      <p:sp>
        <p:nvSpPr>
          <p:cNvPr id="3" name="TextBox 2"/>
          <p:cNvSpPr txBox="1"/>
          <p:nvPr/>
        </p:nvSpPr>
        <p:spPr>
          <a:xfrm>
            <a:off x="6831916" y="3150079"/>
            <a:ext cx="5302704" cy="369332"/>
          </a:xfrm>
          <a:prstGeom prst="rect">
            <a:avLst/>
          </a:prstGeom>
          <a:noFill/>
        </p:spPr>
        <p:txBody>
          <a:bodyPr wrap="square" rtlCol="0">
            <a:spAutoFit/>
          </a:bodyPr>
          <a:lstStyle/>
          <a:p>
            <a:r>
              <a:rPr lang="en-CA" dirty="0"/>
              <a:t>A. Body </a:t>
            </a:r>
            <a:r>
              <a:rPr lang="en-CA" b="1" dirty="0"/>
              <a:t>equal</a:t>
            </a:r>
            <a:r>
              <a:rPr lang="en-CA" dirty="0"/>
              <a:t> to or </a:t>
            </a:r>
            <a:r>
              <a:rPr lang="en-CA" b="1" dirty="0"/>
              <a:t>larger</a:t>
            </a:r>
            <a:r>
              <a:rPr lang="en-CA" dirty="0"/>
              <a:t> than a Mourning Dove</a:t>
            </a:r>
          </a:p>
        </p:txBody>
      </p:sp>
      <p:sp>
        <p:nvSpPr>
          <p:cNvPr id="13" name="TextBox 12"/>
          <p:cNvSpPr txBox="1"/>
          <p:nvPr/>
        </p:nvSpPr>
        <p:spPr>
          <a:xfrm>
            <a:off x="6831916" y="3842468"/>
            <a:ext cx="5302704" cy="646331"/>
          </a:xfrm>
          <a:prstGeom prst="rect">
            <a:avLst/>
          </a:prstGeom>
          <a:noFill/>
        </p:spPr>
        <p:txBody>
          <a:bodyPr wrap="square" rtlCol="0">
            <a:spAutoFit/>
          </a:bodyPr>
          <a:lstStyle/>
          <a:p>
            <a:r>
              <a:rPr lang="en-CA" dirty="0"/>
              <a:t>B. Body </a:t>
            </a:r>
            <a:r>
              <a:rPr lang="en-CA" b="1" dirty="0"/>
              <a:t>smaller</a:t>
            </a:r>
            <a:r>
              <a:rPr lang="en-CA" dirty="0"/>
              <a:t> than a Mourning Dove and </a:t>
            </a:r>
            <a:r>
              <a:rPr lang="en-CA" b="1" dirty="0"/>
              <a:t>larger</a:t>
            </a:r>
            <a:br>
              <a:rPr lang="en-CA" b="1" dirty="0"/>
            </a:br>
            <a:r>
              <a:rPr lang="en-CA" dirty="0"/>
              <a:t>     than a Red-winged Blackbird.</a:t>
            </a:r>
          </a:p>
        </p:txBody>
      </p:sp>
      <p:pic>
        <p:nvPicPr>
          <p:cNvPr id="2050" name="Picture 2" descr="Image result for red-winged blackbird silhouet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56" y="3334013"/>
            <a:ext cx="2278351" cy="13670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21967" y="6107883"/>
            <a:ext cx="1831372" cy="215444"/>
          </a:xfrm>
          <a:prstGeom prst="rect">
            <a:avLst/>
          </a:prstGeom>
          <a:noFill/>
        </p:spPr>
        <p:txBody>
          <a:bodyPr wrap="square" rtlCol="0">
            <a:spAutoFit/>
          </a:bodyPr>
          <a:lstStyle/>
          <a:p>
            <a:r>
              <a:rPr lang="en-CA" sz="800" i="1" dirty="0">
                <a:solidFill>
                  <a:schemeClr val="bg1">
                    <a:lumMod val="65000"/>
                  </a:schemeClr>
                </a:solidFill>
              </a:rPr>
              <a:t>Dove image from allaboutbirds.org.</a:t>
            </a:r>
          </a:p>
        </p:txBody>
      </p:sp>
      <p:sp>
        <p:nvSpPr>
          <p:cNvPr id="22" name="TextBox 21"/>
          <p:cNvSpPr txBox="1"/>
          <p:nvPr/>
        </p:nvSpPr>
        <p:spPr>
          <a:xfrm>
            <a:off x="6831916" y="4679665"/>
            <a:ext cx="5302704" cy="369332"/>
          </a:xfrm>
          <a:prstGeom prst="rect">
            <a:avLst/>
          </a:prstGeom>
          <a:noFill/>
        </p:spPr>
        <p:txBody>
          <a:bodyPr wrap="square" rtlCol="0">
            <a:spAutoFit/>
          </a:bodyPr>
          <a:lstStyle/>
          <a:p>
            <a:r>
              <a:rPr lang="en-CA" dirty="0"/>
              <a:t>C. Body </a:t>
            </a:r>
            <a:r>
              <a:rPr lang="en-CA" b="1" dirty="0"/>
              <a:t>smaller</a:t>
            </a:r>
            <a:r>
              <a:rPr lang="en-CA" dirty="0"/>
              <a:t> than a Red-winged Blackbird.</a:t>
            </a:r>
          </a:p>
        </p:txBody>
      </p:sp>
      <p:pic>
        <p:nvPicPr>
          <p:cNvPr id="24" name="Picture 2" descr="Image result for mourning dove outli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09227">
            <a:off x="4255056" y="2993569"/>
            <a:ext cx="2868559" cy="178967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1567543" y="2152000"/>
            <a:ext cx="3516841" cy="329643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35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13" grpId="0"/>
      <p:bldP spid="2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0" ma:contentTypeDescription="Create a new document." ma:contentTypeScope="" ma:versionID="170b3202c87890249a08974e47b1c3d1">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1a62a6395490ee96d69681cc04d3f955"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D081DD-0DB4-49AA-81F0-1FF732E8EC60}">
  <ds:schemaRefs>
    <ds:schemaRef ds:uri="http://schemas.microsoft.com/office/2006/metadata/properties"/>
    <ds:schemaRef ds:uri="http://schemas.microsoft.com/office/infopath/2007/PartnerControls"/>
    <ds:schemaRef ds:uri="http://schemas.microsoft.com/sharepoint/v3"/>
    <ds:schemaRef ds:uri="0137a5ad-ac98-4981-b4c7-8563c6144a29"/>
    <ds:schemaRef ds:uri="eb741441-2dce-446e-a303-1f1b1d8633c3"/>
  </ds:schemaRefs>
</ds:datastoreItem>
</file>

<file path=customXml/itemProps2.xml><?xml version="1.0" encoding="utf-8"?>
<ds:datastoreItem xmlns:ds="http://schemas.openxmlformats.org/officeDocument/2006/customXml" ds:itemID="{F80F1F1B-882B-4E57-8BCA-449C26C1DADE}">
  <ds:schemaRefs>
    <ds:schemaRef ds:uri="http://schemas.microsoft.com/sharepoint/v3/contenttype/forms"/>
  </ds:schemaRefs>
</ds:datastoreItem>
</file>

<file path=customXml/itemProps3.xml><?xml version="1.0" encoding="utf-8"?>
<ds:datastoreItem xmlns:ds="http://schemas.openxmlformats.org/officeDocument/2006/customXml" ds:itemID="{A4BB8C37-97D4-4CA3-B7C2-F52F8DAF2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1076</TotalTime>
  <Words>2889</Words>
  <Application>Microsoft Office PowerPoint</Application>
  <PresentationFormat>Widescreen</PresentationFormat>
  <Paragraphs>192</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Academy Engraved LET</vt:lpstr>
      <vt:lpstr>Aleo</vt:lpstr>
      <vt:lpstr>Arial</vt:lpstr>
      <vt:lpstr>Calibri</vt:lpstr>
      <vt:lpstr>Calibri Light</vt:lpstr>
      <vt:lpstr>Retrospect</vt:lpstr>
      <vt:lpstr>Classification Keys</vt:lpstr>
      <vt:lpstr>Sorting, Arranging, Categorizing...</vt:lpstr>
      <vt:lpstr>Classifying Livings Things</vt:lpstr>
      <vt:lpstr>Identifying Shorebirds</vt:lpstr>
      <vt:lpstr>PowerPoint Presentation</vt:lpstr>
      <vt:lpstr>What is a Classification Key?</vt:lpstr>
      <vt:lpstr>How to Use a Classification Key</vt:lpstr>
      <vt:lpstr>Let’s Do One Together</vt:lpstr>
      <vt:lpstr>Let’s Do One Together</vt:lpstr>
      <vt:lpstr>Let’s Do One Together</vt:lpstr>
      <vt:lpstr>Let’s Do One Together</vt:lpstr>
      <vt:lpstr>Let’s Do One Together</vt:lpstr>
      <vt:lpstr>First Classification Key Completed!</vt:lpstr>
      <vt:lpstr>Merlin Bird ID by Cornell Lab</vt:lpstr>
      <vt:lpstr>How was that?</vt:lpstr>
      <vt:lpstr>Summary</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Ducks Unlimited</dc:creator>
  <cp:lastModifiedBy>Paula Grieef</cp:lastModifiedBy>
  <cp:revision>280</cp:revision>
  <dcterms:created xsi:type="dcterms:W3CDTF">2018-03-09T16:54:46Z</dcterms:created>
  <dcterms:modified xsi:type="dcterms:W3CDTF">2024-07-29T19:40:53Z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