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Lst>
  <p:notesMasterIdLst>
    <p:notesMasterId r:id="rId28"/>
  </p:notesMasterIdLst>
  <p:sldIdLst>
    <p:sldId id="256" r:id="rId5"/>
    <p:sldId id="257" r:id="rId6"/>
    <p:sldId id="262" r:id="rId7"/>
    <p:sldId id="263" r:id="rId8"/>
    <p:sldId id="270" r:id="rId9"/>
    <p:sldId id="282" r:id="rId10"/>
    <p:sldId id="264" r:id="rId11"/>
    <p:sldId id="265" r:id="rId12"/>
    <p:sldId id="266" r:id="rId13"/>
    <p:sldId id="267" r:id="rId14"/>
    <p:sldId id="268" r:id="rId15"/>
    <p:sldId id="269" r:id="rId16"/>
    <p:sldId id="271" r:id="rId17"/>
    <p:sldId id="272" r:id="rId18"/>
    <p:sldId id="274" r:id="rId19"/>
    <p:sldId id="273" r:id="rId20"/>
    <p:sldId id="275" r:id="rId21"/>
    <p:sldId id="276" r:id="rId22"/>
    <p:sldId id="277" r:id="rId23"/>
    <p:sldId id="278" r:id="rId24"/>
    <p:sldId id="281" r:id="rId25"/>
    <p:sldId id="279" r:id="rId26"/>
    <p:sldId id="283"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54289" autoAdjust="0"/>
  </p:normalViewPr>
  <p:slideViewPr>
    <p:cSldViewPr>
      <p:cViewPr varScale="1">
        <p:scale>
          <a:sx n="62" d="100"/>
          <a:sy n="62" d="100"/>
        </p:scale>
        <p:origin x="244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4CFDFFB-3B2E-47F7-9C0D-C961B81F1C20}" type="datetimeFigureOut">
              <a:rPr lang="en-CA" smtClean="0"/>
              <a:t>2023-06-13</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6714C0C-0C3B-4096-BA64-2F7A74252504}" type="slidenum">
              <a:rPr lang="en-CA" smtClean="0"/>
              <a:t>‹#›</a:t>
            </a:fld>
            <a:endParaRPr lang="en-CA"/>
          </a:p>
        </p:txBody>
      </p:sp>
    </p:spTree>
    <p:extLst>
      <p:ext uri="{BB962C8B-B14F-4D97-AF65-F5344CB8AC3E}">
        <p14:creationId xmlns:p14="http://schemas.microsoft.com/office/powerpoint/2010/main" val="3319268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714C0C-0C3B-4096-BA64-2F7A74252504}" type="slidenum">
              <a:rPr lang="en-CA" smtClean="0"/>
              <a:t>1</a:t>
            </a:fld>
            <a:endParaRPr lang="en-CA"/>
          </a:p>
        </p:txBody>
      </p:sp>
    </p:spTree>
    <p:extLst>
      <p:ext uri="{BB962C8B-B14F-4D97-AF65-F5344CB8AC3E}">
        <p14:creationId xmlns:p14="http://schemas.microsoft.com/office/powerpoint/2010/main" val="285756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6714C0C-0C3B-4096-BA64-2F7A74252504}" type="slidenum">
              <a:rPr lang="en-CA" smtClean="0"/>
              <a:t>10</a:t>
            </a:fld>
            <a:endParaRPr lang="en-CA"/>
          </a:p>
        </p:txBody>
      </p:sp>
    </p:spTree>
    <p:extLst>
      <p:ext uri="{BB962C8B-B14F-4D97-AF65-F5344CB8AC3E}">
        <p14:creationId xmlns:p14="http://schemas.microsoft.com/office/powerpoint/2010/main" val="2872716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fr-FR" dirty="0"/>
              <a:t>Les grenouilles des bois sont </a:t>
            </a:r>
            <a:r>
              <a:rPr lang="fr-FR" b="1" dirty="0"/>
              <a:t>ectothermes</a:t>
            </a:r>
            <a:r>
              <a:rPr lang="fr-FR" dirty="0"/>
              <a:t>, ce qui signifie qu'elles dépendent d'une source de chaleur externe pour maintenir leur température corporelle optimale. Cependant, une fois qu'ils sont suffisamment réchauffés par une source de chaleur externe, comme le soleil, les animaux ectothermes peuvent produire de la chaleur par leurs mouvements.</a:t>
            </a:r>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11</a:t>
            </a:fld>
            <a:endParaRPr lang="en-CA"/>
          </a:p>
        </p:txBody>
      </p:sp>
    </p:spTree>
    <p:extLst>
      <p:ext uri="{BB962C8B-B14F-4D97-AF65-F5344CB8AC3E}">
        <p14:creationId xmlns:p14="http://schemas.microsoft.com/office/powerpoint/2010/main" val="1324766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fr-FR" dirty="0"/>
              <a:t>Les menés (celui-ci est l’espèce tête de boule) sont </a:t>
            </a:r>
            <a:r>
              <a:rPr lang="fr-FR" b="1" dirty="0"/>
              <a:t>ectothermes</a:t>
            </a:r>
            <a:r>
              <a:rPr lang="fr-FR" dirty="0"/>
              <a:t>, ce qui signifie qu’ils dépendent d'une source de chaleur externe pour maintenir leur température corporelle optimale. Cependant, une fois qu'ils sont suffisamment réchauffés par une source de chaleur externe, par exemple en trouvant un courant d'eau plus chaud, les animaux ectothermes peuvent produire de la chaleur par leurs mouvements.</a:t>
            </a:r>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12</a:t>
            </a:fld>
            <a:endParaRPr lang="en-CA"/>
          </a:p>
        </p:txBody>
      </p:sp>
    </p:spTree>
    <p:extLst>
      <p:ext uri="{BB962C8B-B14F-4D97-AF65-F5344CB8AC3E}">
        <p14:creationId xmlns:p14="http://schemas.microsoft.com/office/powerpoint/2010/main" val="667613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6714C0C-0C3B-4096-BA64-2F7A74252504}" type="slidenum">
              <a:rPr lang="en-CA" smtClean="0"/>
              <a:t>13</a:t>
            </a:fld>
            <a:endParaRPr lang="en-CA"/>
          </a:p>
        </p:txBody>
      </p:sp>
    </p:spTree>
    <p:extLst>
      <p:ext uri="{BB962C8B-B14F-4D97-AF65-F5344CB8AC3E}">
        <p14:creationId xmlns:p14="http://schemas.microsoft.com/office/powerpoint/2010/main" val="3098133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6714C0C-0C3B-4096-BA64-2F7A74252504}" type="slidenum">
              <a:rPr lang="en-CA" smtClean="0"/>
              <a:t>14</a:t>
            </a:fld>
            <a:endParaRPr lang="en-CA"/>
          </a:p>
        </p:txBody>
      </p:sp>
    </p:spTree>
    <p:extLst>
      <p:ext uri="{BB962C8B-B14F-4D97-AF65-F5344CB8AC3E}">
        <p14:creationId xmlns:p14="http://schemas.microsoft.com/office/powerpoint/2010/main" val="1853647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FR" dirty="0"/>
              <a:t>Ce comportement se vérifie également en période de brouillard.</a:t>
            </a:r>
          </a:p>
          <a:p>
            <a:endParaRPr lang="en-CA" sz="1100" i="1" dirty="0"/>
          </a:p>
        </p:txBody>
      </p:sp>
      <p:sp>
        <p:nvSpPr>
          <p:cNvPr id="4" name="Slide Number Placeholder 3"/>
          <p:cNvSpPr>
            <a:spLocks noGrp="1"/>
          </p:cNvSpPr>
          <p:nvPr>
            <p:ph type="sldNum" sz="quarter" idx="10"/>
          </p:nvPr>
        </p:nvSpPr>
        <p:spPr/>
        <p:txBody>
          <a:bodyPr/>
          <a:lstStyle/>
          <a:p>
            <a:fld id="{36714C0C-0C3B-4096-BA64-2F7A74252504}" type="slidenum">
              <a:rPr lang="en-CA" smtClean="0"/>
              <a:t>15</a:t>
            </a:fld>
            <a:endParaRPr lang="en-CA"/>
          </a:p>
        </p:txBody>
      </p:sp>
    </p:spTree>
    <p:extLst>
      <p:ext uri="{BB962C8B-B14F-4D97-AF65-F5344CB8AC3E}">
        <p14:creationId xmlns:p14="http://schemas.microsoft.com/office/powerpoint/2010/main" val="1431121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6714C0C-0C3B-4096-BA64-2F7A74252504}" type="slidenum">
              <a:rPr lang="en-CA" smtClean="0"/>
              <a:t>16</a:t>
            </a:fld>
            <a:endParaRPr lang="en-CA"/>
          </a:p>
        </p:txBody>
      </p:sp>
    </p:spTree>
    <p:extLst>
      <p:ext uri="{BB962C8B-B14F-4D97-AF65-F5344CB8AC3E}">
        <p14:creationId xmlns:p14="http://schemas.microsoft.com/office/powerpoint/2010/main" val="1652706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FR" dirty="0"/>
              <a:t>Bien qu'elles soient adaptées au froid, la neige recouvre les sources de nourriture des sarcelles à ailes vertes et les températures froides gèlent leurs sources d'eau. Ainsi, les sarcelles sont capables de supporter quelques jours de froid et de neige, mais doivent migrer (se déplacer d'un endroit à l'autre) avant la saison hivernale du Manitoba (froid et neigeux) en raison du manque de nourriture et d'eau disponibles.</a:t>
            </a:r>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17</a:t>
            </a:fld>
            <a:endParaRPr lang="en-CA"/>
          </a:p>
        </p:txBody>
      </p:sp>
    </p:spTree>
    <p:extLst>
      <p:ext uri="{BB962C8B-B14F-4D97-AF65-F5344CB8AC3E}">
        <p14:creationId xmlns:p14="http://schemas.microsoft.com/office/powerpoint/2010/main" val="2685761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6714C0C-0C3B-4096-BA64-2F7A74252504}" type="slidenum">
              <a:rPr lang="en-CA" smtClean="0"/>
              <a:t>18</a:t>
            </a:fld>
            <a:endParaRPr lang="en-CA"/>
          </a:p>
        </p:txBody>
      </p:sp>
    </p:spTree>
    <p:extLst>
      <p:ext uri="{BB962C8B-B14F-4D97-AF65-F5344CB8AC3E}">
        <p14:creationId xmlns:p14="http://schemas.microsoft.com/office/powerpoint/2010/main" val="2839621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fr-FR" baseline="0" dirty="0"/>
              <a:t>Les mésanges à tête noire entrent en </a:t>
            </a:r>
            <a:r>
              <a:rPr lang="fr-FR" b="1" baseline="0" dirty="0"/>
              <a:t>léthargie</a:t>
            </a:r>
            <a:r>
              <a:rPr lang="fr-FR" baseline="0" dirty="0"/>
              <a:t> par grand froid, c'est-à-dire qu'elles réduisent leur taux métabolique (la vitesse à laquelle elles brûlent des calories), réduisent la température de leur corps pour diminuer la quantité d'énergie dont elles ont besoin, sont inactives et s'endorment pour ainsi dire. Les mésanges passent l'hiver au Manitoba et sont donc physiquement et </a:t>
            </a:r>
            <a:r>
              <a:rPr lang="fr-FR" baseline="0" dirty="0" err="1"/>
              <a:t>comportementalement</a:t>
            </a:r>
            <a:r>
              <a:rPr lang="fr-FR" baseline="0" dirty="0"/>
              <a:t> adaptées à nos conditions météorologiques extrêmement froides et enneigées.</a:t>
            </a:r>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19</a:t>
            </a:fld>
            <a:endParaRPr lang="en-CA"/>
          </a:p>
        </p:txBody>
      </p:sp>
    </p:spTree>
    <p:extLst>
      <p:ext uri="{BB962C8B-B14F-4D97-AF65-F5344CB8AC3E}">
        <p14:creationId xmlns:p14="http://schemas.microsoft.com/office/powerpoint/2010/main" val="408344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FR" dirty="0"/>
              <a:t>Il est important de faire la différence entre la « météo » et le « climat » (qui correspond aux conditions météorologiques moyennes d'un lieu donné sur une période donnée).</a:t>
            </a:r>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2</a:t>
            </a:fld>
            <a:endParaRPr lang="en-CA"/>
          </a:p>
        </p:txBody>
      </p:sp>
    </p:spTree>
    <p:extLst>
      <p:ext uri="{BB962C8B-B14F-4D97-AF65-F5344CB8AC3E}">
        <p14:creationId xmlns:p14="http://schemas.microsoft.com/office/powerpoint/2010/main" val="1071651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FR" dirty="0"/>
              <a:t>Un type d'invertébré qui vit dans les eaux peu profondes, le gammare (une crevette d’eau douce) passe l'hiver dans les terres humides et est adapté pour supporter les conditions d'eau froide.</a:t>
            </a:r>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20</a:t>
            </a:fld>
            <a:endParaRPr lang="en-CA"/>
          </a:p>
        </p:txBody>
      </p:sp>
    </p:spTree>
    <p:extLst>
      <p:ext uri="{BB962C8B-B14F-4D97-AF65-F5344CB8AC3E}">
        <p14:creationId xmlns:p14="http://schemas.microsoft.com/office/powerpoint/2010/main" val="296351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6714C0C-0C3B-4096-BA64-2F7A74252504}" type="slidenum">
              <a:rPr lang="en-CA" smtClean="0"/>
              <a:t>21</a:t>
            </a:fld>
            <a:endParaRPr lang="en-CA"/>
          </a:p>
        </p:txBody>
      </p:sp>
    </p:spTree>
    <p:extLst>
      <p:ext uri="{BB962C8B-B14F-4D97-AF65-F5344CB8AC3E}">
        <p14:creationId xmlns:p14="http://schemas.microsoft.com/office/powerpoint/2010/main" val="851770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FR" dirty="0"/>
              <a:t>La manière dont les étudiants présenteront leur recherche est laissée à votre discrétion. Il peut s'agir d'un diaporama, d'un rapport écrit, d'une affiche, etc., selon ce qui convient le mieux à votre classe et aux besoins de votre programme. </a:t>
            </a:r>
          </a:p>
          <a:p>
            <a:endParaRPr lang="fr-FR" dirty="0"/>
          </a:p>
          <a:p>
            <a:r>
              <a:rPr lang="fr-FR" dirty="0"/>
              <a:t>Il est recommandé de se mettre d'accord sur un nombre minimum de types de conditions météorologiques à étudier par les élèves, c'est-à-dire un minimum de trois types de conditions météorologiques. Exemple : les réponses d'une rainette faux-grillon lorsqu'il pleut, lorsqu'il fait chaud et ensoleillé et lorsqu'il neige.</a:t>
            </a:r>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22</a:t>
            </a:fld>
            <a:endParaRPr lang="en-CA"/>
          </a:p>
        </p:txBody>
      </p:sp>
    </p:spTree>
    <p:extLst>
      <p:ext uri="{BB962C8B-B14F-4D97-AF65-F5344CB8AC3E}">
        <p14:creationId xmlns:p14="http://schemas.microsoft.com/office/powerpoint/2010/main" val="3185494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6714C0C-0C3B-4096-BA64-2F7A74252504}" type="slidenum">
              <a:rPr lang="en-CA" smtClean="0"/>
              <a:t>23</a:t>
            </a:fld>
            <a:endParaRPr lang="en-CA"/>
          </a:p>
        </p:txBody>
      </p:sp>
    </p:spTree>
    <p:extLst>
      <p:ext uri="{BB962C8B-B14F-4D97-AF65-F5344CB8AC3E}">
        <p14:creationId xmlns:p14="http://schemas.microsoft.com/office/powerpoint/2010/main" val="32363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FR" dirty="0"/>
              <a:t>Parmi les exemples, on peut citer les transports (retards ou annulations de vols en raison de tempêtes, modification de la façon dont nous conduisons, </a:t>
            </a:r>
            <a:r>
              <a:rPr lang="fr-FR" dirty="0" err="1"/>
              <a:t>etc</a:t>
            </a:r>
            <a:r>
              <a:rPr lang="fr-FR" dirty="0"/>
              <a:t>,), </a:t>
            </a:r>
            <a:r>
              <a:rPr lang="fr-FR" baseline="0" dirty="0"/>
              <a:t>les choix vestimentaires, l'endroit où nous voyageons et ce que nous faisons (annulations d'écoles, pas de récréation à cause du temps, etc.) ou même ce que nous ressentons (la météo est utilisée dans les films, par exemple, pour influencer les sentiments du public d'une certaine manière).</a:t>
            </a:r>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3</a:t>
            </a:fld>
            <a:endParaRPr lang="en-CA"/>
          </a:p>
        </p:txBody>
      </p:sp>
    </p:spTree>
    <p:extLst>
      <p:ext uri="{BB962C8B-B14F-4D97-AF65-F5344CB8AC3E}">
        <p14:creationId xmlns:p14="http://schemas.microsoft.com/office/powerpoint/2010/main" val="5076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6714C0C-0C3B-4096-BA64-2F7A74252504}" type="slidenum">
              <a:rPr lang="en-CA" smtClean="0"/>
              <a:t>4</a:t>
            </a:fld>
            <a:endParaRPr lang="en-CA"/>
          </a:p>
        </p:txBody>
      </p:sp>
    </p:spTree>
    <p:extLst>
      <p:ext uri="{BB962C8B-B14F-4D97-AF65-F5344CB8AC3E}">
        <p14:creationId xmlns:p14="http://schemas.microsoft.com/office/powerpoint/2010/main" val="207515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5</a:t>
            </a:fld>
            <a:endParaRPr lang="en-CA"/>
          </a:p>
        </p:txBody>
      </p:sp>
    </p:spTree>
    <p:extLst>
      <p:ext uri="{BB962C8B-B14F-4D97-AF65-F5344CB8AC3E}">
        <p14:creationId xmlns:p14="http://schemas.microsoft.com/office/powerpoint/2010/main" val="491840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FR" dirty="0"/>
              <a:t>Les animaux suivants se trouvent tous au marais Oak Hammock, mais ils sont également communs dans les terres humides du Manitoba.</a:t>
            </a:r>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6</a:t>
            </a:fld>
            <a:endParaRPr lang="en-CA"/>
          </a:p>
        </p:txBody>
      </p:sp>
    </p:spTree>
    <p:extLst>
      <p:ext uri="{BB962C8B-B14F-4D97-AF65-F5344CB8AC3E}">
        <p14:creationId xmlns:p14="http://schemas.microsoft.com/office/powerpoint/2010/main" val="615278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FR" dirty="0"/>
              <a:t>Les sarcelles à ailes vertes sont </a:t>
            </a:r>
            <a:r>
              <a:rPr lang="fr-FR" b="1" dirty="0"/>
              <a:t>endothermes</a:t>
            </a:r>
            <a:r>
              <a:rPr lang="fr-FR" dirty="0"/>
              <a:t>, ce qui signifie qu'elles dépendent de processus internes pour produire de la chaleur et maintenir leur température corporelle optimale. Cependant, des comportements tels que s'immerger dans de l'eau fraîche ou haleter aident le corps à se refroidir.</a:t>
            </a:r>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7</a:t>
            </a:fld>
            <a:endParaRPr lang="en-CA"/>
          </a:p>
        </p:txBody>
      </p:sp>
    </p:spTree>
    <p:extLst>
      <p:ext uri="{BB962C8B-B14F-4D97-AF65-F5344CB8AC3E}">
        <p14:creationId xmlns:p14="http://schemas.microsoft.com/office/powerpoint/2010/main" val="3161803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fr-FR" baseline="0" dirty="0"/>
              <a:t>Les carouges à épaulettes sont </a:t>
            </a:r>
            <a:r>
              <a:rPr lang="fr-FR" b="1" baseline="0" dirty="0"/>
              <a:t>endothermes</a:t>
            </a:r>
            <a:r>
              <a:rPr lang="fr-FR" baseline="0" dirty="0"/>
              <a:t>, ce qui signifie qu'ils dépendent de processus internes pour produire de la chaleur et maintenir leur température corporelle optimale ; cependant, des comportements tels que barboter dans de l'eau fraîche ou haleter aident le corps à se refroidir. Profiter des températures extérieures élevées aide également le carouge à se débarrasser des germes et des parasites nuisibles qui s'accrochent à ses plumes.</a:t>
            </a:r>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8</a:t>
            </a:fld>
            <a:endParaRPr lang="en-CA"/>
          </a:p>
        </p:txBody>
      </p:sp>
    </p:spTree>
    <p:extLst>
      <p:ext uri="{BB962C8B-B14F-4D97-AF65-F5344CB8AC3E}">
        <p14:creationId xmlns:p14="http://schemas.microsoft.com/office/powerpoint/2010/main" val="35459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FR" dirty="0"/>
              <a:t>Les couleuvres sont </a:t>
            </a:r>
            <a:r>
              <a:rPr lang="fr-FR" b="1" dirty="0"/>
              <a:t>ectothermes</a:t>
            </a:r>
            <a:r>
              <a:rPr lang="fr-FR" dirty="0"/>
              <a:t>, c'est-à-dire qu'elles dépendent d'une source de chaleur externe pour maintenir leur température corporelle optimale. Cependant, une fois qu'ils sont suffisamment réchauffés par une source de chaleur externe, comme un bain de soleil, les animaux ectothermes peuvent produire de la chaleur par leurs mouvements. Cela signifie également que les animaux ectothermes, comme la couleuvre, doivent également compter sur des sources externes pour se refroidir, comme l'ombre ou l'eau fraîche.</a:t>
            </a:r>
            <a:endParaRPr lang="en-CA" dirty="0"/>
          </a:p>
        </p:txBody>
      </p:sp>
      <p:sp>
        <p:nvSpPr>
          <p:cNvPr id="4" name="Slide Number Placeholder 3"/>
          <p:cNvSpPr>
            <a:spLocks noGrp="1"/>
          </p:cNvSpPr>
          <p:nvPr>
            <p:ph type="sldNum" sz="quarter" idx="10"/>
          </p:nvPr>
        </p:nvSpPr>
        <p:spPr/>
        <p:txBody>
          <a:bodyPr/>
          <a:lstStyle/>
          <a:p>
            <a:fld id="{36714C0C-0C3B-4096-BA64-2F7A74252504}" type="slidenum">
              <a:rPr lang="en-CA" smtClean="0"/>
              <a:t>9</a:t>
            </a:fld>
            <a:endParaRPr lang="en-CA"/>
          </a:p>
        </p:txBody>
      </p:sp>
    </p:spTree>
    <p:extLst>
      <p:ext uri="{BB962C8B-B14F-4D97-AF65-F5344CB8AC3E}">
        <p14:creationId xmlns:p14="http://schemas.microsoft.com/office/powerpoint/2010/main" val="3931064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F5F230-5ADD-488D-902F-589D2144A9E4}" type="datetimeFigureOut">
              <a:rPr lang="en-CA" smtClean="0"/>
              <a:t>2023-06-13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F1088BE-9A55-49BE-8CF2-611BF39EE753}"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847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5F230-5ADD-488D-902F-589D2144A9E4}" type="datetimeFigureOut">
              <a:rPr lang="en-CA" smtClean="0"/>
              <a:t>2023-06-13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F1088BE-9A55-49BE-8CF2-611BF39EE753}" type="slidenum">
              <a:rPr lang="en-CA" smtClean="0"/>
              <a:t>‹#›</a:t>
            </a:fld>
            <a:endParaRPr lang="en-CA"/>
          </a:p>
        </p:txBody>
      </p:sp>
    </p:spTree>
    <p:extLst>
      <p:ext uri="{BB962C8B-B14F-4D97-AF65-F5344CB8AC3E}">
        <p14:creationId xmlns:p14="http://schemas.microsoft.com/office/powerpoint/2010/main" val="3939401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5F230-5ADD-488D-902F-589D2144A9E4}" type="datetimeFigureOut">
              <a:rPr lang="en-CA" smtClean="0"/>
              <a:t>2023-06-13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F1088BE-9A55-49BE-8CF2-611BF39EE753}" type="slidenum">
              <a:rPr lang="en-CA" smtClean="0"/>
              <a:t>‹#›</a:t>
            </a:fld>
            <a:endParaRPr lang="en-CA"/>
          </a:p>
        </p:txBody>
      </p:sp>
    </p:spTree>
    <p:extLst>
      <p:ext uri="{BB962C8B-B14F-4D97-AF65-F5344CB8AC3E}">
        <p14:creationId xmlns:p14="http://schemas.microsoft.com/office/powerpoint/2010/main" val="297463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5F230-5ADD-488D-902F-589D2144A9E4}" type="datetimeFigureOut">
              <a:rPr lang="en-CA" smtClean="0"/>
              <a:t>2023-06-13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F1088BE-9A55-49BE-8CF2-611BF39EE753}" type="slidenum">
              <a:rPr lang="en-CA" smtClean="0"/>
              <a:t>‹#›</a:t>
            </a:fld>
            <a:endParaRPr lang="en-CA"/>
          </a:p>
        </p:txBody>
      </p:sp>
    </p:spTree>
    <p:extLst>
      <p:ext uri="{BB962C8B-B14F-4D97-AF65-F5344CB8AC3E}">
        <p14:creationId xmlns:p14="http://schemas.microsoft.com/office/powerpoint/2010/main" val="2559079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F5F230-5ADD-488D-902F-589D2144A9E4}" type="datetimeFigureOut">
              <a:rPr lang="en-CA" smtClean="0"/>
              <a:t>2023-06-13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F1088BE-9A55-49BE-8CF2-611BF39EE753}"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125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F5F230-5ADD-488D-902F-589D2144A9E4}" type="datetimeFigureOut">
              <a:rPr lang="en-CA" smtClean="0"/>
              <a:t>2023-06-13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F1088BE-9A55-49BE-8CF2-611BF39EE753}" type="slidenum">
              <a:rPr lang="en-CA" smtClean="0"/>
              <a:t>‹#›</a:t>
            </a:fld>
            <a:endParaRPr lang="en-CA"/>
          </a:p>
        </p:txBody>
      </p:sp>
    </p:spTree>
    <p:extLst>
      <p:ext uri="{BB962C8B-B14F-4D97-AF65-F5344CB8AC3E}">
        <p14:creationId xmlns:p14="http://schemas.microsoft.com/office/powerpoint/2010/main" val="3819768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F5F230-5ADD-488D-902F-589D2144A9E4}" type="datetimeFigureOut">
              <a:rPr lang="en-CA" smtClean="0"/>
              <a:t>2023-06-13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F1088BE-9A55-49BE-8CF2-611BF39EE753}" type="slidenum">
              <a:rPr lang="en-CA" smtClean="0"/>
              <a:t>‹#›</a:t>
            </a:fld>
            <a:endParaRPr lang="en-CA"/>
          </a:p>
        </p:txBody>
      </p:sp>
    </p:spTree>
    <p:extLst>
      <p:ext uri="{BB962C8B-B14F-4D97-AF65-F5344CB8AC3E}">
        <p14:creationId xmlns:p14="http://schemas.microsoft.com/office/powerpoint/2010/main" val="349603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F5F230-5ADD-488D-902F-589D2144A9E4}" type="datetimeFigureOut">
              <a:rPr lang="en-CA" smtClean="0"/>
              <a:t>2023-06-13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F1088BE-9A55-49BE-8CF2-611BF39EE753}" type="slidenum">
              <a:rPr lang="en-CA" smtClean="0"/>
              <a:t>‹#›</a:t>
            </a:fld>
            <a:endParaRPr lang="en-CA"/>
          </a:p>
        </p:txBody>
      </p:sp>
    </p:spTree>
    <p:extLst>
      <p:ext uri="{BB962C8B-B14F-4D97-AF65-F5344CB8AC3E}">
        <p14:creationId xmlns:p14="http://schemas.microsoft.com/office/powerpoint/2010/main" val="2081694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2F5F230-5ADD-488D-902F-589D2144A9E4}" type="datetimeFigureOut">
              <a:rPr lang="en-CA" smtClean="0"/>
              <a:t>2023-06-13</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5F1088BE-9A55-49BE-8CF2-611BF39EE753}" type="slidenum">
              <a:rPr lang="en-CA" smtClean="0"/>
              <a:t>‹#›</a:t>
            </a:fld>
            <a:endParaRPr lang="en-CA"/>
          </a:p>
        </p:txBody>
      </p:sp>
    </p:spTree>
    <p:extLst>
      <p:ext uri="{BB962C8B-B14F-4D97-AF65-F5344CB8AC3E}">
        <p14:creationId xmlns:p14="http://schemas.microsoft.com/office/powerpoint/2010/main" val="3960460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2F5F230-5ADD-488D-902F-589D2144A9E4}" type="datetimeFigureOut">
              <a:rPr lang="en-CA" smtClean="0"/>
              <a:t>2023-06-13</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F1088BE-9A55-49BE-8CF2-611BF39EE753}" type="slidenum">
              <a:rPr lang="en-CA" smtClean="0"/>
              <a:t>‹#›</a:t>
            </a:fld>
            <a:endParaRPr lang="en-CA"/>
          </a:p>
        </p:txBody>
      </p:sp>
    </p:spTree>
    <p:extLst>
      <p:ext uri="{BB962C8B-B14F-4D97-AF65-F5344CB8AC3E}">
        <p14:creationId xmlns:p14="http://schemas.microsoft.com/office/powerpoint/2010/main" val="1175163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2F5F230-5ADD-488D-902F-589D2144A9E4}" type="datetimeFigureOut">
              <a:rPr lang="en-CA" smtClean="0"/>
              <a:t>2023-06-13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F1088BE-9A55-49BE-8CF2-611BF39EE753}" type="slidenum">
              <a:rPr lang="en-CA" smtClean="0"/>
              <a:t>‹#›</a:t>
            </a:fld>
            <a:endParaRPr lang="en-CA"/>
          </a:p>
        </p:txBody>
      </p:sp>
    </p:spTree>
    <p:extLst>
      <p:ext uri="{BB962C8B-B14F-4D97-AF65-F5344CB8AC3E}">
        <p14:creationId xmlns:p14="http://schemas.microsoft.com/office/powerpoint/2010/main" val="1171914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2F5F230-5ADD-488D-902F-589D2144A9E4}" type="datetimeFigureOut">
              <a:rPr lang="en-CA" smtClean="0"/>
              <a:t>2023-06-13</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F1088BE-9A55-49BE-8CF2-611BF39EE753}"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66539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27.jpeg"/><Relationship Id="rId3" Type="http://schemas.openxmlformats.org/officeDocument/2006/relationships/image" Target="../media/image8.jpeg"/><Relationship Id="rId7" Type="http://schemas.openxmlformats.org/officeDocument/2006/relationships/image" Target="../media/image13.jpeg"/><Relationship Id="rId12"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25.jpeg"/><Relationship Id="rId5" Type="http://schemas.openxmlformats.org/officeDocument/2006/relationships/image" Target="../media/image10.jpeg"/><Relationship Id="rId10" Type="http://schemas.openxmlformats.org/officeDocument/2006/relationships/image" Target="../media/image18.jpeg"/><Relationship Id="rId4" Type="http://schemas.openxmlformats.org/officeDocument/2006/relationships/image" Target="../media/image23.jpeg"/><Relationship Id="rId9"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5520" y="2564904"/>
            <a:ext cx="8748190" cy="1810967"/>
          </a:xfrm>
        </p:spPr>
        <p:txBody>
          <a:bodyPr>
            <a:normAutofit/>
          </a:bodyPr>
          <a:lstStyle/>
          <a:p>
            <a:pPr algn="ctr"/>
            <a:r>
              <a:rPr lang="en-CA" sz="9600" b="1" dirty="0" err="1">
                <a:solidFill>
                  <a:schemeClr val="accent1">
                    <a:lumMod val="50000"/>
                  </a:schemeClr>
                </a:solidFill>
                <a:latin typeface="Aleo" panose="020F0502020204030203" pitchFamily="34" charset="0"/>
              </a:rPr>
              <a:t>Météo</a:t>
            </a:r>
            <a:r>
              <a:rPr lang="en-CA" sz="9600" b="1" dirty="0">
                <a:solidFill>
                  <a:schemeClr val="accent1">
                    <a:lumMod val="50000"/>
                  </a:schemeClr>
                </a:solidFill>
                <a:latin typeface="Aleo" panose="020F0502020204030203" pitchFamily="34" charset="0"/>
              </a:rPr>
              <a:t> </a:t>
            </a:r>
            <a:r>
              <a:rPr lang="en-CA" sz="9600" b="1" dirty="0" err="1">
                <a:solidFill>
                  <a:schemeClr val="accent1">
                    <a:lumMod val="50000"/>
                  </a:schemeClr>
                </a:solidFill>
                <a:latin typeface="Aleo" panose="020F0502020204030203" pitchFamily="34" charset="0"/>
              </a:rPr>
              <a:t>sauvage</a:t>
            </a:r>
            <a:endParaRPr lang="en-CA" sz="8800" b="1" dirty="0">
              <a:solidFill>
                <a:schemeClr val="accent1">
                  <a:lumMod val="50000"/>
                </a:schemeClr>
              </a:solidFill>
              <a:latin typeface="Aleo" panose="020F0502020204030203" pitchFamily="34" charset="0"/>
            </a:endParaRPr>
          </a:p>
        </p:txBody>
      </p:sp>
      <p:sp>
        <p:nvSpPr>
          <p:cNvPr id="12" name="Subtitle 2"/>
          <p:cNvSpPr>
            <a:spLocks noGrp="1"/>
          </p:cNvSpPr>
          <p:nvPr>
            <p:ph type="subTitle" idx="1"/>
          </p:nvPr>
        </p:nvSpPr>
        <p:spPr>
          <a:xfrm>
            <a:off x="407368" y="4525175"/>
            <a:ext cx="11233248" cy="1143000"/>
          </a:xfrm>
        </p:spPr>
        <p:txBody>
          <a:bodyPr>
            <a:normAutofit/>
          </a:bodyPr>
          <a:lstStyle/>
          <a:p>
            <a:pPr algn="ctr">
              <a:lnSpc>
                <a:spcPct val="100000"/>
              </a:lnSpc>
            </a:pPr>
            <a:r>
              <a:rPr lang="fr-CA" dirty="0">
                <a:solidFill>
                  <a:schemeClr val="accent2">
                    <a:lumMod val="75000"/>
                  </a:schemeClr>
                </a:solidFill>
              </a:rPr>
              <a:t>Comment les animaux réagissent-ils                                                             aux conditions météorologiques?</a:t>
            </a:r>
            <a:endParaRPr lang="en-CA" dirty="0">
              <a:solidFill>
                <a:schemeClr val="accent2">
                  <a:lumMod val="75000"/>
                </a:schemeClr>
              </a:solidFill>
            </a:endParaRPr>
          </a:p>
        </p:txBody>
      </p:sp>
      <p:pic>
        <p:nvPicPr>
          <p:cNvPr id="4" name="Picture 3">
            <a:extLst>
              <a:ext uri="{FF2B5EF4-FFF2-40B4-BE49-F238E27FC236}">
                <a16:creationId xmlns:a16="http://schemas.microsoft.com/office/drawing/2014/main" id="{57BB78EF-E4EA-402B-8858-D50F4DCD5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792" y="980728"/>
            <a:ext cx="3977042" cy="1592859"/>
          </a:xfrm>
          <a:prstGeom prst="rect">
            <a:avLst/>
          </a:prstGeom>
        </p:spPr>
      </p:pic>
    </p:spTree>
    <p:extLst>
      <p:ext uri="{BB962C8B-B14F-4D97-AF65-F5344CB8AC3E}">
        <p14:creationId xmlns:p14="http://schemas.microsoft.com/office/powerpoint/2010/main" val="23087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0296" y="4096396"/>
            <a:ext cx="2160240" cy="1815882"/>
          </a:xfrm>
          <a:prstGeom prst="rect">
            <a:avLst/>
          </a:prstGeom>
          <a:noFill/>
        </p:spPr>
        <p:txBody>
          <a:bodyPr wrap="square" rtlCol="0">
            <a:spAutoFit/>
          </a:bodyPr>
          <a:lstStyle/>
          <a:p>
            <a:pPr marL="176213" indent="-176213">
              <a:buFont typeface="Arial" panose="020B0604020202020204" pitchFamily="34" charset="0"/>
              <a:buChar char="•"/>
              <a:tabLst>
                <a:tab pos="176213" algn="l"/>
              </a:tabLst>
            </a:pPr>
            <a:r>
              <a:rPr lang="fr-FR" sz="1600" dirty="0">
                <a:solidFill>
                  <a:schemeClr val="tx2">
                    <a:lumMod val="75000"/>
                  </a:schemeClr>
                </a:solidFill>
              </a:rPr>
              <a:t>Reste actif</a:t>
            </a:r>
          </a:p>
          <a:p>
            <a:pPr marL="176213" indent="-176213">
              <a:buFont typeface="Arial" panose="020B0604020202020204" pitchFamily="34" charset="0"/>
              <a:buChar char="•"/>
              <a:tabLst>
                <a:tab pos="176213" algn="l"/>
              </a:tabLst>
            </a:pPr>
            <a:r>
              <a:rPr lang="fr-FR" sz="1600" dirty="0">
                <a:solidFill>
                  <a:schemeClr val="tx2">
                    <a:lumMod val="75000"/>
                  </a:schemeClr>
                </a:solidFill>
              </a:rPr>
              <a:t>Se gonfle les plumes pour rester au chaud</a:t>
            </a:r>
          </a:p>
          <a:p>
            <a:pPr marL="176213" indent="-176213">
              <a:buFont typeface="Arial" panose="020B0604020202020204" pitchFamily="34" charset="0"/>
              <a:buChar char="•"/>
              <a:tabLst>
                <a:tab pos="176213" algn="l"/>
              </a:tabLst>
            </a:pPr>
            <a:r>
              <a:rPr lang="fr-FR" sz="1600" dirty="0">
                <a:solidFill>
                  <a:schemeClr val="tx2">
                    <a:lumMod val="75000"/>
                  </a:schemeClr>
                </a:solidFill>
              </a:rPr>
              <a:t>Applique l'huile d'une glande sur ses plumes pour les imperméabiliser.</a:t>
            </a:r>
            <a:endParaRPr lang="en-CA" sz="1600" dirty="0">
              <a:solidFill>
                <a:schemeClr val="tx2">
                  <a:lumMod val="75000"/>
                </a:schemeClr>
              </a:solidFill>
            </a:endParaRPr>
          </a:p>
        </p:txBody>
      </p:sp>
      <p:sp>
        <p:nvSpPr>
          <p:cNvPr id="6" name="Oval 5"/>
          <p:cNvSpPr/>
          <p:nvPr/>
        </p:nvSpPr>
        <p:spPr>
          <a:xfrm>
            <a:off x="8425714" y="3375716"/>
            <a:ext cx="2808312" cy="2774616"/>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8713746" y="3752817"/>
            <a:ext cx="2232248" cy="369332"/>
          </a:xfrm>
          <a:prstGeom prst="rect">
            <a:avLst/>
          </a:prstGeom>
          <a:noFill/>
        </p:spPr>
        <p:txBody>
          <a:bodyPr wrap="square" rtlCol="0">
            <a:spAutoFit/>
          </a:bodyPr>
          <a:lstStyle/>
          <a:p>
            <a:pPr algn="ctr"/>
            <a:r>
              <a:rPr lang="en-CA" b="1" dirty="0" err="1">
                <a:solidFill>
                  <a:schemeClr val="accent2">
                    <a:lumMod val="75000"/>
                  </a:schemeClr>
                </a:solidFill>
                <a:latin typeface="Aleo" panose="020F0502020204030203" pitchFamily="34" charset="0"/>
              </a:rPr>
              <a:t>Sarcelle</a:t>
            </a:r>
            <a:r>
              <a:rPr lang="en-CA" b="1" dirty="0">
                <a:solidFill>
                  <a:schemeClr val="accent2">
                    <a:lumMod val="75000"/>
                  </a:schemeClr>
                </a:solidFill>
                <a:latin typeface="Aleo" panose="020F0502020204030203" pitchFamily="34" charset="0"/>
              </a:rPr>
              <a:t> à </a:t>
            </a:r>
            <a:r>
              <a:rPr lang="en-CA" b="1" dirty="0" err="1">
                <a:solidFill>
                  <a:schemeClr val="accent2">
                    <a:lumMod val="75000"/>
                  </a:schemeClr>
                </a:solidFill>
                <a:latin typeface="Aleo" panose="020F0502020204030203" pitchFamily="34" charset="0"/>
              </a:rPr>
              <a:t>ailes</a:t>
            </a:r>
            <a:r>
              <a:rPr lang="en-CA" b="1" dirty="0">
                <a:solidFill>
                  <a:schemeClr val="accent2">
                    <a:lumMod val="75000"/>
                  </a:schemeClr>
                </a:solidFill>
                <a:latin typeface="Aleo" panose="020F0502020204030203" pitchFamily="34" charset="0"/>
              </a:rPr>
              <a:t> </a:t>
            </a:r>
            <a:r>
              <a:rPr lang="en-CA" b="1" dirty="0" err="1">
                <a:solidFill>
                  <a:schemeClr val="accent2">
                    <a:lumMod val="75000"/>
                  </a:schemeClr>
                </a:solidFill>
                <a:latin typeface="Aleo" panose="020F0502020204030203" pitchFamily="34" charset="0"/>
              </a:rPr>
              <a:t>vertes</a:t>
            </a:r>
            <a:endParaRPr lang="en-CA" b="1" dirty="0">
              <a:solidFill>
                <a:schemeClr val="accent2">
                  <a:lumMod val="75000"/>
                </a:schemeClr>
              </a:solidFill>
              <a:latin typeface="Aleo" panose="020F0502020204030203" pitchFamily="34" charset="0"/>
            </a:endParaRPr>
          </a:p>
        </p:txBody>
      </p:sp>
      <p:sp>
        <p:nvSpPr>
          <p:cNvPr id="10" name="Oval 5" descr="hp01267"/>
          <p:cNvSpPr>
            <a:spLocks noChangeArrowheads="1"/>
          </p:cNvSpPr>
          <p:nvPr/>
        </p:nvSpPr>
        <p:spPr bwMode="auto">
          <a:xfrm>
            <a:off x="6180737" y="582376"/>
            <a:ext cx="3293549" cy="3168352"/>
          </a:xfrm>
          <a:prstGeom prst="ellipse">
            <a:avLst/>
          </a:prstGeom>
          <a:blipFill dpi="0" rotWithShape="0">
            <a:blip r:embed="rId3"/>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8" name="Text Box 3"/>
          <p:cNvSpPr txBox="1">
            <a:spLocks noChangeArrowheads="1"/>
          </p:cNvSpPr>
          <p:nvPr/>
        </p:nvSpPr>
        <p:spPr bwMode="auto">
          <a:xfrm>
            <a:off x="623391" y="404664"/>
            <a:ext cx="4085637"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a:solidFill>
                  <a:schemeClr val="accent2">
                    <a:lumMod val="75000"/>
                  </a:schemeClr>
                </a:solidFill>
                <a:latin typeface="Aleo" panose="020F0502020204030203" pitchFamily="34" charset="0"/>
                <a:cs typeface="Arial" pitchFamily="34" charset="0"/>
              </a:rPr>
              <a:t>Frais &amp; </a:t>
            </a:r>
            <a:r>
              <a:rPr lang="en-CA" altLang="en-US" sz="4000" b="1" dirty="0" err="1">
                <a:solidFill>
                  <a:schemeClr val="accent2">
                    <a:lumMod val="75000"/>
                  </a:schemeClr>
                </a:solidFill>
                <a:latin typeface="Aleo" panose="020F0502020204030203" pitchFamily="34" charset="0"/>
                <a:cs typeface="Arial" pitchFamily="34" charset="0"/>
              </a:rPr>
              <a:t>pluvieux</a:t>
            </a:r>
            <a:endParaRPr lang="en-US" altLang="en-US" sz="2800" dirty="0">
              <a:solidFill>
                <a:schemeClr val="accent2">
                  <a:lumMod val="75000"/>
                </a:schemeClr>
              </a:solidFill>
              <a:latin typeface="Aleo" panose="020F0502020204030203" pitchFamily="34" charset="0"/>
              <a:cs typeface="Arial" pitchFamily="34" charset="0"/>
            </a:endParaRPr>
          </a:p>
        </p:txBody>
      </p:sp>
      <p:sp>
        <p:nvSpPr>
          <p:cNvPr id="12" name="Oval 2" descr="20151019_DSC9495"/>
          <p:cNvSpPr>
            <a:spLocks noChangeArrowheads="1"/>
          </p:cNvSpPr>
          <p:nvPr/>
        </p:nvSpPr>
        <p:spPr bwMode="auto">
          <a:xfrm>
            <a:off x="1127448" y="1266452"/>
            <a:ext cx="5053289" cy="4968552"/>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Tree>
    <p:extLst>
      <p:ext uri="{BB962C8B-B14F-4D97-AF65-F5344CB8AC3E}">
        <p14:creationId xmlns:p14="http://schemas.microsoft.com/office/powerpoint/2010/main" val="401747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76319" y="3916652"/>
            <a:ext cx="2304257" cy="2062103"/>
          </a:xfrm>
          <a:prstGeom prst="rect">
            <a:avLst/>
          </a:prstGeom>
          <a:noFill/>
        </p:spPr>
        <p:txBody>
          <a:bodyPr wrap="square" rtlCol="0">
            <a:spAutoFit/>
          </a:bodyPr>
          <a:lstStyle/>
          <a:p>
            <a:pPr marL="176213" indent="-176213">
              <a:buFont typeface="Arial" panose="020B0604020202020204" pitchFamily="34" charset="0"/>
              <a:buChar char="•"/>
              <a:tabLst>
                <a:tab pos="176213" algn="l"/>
              </a:tabLst>
            </a:pPr>
            <a:r>
              <a:rPr lang="fr-FR" sz="1600" dirty="0">
                <a:solidFill>
                  <a:schemeClr val="tx2">
                    <a:lumMod val="75000"/>
                  </a:schemeClr>
                </a:solidFill>
              </a:rPr>
              <a:t>S'expose au soleil afin d'acquérir suffisamment de chaleur (énergie) pour pouvoir commencer à se déplacer et produire sa propre chaleur pour rester au chaud</a:t>
            </a:r>
            <a:endParaRPr lang="en-CA" sz="1600" dirty="0">
              <a:solidFill>
                <a:schemeClr val="tx2">
                  <a:lumMod val="75000"/>
                </a:schemeClr>
              </a:solidFill>
            </a:endParaRPr>
          </a:p>
        </p:txBody>
      </p:sp>
      <p:sp>
        <p:nvSpPr>
          <p:cNvPr id="6" name="Oval 5"/>
          <p:cNvSpPr/>
          <p:nvPr/>
        </p:nvSpPr>
        <p:spPr>
          <a:xfrm>
            <a:off x="8544272" y="3212976"/>
            <a:ext cx="3168352" cy="3022028"/>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8976318" y="3573016"/>
            <a:ext cx="2232248" cy="384721"/>
          </a:xfrm>
          <a:prstGeom prst="rect">
            <a:avLst/>
          </a:prstGeom>
          <a:noFill/>
        </p:spPr>
        <p:txBody>
          <a:bodyPr wrap="square" rtlCol="0">
            <a:spAutoFit/>
          </a:bodyPr>
          <a:lstStyle/>
          <a:p>
            <a:pPr algn="ctr"/>
            <a:r>
              <a:rPr lang="en-CA" sz="1900" b="1" dirty="0" err="1">
                <a:solidFill>
                  <a:schemeClr val="accent2">
                    <a:lumMod val="75000"/>
                  </a:schemeClr>
                </a:solidFill>
                <a:latin typeface="Aleo" panose="020F0502020204030203" pitchFamily="34" charset="0"/>
              </a:rPr>
              <a:t>Grenouille</a:t>
            </a:r>
            <a:r>
              <a:rPr lang="en-CA" sz="1900" b="1" dirty="0">
                <a:solidFill>
                  <a:schemeClr val="accent2">
                    <a:lumMod val="75000"/>
                  </a:schemeClr>
                </a:solidFill>
                <a:latin typeface="Aleo" panose="020F0502020204030203" pitchFamily="34" charset="0"/>
              </a:rPr>
              <a:t> des </a:t>
            </a:r>
            <a:r>
              <a:rPr lang="en-CA" sz="1900" b="1" dirty="0" err="1">
                <a:solidFill>
                  <a:schemeClr val="accent2">
                    <a:lumMod val="75000"/>
                  </a:schemeClr>
                </a:solidFill>
                <a:latin typeface="Aleo" panose="020F0502020204030203" pitchFamily="34" charset="0"/>
              </a:rPr>
              <a:t>bois</a:t>
            </a:r>
            <a:endParaRPr lang="en-CA" dirty="0"/>
          </a:p>
        </p:txBody>
      </p:sp>
      <p:sp>
        <p:nvSpPr>
          <p:cNvPr id="2" name="Oval 2" descr="20160211_wood_frog"/>
          <p:cNvSpPr>
            <a:spLocks noChangeArrowheads="1"/>
          </p:cNvSpPr>
          <p:nvPr/>
        </p:nvSpPr>
        <p:spPr bwMode="auto">
          <a:xfrm>
            <a:off x="6180737" y="509967"/>
            <a:ext cx="3305260" cy="3168352"/>
          </a:xfrm>
          <a:prstGeom prst="ellipse">
            <a:avLst/>
          </a:prstGeom>
          <a:blipFill dpi="0" rotWithShape="0">
            <a:blip r:embed="rId3"/>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0" name="Oval 2" descr="20151019_DSC9495"/>
          <p:cNvSpPr>
            <a:spLocks noChangeArrowheads="1"/>
          </p:cNvSpPr>
          <p:nvPr/>
        </p:nvSpPr>
        <p:spPr bwMode="auto">
          <a:xfrm>
            <a:off x="1127448" y="1266452"/>
            <a:ext cx="5053289" cy="4968552"/>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1" name="Text Box 3">
            <a:extLst>
              <a:ext uri="{FF2B5EF4-FFF2-40B4-BE49-F238E27FC236}">
                <a16:creationId xmlns:a16="http://schemas.microsoft.com/office/drawing/2014/main" id="{537A1CFB-0185-4B27-AFC5-7C5BE44CC71E}"/>
              </a:ext>
            </a:extLst>
          </p:cNvPr>
          <p:cNvSpPr txBox="1">
            <a:spLocks noChangeArrowheads="1"/>
          </p:cNvSpPr>
          <p:nvPr/>
        </p:nvSpPr>
        <p:spPr bwMode="auto">
          <a:xfrm>
            <a:off x="623391" y="404664"/>
            <a:ext cx="4085637"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a:solidFill>
                  <a:schemeClr val="accent2">
                    <a:lumMod val="75000"/>
                  </a:schemeClr>
                </a:solidFill>
                <a:latin typeface="Aleo" panose="020F0502020204030203" pitchFamily="34" charset="0"/>
                <a:cs typeface="Arial" pitchFamily="34" charset="0"/>
              </a:rPr>
              <a:t>Frais &amp; </a:t>
            </a:r>
            <a:r>
              <a:rPr lang="en-CA" altLang="en-US" sz="4000" b="1" dirty="0" err="1">
                <a:solidFill>
                  <a:schemeClr val="accent2">
                    <a:lumMod val="75000"/>
                  </a:schemeClr>
                </a:solidFill>
                <a:latin typeface="Aleo" panose="020F0502020204030203" pitchFamily="34" charset="0"/>
                <a:cs typeface="Arial" pitchFamily="34" charset="0"/>
              </a:rPr>
              <a:t>pluvieux</a:t>
            </a:r>
            <a:endParaRPr lang="en-US" altLang="en-US" sz="2800" dirty="0">
              <a:solidFill>
                <a:schemeClr val="accent2">
                  <a:lumMod val="75000"/>
                </a:schemeClr>
              </a:solidFill>
              <a:latin typeface="Aleo" panose="020F0502020204030203" pitchFamily="34" charset="0"/>
              <a:cs typeface="Arial" pitchFamily="34" charset="0"/>
            </a:endParaRPr>
          </a:p>
        </p:txBody>
      </p:sp>
    </p:spTree>
    <p:extLst>
      <p:ext uri="{BB962C8B-B14F-4D97-AF65-F5344CB8AC3E}">
        <p14:creationId xmlns:p14="http://schemas.microsoft.com/office/powerpoint/2010/main" val="112945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0296" y="4221088"/>
            <a:ext cx="2808312" cy="1246495"/>
          </a:xfrm>
          <a:prstGeom prst="rect">
            <a:avLst/>
          </a:prstGeom>
          <a:noFill/>
        </p:spPr>
        <p:txBody>
          <a:bodyPr wrap="square" rtlCol="0">
            <a:spAutoFit/>
          </a:bodyPr>
          <a:lstStyle/>
          <a:p>
            <a:pPr marL="176213" indent="-176213">
              <a:buFont typeface="Arial" panose="020B0604020202020204" pitchFamily="34" charset="0"/>
              <a:buChar char="•"/>
              <a:tabLst>
                <a:tab pos="176213" algn="l"/>
              </a:tabLst>
            </a:pPr>
            <a:r>
              <a:rPr lang="fr-FR" sz="1500" dirty="0">
                <a:solidFill>
                  <a:schemeClr val="tx2">
                    <a:lumMod val="75000"/>
                  </a:schemeClr>
                </a:solidFill>
              </a:rPr>
              <a:t>Nage à différentes profondeurs d'eau pour trouver la température la plus appropriée afin d'obtenir la chaleur (énergie) dont il a besoin.</a:t>
            </a:r>
            <a:endParaRPr lang="en-CA" sz="1500" dirty="0">
              <a:solidFill>
                <a:schemeClr val="tx2">
                  <a:lumMod val="75000"/>
                </a:schemeClr>
              </a:solidFill>
            </a:endParaRPr>
          </a:p>
        </p:txBody>
      </p:sp>
      <p:sp>
        <p:nvSpPr>
          <p:cNvPr id="6" name="Oval 5"/>
          <p:cNvSpPr/>
          <p:nvPr/>
        </p:nvSpPr>
        <p:spPr>
          <a:xfrm>
            <a:off x="8544272" y="3356992"/>
            <a:ext cx="3125310" cy="2878012"/>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8896312" y="3730664"/>
            <a:ext cx="2232248" cy="384721"/>
          </a:xfrm>
          <a:prstGeom prst="rect">
            <a:avLst/>
          </a:prstGeom>
          <a:noFill/>
        </p:spPr>
        <p:txBody>
          <a:bodyPr wrap="square" rtlCol="0">
            <a:spAutoFit/>
          </a:bodyPr>
          <a:lstStyle/>
          <a:p>
            <a:pPr algn="ctr"/>
            <a:r>
              <a:rPr lang="en-CA" sz="1900" b="1" dirty="0">
                <a:solidFill>
                  <a:schemeClr val="accent2">
                    <a:lumMod val="75000"/>
                  </a:schemeClr>
                </a:solidFill>
                <a:latin typeface="Aleo" panose="020F0502020204030203" pitchFamily="34" charset="0"/>
              </a:rPr>
              <a:t>Tête de boule</a:t>
            </a:r>
          </a:p>
        </p:txBody>
      </p:sp>
      <p:sp>
        <p:nvSpPr>
          <p:cNvPr id="4" name="Oval 2" descr="Andrew"/>
          <p:cNvSpPr>
            <a:spLocks noChangeArrowheads="1"/>
          </p:cNvSpPr>
          <p:nvPr/>
        </p:nvSpPr>
        <p:spPr bwMode="auto">
          <a:xfrm>
            <a:off x="6180737" y="572500"/>
            <a:ext cx="3264873" cy="3172704"/>
          </a:xfrm>
          <a:prstGeom prst="ellipse">
            <a:avLst/>
          </a:prstGeom>
          <a:blipFill dpi="0" rotWithShape="0">
            <a:blip r:embed="rId3"/>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0" name="Oval 2" descr="20151019_DSC9495"/>
          <p:cNvSpPr>
            <a:spLocks noChangeArrowheads="1"/>
          </p:cNvSpPr>
          <p:nvPr/>
        </p:nvSpPr>
        <p:spPr bwMode="auto">
          <a:xfrm>
            <a:off x="1127448" y="1266452"/>
            <a:ext cx="5053289" cy="4968552"/>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1" name="Text Box 3">
            <a:extLst>
              <a:ext uri="{FF2B5EF4-FFF2-40B4-BE49-F238E27FC236}">
                <a16:creationId xmlns:a16="http://schemas.microsoft.com/office/drawing/2014/main" id="{D1583984-F61B-4E88-98B5-5CB70244DF6C}"/>
              </a:ext>
            </a:extLst>
          </p:cNvPr>
          <p:cNvSpPr txBox="1">
            <a:spLocks noChangeArrowheads="1"/>
          </p:cNvSpPr>
          <p:nvPr/>
        </p:nvSpPr>
        <p:spPr bwMode="auto">
          <a:xfrm>
            <a:off x="623391" y="404664"/>
            <a:ext cx="4085637"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a:solidFill>
                  <a:schemeClr val="accent2">
                    <a:lumMod val="75000"/>
                  </a:schemeClr>
                </a:solidFill>
                <a:latin typeface="Aleo" panose="020F0502020204030203" pitchFamily="34" charset="0"/>
                <a:cs typeface="Arial" pitchFamily="34" charset="0"/>
              </a:rPr>
              <a:t>Frais &amp; </a:t>
            </a:r>
            <a:r>
              <a:rPr lang="en-CA" altLang="en-US" sz="4000" b="1" dirty="0" err="1">
                <a:solidFill>
                  <a:schemeClr val="accent2">
                    <a:lumMod val="75000"/>
                  </a:schemeClr>
                </a:solidFill>
                <a:latin typeface="Aleo" panose="020F0502020204030203" pitchFamily="34" charset="0"/>
                <a:cs typeface="Arial" pitchFamily="34" charset="0"/>
              </a:rPr>
              <a:t>pluvieux</a:t>
            </a:r>
            <a:endParaRPr lang="en-US" altLang="en-US" sz="2800" dirty="0">
              <a:solidFill>
                <a:schemeClr val="accent2">
                  <a:lumMod val="75000"/>
                </a:schemeClr>
              </a:solidFill>
              <a:latin typeface="Aleo" panose="020F0502020204030203" pitchFamily="34" charset="0"/>
              <a:cs typeface="Arial" pitchFamily="34" charset="0"/>
            </a:endParaRPr>
          </a:p>
        </p:txBody>
      </p:sp>
    </p:spTree>
    <p:extLst>
      <p:ext uri="{BB962C8B-B14F-4D97-AF65-F5344CB8AC3E}">
        <p14:creationId xmlns:p14="http://schemas.microsoft.com/office/powerpoint/2010/main" val="390975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8391152" y="3356992"/>
            <a:ext cx="2808312" cy="2774616"/>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2" descr="ho00394h"/>
          <p:cNvSpPr>
            <a:spLocks noChangeArrowheads="1"/>
          </p:cNvSpPr>
          <p:nvPr/>
        </p:nvSpPr>
        <p:spPr bwMode="auto">
          <a:xfrm>
            <a:off x="1127448" y="1291075"/>
            <a:ext cx="5040560" cy="4919305"/>
          </a:xfrm>
          <a:prstGeom prst="ellipse">
            <a:avLst/>
          </a:prstGeom>
          <a:blipFill dpi="0" rotWithShape="0">
            <a:blip r:embed="rId3"/>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0" name="Oval 5" descr="hp01267"/>
          <p:cNvSpPr>
            <a:spLocks noChangeArrowheads="1"/>
          </p:cNvSpPr>
          <p:nvPr/>
        </p:nvSpPr>
        <p:spPr bwMode="auto">
          <a:xfrm>
            <a:off x="6152480" y="482887"/>
            <a:ext cx="3293549" cy="3168352"/>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1" name="TextBox 10"/>
          <p:cNvSpPr txBox="1"/>
          <p:nvPr/>
        </p:nvSpPr>
        <p:spPr>
          <a:xfrm>
            <a:off x="8751192" y="4259401"/>
            <a:ext cx="2232248" cy="1077218"/>
          </a:xfrm>
          <a:prstGeom prst="rect">
            <a:avLst/>
          </a:prstGeom>
          <a:noFill/>
        </p:spPr>
        <p:txBody>
          <a:bodyPr wrap="square" rtlCol="0">
            <a:spAutoFit/>
          </a:bodyPr>
          <a:lstStyle/>
          <a:p>
            <a:pPr marL="176213" indent="-176213">
              <a:buFont typeface="Arial" panose="020B0604020202020204" pitchFamily="34" charset="0"/>
              <a:buChar char="•"/>
              <a:tabLst>
                <a:tab pos="176213" algn="l"/>
              </a:tabLst>
            </a:pPr>
            <a:r>
              <a:rPr lang="fr-FR" sz="1600" dirty="0">
                <a:solidFill>
                  <a:schemeClr val="tx2">
                    <a:lumMod val="75000"/>
                  </a:schemeClr>
                </a:solidFill>
              </a:rPr>
              <a:t>Se déplace vers des zones plus abritées.</a:t>
            </a:r>
          </a:p>
          <a:p>
            <a:pPr marL="176213" indent="-176213">
              <a:buFont typeface="Arial" panose="020B0604020202020204" pitchFamily="34" charset="0"/>
              <a:buChar char="•"/>
              <a:tabLst>
                <a:tab pos="176213" algn="l"/>
              </a:tabLst>
            </a:pPr>
            <a:r>
              <a:rPr lang="fr-FR" sz="1600" dirty="0">
                <a:solidFill>
                  <a:schemeClr val="tx2">
                    <a:lumMod val="75000"/>
                  </a:schemeClr>
                </a:solidFill>
              </a:rPr>
              <a:t>Gonfle ses plumes pour rester au chaud</a:t>
            </a:r>
            <a:endParaRPr lang="en-CA" sz="1600" dirty="0">
              <a:solidFill>
                <a:schemeClr val="tx2">
                  <a:lumMod val="75000"/>
                </a:schemeClr>
              </a:solidFill>
            </a:endParaRPr>
          </a:p>
        </p:txBody>
      </p:sp>
      <p:sp>
        <p:nvSpPr>
          <p:cNvPr id="12" name="TextBox 11"/>
          <p:cNvSpPr txBox="1"/>
          <p:nvPr/>
        </p:nvSpPr>
        <p:spPr>
          <a:xfrm>
            <a:off x="8679184" y="3890069"/>
            <a:ext cx="2232248" cy="369332"/>
          </a:xfrm>
          <a:prstGeom prst="rect">
            <a:avLst/>
          </a:prstGeom>
          <a:noFill/>
        </p:spPr>
        <p:txBody>
          <a:bodyPr wrap="square" rtlCol="0">
            <a:spAutoFit/>
          </a:bodyPr>
          <a:lstStyle/>
          <a:p>
            <a:pPr algn="ctr"/>
            <a:r>
              <a:rPr lang="en-CA" b="1" dirty="0" err="1">
                <a:solidFill>
                  <a:schemeClr val="accent2">
                    <a:lumMod val="75000"/>
                  </a:schemeClr>
                </a:solidFill>
                <a:latin typeface="Aleo" panose="020F0502020204030203" pitchFamily="34" charset="0"/>
              </a:rPr>
              <a:t>Sarcelle</a:t>
            </a:r>
            <a:r>
              <a:rPr lang="en-CA" b="1" dirty="0">
                <a:solidFill>
                  <a:schemeClr val="accent2">
                    <a:lumMod val="75000"/>
                  </a:schemeClr>
                </a:solidFill>
                <a:latin typeface="Aleo" panose="020F0502020204030203" pitchFamily="34" charset="0"/>
              </a:rPr>
              <a:t> à </a:t>
            </a:r>
            <a:r>
              <a:rPr lang="en-CA" b="1" dirty="0" err="1">
                <a:solidFill>
                  <a:schemeClr val="accent2">
                    <a:lumMod val="75000"/>
                  </a:schemeClr>
                </a:solidFill>
                <a:latin typeface="Aleo" panose="020F0502020204030203" pitchFamily="34" charset="0"/>
              </a:rPr>
              <a:t>ailes</a:t>
            </a:r>
            <a:r>
              <a:rPr lang="en-CA" b="1" dirty="0">
                <a:solidFill>
                  <a:schemeClr val="accent2">
                    <a:lumMod val="75000"/>
                  </a:schemeClr>
                </a:solidFill>
                <a:latin typeface="Aleo" panose="020F0502020204030203" pitchFamily="34" charset="0"/>
              </a:rPr>
              <a:t> </a:t>
            </a:r>
            <a:r>
              <a:rPr lang="en-CA" b="1" dirty="0" err="1">
                <a:solidFill>
                  <a:schemeClr val="accent2">
                    <a:lumMod val="75000"/>
                  </a:schemeClr>
                </a:solidFill>
                <a:latin typeface="Aleo" panose="020F0502020204030203" pitchFamily="34" charset="0"/>
              </a:rPr>
              <a:t>vertes</a:t>
            </a:r>
            <a:endParaRPr lang="en-CA" b="1" dirty="0">
              <a:solidFill>
                <a:schemeClr val="accent2">
                  <a:lumMod val="75000"/>
                </a:schemeClr>
              </a:solidFill>
              <a:latin typeface="Aleo" panose="020F0502020204030203" pitchFamily="34" charset="0"/>
            </a:endParaRPr>
          </a:p>
        </p:txBody>
      </p:sp>
      <p:sp>
        <p:nvSpPr>
          <p:cNvPr id="8" name="Text Box 3"/>
          <p:cNvSpPr txBox="1">
            <a:spLocks noChangeArrowheads="1"/>
          </p:cNvSpPr>
          <p:nvPr/>
        </p:nvSpPr>
        <p:spPr bwMode="auto">
          <a:xfrm>
            <a:off x="623391" y="404664"/>
            <a:ext cx="4085637"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a:solidFill>
                  <a:schemeClr val="accent2">
                    <a:lumMod val="75000"/>
                  </a:schemeClr>
                </a:solidFill>
                <a:latin typeface="Aleo" panose="020F0502020204030203" pitchFamily="34" charset="0"/>
                <a:cs typeface="Arial" pitchFamily="34" charset="0"/>
              </a:rPr>
              <a:t>Frais &amp; </a:t>
            </a:r>
            <a:r>
              <a:rPr lang="en-CA" altLang="en-US" sz="4000" b="1" dirty="0" err="1">
                <a:solidFill>
                  <a:schemeClr val="accent2">
                    <a:lumMod val="75000"/>
                  </a:schemeClr>
                </a:solidFill>
                <a:latin typeface="Aleo" panose="020F0502020204030203" pitchFamily="34" charset="0"/>
                <a:cs typeface="Arial" pitchFamily="34" charset="0"/>
              </a:rPr>
              <a:t>venteux</a:t>
            </a:r>
            <a:endParaRPr lang="en-US" altLang="en-US" sz="2800" dirty="0">
              <a:solidFill>
                <a:schemeClr val="accent2">
                  <a:lumMod val="75000"/>
                </a:schemeClr>
              </a:solidFill>
              <a:latin typeface="Aleo" panose="020F0502020204030203" pitchFamily="34" charset="0"/>
              <a:cs typeface="Arial" pitchFamily="34" charset="0"/>
            </a:endParaRPr>
          </a:p>
        </p:txBody>
      </p:sp>
    </p:spTree>
    <p:extLst>
      <p:ext uri="{BB962C8B-B14F-4D97-AF65-F5344CB8AC3E}">
        <p14:creationId xmlns:p14="http://schemas.microsoft.com/office/powerpoint/2010/main" val="257059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8328248" y="3356992"/>
            <a:ext cx="2808312" cy="2774616"/>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5" descr="hp01267"/>
          <p:cNvSpPr>
            <a:spLocks noChangeArrowheads="1"/>
          </p:cNvSpPr>
          <p:nvPr/>
        </p:nvSpPr>
        <p:spPr bwMode="auto">
          <a:xfrm>
            <a:off x="6169248" y="412800"/>
            <a:ext cx="3293549" cy="316835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extLst/>
        </p:spPr>
        <p:txBody>
          <a:bodyPr vert="horz" wrap="square" lIns="36576" tIns="36576" rIns="36576" bIns="36576" numCol="1" anchor="t" anchorCtr="0" compatLnSpc="1">
            <a:prstTxWarp prst="textNoShape">
              <a:avLst/>
            </a:prstTxWarp>
          </a:bodyPr>
          <a:lstStyle/>
          <a:p>
            <a:endParaRPr lang="en-CA"/>
          </a:p>
        </p:txBody>
      </p:sp>
      <p:sp>
        <p:nvSpPr>
          <p:cNvPr id="11" name="TextBox 10"/>
          <p:cNvSpPr txBox="1"/>
          <p:nvPr/>
        </p:nvSpPr>
        <p:spPr>
          <a:xfrm>
            <a:off x="8550961" y="4293096"/>
            <a:ext cx="2402500" cy="1077218"/>
          </a:xfrm>
          <a:prstGeom prst="rect">
            <a:avLst/>
          </a:prstGeom>
          <a:noFill/>
        </p:spPr>
        <p:txBody>
          <a:bodyPr wrap="square" rtlCol="0">
            <a:spAutoFit/>
          </a:bodyPr>
          <a:lstStyle/>
          <a:p>
            <a:pPr marL="176213" indent="-176213">
              <a:buFont typeface="Arial" panose="020B0604020202020204" pitchFamily="34" charset="0"/>
              <a:buChar char="•"/>
              <a:tabLst>
                <a:tab pos="176213" algn="l"/>
              </a:tabLst>
            </a:pPr>
            <a:r>
              <a:rPr lang="fr-FR" sz="1600" dirty="0">
                <a:solidFill>
                  <a:schemeClr val="tx2">
                    <a:lumMod val="75000"/>
                  </a:schemeClr>
                </a:solidFill>
              </a:rPr>
              <a:t>Se déplace vers des zones abritées parmi la végétation</a:t>
            </a:r>
          </a:p>
          <a:p>
            <a:pPr marL="176213" indent="-176213">
              <a:buFont typeface="Arial" panose="020B0604020202020204" pitchFamily="34" charset="0"/>
              <a:buChar char="•"/>
              <a:tabLst>
                <a:tab pos="176213" algn="l"/>
              </a:tabLst>
            </a:pPr>
            <a:r>
              <a:rPr lang="fr-FR" sz="1600" dirty="0">
                <a:solidFill>
                  <a:schemeClr val="tx2">
                    <a:lumMod val="75000"/>
                  </a:schemeClr>
                </a:solidFill>
              </a:rPr>
              <a:t>Limite le vol</a:t>
            </a:r>
            <a:endParaRPr lang="en-CA" sz="1600" dirty="0">
              <a:solidFill>
                <a:schemeClr val="tx2">
                  <a:lumMod val="75000"/>
                </a:schemeClr>
              </a:solidFill>
            </a:endParaRPr>
          </a:p>
        </p:txBody>
      </p:sp>
      <p:sp>
        <p:nvSpPr>
          <p:cNvPr id="12" name="TextBox 11"/>
          <p:cNvSpPr txBox="1"/>
          <p:nvPr/>
        </p:nvSpPr>
        <p:spPr>
          <a:xfrm>
            <a:off x="8665740" y="3776933"/>
            <a:ext cx="2232248" cy="369332"/>
          </a:xfrm>
          <a:prstGeom prst="rect">
            <a:avLst/>
          </a:prstGeom>
          <a:noFill/>
        </p:spPr>
        <p:txBody>
          <a:bodyPr wrap="square" rtlCol="0">
            <a:spAutoFit/>
          </a:bodyPr>
          <a:lstStyle/>
          <a:p>
            <a:pPr algn="ctr"/>
            <a:r>
              <a:rPr lang="en-CA" b="1" dirty="0" err="1">
                <a:solidFill>
                  <a:schemeClr val="accent2">
                    <a:lumMod val="75000"/>
                  </a:schemeClr>
                </a:solidFill>
                <a:latin typeface="Aleo" panose="020F0502020204030203" pitchFamily="34" charset="0"/>
              </a:rPr>
              <a:t>Sympétrum</a:t>
            </a:r>
            <a:r>
              <a:rPr lang="en-CA" b="1" dirty="0">
                <a:solidFill>
                  <a:schemeClr val="accent2">
                    <a:lumMod val="75000"/>
                  </a:schemeClr>
                </a:solidFill>
                <a:latin typeface="Aleo" panose="020F0502020204030203" pitchFamily="34" charset="0"/>
              </a:rPr>
              <a:t> </a:t>
            </a:r>
            <a:r>
              <a:rPr lang="en-CA" b="1" dirty="0" err="1">
                <a:solidFill>
                  <a:schemeClr val="accent2">
                    <a:lumMod val="75000"/>
                  </a:schemeClr>
                </a:solidFill>
                <a:latin typeface="Aleo" panose="020F0502020204030203" pitchFamily="34" charset="0"/>
              </a:rPr>
              <a:t>éclaireur</a:t>
            </a:r>
            <a:endParaRPr lang="en-CA" b="1" dirty="0">
              <a:solidFill>
                <a:schemeClr val="accent2">
                  <a:lumMod val="75000"/>
                </a:schemeClr>
              </a:solidFill>
              <a:latin typeface="Aleo" panose="020F0502020204030203" pitchFamily="34" charset="0"/>
            </a:endParaRPr>
          </a:p>
        </p:txBody>
      </p:sp>
      <p:sp>
        <p:nvSpPr>
          <p:cNvPr id="8" name="Oval 2" descr="ho00394h"/>
          <p:cNvSpPr>
            <a:spLocks noChangeArrowheads="1"/>
          </p:cNvSpPr>
          <p:nvPr/>
        </p:nvSpPr>
        <p:spPr bwMode="auto">
          <a:xfrm>
            <a:off x="1127448" y="1291075"/>
            <a:ext cx="5040560" cy="4919305"/>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3" name="Text Box 3">
            <a:extLst>
              <a:ext uri="{FF2B5EF4-FFF2-40B4-BE49-F238E27FC236}">
                <a16:creationId xmlns:a16="http://schemas.microsoft.com/office/drawing/2014/main" id="{E21779E3-B999-4EA9-AFCA-88221D081C36}"/>
              </a:ext>
            </a:extLst>
          </p:cNvPr>
          <p:cNvSpPr txBox="1">
            <a:spLocks noChangeArrowheads="1"/>
          </p:cNvSpPr>
          <p:nvPr/>
        </p:nvSpPr>
        <p:spPr bwMode="auto">
          <a:xfrm>
            <a:off x="623391" y="404664"/>
            <a:ext cx="4085637"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a:solidFill>
                  <a:schemeClr val="accent2">
                    <a:lumMod val="75000"/>
                  </a:schemeClr>
                </a:solidFill>
                <a:latin typeface="Aleo" panose="020F0502020204030203" pitchFamily="34" charset="0"/>
                <a:cs typeface="Arial" pitchFamily="34" charset="0"/>
              </a:rPr>
              <a:t>Frais &amp; </a:t>
            </a:r>
            <a:r>
              <a:rPr lang="en-CA" altLang="en-US" sz="4000" b="1" dirty="0" err="1">
                <a:solidFill>
                  <a:schemeClr val="accent2">
                    <a:lumMod val="75000"/>
                  </a:schemeClr>
                </a:solidFill>
                <a:latin typeface="Aleo" panose="020F0502020204030203" pitchFamily="34" charset="0"/>
                <a:cs typeface="Arial" pitchFamily="34" charset="0"/>
              </a:rPr>
              <a:t>venteux</a:t>
            </a:r>
            <a:endParaRPr lang="en-US" altLang="en-US" sz="2800" dirty="0">
              <a:solidFill>
                <a:schemeClr val="accent2">
                  <a:lumMod val="75000"/>
                </a:schemeClr>
              </a:solidFill>
              <a:latin typeface="Aleo" panose="020F0502020204030203" pitchFamily="34" charset="0"/>
              <a:cs typeface="Arial" pitchFamily="34" charset="0"/>
            </a:endParaRPr>
          </a:p>
        </p:txBody>
      </p:sp>
    </p:spTree>
    <p:extLst>
      <p:ext uri="{BB962C8B-B14F-4D97-AF65-F5344CB8AC3E}">
        <p14:creationId xmlns:p14="http://schemas.microsoft.com/office/powerpoint/2010/main" val="178586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8419347" y="3068960"/>
            <a:ext cx="3306005" cy="3062648"/>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722942" y="3743161"/>
            <a:ext cx="2845666" cy="1569660"/>
          </a:xfrm>
          <a:prstGeom prst="rect">
            <a:avLst/>
          </a:prstGeom>
          <a:noFill/>
        </p:spPr>
        <p:txBody>
          <a:bodyPr wrap="square" rtlCol="0">
            <a:spAutoFit/>
          </a:bodyPr>
          <a:lstStyle/>
          <a:p>
            <a:pPr marL="176213" indent="-176213">
              <a:buFont typeface="Arial" panose="020B0604020202020204" pitchFamily="34" charset="0"/>
              <a:buChar char="•"/>
              <a:tabLst>
                <a:tab pos="176213" algn="l"/>
              </a:tabLst>
            </a:pPr>
            <a:r>
              <a:rPr lang="fr-FR" sz="1600" dirty="0">
                <a:solidFill>
                  <a:schemeClr val="tx2">
                    <a:lumMod val="75000"/>
                  </a:schemeClr>
                </a:solidFill>
              </a:rPr>
              <a:t>Cesse de se nourrir la nuit et se déplace de plus en plus tôt et de plus en plus tard dans la journée.</a:t>
            </a:r>
          </a:p>
          <a:p>
            <a:pPr marL="176213" indent="-176213">
              <a:buFont typeface="Arial" panose="020B0604020202020204" pitchFamily="34" charset="0"/>
              <a:buChar char="•"/>
              <a:tabLst>
                <a:tab pos="176213" algn="l"/>
              </a:tabLst>
            </a:pPr>
            <a:r>
              <a:rPr lang="fr-FR" sz="1600" dirty="0">
                <a:solidFill>
                  <a:schemeClr val="tx2">
                    <a:lumMod val="75000"/>
                  </a:schemeClr>
                </a:solidFill>
              </a:rPr>
              <a:t>Se déplace vers des zones abritées</a:t>
            </a:r>
            <a:endParaRPr lang="en-CA" sz="1600" dirty="0">
              <a:solidFill>
                <a:schemeClr val="tx2">
                  <a:lumMod val="75000"/>
                </a:schemeClr>
              </a:solidFill>
            </a:endParaRPr>
          </a:p>
        </p:txBody>
      </p:sp>
      <p:sp>
        <p:nvSpPr>
          <p:cNvPr id="12" name="TextBox 11"/>
          <p:cNvSpPr txBox="1"/>
          <p:nvPr/>
        </p:nvSpPr>
        <p:spPr>
          <a:xfrm>
            <a:off x="8976320" y="3356992"/>
            <a:ext cx="2232248" cy="369332"/>
          </a:xfrm>
          <a:prstGeom prst="rect">
            <a:avLst/>
          </a:prstGeom>
          <a:noFill/>
        </p:spPr>
        <p:txBody>
          <a:bodyPr wrap="square" rtlCol="0">
            <a:spAutoFit/>
          </a:bodyPr>
          <a:lstStyle/>
          <a:p>
            <a:pPr algn="ctr"/>
            <a:r>
              <a:rPr lang="en-CA" b="1" dirty="0" err="1">
                <a:solidFill>
                  <a:schemeClr val="accent2">
                    <a:lumMod val="75000"/>
                  </a:schemeClr>
                </a:solidFill>
                <a:latin typeface="Aleo" panose="020F0502020204030203" pitchFamily="34" charset="0"/>
              </a:rPr>
              <a:t>Sarcelle</a:t>
            </a:r>
            <a:r>
              <a:rPr lang="en-CA" b="1" dirty="0">
                <a:solidFill>
                  <a:schemeClr val="accent2">
                    <a:lumMod val="75000"/>
                  </a:schemeClr>
                </a:solidFill>
                <a:latin typeface="Aleo" panose="020F0502020204030203" pitchFamily="34" charset="0"/>
              </a:rPr>
              <a:t> à </a:t>
            </a:r>
            <a:r>
              <a:rPr lang="en-CA" b="1" dirty="0" err="1">
                <a:solidFill>
                  <a:schemeClr val="accent2">
                    <a:lumMod val="75000"/>
                  </a:schemeClr>
                </a:solidFill>
                <a:latin typeface="Aleo" panose="020F0502020204030203" pitchFamily="34" charset="0"/>
              </a:rPr>
              <a:t>ailes</a:t>
            </a:r>
            <a:r>
              <a:rPr lang="en-CA" b="1" dirty="0">
                <a:solidFill>
                  <a:schemeClr val="accent2">
                    <a:lumMod val="75000"/>
                  </a:schemeClr>
                </a:solidFill>
                <a:latin typeface="Aleo" panose="020F0502020204030203" pitchFamily="34" charset="0"/>
              </a:rPr>
              <a:t> </a:t>
            </a:r>
            <a:r>
              <a:rPr lang="en-CA" b="1" dirty="0" err="1">
                <a:solidFill>
                  <a:schemeClr val="accent2">
                    <a:lumMod val="75000"/>
                  </a:schemeClr>
                </a:solidFill>
                <a:latin typeface="Aleo" panose="020F0502020204030203" pitchFamily="34" charset="0"/>
              </a:rPr>
              <a:t>vertes</a:t>
            </a:r>
            <a:endParaRPr lang="en-CA" b="1" dirty="0">
              <a:solidFill>
                <a:schemeClr val="accent2">
                  <a:lumMod val="75000"/>
                </a:schemeClr>
              </a:solidFill>
              <a:latin typeface="Aleo" panose="020F0502020204030203" pitchFamily="34" charset="0"/>
            </a:endParaRPr>
          </a:p>
        </p:txBody>
      </p:sp>
      <p:sp>
        <p:nvSpPr>
          <p:cNvPr id="5" name="Oval 3" descr="hp01128"/>
          <p:cNvSpPr>
            <a:spLocks noChangeArrowheads="1"/>
          </p:cNvSpPr>
          <p:nvPr/>
        </p:nvSpPr>
        <p:spPr bwMode="auto">
          <a:xfrm>
            <a:off x="1121084" y="1291075"/>
            <a:ext cx="5053288" cy="4919305"/>
          </a:xfrm>
          <a:prstGeom prst="ellipse">
            <a:avLst/>
          </a:prstGeom>
          <a:blipFill dpi="0" rotWithShape="0">
            <a:blip r:embed="rId3"/>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9" name="Oval 5" descr="hp01267"/>
          <p:cNvSpPr>
            <a:spLocks noChangeArrowheads="1"/>
          </p:cNvSpPr>
          <p:nvPr/>
        </p:nvSpPr>
        <p:spPr bwMode="auto">
          <a:xfrm>
            <a:off x="6174372" y="533878"/>
            <a:ext cx="3293549" cy="3168352"/>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0" name="Text Box 3"/>
          <p:cNvSpPr txBox="1">
            <a:spLocks noChangeArrowheads="1"/>
          </p:cNvSpPr>
          <p:nvPr/>
        </p:nvSpPr>
        <p:spPr bwMode="auto">
          <a:xfrm>
            <a:off x="623391" y="404664"/>
            <a:ext cx="5976665"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err="1">
                <a:solidFill>
                  <a:schemeClr val="accent2">
                    <a:lumMod val="75000"/>
                  </a:schemeClr>
                </a:solidFill>
                <a:latin typeface="Aleo" panose="020F0502020204030203" pitchFamily="34" charset="0"/>
                <a:cs typeface="Arial" pitchFamily="34" charset="0"/>
              </a:rPr>
              <a:t>Tonnerre</a:t>
            </a:r>
            <a:r>
              <a:rPr lang="en-CA" altLang="en-US" sz="4000" b="1" dirty="0">
                <a:solidFill>
                  <a:schemeClr val="accent2">
                    <a:lumMod val="75000"/>
                  </a:schemeClr>
                </a:solidFill>
                <a:latin typeface="Aleo" panose="020F0502020204030203" pitchFamily="34" charset="0"/>
                <a:cs typeface="Arial" pitchFamily="34" charset="0"/>
              </a:rPr>
              <a:t> &amp; éclairs </a:t>
            </a:r>
            <a:endParaRPr lang="en-US" altLang="en-US" sz="2800" dirty="0">
              <a:solidFill>
                <a:schemeClr val="accent2">
                  <a:lumMod val="75000"/>
                </a:schemeClr>
              </a:solidFill>
              <a:latin typeface="Aleo" panose="020F0502020204030203" pitchFamily="34" charset="0"/>
              <a:cs typeface="Arial" pitchFamily="34" charset="0"/>
            </a:endParaRPr>
          </a:p>
        </p:txBody>
      </p:sp>
    </p:spTree>
    <p:extLst>
      <p:ext uri="{BB962C8B-B14F-4D97-AF65-F5344CB8AC3E}">
        <p14:creationId xmlns:p14="http://schemas.microsoft.com/office/powerpoint/2010/main" val="341931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8544272" y="3407040"/>
            <a:ext cx="2808312" cy="2774616"/>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879219" y="4504580"/>
            <a:ext cx="2189983" cy="338554"/>
          </a:xfrm>
          <a:prstGeom prst="rect">
            <a:avLst/>
          </a:prstGeom>
          <a:noFill/>
        </p:spPr>
        <p:txBody>
          <a:bodyPr wrap="square" rtlCol="0">
            <a:spAutoFit/>
          </a:bodyPr>
          <a:lstStyle/>
          <a:p>
            <a:pPr marL="176213" indent="-176213">
              <a:buFont typeface="Arial" panose="020B0604020202020204" pitchFamily="34" charset="0"/>
              <a:buChar char="•"/>
              <a:tabLst>
                <a:tab pos="176213" algn="l"/>
              </a:tabLst>
            </a:pPr>
            <a:r>
              <a:rPr lang="en-CA" sz="1600" dirty="0" err="1">
                <a:solidFill>
                  <a:schemeClr val="tx2">
                    <a:lumMod val="75000"/>
                  </a:schemeClr>
                </a:solidFill>
              </a:rPr>
              <a:t>Reste</a:t>
            </a:r>
            <a:r>
              <a:rPr lang="en-CA" sz="1600" dirty="0">
                <a:solidFill>
                  <a:schemeClr val="tx2">
                    <a:lumMod val="75000"/>
                  </a:schemeClr>
                </a:solidFill>
              </a:rPr>
              <a:t> dans son terrier</a:t>
            </a:r>
          </a:p>
        </p:txBody>
      </p:sp>
      <p:sp>
        <p:nvSpPr>
          <p:cNvPr id="12" name="TextBox 11"/>
          <p:cNvSpPr txBox="1"/>
          <p:nvPr/>
        </p:nvSpPr>
        <p:spPr>
          <a:xfrm>
            <a:off x="8825487" y="3733384"/>
            <a:ext cx="2232248" cy="677108"/>
          </a:xfrm>
          <a:prstGeom prst="rect">
            <a:avLst/>
          </a:prstGeom>
          <a:noFill/>
        </p:spPr>
        <p:txBody>
          <a:bodyPr wrap="square" rtlCol="0">
            <a:spAutoFit/>
          </a:bodyPr>
          <a:lstStyle/>
          <a:p>
            <a:pPr algn="ctr"/>
            <a:r>
              <a:rPr lang="en-CA" sz="1900" b="1" dirty="0" err="1">
                <a:solidFill>
                  <a:schemeClr val="tx2">
                    <a:lumMod val="75000"/>
                  </a:schemeClr>
                </a:solidFill>
              </a:rPr>
              <a:t>Spermophile</a:t>
            </a:r>
            <a:r>
              <a:rPr lang="en-CA" sz="1900" b="1" dirty="0">
                <a:solidFill>
                  <a:schemeClr val="tx2">
                    <a:lumMod val="75000"/>
                  </a:schemeClr>
                </a:solidFill>
              </a:rPr>
              <a:t> de Richardson </a:t>
            </a:r>
          </a:p>
        </p:txBody>
      </p:sp>
      <p:sp>
        <p:nvSpPr>
          <p:cNvPr id="8" name="Oval 5" descr="hp01684 - Copy"/>
          <p:cNvSpPr>
            <a:spLocks noChangeArrowheads="1"/>
          </p:cNvSpPr>
          <p:nvPr/>
        </p:nvSpPr>
        <p:spPr bwMode="auto">
          <a:xfrm>
            <a:off x="6192008" y="552287"/>
            <a:ext cx="3293549" cy="3168352"/>
          </a:xfrm>
          <a:prstGeom prst="ellipse">
            <a:avLst/>
          </a:prstGeom>
          <a:blipFill dpi="0" rotWithShape="0">
            <a:blip r:embed="rId3"/>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9" name="Oval 3" descr="hp01128"/>
          <p:cNvSpPr>
            <a:spLocks noChangeArrowheads="1"/>
          </p:cNvSpPr>
          <p:nvPr/>
        </p:nvSpPr>
        <p:spPr bwMode="auto">
          <a:xfrm>
            <a:off x="1121084" y="1291075"/>
            <a:ext cx="5053288" cy="4919305"/>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3" name="Text Box 3">
            <a:extLst>
              <a:ext uri="{FF2B5EF4-FFF2-40B4-BE49-F238E27FC236}">
                <a16:creationId xmlns:a16="http://schemas.microsoft.com/office/drawing/2014/main" id="{A1BFC6CB-577D-4F09-BFF1-65686B71C06B}"/>
              </a:ext>
            </a:extLst>
          </p:cNvPr>
          <p:cNvSpPr txBox="1">
            <a:spLocks noChangeArrowheads="1"/>
          </p:cNvSpPr>
          <p:nvPr/>
        </p:nvSpPr>
        <p:spPr bwMode="auto">
          <a:xfrm>
            <a:off x="623391" y="404664"/>
            <a:ext cx="5976665"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err="1">
                <a:solidFill>
                  <a:schemeClr val="accent2">
                    <a:lumMod val="75000"/>
                  </a:schemeClr>
                </a:solidFill>
                <a:latin typeface="Aleo" panose="020F0502020204030203" pitchFamily="34" charset="0"/>
                <a:cs typeface="Arial" pitchFamily="34" charset="0"/>
              </a:rPr>
              <a:t>Tonnerre</a:t>
            </a:r>
            <a:r>
              <a:rPr lang="en-CA" altLang="en-US" sz="4000" b="1" dirty="0">
                <a:solidFill>
                  <a:schemeClr val="accent2">
                    <a:lumMod val="75000"/>
                  </a:schemeClr>
                </a:solidFill>
                <a:latin typeface="Aleo" panose="020F0502020204030203" pitchFamily="34" charset="0"/>
                <a:cs typeface="Arial" pitchFamily="34" charset="0"/>
              </a:rPr>
              <a:t> &amp; éclairs </a:t>
            </a:r>
            <a:endParaRPr lang="en-US" altLang="en-US" sz="2800" dirty="0">
              <a:solidFill>
                <a:schemeClr val="accent2">
                  <a:lumMod val="75000"/>
                </a:schemeClr>
              </a:solidFill>
              <a:latin typeface="Aleo" panose="020F0502020204030203" pitchFamily="34" charset="0"/>
              <a:cs typeface="Arial" pitchFamily="34" charset="0"/>
            </a:endParaRPr>
          </a:p>
        </p:txBody>
      </p:sp>
    </p:spTree>
    <p:extLst>
      <p:ext uri="{BB962C8B-B14F-4D97-AF65-F5344CB8AC3E}">
        <p14:creationId xmlns:p14="http://schemas.microsoft.com/office/powerpoint/2010/main" val="346839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8256240" y="2780928"/>
            <a:ext cx="3744416" cy="3456384"/>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400256" y="3809072"/>
            <a:ext cx="3306296" cy="1015663"/>
          </a:xfrm>
          <a:prstGeom prst="rect">
            <a:avLst/>
          </a:prstGeom>
          <a:noFill/>
        </p:spPr>
        <p:txBody>
          <a:bodyPr wrap="square" rtlCol="0">
            <a:spAutoFit/>
          </a:bodyPr>
          <a:lstStyle/>
          <a:p>
            <a:pPr marL="176213" indent="-176213">
              <a:buFont typeface="Arial" panose="020B0604020202020204" pitchFamily="34" charset="0"/>
              <a:buChar char="•"/>
              <a:tabLst>
                <a:tab pos="176213" algn="l"/>
              </a:tabLst>
            </a:pPr>
            <a:r>
              <a:rPr lang="fr-FR" sz="1500" dirty="0">
                <a:solidFill>
                  <a:schemeClr val="tx2">
                    <a:lumMod val="75000"/>
                  </a:schemeClr>
                </a:solidFill>
              </a:rPr>
              <a:t>Se déplace plus loin pour trouver de la nourriture si la source de nourriture la plus proche est recouverte de neige.</a:t>
            </a:r>
            <a:endParaRPr lang="en-CA" sz="1500" dirty="0">
              <a:solidFill>
                <a:schemeClr val="tx2">
                  <a:lumMod val="75000"/>
                </a:schemeClr>
              </a:solidFill>
            </a:endParaRPr>
          </a:p>
        </p:txBody>
      </p:sp>
      <p:sp>
        <p:nvSpPr>
          <p:cNvPr id="12" name="TextBox 11"/>
          <p:cNvSpPr txBox="1"/>
          <p:nvPr/>
        </p:nvSpPr>
        <p:spPr>
          <a:xfrm>
            <a:off x="8786076" y="3399652"/>
            <a:ext cx="2494500" cy="369332"/>
          </a:xfrm>
          <a:prstGeom prst="rect">
            <a:avLst/>
          </a:prstGeom>
          <a:noFill/>
        </p:spPr>
        <p:txBody>
          <a:bodyPr wrap="square" rtlCol="0">
            <a:spAutoFit/>
          </a:bodyPr>
          <a:lstStyle/>
          <a:p>
            <a:pPr algn="ctr"/>
            <a:r>
              <a:rPr lang="en-CA" b="1" dirty="0" err="1">
                <a:solidFill>
                  <a:schemeClr val="accent2">
                    <a:lumMod val="75000"/>
                  </a:schemeClr>
                </a:solidFill>
                <a:latin typeface="Aleo" panose="020F0502020204030203" pitchFamily="34" charset="0"/>
              </a:rPr>
              <a:t>Sarcelle</a:t>
            </a:r>
            <a:r>
              <a:rPr lang="en-CA" b="1" dirty="0">
                <a:solidFill>
                  <a:schemeClr val="accent2">
                    <a:lumMod val="75000"/>
                  </a:schemeClr>
                </a:solidFill>
                <a:latin typeface="Aleo" panose="020F0502020204030203" pitchFamily="34" charset="0"/>
              </a:rPr>
              <a:t> à </a:t>
            </a:r>
            <a:r>
              <a:rPr lang="en-CA" b="1" dirty="0" err="1">
                <a:solidFill>
                  <a:schemeClr val="accent2">
                    <a:lumMod val="75000"/>
                  </a:schemeClr>
                </a:solidFill>
                <a:latin typeface="Aleo" panose="020F0502020204030203" pitchFamily="34" charset="0"/>
              </a:rPr>
              <a:t>ailes</a:t>
            </a:r>
            <a:r>
              <a:rPr lang="en-CA" b="1" dirty="0">
                <a:solidFill>
                  <a:schemeClr val="accent2">
                    <a:lumMod val="75000"/>
                  </a:schemeClr>
                </a:solidFill>
                <a:latin typeface="Aleo" panose="020F0502020204030203" pitchFamily="34" charset="0"/>
              </a:rPr>
              <a:t> </a:t>
            </a:r>
            <a:r>
              <a:rPr lang="en-CA" b="1" dirty="0" err="1">
                <a:solidFill>
                  <a:schemeClr val="accent2">
                    <a:lumMod val="75000"/>
                  </a:schemeClr>
                </a:solidFill>
                <a:latin typeface="Aleo" panose="020F0502020204030203" pitchFamily="34" charset="0"/>
              </a:rPr>
              <a:t>vertes</a:t>
            </a:r>
            <a:endParaRPr lang="en-CA" b="1" dirty="0">
              <a:solidFill>
                <a:schemeClr val="accent2">
                  <a:lumMod val="75000"/>
                </a:schemeClr>
              </a:solidFill>
              <a:latin typeface="Aleo" panose="020F0502020204030203" pitchFamily="34" charset="0"/>
            </a:endParaRPr>
          </a:p>
        </p:txBody>
      </p:sp>
      <p:sp>
        <p:nvSpPr>
          <p:cNvPr id="9" name="Oval 5" descr="hp01267"/>
          <p:cNvSpPr>
            <a:spLocks noChangeArrowheads="1"/>
          </p:cNvSpPr>
          <p:nvPr/>
        </p:nvSpPr>
        <p:spPr bwMode="auto">
          <a:xfrm>
            <a:off x="5951984" y="260648"/>
            <a:ext cx="3293549" cy="3168352"/>
          </a:xfrm>
          <a:prstGeom prst="ellipse">
            <a:avLst/>
          </a:prstGeom>
          <a:blipFill dpi="0" rotWithShape="0">
            <a:blip r:embed="rId3"/>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2" name="Oval 2" descr="20160125_4H4A6168"/>
          <p:cNvSpPr>
            <a:spLocks noChangeArrowheads="1"/>
          </p:cNvSpPr>
          <p:nvPr/>
        </p:nvSpPr>
        <p:spPr bwMode="auto">
          <a:xfrm>
            <a:off x="1108632" y="1344264"/>
            <a:ext cx="5053288" cy="486611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a:effectLst/>
        </p:spPr>
        <p:txBody>
          <a:bodyPr vert="horz" wrap="square" lIns="36576" tIns="36576" rIns="36576" bIns="36576" numCol="1" anchor="t" anchorCtr="0" compatLnSpc="1">
            <a:prstTxWarp prst="textNoShape">
              <a:avLst/>
            </a:prstTxWarp>
          </a:bodyPr>
          <a:lstStyle/>
          <a:p>
            <a:endParaRPr lang="en-CA"/>
          </a:p>
        </p:txBody>
      </p:sp>
      <p:sp>
        <p:nvSpPr>
          <p:cNvPr id="4" name="TextBox 3"/>
          <p:cNvSpPr txBox="1"/>
          <p:nvPr/>
        </p:nvSpPr>
        <p:spPr>
          <a:xfrm>
            <a:off x="-35520" y="6116500"/>
            <a:ext cx="1800200" cy="184666"/>
          </a:xfrm>
          <a:prstGeom prst="rect">
            <a:avLst/>
          </a:prstGeom>
          <a:noFill/>
        </p:spPr>
        <p:txBody>
          <a:bodyPr wrap="square" rtlCol="0">
            <a:spAutoFit/>
          </a:bodyPr>
          <a:lstStyle/>
          <a:p>
            <a:pPr algn="ctr"/>
            <a:r>
              <a:rPr lang="en-CA" sz="600" i="1" dirty="0">
                <a:solidFill>
                  <a:schemeClr val="bg1">
                    <a:lumMod val="65000"/>
                  </a:schemeClr>
                </a:solidFill>
              </a:rPr>
              <a:t>Photo from  http://blog.thomaslaupstad.com</a:t>
            </a:r>
          </a:p>
        </p:txBody>
      </p:sp>
      <p:sp>
        <p:nvSpPr>
          <p:cNvPr id="13" name="Text Box 3"/>
          <p:cNvSpPr txBox="1">
            <a:spLocks noChangeArrowheads="1"/>
          </p:cNvSpPr>
          <p:nvPr/>
        </p:nvSpPr>
        <p:spPr bwMode="auto">
          <a:xfrm>
            <a:off x="623391" y="404664"/>
            <a:ext cx="5976665"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err="1">
                <a:solidFill>
                  <a:schemeClr val="accent2">
                    <a:lumMod val="75000"/>
                  </a:schemeClr>
                </a:solidFill>
                <a:latin typeface="Aleo" panose="020F0502020204030203" pitchFamily="34" charset="0"/>
                <a:cs typeface="Arial" pitchFamily="34" charset="0"/>
              </a:rPr>
              <a:t>Froid</a:t>
            </a:r>
            <a:r>
              <a:rPr lang="en-CA" altLang="en-US" sz="4000" b="1" dirty="0">
                <a:solidFill>
                  <a:schemeClr val="accent2">
                    <a:lumMod val="75000"/>
                  </a:schemeClr>
                </a:solidFill>
                <a:latin typeface="Aleo" panose="020F0502020204030203" pitchFamily="34" charset="0"/>
                <a:cs typeface="Arial" pitchFamily="34" charset="0"/>
              </a:rPr>
              <a:t> &amp; </a:t>
            </a:r>
            <a:r>
              <a:rPr lang="en-CA" altLang="en-US" sz="4000" b="1" dirty="0" err="1">
                <a:solidFill>
                  <a:schemeClr val="accent2">
                    <a:lumMod val="75000"/>
                  </a:schemeClr>
                </a:solidFill>
                <a:latin typeface="Aleo" panose="020F0502020204030203" pitchFamily="34" charset="0"/>
                <a:cs typeface="Arial" pitchFamily="34" charset="0"/>
              </a:rPr>
              <a:t>neigeux</a:t>
            </a:r>
            <a:endParaRPr lang="en-US" altLang="en-US" sz="2800" dirty="0">
              <a:solidFill>
                <a:schemeClr val="accent2">
                  <a:lumMod val="75000"/>
                </a:schemeClr>
              </a:solidFill>
              <a:latin typeface="Aleo" panose="020F0502020204030203" pitchFamily="34" charset="0"/>
              <a:cs typeface="Arial" pitchFamily="34" charset="0"/>
            </a:endParaRPr>
          </a:p>
        </p:txBody>
      </p:sp>
    </p:spTree>
    <p:extLst>
      <p:ext uri="{BB962C8B-B14F-4D97-AF65-F5344CB8AC3E}">
        <p14:creationId xmlns:p14="http://schemas.microsoft.com/office/powerpoint/2010/main" val="354112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8406896" y="3284983"/>
            <a:ext cx="2873680" cy="2833063"/>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596069" y="4191256"/>
            <a:ext cx="2586215" cy="1246495"/>
          </a:xfrm>
          <a:prstGeom prst="rect">
            <a:avLst/>
          </a:prstGeom>
          <a:noFill/>
        </p:spPr>
        <p:txBody>
          <a:bodyPr wrap="square" rtlCol="0">
            <a:spAutoFit/>
          </a:bodyPr>
          <a:lstStyle/>
          <a:p>
            <a:pPr marL="176213" indent="-176213">
              <a:buFont typeface="Arial" panose="020B0604020202020204" pitchFamily="34" charset="0"/>
              <a:buChar char="•"/>
              <a:tabLst>
                <a:tab pos="176213" algn="l"/>
              </a:tabLst>
            </a:pPr>
            <a:r>
              <a:rPr lang="fr-FR" sz="1500" dirty="0">
                <a:solidFill>
                  <a:schemeClr val="tx2">
                    <a:lumMod val="75000"/>
                  </a:schemeClr>
                </a:solidFill>
              </a:rPr>
              <a:t>Laisse la neige tomber sur lui pour s'isoler du froid</a:t>
            </a:r>
          </a:p>
          <a:p>
            <a:pPr marL="176213" indent="-176213">
              <a:buFont typeface="Arial" panose="020B0604020202020204" pitchFamily="34" charset="0"/>
              <a:buChar char="•"/>
              <a:tabLst>
                <a:tab pos="176213" algn="l"/>
              </a:tabLst>
            </a:pPr>
            <a:r>
              <a:rPr lang="fr-FR" sz="1500" dirty="0">
                <a:solidFill>
                  <a:schemeClr val="tx2">
                    <a:lumMod val="75000"/>
                  </a:schemeClr>
                </a:solidFill>
              </a:rPr>
              <a:t>Se perche dans les arbres ou reste dans des galeries  horizontales sous la neige.</a:t>
            </a:r>
            <a:endParaRPr lang="en-CA" sz="1500" dirty="0">
              <a:solidFill>
                <a:schemeClr val="tx2">
                  <a:lumMod val="75000"/>
                </a:schemeClr>
              </a:solidFill>
            </a:endParaRPr>
          </a:p>
        </p:txBody>
      </p:sp>
      <p:sp>
        <p:nvSpPr>
          <p:cNvPr id="12" name="TextBox 11"/>
          <p:cNvSpPr txBox="1"/>
          <p:nvPr/>
        </p:nvSpPr>
        <p:spPr>
          <a:xfrm>
            <a:off x="8596069" y="3652358"/>
            <a:ext cx="2546060" cy="369332"/>
          </a:xfrm>
          <a:prstGeom prst="rect">
            <a:avLst/>
          </a:prstGeom>
          <a:noFill/>
        </p:spPr>
        <p:txBody>
          <a:bodyPr wrap="square" rtlCol="0">
            <a:spAutoFit/>
          </a:bodyPr>
          <a:lstStyle/>
          <a:p>
            <a:pPr algn="ctr"/>
            <a:r>
              <a:rPr lang="en-CA" b="1" dirty="0" err="1">
                <a:solidFill>
                  <a:schemeClr val="accent2">
                    <a:lumMod val="75000"/>
                  </a:schemeClr>
                </a:solidFill>
                <a:latin typeface="Aleo" panose="020F0502020204030203" pitchFamily="34" charset="0"/>
              </a:rPr>
              <a:t>Tétras</a:t>
            </a:r>
            <a:r>
              <a:rPr lang="en-CA" b="1" dirty="0">
                <a:solidFill>
                  <a:schemeClr val="accent2">
                    <a:lumMod val="75000"/>
                  </a:schemeClr>
                </a:solidFill>
                <a:latin typeface="Aleo" panose="020F0502020204030203" pitchFamily="34" charset="0"/>
              </a:rPr>
              <a:t> à queue fine</a:t>
            </a:r>
          </a:p>
        </p:txBody>
      </p:sp>
      <p:sp>
        <p:nvSpPr>
          <p:cNvPr id="9" name="Oval 5" descr="hp01267"/>
          <p:cNvSpPr>
            <a:spLocks noChangeArrowheads="1"/>
          </p:cNvSpPr>
          <p:nvPr/>
        </p:nvSpPr>
        <p:spPr bwMode="auto">
          <a:xfrm>
            <a:off x="6161920" y="397710"/>
            <a:ext cx="3293549" cy="316835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extLst/>
        </p:spPr>
        <p:txBody>
          <a:bodyPr vert="horz" wrap="square" lIns="36576" tIns="36576" rIns="36576" bIns="36576" numCol="1" anchor="t" anchorCtr="0" compatLnSpc="1">
            <a:prstTxWarp prst="textNoShape">
              <a:avLst/>
            </a:prstTxWarp>
          </a:bodyPr>
          <a:lstStyle/>
          <a:p>
            <a:endParaRPr lang="en-CA"/>
          </a:p>
        </p:txBody>
      </p:sp>
      <p:sp>
        <p:nvSpPr>
          <p:cNvPr id="4" name="TextBox 3"/>
          <p:cNvSpPr txBox="1"/>
          <p:nvPr/>
        </p:nvSpPr>
        <p:spPr>
          <a:xfrm>
            <a:off x="-23068" y="6118047"/>
            <a:ext cx="1800200" cy="184666"/>
          </a:xfrm>
          <a:prstGeom prst="rect">
            <a:avLst/>
          </a:prstGeom>
          <a:noFill/>
        </p:spPr>
        <p:txBody>
          <a:bodyPr wrap="square" rtlCol="0">
            <a:spAutoFit/>
          </a:bodyPr>
          <a:lstStyle/>
          <a:p>
            <a:pPr algn="ctr"/>
            <a:r>
              <a:rPr lang="en-CA" sz="600" i="1" dirty="0">
                <a:solidFill>
                  <a:schemeClr val="bg1">
                    <a:lumMod val="65000"/>
                  </a:schemeClr>
                </a:solidFill>
              </a:rPr>
              <a:t>Photo from  http://blog.thomaslaupstad.com</a:t>
            </a:r>
          </a:p>
        </p:txBody>
      </p:sp>
      <p:sp>
        <p:nvSpPr>
          <p:cNvPr id="10" name="Oval 2" descr="20160125_4H4A6168"/>
          <p:cNvSpPr>
            <a:spLocks noChangeArrowheads="1"/>
          </p:cNvSpPr>
          <p:nvPr/>
        </p:nvSpPr>
        <p:spPr bwMode="auto">
          <a:xfrm>
            <a:off x="1108632" y="1344264"/>
            <a:ext cx="5053288" cy="486611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a:effectLst/>
        </p:spPr>
        <p:txBody>
          <a:bodyPr vert="horz" wrap="square" lIns="36576" tIns="36576" rIns="36576" bIns="36576" numCol="1" anchor="t" anchorCtr="0" compatLnSpc="1">
            <a:prstTxWarp prst="textNoShape">
              <a:avLst/>
            </a:prstTxWarp>
          </a:bodyPr>
          <a:lstStyle/>
          <a:p>
            <a:endParaRPr lang="en-CA"/>
          </a:p>
        </p:txBody>
      </p:sp>
      <p:sp>
        <p:nvSpPr>
          <p:cNvPr id="14" name="Text Box 3">
            <a:extLst>
              <a:ext uri="{FF2B5EF4-FFF2-40B4-BE49-F238E27FC236}">
                <a16:creationId xmlns:a16="http://schemas.microsoft.com/office/drawing/2014/main" id="{9C2010BB-1979-4574-8612-C3E86198FD1C}"/>
              </a:ext>
            </a:extLst>
          </p:cNvPr>
          <p:cNvSpPr txBox="1">
            <a:spLocks noChangeArrowheads="1"/>
          </p:cNvSpPr>
          <p:nvPr/>
        </p:nvSpPr>
        <p:spPr bwMode="auto">
          <a:xfrm>
            <a:off x="623391" y="404664"/>
            <a:ext cx="5976665"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err="1">
                <a:solidFill>
                  <a:schemeClr val="accent2">
                    <a:lumMod val="75000"/>
                  </a:schemeClr>
                </a:solidFill>
                <a:latin typeface="Aleo" panose="020F0502020204030203" pitchFamily="34" charset="0"/>
                <a:cs typeface="Arial" pitchFamily="34" charset="0"/>
              </a:rPr>
              <a:t>Froid</a:t>
            </a:r>
            <a:r>
              <a:rPr lang="en-CA" altLang="en-US" sz="4000" b="1" dirty="0">
                <a:solidFill>
                  <a:schemeClr val="accent2">
                    <a:lumMod val="75000"/>
                  </a:schemeClr>
                </a:solidFill>
                <a:latin typeface="Aleo" panose="020F0502020204030203" pitchFamily="34" charset="0"/>
                <a:cs typeface="Arial" pitchFamily="34" charset="0"/>
              </a:rPr>
              <a:t> &amp; </a:t>
            </a:r>
            <a:r>
              <a:rPr lang="en-CA" altLang="en-US" sz="4000" b="1" dirty="0" err="1">
                <a:solidFill>
                  <a:schemeClr val="accent2">
                    <a:lumMod val="75000"/>
                  </a:schemeClr>
                </a:solidFill>
                <a:latin typeface="Aleo" panose="020F0502020204030203" pitchFamily="34" charset="0"/>
                <a:cs typeface="Arial" pitchFamily="34" charset="0"/>
              </a:rPr>
              <a:t>neigeux</a:t>
            </a:r>
            <a:endParaRPr lang="en-US" altLang="en-US" sz="2800" dirty="0">
              <a:solidFill>
                <a:schemeClr val="accent2">
                  <a:lumMod val="75000"/>
                </a:schemeClr>
              </a:solidFill>
              <a:latin typeface="Aleo" panose="020F0502020204030203" pitchFamily="34" charset="0"/>
              <a:cs typeface="Arial" pitchFamily="34" charset="0"/>
            </a:endParaRPr>
          </a:p>
        </p:txBody>
      </p:sp>
    </p:spTree>
    <p:extLst>
      <p:ext uri="{BB962C8B-B14F-4D97-AF65-F5344CB8AC3E}">
        <p14:creationId xmlns:p14="http://schemas.microsoft.com/office/powerpoint/2010/main" val="52672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8040216" y="3415175"/>
            <a:ext cx="3043152" cy="2954683"/>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262313" y="4149080"/>
            <a:ext cx="2586215" cy="1815882"/>
          </a:xfrm>
          <a:prstGeom prst="rect">
            <a:avLst/>
          </a:prstGeom>
          <a:noFill/>
        </p:spPr>
        <p:txBody>
          <a:bodyPr wrap="square" rtlCol="0">
            <a:spAutoFit/>
          </a:bodyPr>
          <a:lstStyle/>
          <a:p>
            <a:pPr marL="176213" indent="-176213">
              <a:buFont typeface="Arial" panose="020B0604020202020204" pitchFamily="34" charset="0"/>
              <a:buChar char="•"/>
              <a:tabLst>
                <a:tab pos="176213" algn="l"/>
              </a:tabLst>
            </a:pPr>
            <a:r>
              <a:rPr lang="fr-FR" sz="1600" dirty="0">
                <a:solidFill>
                  <a:schemeClr val="tx2">
                    <a:lumMod val="75000"/>
                  </a:schemeClr>
                </a:solidFill>
              </a:rPr>
              <a:t>Mange plus de nourriture</a:t>
            </a:r>
          </a:p>
          <a:p>
            <a:pPr marL="176213" indent="-176213">
              <a:buFont typeface="Arial" panose="020B0604020202020204" pitchFamily="34" charset="0"/>
              <a:buChar char="•"/>
              <a:tabLst>
                <a:tab pos="176213" algn="l"/>
              </a:tabLst>
            </a:pPr>
            <a:r>
              <a:rPr lang="fr-FR" sz="1600" dirty="0">
                <a:solidFill>
                  <a:schemeClr val="tx2">
                    <a:lumMod val="75000"/>
                  </a:schemeClr>
                </a:solidFill>
              </a:rPr>
              <a:t>Se regroupe pour se réchauffer</a:t>
            </a:r>
          </a:p>
          <a:p>
            <a:pPr marL="176213" indent="-176213">
              <a:buFont typeface="Arial" panose="020B0604020202020204" pitchFamily="34" charset="0"/>
              <a:buChar char="•"/>
              <a:tabLst>
                <a:tab pos="176213" algn="l"/>
              </a:tabLst>
            </a:pPr>
            <a:r>
              <a:rPr lang="fr-FR" sz="1600" dirty="0">
                <a:solidFill>
                  <a:schemeClr val="tx2">
                    <a:lumMod val="75000"/>
                  </a:schemeClr>
                </a:solidFill>
              </a:rPr>
              <a:t>S'ébouriffe pour rester au chaud</a:t>
            </a:r>
          </a:p>
          <a:p>
            <a:pPr marL="176213" indent="-176213">
              <a:buFont typeface="Arial" panose="020B0604020202020204" pitchFamily="34" charset="0"/>
              <a:buChar char="•"/>
              <a:tabLst>
                <a:tab pos="176213" algn="l"/>
              </a:tabLst>
            </a:pPr>
            <a:r>
              <a:rPr lang="fr-FR" sz="1600" dirty="0">
                <a:solidFill>
                  <a:schemeClr val="tx2">
                    <a:lumMod val="75000"/>
                  </a:schemeClr>
                </a:solidFill>
              </a:rPr>
              <a:t>Entre en léthargie par grand froid</a:t>
            </a:r>
            <a:endParaRPr lang="en-CA" sz="1600" dirty="0">
              <a:solidFill>
                <a:schemeClr val="tx2">
                  <a:lumMod val="75000"/>
                </a:schemeClr>
              </a:solidFill>
            </a:endParaRPr>
          </a:p>
        </p:txBody>
      </p:sp>
      <p:sp>
        <p:nvSpPr>
          <p:cNvPr id="12" name="TextBox 11"/>
          <p:cNvSpPr txBox="1"/>
          <p:nvPr/>
        </p:nvSpPr>
        <p:spPr>
          <a:xfrm>
            <a:off x="8468941" y="3712522"/>
            <a:ext cx="2232248" cy="369332"/>
          </a:xfrm>
          <a:prstGeom prst="rect">
            <a:avLst/>
          </a:prstGeom>
          <a:noFill/>
        </p:spPr>
        <p:txBody>
          <a:bodyPr wrap="square" rtlCol="0">
            <a:spAutoFit/>
          </a:bodyPr>
          <a:lstStyle/>
          <a:p>
            <a:pPr algn="ctr"/>
            <a:r>
              <a:rPr lang="en-CA" b="1" dirty="0" err="1">
                <a:solidFill>
                  <a:schemeClr val="accent2">
                    <a:lumMod val="75000"/>
                  </a:schemeClr>
                </a:solidFill>
                <a:latin typeface="Aleo" panose="020F0502020204030203" pitchFamily="34" charset="0"/>
              </a:rPr>
              <a:t>Mésange</a:t>
            </a:r>
            <a:r>
              <a:rPr lang="en-CA" b="1" dirty="0">
                <a:solidFill>
                  <a:schemeClr val="accent2">
                    <a:lumMod val="75000"/>
                  </a:schemeClr>
                </a:solidFill>
                <a:latin typeface="Aleo" panose="020F0502020204030203" pitchFamily="34" charset="0"/>
              </a:rPr>
              <a:t> à tête noire</a:t>
            </a:r>
          </a:p>
        </p:txBody>
      </p:sp>
      <p:sp>
        <p:nvSpPr>
          <p:cNvPr id="9" name="Oval 5" descr="hp01267"/>
          <p:cNvSpPr>
            <a:spLocks noChangeArrowheads="1"/>
          </p:cNvSpPr>
          <p:nvPr/>
        </p:nvSpPr>
        <p:spPr bwMode="auto">
          <a:xfrm>
            <a:off x="6161920" y="488141"/>
            <a:ext cx="3293549" cy="316835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extLst/>
        </p:spPr>
        <p:txBody>
          <a:bodyPr vert="horz" wrap="square" lIns="36576" tIns="36576" rIns="36576" bIns="36576" numCol="1" anchor="t" anchorCtr="0" compatLnSpc="1">
            <a:prstTxWarp prst="textNoShape">
              <a:avLst/>
            </a:prstTxWarp>
          </a:bodyPr>
          <a:lstStyle/>
          <a:p>
            <a:endParaRPr lang="en-CA"/>
          </a:p>
        </p:txBody>
      </p:sp>
      <p:sp>
        <p:nvSpPr>
          <p:cNvPr id="4" name="TextBox 3"/>
          <p:cNvSpPr txBox="1"/>
          <p:nvPr/>
        </p:nvSpPr>
        <p:spPr>
          <a:xfrm>
            <a:off x="-24849" y="6090707"/>
            <a:ext cx="1800200" cy="184666"/>
          </a:xfrm>
          <a:prstGeom prst="rect">
            <a:avLst/>
          </a:prstGeom>
          <a:noFill/>
        </p:spPr>
        <p:txBody>
          <a:bodyPr wrap="square" rtlCol="0">
            <a:spAutoFit/>
          </a:bodyPr>
          <a:lstStyle/>
          <a:p>
            <a:pPr algn="ctr"/>
            <a:r>
              <a:rPr lang="en-CA" sz="600" i="1" dirty="0">
                <a:solidFill>
                  <a:schemeClr val="bg1">
                    <a:lumMod val="65000"/>
                  </a:schemeClr>
                </a:solidFill>
              </a:rPr>
              <a:t>Photo from  http://blog.thomaslaupstad.com</a:t>
            </a:r>
          </a:p>
        </p:txBody>
      </p:sp>
      <p:sp>
        <p:nvSpPr>
          <p:cNvPr id="10" name="Oval 2" descr="20160125_4H4A6168"/>
          <p:cNvSpPr>
            <a:spLocks noChangeArrowheads="1"/>
          </p:cNvSpPr>
          <p:nvPr/>
        </p:nvSpPr>
        <p:spPr bwMode="auto">
          <a:xfrm>
            <a:off x="1108632" y="1344264"/>
            <a:ext cx="5053288" cy="486611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a:effectLst/>
        </p:spPr>
        <p:txBody>
          <a:bodyPr vert="horz" wrap="square" lIns="36576" tIns="36576" rIns="36576" bIns="36576" numCol="1" anchor="t" anchorCtr="0" compatLnSpc="1">
            <a:prstTxWarp prst="textNoShape">
              <a:avLst/>
            </a:prstTxWarp>
          </a:bodyPr>
          <a:lstStyle/>
          <a:p>
            <a:endParaRPr lang="en-CA"/>
          </a:p>
        </p:txBody>
      </p:sp>
      <p:sp>
        <p:nvSpPr>
          <p:cNvPr id="14" name="Text Box 3">
            <a:extLst>
              <a:ext uri="{FF2B5EF4-FFF2-40B4-BE49-F238E27FC236}">
                <a16:creationId xmlns:a16="http://schemas.microsoft.com/office/drawing/2014/main" id="{4764DFEA-6337-444A-90F7-D15CB9D48BF2}"/>
              </a:ext>
            </a:extLst>
          </p:cNvPr>
          <p:cNvSpPr txBox="1">
            <a:spLocks noChangeArrowheads="1"/>
          </p:cNvSpPr>
          <p:nvPr/>
        </p:nvSpPr>
        <p:spPr bwMode="auto">
          <a:xfrm>
            <a:off x="623391" y="404664"/>
            <a:ext cx="5976665"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err="1">
                <a:solidFill>
                  <a:schemeClr val="accent2">
                    <a:lumMod val="75000"/>
                  </a:schemeClr>
                </a:solidFill>
                <a:latin typeface="Aleo" panose="020F0502020204030203" pitchFamily="34" charset="0"/>
                <a:cs typeface="Arial" pitchFamily="34" charset="0"/>
              </a:rPr>
              <a:t>Froid</a:t>
            </a:r>
            <a:r>
              <a:rPr lang="en-CA" altLang="en-US" sz="4000" b="1" dirty="0">
                <a:solidFill>
                  <a:schemeClr val="accent2">
                    <a:lumMod val="75000"/>
                  </a:schemeClr>
                </a:solidFill>
                <a:latin typeface="Aleo" panose="020F0502020204030203" pitchFamily="34" charset="0"/>
                <a:cs typeface="Arial" pitchFamily="34" charset="0"/>
              </a:rPr>
              <a:t> &amp; </a:t>
            </a:r>
            <a:r>
              <a:rPr lang="en-CA" altLang="en-US" sz="4000" b="1" dirty="0" err="1">
                <a:solidFill>
                  <a:schemeClr val="accent2">
                    <a:lumMod val="75000"/>
                  </a:schemeClr>
                </a:solidFill>
                <a:latin typeface="Aleo" panose="020F0502020204030203" pitchFamily="34" charset="0"/>
                <a:cs typeface="Arial" pitchFamily="34" charset="0"/>
              </a:rPr>
              <a:t>neigeux</a:t>
            </a:r>
            <a:endParaRPr lang="en-US" altLang="en-US" sz="2800" dirty="0">
              <a:solidFill>
                <a:schemeClr val="accent2">
                  <a:lumMod val="75000"/>
                </a:schemeClr>
              </a:solidFill>
              <a:latin typeface="Aleo" panose="020F0502020204030203" pitchFamily="34" charset="0"/>
              <a:cs typeface="Arial" pitchFamily="34" charset="0"/>
            </a:endParaRPr>
          </a:p>
        </p:txBody>
      </p:sp>
    </p:spTree>
    <p:extLst>
      <p:ext uri="{BB962C8B-B14F-4D97-AF65-F5344CB8AC3E}">
        <p14:creationId xmlns:p14="http://schemas.microsoft.com/office/powerpoint/2010/main" val="168803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fade">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Effect transition="in" filter="fade">
                                      <p:cBhvr>
                                        <p:cTn id="3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964" y="286603"/>
            <a:ext cx="10540676" cy="1450757"/>
          </a:xfrm>
        </p:spPr>
        <p:txBody>
          <a:bodyPr>
            <a:normAutofit/>
          </a:bodyPr>
          <a:lstStyle/>
          <a:p>
            <a:r>
              <a:rPr lang="en-CA" sz="5400" b="1" dirty="0" err="1">
                <a:solidFill>
                  <a:schemeClr val="accent2">
                    <a:lumMod val="75000"/>
                  </a:schemeClr>
                </a:solidFill>
                <a:latin typeface="Aleo" panose="020F0502020204030203" pitchFamily="34" charset="0"/>
              </a:rPr>
              <a:t>Qu’est-ce</a:t>
            </a:r>
            <a:r>
              <a:rPr lang="en-CA" sz="5400" b="1" dirty="0">
                <a:solidFill>
                  <a:schemeClr val="accent2">
                    <a:lumMod val="75000"/>
                  </a:schemeClr>
                </a:solidFill>
                <a:latin typeface="Aleo" panose="020F0502020204030203" pitchFamily="34" charset="0"/>
              </a:rPr>
              <a:t> que la </a:t>
            </a:r>
            <a:r>
              <a:rPr lang="en-CA" sz="5400" b="1" dirty="0" err="1">
                <a:solidFill>
                  <a:schemeClr val="accent2">
                    <a:lumMod val="75000"/>
                  </a:schemeClr>
                </a:solidFill>
                <a:latin typeface="Aleo" panose="020F0502020204030203" pitchFamily="34" charset="0"/>
              </a:rPr>
              <a:t>météorologie</a:t>
            </a:r>
            <a:r>
              <a:rPr lang="en-CA" sz="5400" b="1" dirty="0">
                <a:solidFill>
                  <a:schemeClr val="accent2">
                    <a:lumMod val="75000"/>
                  </a:schemeClr>
                </a:solidFill>
                <a:latin typeface="Aleo" panose="020F0502020204030203" pitchFamily="34" charset="0"/>
              </a:rPr>
              <a:t>?</a:t>
            </a:r>
          </a:p>
        </p:txBody>
      </p:sp>
      <p:sp>
        <p:nvSpPr>
          <p:cNvPr id="3" name="Content Placeholder 2"/>
          <p:cNvSpPr>
            <a:spLocks noGrp="1"/>
          </p:cNvSpPr>
          <p:nvPr>
            <p:ph idx="1"/>
          </p:nvPr>
        </p:nvSpPr>
        <p:spPr>
          <a:xfrm>
            <a:off x="983432" y="2348880"/>
            <a:ext cx="11089232" cy="3888432"/>
          </a:xfrm>
        </p:spPr>
        <p:txBody>
          <a:bodyPr>
            <a:normAutofit fontScale="92500" lnSpcReduction="10000"/>
          </a:bodyPr>
          <a:lstStyle/>
          <a:p>
            <a:r>
              <a:rPr lang="fr-FR" sz="4300" b="1" dirty="0">
                <a:solidFill>
                  <a:schemeClr val="accent1">
                    <a:lumMod val="50000"/>
                  </a:schemeClr>
                </a:solidFill>
              </a:rPr>
              <a:t>La météo </a:t>
            </a:r>
            <a:r>
              <a:rPr lang="fr-FR" sz="4300" dirty="0">
                <a:solidFill>
                  <a:schemeClr val="accent1">
                    <a:lumMod val="50000"/>
                  </a:schemeClr>
                </a:solidFill>
              </a:rPr>
              <a:t>désigne les conditions atmosphériques </a:t>
            </a:r>
            <a:r>
              <a:rPr lang="fr-FR" sz="4300" u="sng" dirty="0">
                <a:solidFill>
                  <a:schemeClr val="accent1">
                    <a:lumMod val="50000"/>
                  </a:schemeClr>
                </a:solidFill>
              </a:rPr>
              <a:t>actuelles </a:t>
            </a:r>
            <a:r>
              <a:rPr lang="fr-FR" sz="4300" dirty="0">
                <a:solidFill>
                  <a:schemeClr val="accent1">
                    <a:lumMod val="50000"/>
                  </a:schemeClr>
                </a:solidFill>
              </a:rPr>
              <a:t>en un lieu et à un moment donnés. Il est créé par diverses combinaisons d'eau, de nuages, de vent et de température.</a:t>
            </a:r>
          </a:p>
          <a:p>
            <a:r>
              <a:rPr lang="fr-FR" dirty="0"/>
              <a:t> </a:t>
            </a:r>
          </a:p>
          <a:p>
            <a:pPr marL="0" indent="0">
              <a:buNone/>
            </a:pPr>
            <a:endParaRPr lang="en-CA" sz="2800" dirty="0">
              <a:solidFill>
                <a:schemeClr val="accent1">
                  <a:lumMod val="50000"/>
                </a:schemeClr>
              </a:solidFill>
              <a:latin typeface="Calibri" panose="020F0502020204030204" pitchFamily="34" charset="0"/>
            </a:endParaRPr>
          </a:p>
          <a:p>
            <a:pPr marL="0" indent="0">
              <a:buNone/>
            </a:pPr>
            <a:br>
              <a:rPr lang="en-CA" sz="2800" b="1" i="1" dirty="0">
                <a:solidFill>
                  <a:schemeClr val="accent1">
                    <a:lumMod val="50000"/>
                  </a:schemeClr>
                </a:solidFill>
                <a:latin typeface="Calibri" panose="020F0502020204030204" pitchFamily="34" charset="0"/>
              </a:rPr>
            </a:br>
            <a:endParaRPr lang="en-CA" sz="2800" i="1" dirty="0">
              <a:solidFill>
                <a:schemeClr val="accent1">
                  <a:lumMod val="50000"/>
                </a:schemeClr>
              </a:solidFill>
              <a:latin typeface="Calibri" panose="020F0502020204030204" pitchFamily="34" charset="0"/>
            </a:endParaRPr>
          </a:p>
        </p:txBody>
      </p:sp>
      <p:sp>
        <p:nvSpPr>
          <p:cNvPr id="4" name="TextBox 3"/>
          <p:cNvSpPr txBox="1"/>
          <p:nvPr/>
        </p:nvSpPr>
        <p:spPr>
          <a:xfrm>
            <a:off x="1775520" y="4509120"/>
            <a:ext cx="8928992" cy="954107"/>
          </a:xfrm>
          <a:prstGeom prst="rect">
            <a:avLst/>
          </a:prstGeom>
          <a:noFill/>
        </p:spPr>
        <p:txBody>
          <a:bodyPr wrap="square" rtlCol="0">
            <a:spAutoFit/>
          </a:bodyPr>
          <a:lstStyle/>
          <a:p>
            <a:r>
              <a:rPr lang="fr-FR" sz="2800" i="1" dirty="0">
                <a:solidFill>
                  <a:schemeClr val="accent1">
                    <a:lumMod val="50000"/>
                  </a:schemeClr>
                </a:solidFill>
                <a:latin typeface="Calibri" panose="020F0502020204030204" pitchFamily="34" charset="0"/>
              </a:rPr>
              <a:t>Quels sont les exemples de conditions météorologiques que nous connaissons ici au Manitoba?</a:t>
            </a:r>
            <a:endParaRPr lang="en-CA" sz="2000" dirty="0"/>
          </a:p>
        </p:txBody>
      </p:sp>
    </p:spTree>
    <p:extLst>
      <p:ext uri="{BB962C8B-B14F-4D97-AF65-F5344CB8AC3E}">
        <p14:creationId xmlns:p14="http://schemas.microsoft.com/office/powerpoint/2010/main" val="54356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8184232" y="3435764"/>
            <a:ext cx="2808312" cy="2774616"/>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373405" y="4144109"/>
            <a:ext cx="2586215" cy="1477328"/>
          </a:xfrm>
          <a:prstGeom prst="rect">
            <a:avLst/>
          </a:prstGeom>
          <a:noFill/>
        </p:spPr>
        <p:txBody>
          <a:bodyPr wrap="square" rtlCol="0">
            <a:spAutoFit/>
          </a:bodyPr>
          <a:lstStyle/>
          <a:p>
            <a:pPr marL="176213" indent="-176213">
              <a:buFont typeface="Arial" panose="020B0604020202020204" pitchFamily="34" charset="0"/>
              <a:buChar char="•"/>
              <a:tabLst>
                <a:tab pos="176213" algn="l"/>
              </a:tabLst>
            </a:pPr>
            <a:r>
              <a:rPr lang="fr-FR" sz="1500" dirty="0">
                <a:solidFill>
                  <a:schemeClr val="tx2">
                    <a:lumMod val="75000"/>
                  </a:schemeClr>
                </a:solidFill>
              </a:rPr>
              <a:t>S'enfouit dans la boue pour s'isoler du froid</a:t>
            </a:r>
          </a:p>
          <a:p>
            <a:pPr marL="176213" indent="-176213">
              <a:buFont typeface="Arial" panose="020B0604020202020204" pitchFamily="34" charset="0"/>
              <a:buChar char="•"/>
              <a:tabLst>
                <a:tab pos="176213" algn="l"/>
              </a:tabLst>
            </a:pPr>
            <a:r>
              <a:rPr lang="fr-FR" sz="1500" dirty="0">
                <a:solidFill>
                  <a:schemeClr val="tx2">
                    <a:lumMod val="75000"/>
                  </a:schemeClr>
                </a:solidFill>
              </a:rPr>
              <a:t>Nage à différentes profondeurs d'eau pour trouver la température appropriée.</a:t>
            </a:r>
            <a:endParaRPr lang="en-CA" sz="1500" dirty="0">
              <a:solidFill>
                <a:schemeClr val="tx2">
                  <a:lumMod val="75000"/>
                </a:schemeClr>
              </a:solidFill>
            </a:endParaRPr>
          </a:p>
        </p:txBody>
      </p:sp>
      <p:sp>
        <p:nvSpPr>
          <p:cNvPr id="12" name="TextBox 11"/>
          <p:cNvSpPr txBox="1"/>
          <p:nvPr/>
        </p:nvSpPr>
        <p:spPr>
          <a:xfrm>
            <a:off x="8472264" y="3774777"/>
            <a:ext cx="2232248" cy="369332"/>
          </a:xfrm>
          <a:prstGeom prst="rect">
            <a:avLst/>
          </a:prstGeom>
          <a:noFill/>
        </p:spPr>
        <p:txBody>
          <a:bodyPr wrap="square" rtlCol="0">
            <a:spAutoFit/>
          </a:bodyPr>
          <a:lstStyle/>
          <a:p>
            <a:pPr algn="ctr"/>
            <a:r>
              <a:rPr lang="en-CA" b="1" dirty="0" err="1">
                <a:solidFill>
                  <a:schemeClr val="accent2">
                    <a:lumMod val="75000"/>
                  </a:schemeClr>
                </a:solidFill>
                <a:latin typeface="Aleo" panose="020F0502020204030203" pitchFamily="34" charset="0"/>
              </a:rPr>
              <a:t>Gammare</a:t>
            </a:r>
            <a:endParaRPr lang="en-CA" b="1" dirty="0">
              <a:solidFill>
                <a:schemeClr val="accent2">
                  <a:lumMod val="75000"/>
                </a:schemeClr>
              </a:solidFill>
              <a:latin typeface="Aleo" panose="020F0502020204030203" pitchFamily="34" charset="0"/>
            </a:endParaRPr>
          </a:p>
        </p:txBody>
      </p:sp>
      <p:sp>
        <p:nvSpPr>
          <p:cNvPr id="9" name="Oval 5" descr="hp01267"/>
          <p:cNvSpPr>
            <a:spLocks noChangeArrowheads="1"/>
          </p:cNvSpPr>
          <p:nvPr/>
        </p:nvSpPr>
        <p:spPr bwMode="auto">
          <a:xfrm>
            <a:off x="6133072" y="495110"/>
            <a:ext cx="3293549" cy="316835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extLst/>
        </p:spPr>
        <p:txBody>
          <a:bodyPr vert="horz" wrap="square" lIns="36576" tIns="36576" rIns="36576" bIns="36576" numCol="1" anchor="t" anchorCtr="0" compatLnSpc="1">
            <a:prstTxWarp prst="textNoShape">
              <a:avLst/>
            </a:prstTxWarp>
          </a:bodyPr>
          <a:lstStyle/>
          <a:p>
            <a:endParaRPr lang="en-CA"/>
          </a:p>
        </p:txBody>
      </p:sp>
      <p:sp>
        <p:nvSpPr>
          <p:cNvPr id="4" name="TextBox 3"/>
          <p:cNvSpPr txBox="1"/>
          <p:nvPr/>
        </p:nvSpPr>
        <p:spPr>
          <a:xfrm>
            <a:off x="0" y="6118047"/>
            <a:ext cx="1800200" cy="184666"/>
          </a:xfrm>
          <a:prstGeom prst="rect">
            <a:avLst/>
          </a:prstGeom>
          <a:noFill/>
        </p:spPr>
        <p:txBody>
          <a:bodyPr wrap="square" rtlCol="0">
            <a:spAutoFit/>
          </a:bodyPr>
          <a:lstStyle/>
          <a:p>
            <a:pPr algn="ctr"/>
            <a:r>
              <a:rPr lang="en-CA" sz="600" i="1" dirty="0">
                <a:solidFill>
                  <a:schemeClr val="bg1">
                    <a:lumMod val="65000"/>
                  </a:schemeClr>
                </a:solidFill>
              </a:rPr>
              <a:t>Photo from  http://blog.thomaslaupstad.com</a:t>
            </a:r>
          </a:p>
        </p:txBody>
      </p:sp>
      <p:sp>
        <p:nvSpPr>
          <p:cNvPr id="10" name="Oval 2" descr="20160125_4H4A6168"/>
          <p:cNvSpPr>
            <a:spLocks noChangeArrowheads="1"/>
          </p:cNvSpPr>
          <p:nvPr/>
        </p:nvSpPr>
        <p:spPr bwMode="auto">
          <a:xfrm>
            <a:off x="1108632" y="1344264"/>
            <a:ext cx="5053288" cy="486611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a:effectLst/>
        </p:spPr>
        <p:txBody>
          <a:bodyPr vert="horz" wrap="square" lIns="36576" tIns="36576" rIns="36576" bIns="36576" numCol="1" anchor="t" anchorCtr="0" compatLnSpc="1">
            <a:prstTxWarp prst="textNoShape">
              <a:avLst/>
            </a:prstTxWarp>
          </a:bodyPr>
          <a:lstStyle/>
          <a:p>
            <a:endParaRPr lang="en-CA"/>
          </a:p>
        </p:txBody>
      </p:sp>
      <p:sp>
        <p:nvSpPr>
          <p:cNvPr id="14" name="Text Box 3">
            <a:extLst>
              <a:ext uri="{FF2B5EF4-FFF2-40B4-BE49-F238E27FC236}">
                <a16:creationId xmlns:a16="http://schemas.microsoft.com/office/drawing/2014/main" id="{556E37DA-7D97-405E-9C6C-485AC8E358B3}"/>
              </a:ext>
            </a:extLst>
          </p:cNvPr>
          <p:cNvSpPr txBox="1">
            <a:spLocks noChangeArrowheads="1"/>
          </p:cNvSpPr>
          <p:nvPr/>
        </p:nvSpPr>
        <p:spPr bwMode="auto">
          <a:xfrm>
            <a:off x="623391" y="404664"/>
            <a:ext cx="5976665"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err="1">
                <a:solidFill>
                  <a:schemeClr val="accent2">
                    <a:lumMod val="75000"/>
                  </a:schemeClr>
                </a:solidFill>
                <a:latin typeface="Aleo" panose="020F0502020204030203" pitchFamily="34" charset="0"/>
                <a:cs typeface="Arial" pitchFamily="34" charset="0"/>
              </a:rPr>
              <a:t>Froid</a:t>
            </a:r>
            <a:r>
              <a:rPr lang="en-CA" altLang="en-US" sz="4000" b="1" dirty="0">
                <a:solidFill>
                  <a:schemeClr val="accent2">
                    <a:lumMod val="75000"/>
                  </a:schemeClr>
                </a:solidFill>
                <a:latin typeface="Aleo" panose="020F0502020204030203" pitchFamily="34" charset="0"/>
                <a:cs typeface="Arial" pitchFamily="34" charset="0"/>
              </a:rPr>
              <a:t> &amp; </a:t>
            </a:r>
            <a:r>
              <a:rPr lang="en-CA" altLang="en-US" sz="4000" b="1" dirty="0" err="1">
                <a:solidFill>
                  <a:schemeClr val="accent2">
                    <a:lumMod val="75000"/>
                  </a:schemeClr>
                </a:solidFill>
                <a:latin typeface="Aleo" panose="020F0502020204030203" pitchFamily="34" charset="0"/>
                <a:cs typeface="Arial" pitchFamily="34" charset="0"/>
              </a:rPr>
              <a:t>neigeux</a:t>
            </a:r>
            <a:endParaRPr lang="en-US" altLang="en-US" sz="2800" dirty="0">
              <a:solidFill>
                <a:schemeClr val="accent2">
                  <a:lumMod val="75000"/>
                </a:schemeClr>
              </a:solidFill>
              <a:latin typeface="Aleo" panose="020F0502020204030203" pitchFamily="34" charset="0"/>
              <a:cs typeface="Arial" pitchFamily="34" charset="0"/>
            </a:endParaRPr>
          </a:p>
        </p:txBody>
      </p:sp>
    </p:spTree>
    <p:extLst>
      <p:ext uri="{BB962C8B-B14F-4D97-AF65-F5344CB8AC3E}">
        <p14:creationId xmlns:p14="http://schemas.microsoft.com/office/powerpoint/2010/main" val="326709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5400" b="1" dirty="0">
                <a:solidFill>
                  <a:schemeClr val="accent2">
                    <a:lumMod val="75000"/>
                  </a:schemeClr>
                </a:solidFill>
                <a:latin typeface="Aleo" panose="020F0502020204030203" pitchFamily="34" charset="0"/>
              </a:rPr>
              <a:t>Points clefs :</a:t>
            </a:r>
          </a:p>
        </p:txBody>
      </p:sp>
      <p:sp>
        <p:nvSpPr>
          <p:cNvPr id="15" name="Content Placeholder 2"/>
          <p:cNvSpPr>
            <a:spLocks noGrp="1"/>
          </p:cNvSpPr>
          <p:nvPr>
            <p:ph idx="1"/>
          </p:nvPr>
        </p:nvSpPr>
        <p:spPr>
          <a:xfrm>
            <a:off x="1199456" y="1916832"/>
            <a:ext cx="9956224" cy="3672408"/>
          </a:xfrm>
        </p:spPr>
        <p:txBody>
          <a:bodyPr>
            <a:normAutofit/>
          </a:bodyPr>
          <a:lstStyle/>
          <a:p>
            <a:pPr marL="0" indent="0">
              <a:buNone/>
            </a:pPr>
            <a:r>
              <a:rPr lang="fr-FR" sz="2400" dirty="0">
                <a:solidFill>
                  <a:schemeClr val="accent1">
                    <a:lumMod val="50000"/>
                  </a:schemeClr>
                </a:solidFill>
              </a:rPr>
              <a:t>La météo est l'ensemble des conditions atmosphériques d'un lieu et d'un moment donnés, influencées par l'eau, le vent, les nuages et la température. La météo a un impact sur tous les êtres vivants, affectant le comportement des humains et de la faune.</a:t>
            </a:r>
          </a:p>
          <a:p>
            <a:pPr marL="0" indent="0">
              <a:buNone/>
            </a:pPr>
            <a:r>
              <a:rPr lang="fr-FR" sz="2400" dirty="0">
                <a:solidFill>
                  <a:schemeClr val="accent1">
                    <a:lumMod val="50000"/>
                  </a:schemeClr>
                </a:solidFill>
              </a:rPr>
              <a:t>Les terres humides constituent l'habitat de nombreuses espèces de plantes et d'animaux au Manitoba, ce qui en fait un excellent endroit pour apprendre comment les animaux réagissent aux conditions météorologiques. Tous les animaux réagissent différemment aux différents types </a:t>
            </a:r>
            <a:r>
              <a:rPr lang="fr-FR" sz="2400">
                <a:solidFill>
                  <a:schemeClr val="accent1">
                    <a:lumMod val="50000"/>
                  </a:schemeClr>
                </a:solidFill>
              </a:rPr>
              <a:t>de météo, </a:t>
            </a:r>
            <a:r>
              <a:rPr lang="fr-FR" sz="2400" dirty="0">
                <a:solidFill>
                  <a:schemeClr val="accent1">
                    <a:lumMod val="50000"/>
                  </a:schemeClr>
                </a:solidFill>
              </a:rPr>
              <a:t>en fonction de leur adaptation physique et comportementale et de leurs besoins spécifiques.</a:t>
            </a:r>
            <a:endParaRPr lang="en-CA" sz="2400" dirty="0">
              <a:solidFill>
                <a:schemeClr val="accent1">
                  <a:lumMod val="50000"/>
                </a:schemeClr>
              </a:solidFill>
            </a:endParaRPr>
          </a:p>
        </p:txBody>
      </p:sp>
      <p:grpSp>
        <p:nvGrpSpPr>
          <p:cNvPr id="14" name="Group 13"/>
          <p:cNvGrpSpPr/>
          <p:nvPr/>
        </p:nvGrpSpPr>
        <p:grpSpPr>
          <a:xfrm>
            <a:off x="1444963" y="5589240"/>
            <a:ext cx="9363033" cy="1030905"/>
            <a:chOff x="770711" y="1798354"/>
            <a:chExt cx="8138897" cy="863945"/>
          </a:xfrm>
        </p:grpSpPr>
        <p:sp>
          <p:nvSpPr>
            <p:cNvPr id="4" name="Oval 5" descr="hp01267"/>
            <p:cNvSpPr>
              <a:spLocks noChangeArrowheads="1"/>
            </p:cNvSpPr>
            <p:nvPr/>
          </p:nvSpPr>
          <p:spPr bwMode="auto">
            <a:xfrm>
              <a:off x="770711" y="1870211"/>
              <a:ext cx="792088" cy="792088"/>
            </a:xfrm>
            <a:prstGeom prst="ellipse">
              <a:avLst/>
            </a:prstGeom>
            <a:blipFill dpi="0" rotWithShape="0">
              <a:blip r:embed="rId3"/>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5" name="Oval 4"/>
            <p:cNvSpPr/>
            <p:nvPr/>
          </p:nvSpPr>
          <p:spPr>
            <a:xfrm>
              <a:off x="2384322" y="1834207"/>
              <a:ext cx="831682" cy="82809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blipFill dpi="0" rotWithShape="1">
                  <a:blip r:embed="rId5" cstate="print">
                    <a:extLst>
                      <a:ext uri="{28A0092B-C50C-407E-A947-70E740481C1C}">
                        <a14:useLocalDpi xmlns:a14="http://schemas.microsoft.com/office/drawing/2010/main" val="0"/>
                      </a:ext>
                    </a:extLst>
                  </a:blip>
                  <a:srcRect/>
                  <a:stretch>
                    <a:fillRect/>
                  </a:stretch>
                </a:blipFill>
              </a:endParaRPr>
            </a:p>
          </p:txBody>
        </p:sp>
        <p:sp>
          <p:nvSpPr>
            <p:cNvPr id="6" name="Oval 2" descr="hp00261h - Copy"/>
            <p:cNvSpPr>
              <a:spLocks noChangeArrowheads="1"/>
            </p:cNvSpPr>
            <p:nvPr/>
          </p:nvSpPr>
          <p:spPr bwMode="auto">
            <a:xfrm>
              <a:off x="4872431" y="1834207"/>
              <a:ext cx="792697" cy="792088"/>
            </a:xfrm>
            <a:prstGeom prst="ellipse">
              <a:avLst/>
            </a:prstGeom>
            <a:blipFill dpi="0" rotWithShape="0">
              <a:blip r:embed="rId6"/>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7" name="Oval 2" descr="20160211_wood_frog"/>
            <p:cNvSpPr>
              <a:spLocks noChangeArrowheads="1"/>
            </p:cNvSpPr>
            <p:nvPr/>
          </p:nvSpPr>
          <p:spPr bwMode="auto">
            <a:xfrm>
              <a:off x="5659895" y="1798354"/>
              <a:ext cx="792088" cy="823597"/>
            </a:xfrm>
            <a:prstGeom prst="ellipse">
              <a:avLst/>
            </a:prstGeom>
            <a:blipFill dpi="0" rotWithShape="0">
              <a:blip r:embed="rId7"/>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8" name="Oval 2" descr="Andrew"/>
            <p:cNvSpPr>
              <a:spLocks noChangeArrowheads="1"/>
            </p:cNvSpPr>
            <p:nvPr/>
          </p:nvSpPr>
          <p:spPr bwMode="auto">
            <a:xfrm>
              <a:off x="6439793" y="1834207"/>
              <a:ext cx="811513" cy="778499"/>
            </a:xfrm>
            <a:prstGeom prst="ellipse">
              <a:avLst/>
            </a:prstGeom>
            <a:blipFill dpi="0" rotWithShape="0">
              <a:blip r:embed="rId8"/>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9" name="Oval 5" descr="hp01267"/>
            <p:cNvSpPr>
              <a:spLocks noChangeArrowheads="1"/>
            </p:cNvSpPr>
            <p:nvPr/>
          </p:nvSpPr>
          <p:spPr bwMode="auto">
            <a:xfrm>
              <a:off x="7251306" y="1808431"/>
              <a:ext cx="844465" cy="792088"/>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a:effectLst/>
            <a:extLst/>
          </p:spPr>
          <p:txBody>
            <a:bodyPr vert="horz" wrap="square" lIns="36576" tIns="36576" rIns="36576" bIns="36576" numCol="1" anchor="t" anchorCtr="0" compatLnSpc="1">
              <a:prstTxWarp prst="textNoShape">
                <a:avLst/>
              </a:prstTxWarp>
            </a:bodyPr>
            <a:lstStyle/>
            <a:p>
              <a:endParaRPr lang="en-CA"/>
            </a:p>
          </p:txBody>
        </p:sp>
        <p:sp>
          <p:nvSpPr>
            <p:cNvPr id="10" name="Oval 5" descr="hp01684 - Copy"/>
            <p:cNvSpPr>
              <a:spLocks noChangeArrowheads="1"/>
            </p:cNvSpPr>
            <p:nvPr/>
          </p:nvSpPr>
          <p:spPr bwMode="auto">
            <a:xfrm>
              <a:off x="4027966" y="1863403"/>
              <a:ext cx="844465" cy="792088"/>
            </a:xfrm>
            <a:prstGeom prst="ellipse">
              <a:avLst/>
            </a:prstGeom>
            <a:blipFill dpi="0" rotWithShape="0">
              <a:blip r:embed="rId10"/>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1" name="Oval 5" descr="hp01267"/>
            <p:cNvSpPr>
              <a:spLocks noChangeArrowheads="1"/>
            </p:cNvSpPr>
            <p:nvPr/>
          </p:nvSpPr>
          <p:spPr bwMode="auto">
            <a:xfrm>
              <a:off x="1562799" y="1854544"/>
              <a:ext cx="821523" cy="792088"/>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a:effectLst/>
            <a:extLst/>
          </p:spPr>
          <p:txBody>
            <a:bodyPr vert="horz" wrap="square" lIns="36576" tIns="36576" rIns="36576" bIns="36576" numCol="1" anchor="t" anchorCtr="0" compatLnSpc="1">
              <a:prstTxWarp prst="textNoShape">
                <a:avLst/>
              </a:prstTxWarp>
            </a:bodyPr>
            <a:lstStyle/>
            <a:p>
              <a:endParaRPr lang="en-CA"/>
            </a:p>
          </p:txBody>
        </p:sp>
        <p:sp>
          <p:nvSpPr>
            <p:cNvPr id="12" name="Oval 5" descr="hp01267"/>
            <p:cNvSpPr>
              <a:spLocks noChangeArrowheads="1"/>
            </p:cNvSpPr>
            <p:nvPr/>
          </p:nvSpPr>
          <p:spPr bwMode="auto">
            <a:xfrm>
              <a:off x="3216004" y="1857842"/>
              <a:ext cx="813837" cy="792088"/>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a:effectLst/>
            <a:extLst/>
          </p:spPr>
          <p:txBody>
            <a:bodyPr vert="horz" wrap="square" lIns="36576" tIns="36576" rIns="36576" bIns="36576" numCol="1" anchor="t" anchorCtr="0" compatLnSpc="1">
              <a:prstTxWarp prst="textNoShape">
                <a:avLst/>
              </a:prstTxWarp>
            </a:bodyPr>
            <a:lstStyle/>
            <a:p>
              <a:endParaRPr lang="en-CA"/>
            </a:p>
          </p:txBody>
        </p:sp>
        <p:sp>
          <p:nvSpPr>
            <p:cNvPr id="13" name="Oval 5" descr="hp01267"/>
            <p:cNvSpPr>
              <a:spLocks noChangeArrowheads="1"/>
            </p:cNvSpPr>
            <p:nvPr/>
          </p:nvSpPr>
          <p:spPr bwMode="auto">
            <a:xfrm>
              <a:off x="8095771" y="1807600"/>
              <a:ext cx="813837" cy="805106"/>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a:effectLst/>
            <a:extLst/>
          </p:spPr>
          <p:txBody>
            <a:bodyPr vert="horz" wrap="square" lIns="36576" tIns="36576" rIns="36576" bIns="36576" numCol="1" anchor="t" anchorCtr="0" compatLnSpc="1">
              <a:prstTxWarp prst="textNoShape">
                <a:avLst/>
              </a:prstTxWarp>
            </a:bodyPr>
            <a:lstStyle/>
            <a:p>
              <a:endParaRPr lang="en-CA"/>
            </a:p>
          </p:txBody>
        </p:sp>
      </p:grpSp>
    </p:spTree>
    <p:extLst>
      <p:ext uri="{BB962C8B-B14F-4D97-AF65-F5344CB8AC3E}">
        <p14:creationId xmlns:p14="http://schemas.microsoft.com/office/powerpoint/2010/main" val="100282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5400" b="1" dirty="0" err="1">
                <a:solidFill>
                  <a:schemeClr val="accent2">
                    <a:lumMod val="75000"/>
                  </a:schemeClr>
                </a:solidFill>
                <a:latin typeface="Aleo" panose="020F0502020204030203" pitchFamily="34" charset="0"/>
              </a:rPr>
              <a:t>Projet</a:t>
            </a:r>
            <a:r>
              <a:rPr lang="en-CA" sz="5400" b="1" dirty="0">
                <a:solidFill>
                  <a:schemeClr val="accent2">
                    <a:lumMod val="75000"/>
                  </a:schemeClr>
                </a:solidFill>
                <a:latin typeface="Aleo" panose="020F0502020204030203" pitchFamily="34" charset="0"/>
              </a:rPr>
              <a:t> de la </a:t>
            </a:r>
            <a:r>
              <a:rPr lang="en-CA" sz="5400" b="1" dirty="0" err="1">
                <a:solidFill>
                  <a:schemeClr val="accent2">
                    <a:lumMod val="75000"/>
                  </a:schemeClr>
                </a:solidFill>
                <a:latin typeface="Aleo" panose="020F0502020204030203" pitchFamily="34" charset="0"/>
              </a:rPr>
              <a:t>météo</a:t>
            </a:r>
            <a:r>
              <a:rPr lang="en-CA" sz="5400" b="1" dirty="0">
                <a:solidFill>
                  <a:schemeClr val="accent2">
                    <a:lumMod val="75000"/>
                  </a:schemeClr>
                </a:solidFill>
                <a:latin typeface="Aleo" panose="020F0502020204030203" pitchFamily="34" charset="0"/>
              </a:rPr>
              <a:t> </a:t>
            </a:r>
            <a:r>
              <a:rPr lang="en-CA" sz="5400" b="1" dirty="0" err="1">
                <a:solidFill>
                  <a:schemeClr val="accent2">
                    <a:lumMod val="75000"/>
                  </a:schemeClr>
                </a:solidFill>
                <a:latin typeface="Aleo" panose="020F0502020204030203" pitchFamily="34" charset="0"/>
              </a:rPr>
              <a:t>sauvage</a:t>
            </a:r>
            <a:endParaRPr lang="en-CA" sz="5400" b="1" dirty="0">
              <a:solidFill>
                <a:schemeClr val="accent2">
                  <a:lumMod val="75000"/>
                </a:schemeClr>
              </a:solidFill>
              <a:latin typeface="Aleo" panose="020F0502020204030203" pitchFamily="34" charset="0"/>
            </a:endParaRPr>
          </a:p>
        </p:txBody>
      </p:sp>
      <p:sp>
        <p:nvSpPr>
          <p:cNvPr id="3" name="Content Placeholder 2"/>
          <p:cNvSpPr>
            <a:spLocks noGrp="1"/>
          </p:cNvSpPr>
          <p:nvPr>
            <p:ph idx="1"/>
          </p:nvPr>
        </p:nvSpPr>
        <p:spPr>
          <a:xfrm>
            <a:off x="1265940" y="2348880"/>
            <a:ext cx="9889740" cy="4209332"/>
          </a:xfrm>
        </p:spPr>
        <p:txBody>
          <a:bodyPr>
            <a:noAutofit/>
          </a:bodyPr>
          <a:lstStyle/>
          <a:p>
            <a:pPr marL="0" indent="0">
              <a:buNone/>
            </a:pPr>
            <a:r>
              <a:rPr lang="fr-FR" sz="2400" b="1" i="1" dirty="0">
                <a:solidFill>
                  <a:schemeClr val="accent1">
                    <a:lumMod val="50000"/>
                  </a:schemeClr>
                </a:solidFill>
              </a:rPr>
              <a:t>Objectif : Effectuer des recherches sur les réactions d'un animal à différents types de conditions météorologiques et présenter les résultats obtenus.</a:t>
            </a:r>
          </a:p>
          <a:p>
            <a:pPr marL="0" indent="0">
              <a:buNone/>
            </a:pPr>
            <a:r>
              <a:rPr lang="fr-FR" sz="2400" b="1" i="1" dirty="0">
                <a:solidFill>
                  <a:schemeClr val="accent1">
                    <a:lumMod val="50000"/>
                  </a:schemeClr>
                </a:solidFill>
              </a:rPr>
              <a:t>Choisissez un animal et utilisez diverses ressources </a:t>
            </a:r>
            <a:r>
              <a:rPr lang="fr-FR" sz="2400" i="1" dirty="0">
                <a:solidFill>
                  <a:schemeClr val="accent1">
                    <a:lumMod val="50000"/>
                  </a:schemeClr>
                </a:solidFill>
              </a:rPr>
              <a:t>pour vous renseigner sur les réactions de l'animal choisi aux conditions météorologiques.</a:t>
            </a:r>
          </a:p>
          <a:p>
            <a:pPr marL="0" indent="0">
              <a:buNone/>
            </a:pPr>
            <a:r>
              <a:rPr lang="fr-FR" sz="2400" b="1" i="1" dirty="0">
                <a:solidFill>
                  <a:schemeClr val="accent1">
                    <a:lumMod val="50000"/>
                  </a:schemeClr>
                </a:solidFill>
              </a:rPr>
              <a:t>Présentez les résultats </a:t>
            </a:r>
            <a:r>
              <a:rPr lang="fr-FR" sz="2400" i="1" dirty="0">
                <a:solidFill>
                  <a:schemeClr val="accent1">
                    <a:lumMod val="50000"/>
                  </a:schemeClr>
                </a:solidFill>
              </a:rPr>
              <a:t>de votre recherche. </a:t>
            </a:r>
          </a:p>
          <a:p>
            <a:pPr marL="0" indent="0">
              <a:buNone/>
            </a:pPr>
            <a:r>
              <a:rPr lang="fr-FR" sz="2400" b="1" i="1" dirty="0">
                <a:solidFill>
                  <a:schemeClr val="accent1">
                    <a:lumMod val="50000"/>
                  </a:schemeClr>
                </a:solidFill>
              </a:rPr>
              <a:t>Listez les sources </a:t>
            </a:r>
            <a:r>
              <a:rPr lang="fr-FR" sz="2400" i="1" dirty="0">
                <a:solidFill>
                  <a:schemeClr val="accent1">
                    <a:lumMod val="50000"/>
                  </a:schemeClr>
                </a:solidFill>
              </a:rPr>
              <a:t>que vous avez utilisées pour créer votre rapport, telles que les adresses de sites Web, les titres de livres et de vidéos, ainsi que l'endroit où vous avez obtenu vos photos.</a:t>
            </a:r>
            <a:endParaRPr lang="en-CA" sz="2400" dirty="0">
              <a:solidFill>
                <a:schemeClr val="accent1">
                  <a:lumMod val="50000"/>
                </a:schemeClr>
              </a:solidFill>
            </a:endParaRPr>
          </a:p>
        </p:txBody>
      </p:sp>
    </p:spTree>
    <p:extLst>
      <p:ext uri="{BB962C8B-B14F-4D97-AF65-F5344CB8AC3E}">
        <p14:creationId xmlns:p14="http://schemas.microsoft.com/office/powerpoint/2010/main" val="188341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7368" y="1052736"/>
            <a:ext cx="11233248" cy="1169551"/>
          </a:xfrm>
          <a:prstGeom prst="rect">
            <a:avLst/>
          </a:prstGeom>
          <a:noFill/>
        </p:spPr>
        <p:txBody>
          <a:bodyPr wrap="square" rtlCol="0">
            <a:spAutoFit/>
          </a:bodyPr>
          <a:lstStyle/>
          <a:p>
            <a:pPr algn="ctr"/>
            <a:r>
              <a:rPr lang="en-CA" sz="7000" b="1" i="1" dirty="0">
                <a:solidFill>
                  <a:schemeClr val="accent2">
                    <a:lumMod val="75000"/>
                  </a:schemeClr>
                </a:solidFill>
                <a:latin typeface="Aleo" panose="020F0502020204030203" pitchFamily="34" charset="0"/>
              </a:rPr>
              <a:t>Merci!</a:t>
            </a:r>
          </a:p>
        </p:txBody>
      </p:sp>
      <p:pic>
        <p:nvPicPr>
          <p:cNvPr id="7" name="Picture 6">
            <a:extLst>
              <a:ext uri="{FF2B5EF4-FFF2-40B4-BE49-F238E27FC236}">
                <a16:creationId xmlns:a16="http://schemas.microsoft.com/office/drawing/2014/main" id="{CB7272CA-554E-43DE-9E54-FC0AC37CF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128" y="4437112"/>
            <a:ext cx="4248472" cy="1142839"/>
          </a:xfrm>
          <a:prstGeom prst="rect">
            <a:avLst/>
          </a:prstGeom>
        </p:spPr>
      </p:pic>
      <p:pic>
        <p:nvPicPr>
          <p:cNvPr id="8" name="Picture 7">
            <a:extLst>
              <a:ext uri="{FF2B5EF4-FFF2-40B4-BE49-F238E27FC236}">
                <a16:creationId xmlns:a16="http://schemas.microsoft.com/office/drawing/2014/main" id="{68948A16-A507-49BD-8D29-4AF4AAB4F6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416" y="2492897"/>
            <a:ext cx="5964938" cy="2389038"/>
          </a:xfrm>
          <a:prstGeom prst="rect">
            <a:avLst/>
          </a:prstGeom>
        </p:spPr>
      </p:pic>
    </p:spTree>
    <p:extLst>
      <p:ext uri="{BB962C8B-B14F-4D97-AF65-F5344CB8AC3E}">
        <p14:creationId xmlns:p14="http://schemas.microsoft.com/office/powerpoint/2010/main" val="1312282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5400" b="1" dirty="0">
                <a:solidFill>
                  <a:schemeClr val="accent2">
                    <a:lumMod val="75000"/>
                  </a:schemeClr>
                </a:solidFill>
                <a:latin typeface="Aleo" panose="020F0502020204030203" pitchFamily="34" charset="0"/>
              </a:rPr>
              <a:t>Comment la </a:t>
            </a:r>
            <a:r>
              <a:rPr lang="en-CA" sz="5400" b="1" dirty="0" err="1">
                <a:solidFill>
                  <a:schemeClr val="accent2">
                    <a:lumMod val="75000"/>
                  </a:schemeClr>
                </a:solidFill>
                <a:latin typeface="Aleo" panose="020F0502020204030203" pitchFamily="34" charset="0"/>
              </a:rPr>
              <a:t>météo</a:t>
            </a:r>
            <a:r>
              <a:rPr lang="en-CA" sz="5400" b="1" dirty="0">
                <a:solidFill>
                  <a:schemeClr val="accent2">
                    <a:lumMod val="75000"/>
                  </a:schemeClr>
                </a:solidFill>
                <a:latin typeface="Aleo" panose="020F0502020204030203" pitchFamily="34" charset="0"/>
              </a:rPr>
              <a:t> nous </a:t>
            </a:r>
            <a:r>
              <a:rPr lang="en-CA" sz="5400" b="1" dirty="0" err="1">
                <a:solidFill>
                  <a:schemeClr val="accent2">
                    <a:lumMod val="75000"/>
                  </a:schemeClr>
                </a:solidFill>
                <a:latin typeface="Aleo" panose="020F0502020204030203" pitchFamily="34" charset="0"/>
              </a:rPr>
              <a:t>affecte</a:t>
            </a:r>
            <a:r>
              <a:rPr lang="en-CA" sz="5400" b="1" dirty="0">
                <a:solidFill>
                  <a:schemeClr val="accent2">
                    <a:lumMod val="75000"/>
                  </a:schemeClr>
                </a:solidFill>
                <a:latin typeface="Aleo" panose="020F0502020204030203" pitchFamily="34" charset="0"/>
              </a:rPr>
              <a:t>-t-</a:t>
            </a:r>
            <a:r>
              <a:rPr lang="en-CA" sz="5400" b="1" dirty="0" err="1">
                <a:solidFill>
                  <a:schemeClr val="accent2">
                    <a:lumMod val="75000"/>
                  </a:schemeClr>
                </a:solidFill>
                <a:latin typeface="Aleo" panose="020F0502020204030203" pitchFamily="34" charset="0"/>
              </a:rPr>
              <a:t>elle</a:t>
            </a:r>
            <a:r>
              <a:rPr lang="en-CA" sz="5400" b="1" dirty="0">
                <a:solidFill>
                  <a:schemeClr val="accent2">
                    <a:lumMod val="75000"/>
                  </a:schemeClr>
                </a:solidFill>
                <a:latin typeface="Aleo" panose="020F0502020204030203" pitchFamily="34" charset="0"/>
              </a:rPr>
              <a:t>?</a:t>
            </a:r>
          </a:p>
        </p:txBody>
      </p:sp>
      <p:sp>
        <p:nvSpPr>
          <p:cNvPr id="3" name="Content Placeholder 2"/>
          <p:cNvSpPr>
            <a:spLocks noGrp="1"/>
          </p:cNvSpPr>
          <p:nvPr>
            <p:ph idx="1"/>
          </p:nvPr>
        </p:nvSpPr>
        <p:spPr>
          <a:xfrm>
            <a:off x="1271464" y="2420888"/>
            <a:ext cx="9505056" cy="3384375"/>
          </a:xfrm>
        </p:spPr>
        <p:txBody>
          <a:bodyPr>
            <a:normAutofit/>
          </a:bodyPr>
          <a:lstStyle/>
          <a:p>
            <a:pPr marL="0" indent="0">
              <a:buNone/>
            </a:pPr>
            <a:r>
              <a:rPr lang="fr-FR" sz="2800" dirty="0">
                <a:solidFill>
                  <a:schemeClr val="accent1">
                    <a:lumMod val="50000"/>
                  </a:schemeClr>
                </a:solidFill>
              </a:rPr>
              <a:t>En fonction des conditions météorologiques actuelles, nos activités quotidiennes et notre comportement peuvent changer.</a:t>
            </a:r>
          </a:p>
          <a:p>
            <a:pPr marL="0" indent="0">
              <a:buNone/>
            </a:pPr>
            <a:r>
              <a:rPr lang="fr-FR" sz="2800" dirty="0">
                <a:solidFill>
                  <a:schemeClr val="accent1">
                    <a:lumMod val="50000"/>
                  </a:schemeClr>
                </a:solidFill>
              </a:rPr>
              <a:t>Quels sont les exemples de l'influence de la météo sur les activités et les comportements humains?</a:t>
            </a:r>
            <a:endParaRPr lang="en-CA" sz="2800" i="1" dirty="0">
              <a:solidFill>
                <a:schemeClr val="accent1">
                  <a:lumMod val="50000"/>
                </a:schemeClr>
              </a:solidFill>
            </a:endParaRPr>
          </a:p>
        </p:txBody>
      </p:sp>
    </p:spTree>
    <p:extLst>
      <p:ext uri="{BB962C8B-B14F-4D97-AF65-F5344CB8AC3E}">
        <p14:creationId xmlns:p14="http://schemas.microsoft.com/office/powerpoint/2010/main" val="358586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22059"/>
            <a:ext cx="10058400" cy="1450757"/>
          </a:xfrm>
        </p:spPr>
        <p:txBody>
          <a:bodyPr>
            <a:noAutofit/>
          </a:bodyPr>
          <a:lstStyle/>
          <a:p>
            <a:r>
              <a:rPr lang="fr-FR" sz="4500" b="1" dirty="0">
                <a:solidFill>
                  <a:schemeClr val="accent2">
                    <a:lumMod val="75000"/>
                  </a:schemeClr>
                </a:solidFill>
                <a:latin typeface="Aleo" panose="020F0502020204030203" pitchFamily="34" charset="0"/>
              </a:rPr>
              <a:t>Comment les conditions météorologiques affectent-elles la faune?</a:t>
            </a:r>
            <a:endParaRPr lang="en-CA" sz="4500" b="1" dirty="0">
              <a:solidFill>
                <a:schemeClr val="accent2">
                  <a:lumMod val="75000"/>
                </a:schemeClr>
              </a:solidFill>
              <a:latin typeface="Aleo" panose="020F0502020204030203" pitchFamily="34" charset="0"/>
            </a:endParaRPr>
          </a:p>
        </p:txBody>
      </p:sp>
      <p:sp>
        <p:nvSpPr>
          <p:cNvPr id="3" name="Content Placeholder 2"/>
          <p:cNvSpPr>
            <a:spLocks noGrp="1"/>
          </p:cNvSpPr>
          <p:nvPr>
            <p:ph idx="1"/>
          </p:nvPr>
        </p:nvSpPr>
        <p:spPr>
          <a:xfrm>
            <a:off x="1271464" y="2492896"/>
            <a:ext cx="9793088" cy="2808311"/>
          </a:xfrm>
        </p:spPr>
        <p:txBody>
          <a:bodyPr>
            <a:normAutofit/>
          </a:bodyPr>
          <a:lstStyle/>
          <a:p>
            <a:pPr marL="0" indent="0">
              <a:buNone/>
            </a:pPr>
            <a:r>
              <a:rPr lang="fr-FR" sz="2800" dirty="0">
                <a:solidFill>
                  <a:schemeClr val="accent1">
                    <a:lumMod val="50000"/>
                  </a:schemeClr>
                </a:solidFill>
              </a:rPr>
              <a:t>Tout comme les humains, les animaux sauvages sont également affectés par les conditions météorologiques.</a:t>
            </a:r>
          </a:p>
          <a:p>
            <a:pPr marL="0" indent="0">
              <a:buNone/>
            </a:pPr>
            <a:r>
              <a:rPr lang="fr-FR" sz="2800" dirty="0">
                <a:solidFill>
                  <a:schemeClr val="accent1">
                    <a:lumMod val="50000"/>
                  </a:schemeClr>
                </a:solidFill>
              </a:rPr>
              <a:t> Aujourd'hui, nous allons découvrir les différentes façons dont les </a:t>
            </a:r>
            <a:r>
              <a:rPr lang="fr-FR" sz="2800" b="1" dirty="0">
                <a:solidFill>
                  <a:schemeClr val="accent1">
                    <a:lumMod val="50000"/>
                  </a:schemeClr>
                </a:solidFill>
              </a:rPr>
              <a:t>animaux sauvages qui vivent dans les terres humides </a:t>
            </a:r>
            <a:r>
              <a:rPr lang="fr-FR" sz="2800" dirty="0">
                <a:solidFill>
                  <a:schemeClr val="accent1">
                    <a:lumMod val="50000"/>
                  </a:schemeClr>
                </a:solidFill>
              </a:rPr>
              <a:t>réagissent aux différentes conditions météorologiques.</a:t>
            </a:r>
            <a:endParaRPr lang="en-CA" sz="2800" i="1" dirty="0">
              <a:solidFill>
                <a:schemeClr val="accent1">
                  <a:lumMod val="50000"/>
                </a:schemeClr>
              </a:solidFill>
            </a:endParaRPr>
          </a:p>
        </p:txBody>
      </p:sp>
    </p:spTree>
    <p:extLst>
      <p:ext uri="{BB962C8B-B14F-4D97-AF65-F5344CB8AC3E}">
        <p14:creationId xmlns:p14="http://schemas.microsoft.com/office/powerpoint/2010/main" val="327425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286603"/>
            <a:ext cx="11161240" cy="1450757"/>
          </a:xfrm>
        </p:spPr>
        <p:txBody>
          <a:bodyPr>
            <a:normAutofit/>
          </a:bodyPr>
          <a:lstStyle/>
          <a:p>
            <a:r>
              <a:rPr lang="en-CA" sz="4500" b="1" dirty="0" err="1">
                <a:solidFill>
                  <a:schemeClr val="accent2">
                    <a:lumMod val="75000"/>
                  </a:schemeClr>
                </a:solidFill>
                <a:latin typeface="Aleo" panose="020F0502020204030203" pitchFamily="34" charset="0"/>
              </a:rPr>
              <a:t>Premièrement</a:t>
            </a:r>
            <a:r>
              <a:rPr lang="en-CA" sz="4500" b="1" dirty="0">
                <a:solidFill>
                  <a:schemeClr val="accent2">
                    <a:lumMod val="75000"/>
                  </a:schemeClr>
                </a:solidFill>
                <a:latin typeface="Aleo" panose="020F0502020204030203" pitchFamily="34" charset="0"/>
              </a:rPr>
              <a:t>, </a:t>
            </a:r>
            <a:r>
              <a:rPr lang="en-CA" sz="4500" b="1" dirty="0" err="1">
                <a:solidFill>
                  <a:schemeClr val="accent2">
                    <a:lumMod val="75000"/>
                  </a:schemeClr>
                </a:solidFill>
                <a:latin typeface="Aleo" panose="020F0502020204030203" pitchFamily="34" charset="0"/>
              </a:rPr>
              <a:t>qu’est-ce</a:t>
            </a:r>
            <a:r>
              <a:rPr lang="en-CA" sz="4500" b="1" dirty="0">
                <a:solidFill>
                  <a:schemeClr val="accent2">
                    <a:lumMod val="75000"/>
                  </a:schemeClr>
                </a:solidFill>
                <a:latin typeface="Aleo" panose="020F0502020204030203" pitchFamily="34" charset="0"/>
              </a:rPr>
              <a:t> </a:t>
            </a:r>
            <a:r>
              <a:rPr lang="en-CA" sz="4500" b="1" dirty="0" err="1">
                <a:solidFill>
                  <a:schemeClr val="accent2">
                    <a:lumMod val="75000"/>
                  </a:schemeClr>
                </a:solidFill>
                <a:latin typeface="Aleo" panose="020F0502020204030203" pitchFamily="34" charset="0"/>
              </a:rPr>
              <a:t>qu’une</a:t>
            </a:r>
            <a:r>
              <a:rPr lang="en-CA" sz="4500" b="1" dirty="0">
                <a:solidFill>
                  <a:schemeClr val="accent2">
                    <a:lumMod val="75000"/>
                  </a:schemeClr>
                </a:solidFill>
                <a:latin typeface="Aleo" panose="020F0502020204030203" pitchFamily="34" charset="0"/>
              </a:rPr>
              <a:t> </a:t>
            </a:r>
            <a:r>
              <a:rPr lang="en-CA" sz="4500" b="1" dirty="0" err="1">
                <a:solidFill>
                  <a:schemeClr val="accent2">
                    <a:lumMod val="75000"/>
                  </a:schemeClr>
                </a:solidFill>
                <a:latin typeface="Aleo" panose="020F0502020204030203" pitchFamily="34" charset="0"/>
              </a:rPr>
              <a:t>terre</a:t>
            </a:r>
            <a:r>
              <a:rPr lang="en-CA" sz="4500" b="1" dirty="0">
                <a:solidFill>
                  <a:schemeClr val="accent2">
                    <a:lumMod val="75000"/>
                  </a:schemeClr>
                </a:solidFill>
                <a:latin typeface="Aleo" panose="020F0502020204030203" pitchFamily="34" charset="0"/>
              </a:rPr>
              <a:t> </a:t>
            </a:r>
            <a:r>
              <a:rPr lang="en-CA" sz="4500" b="1" dirty="0" err="1">
                <a:solidFill>
                  <a:schemeClr val="accent2">
                    <a:lumMod val="75000"/>
                  </a:schemeClr>
                </a:solidFill>
                <a:latin typeface="Aleo" panose="020F0502020204030203" pitchFamily="34" charset="0"/>
              </a:rPr>
              <a:t>humide</a:t>
            </a:r>
            <a:r>
              <a:rPr lang="en-CA" sz="4500" b="1" dirty="0">
                <a:solidFill>
                  <a:schemeClr val="accent2">
                    <a:lumMod val="75000"/>
                  </a:schemeClr>
                </a:solidFill>
                <a:latin typeface="Aleo" panose="020F0502020204030203" pitchFamily="34" charset="0"/>
              </a:rPr>
              <a:t>?</a:t>
            </a:r>
          </a:p>
        </p:txBody>
      </p:sp>
      <p:sp>
        <p:nvSpPr>
          <p:cNvPr id="17" name="TextBox 16"/>
          <p:cNvSpPr txBox="1"/>
          <p:nvPr/>
        </p:nvSpPr>
        <p:spPr>
          <a:xfrm>
            <a:off x="1443941" y="1908009"/>
            <a:ext cx="9954201" cy="461665"/>
          </a:xfrm>
          <a:prstGeom prst="rect">
            <a:avLst/>
          </a:prstGeom>
          <a:noFill/>
        </p:spPr>
        <p:txBody>
          <a:bodyPr wrap="square" rtlCol="0">
            <a:spAutoFit/>
          </a:bodyPr>
          <a:lstStyle/>
          <a:p>
            <a:pPr marL="285750" indent="-285750">
              <a:buFont typeface="Arial" panose="020B0604020202020204" pitchFamily="34" charset="0"/>
              <a:buChar char="•"/>
            </a:pPr>
            <a:r>
              <a:rPr lang="fr-FR" sz="2400" dirty="0">
                <a:solidFill>
                  <a:schemeClr val="accent2">
                    <a:lumMod val="50000"/>
                  </a:schemeClr>
                </a:solidFill>
              </a:rPr>
              <a:t> Une terre saturée d'eau en permanence ou périodiquement.</a:t>
            </a:r>
            <a:endParaRPr lang="en-CA" sz="2400" dirty="0">
              <a:solidFill>
                <a:schemeClr val="accent2">
                  <a:lumMod val="50000"/>
                </a:schemeClr>
              </a:solidFill>
            </a:endParaRPr>
          </a:p>
        </p:txBody>
      </p:sp>
      <p:sp>
        <p:nvSpPr>
          <p:cNvPr id="18" name="Rectangle 17"/>
          <p:cNvSpPr/>
          <p:nvPr/>
        </p:nvSpPr>
        <p:spPr>
          <a:xfrm>
            <a:off x="1454575" y="2402380"/>
            <a:ext cx="8146848" cy="461665"/>
          </a:xfrm>
          <a:prstGeom prst="rect">
            <a:avLst/>
          </a:prstGeom>
        </p:spPr>
        <p:txBody>
          <a:bodyPr wrap="square">
            <a:spAutoFit/>
          </a:bodyPr>
          <a:lstStyle/>
          <a:p>
            <a:pPr marL="342900" indent="-342900">
              <a:buFont typeface="Arial" panose="020B0604020202020204" pitchFamily="34" charset="0"/>
              <a:buChar char="•"/>
            </a:pPr>
            <a:r>
              <a:rPr lang="fr-FR" sz="2400" dirty="0">
                <a:solidFill>
                  <a:schemeClr val="accent2">
                    <a:lumMod val="50000"/>
                  </a:schemeClr>
                </a:solidFill>
              </a:rPr>
              <a:t>Elle contient des plantes adaptées à l'eau ou à un sol humide.</a:t>
            </a:r>
            <a:endParaRPr lang="en-CA" sz="2400" dirty="0">
              <a:solidFill>
                <a:schemeClr val="accent2">
                  <a:lumMod val="50000"/>
                </a:schemeClr>
              </a:solidFill>
            </a:endParaRPr>
          </a:p>
        </p:txBody>
      </p:sp>
      <p:sp>
        <p:nvSpPr>
          <p:cNvPr id="19" name="Rectangle 18"/>
          <p:cNvSpPr/>
          <p:nvPr/>
        </p:nvSpPr>
        <p:spPr>
          <a:xfrm>
            <a:off x="1465208" y="2879761"/>
            <a:ext cx="10391431" cy="461665"/>
          </a:xfrm>
          <a:prstGeom prst="rect">
            <a:avLst/>
          </a:prstGeom>
        </p:spPr>
        <p:txBody>
          <a:bodyPr wrap="square">
            <a:spAutoFit/>
          </a:bodyPr>
          <a:lstStyle/>
          <a:p>
            <a:pPr marL="342900" indent="-342900">
              <a:buFont typeface="Arial" panose="020B0604020202020204" pitchFamily="34" charset="0"/>
              <a:buChar char="•"/>
            </a:pPr>
            <a:r>
              <a:rPr lang="fr-FR" sz="2400" dirty="0">
                <a:solidFill>
                  <a:schemeClr val="accent2">
                    <a:lumMod val="50000"/>
                  </a:schemeClr>
                </a:solidFill>
              </a:rPr>
              <a:t>La profondeur maximale d'une terre humide est de 2 mètres (environ 6'5'').</a:t>
            </a:r>
            <a:endParaRPr lang="en-CA" sz="2400" dirty="0">
              <a:solidFill>
                <a:schemeClr val="accent2">
                  <a:lumMod val="50000"/>
                </a:schemeClr>
              </a:solidFill>
            </a:endParaRPr>
          </a:p>
        </p:txBody>
      </p:sp>
      <p:sp>
        <p:nvSpPr>
          <p:cNvPr id="20" name="Rectangle 19"/>
          <p:cNvSpPr/>
          <p:nvPr/>
        </p:nvSpPr>
        <p:spPr>
          <a:xfrm>
            <a:off x="1465208" y="3356992"/>
            <a:ext cx="10103399" cy="461665"/>
          </a:xfrm>
          <a:prstGeom prst="rect">
            <a:avLst/>
          </a:prstGeom>
        </p:spPr>
        <p:txBody>
          <a:bodyPr wrap="square">
            <a:spAutoFit/>
          </a:bodyPr>
          <a:lstStyle/>
          <a:p>
            <a:pPr marL="342900" indent="-342900">
              <a:buFont typeface="Arial" panose="020B0604020202020204" pitchFamily="34" charset="0"/>
              <a:buChar char="•"/>
            </a:pPr>
            <a:r>
              <a:rPr lang="fr-FR" sz="2400" dirty="0">
                <a:solidFill>
                  <a:schemeClr val="accent2">
                    <a:lumMod val="50000"/>
                  </a:schemeClr>
                </a:solidFill>
              </a:rPr>
              <a:t>Un écosystème et un habitat pour de nombreux types d’êtres vivants</a:t>
            </a:r>
            <a:endParaRPr lang="en-CA" sz="2400" dirty="0">
              <a:solidFill>
                <a:schemeClr val="accent2">
                  <a:lumMod val="50000"/>
                </a:schemeClr>
              </a:solidFill>
            </a:endParaRPr>
          </a:p>
        </p:txBody>
      </p:sp>
      <p:sp>
        <p:nvSpPr>
          <p:cNvPr id="22" name="TextBox 21"/>
          <p:cNvSpPr txBox="1"/>
          <p:nvPr/>
        </p:nvSpPr>
        <p:spPr>
          <a:xfrm>
            <a:off x="1097280" y="3936560"/>
            <a:ext cx="4926712" cy="523220"/>
          </a:xfrm>
          <a:prstGeom prst="rect">
            <a:avLst/>
          </a:prstGeom>
          <a:noFill/>
        </p:spPr>
        <p:txBody>
          <a:bodyPr wrap="square" rtlCol="0">
            <a:spAutoFit/>
          </a:bodyPr>
          <a:lstStyle/>
          <a:p>
            <a:r>
              <a:rPr lang="en-CA" sz="2800" b="1" dirty="0">
                <a:solidFill>
                  <a:schemeClr val="accent2">
                    <a:lumMod val="75000"/>
                  </a:schemeClr>
                </a:solidFill>
              </a:rPr>
              <a:t>Types de </a:t>
            </a:r>
            <a:r>
              <a:rPr lang="en-CA" sz="2800" b="1" dirty="0" err="1">
                <a:solidFill>
                  <a:schemeClr val="accent2">
                    <a:lumMod val="75000"/>
                  </a:schemeClr>
                </a:solidFill>
              </a:rPr>
              <a:t>terres</a:t>
            </a:r>
            <a:r>
              <a:rPr lang="en-CA" sz="2800" b="1" dirty="0">
                <a:solidFill>
                  <a:schemeClr val="accent2">
                    <a:lumMod val="75000"/>
                  </a:schemeClr>
                </a:solidFill>
              </a:rPr>
              <a:t> </a:t>
            </a:r>
            <a:r>
              <a:rPr lang="en-CA" sz="2800" b="1" dirty="0" err="1">
                <a:solidFill>
                  <a:schemeClr val="accent2">
                    <a:lumMod val="75000"/>
                  </a:schemeClr>
                </a:solidFill>
              </a:rPr>
              <a:t>humides</a:t>
            </a:r>
            <a:r>
              <a:rPr lang="en-CA" sz="2800" b="1" dirty="0">
                <a:solidFill>
                  <a:schemeClr val="accent2">
                    <a:lumMod val="75000"/>
                  </a:schemeClr>
                </a:solidFill>
              </a:rPr>
              <a:t> :</a:t>
            </a:r>
          </a:p>
        </p:txBody>
      </p:sp>
      <p:sp>
        <p:nvSpPr>
          <p:cNvPr id="24" name="Rectangle 23"/>
          <p:cNvSpPr/>
          <p:nvPr/>
        </p:nvSpPr>
        <p:spPr>
          <a:xfrm>
            <a:off x="5690451" y="5816127"/>
            <a:ext cx="1125629" cy="369332"/>
          </a:xfrm>
          <a:prstGeom prst="rect">
            <a:avLst/>
          </a:prstGeom>
        </p:spPr>
        <p:txBody>
          <a:bodyPr wrap="none">
            <a:spAutoFit/>
          </a:bodyPr>
          <a:lstStyle/>
          <a:p>
            <a:r>
              <a:rPr lang="en-CA" b="1" dirty="0" err="1">
                <a:solidFill>
                  <a:schemeClr val="accent2">
                    <a:lumMod val="75000"/>
                  </a:schemeClr>
                </a:solidFill>
              </a:rPr>
              <a:t>Marécage</a:t>
            </a:r>
            <a:endParaRPr lang="en-CA" b="1" dirty="0">
              <a:solidFill>
                <a:schemeClr val="accent2">
                  <a:lumMod val="75000"/>
                </a:schemeClr>
              </a:solidFill>
            </a:endParaRPr>
          </a:p>
        </p:txBody>
      </p:sp>
      <p:sp>
        <p:nvSpPr>
          <p:cNvPr id="25" name="Oval 24"/>
          <p:cNvSpPr/>
          <p:nvPr/>
        </p:nvSpPr>
        <p:spPr>
          <a:xfrm>
            <a:off x="5527999" y="4564242"/>
            <a:ext cx="1303989" cy="125188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7191309" y="5734997"/>
            <a:ext cx="2145051" cy="646331"/>
          </a:xfrm>
          <a:prstGeom prst="rect">
            <a:avLst/>
          </a:prstGeom>
        </p:spPr>
        <p:txBody>
          <a:bodyPr wrap="square">
            <a:spAutoFit/>
          </a:bodyPr>
          <a:lstStyle/>
          <a:p>
            <a:pPr algn="ctr"/>
            <a:r>
              <a:rPr lang="en-CA" b="1" dirty="0" err="1">
                <a:solidFill>
                  <a:schemeClr val="accent2">
                    <a:lumMod val="75000"/>
                  </a:schemeClr>
                </a:solidFill>
              </a:rPr>
              <a:t>Tourbière</a:t>
            </a:r>
            <a:r>
              <a:rPr lang="en-CA" b="1" dirty="0">
                <a:solidFill>
                  <a:schemeClr val="accent2">
                    <a:lumMod val="75000"/>
                  </a:schemeClr>
                </a:solidFill>
              </a:rPr>
              <a:t> </a:t>
            </a:r>
            <a:r>
              <a:rPr lang="en-CA" b="1" dirty="0" err="1">
                <a:solidFill>
                  <a:schemeClr val="accent2">
                    <a:lumMod val="75000"/>
                  </a:schemeClr>
                </a:solidFill>
              </a:rPr>
              <a:t>ombrotrophe</a:t>
            </a:r>
            <a:endParaRPr lang="en-CA" b="1" dirty="0">
              <a:solidFill>
                <a:schemeClr val="accent2">
                  <a:lumMod val="75000"/>
                </a:schemeClr>
              </a:solidFill>
            </a:endParaRPr>
          </a:p>
        </p:txBody>
      </p:sp>
      <p:sp>
        <p:nvSpPr>
          <p:cNvPr id="28" name="Oval 27"/>
          <p:cNvSpPr/>
          <p:nvPr/>
        </p:nvSpPr>
        <p:spPr>
          <a:xfrm>
            <a:off x="7546446" y="4572615"/>
            <a:ext cx="1303989" cy="125188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p:cNvSpPr/>
          <p:nvPr/>
        </p:nvSpPr>
        <p:spPr>
          <a:xfrm>
            <a:off x="3143672" y="5734997"/>
            <a:ext cx="2145052" cy="646331"/>
          </a:xfrm>
          <a:prstGeom prst="rect">
            <a:avLst/>
          </a:prstGeom>
        </p:spPr>
        <p:txBody>
          <a:bodyPr wrap="square">
            <a:spAutoFit/>
          </a:bodyPr>
          <a:lstStyle/>
          <a:p>
            <a:pPr algn="ctr"/>
            <a:r>
              <a:rPr lang="en-CA" b="1" dirty="0" err="1">
                <a:solidFill>
                  <a:schemeClr val="accent2">
                    <a:lumMod val="75000"/>
                  </a:schemeClr>
                </a:solidFill>
              </a:rPr>
              <a:t>Tourbière</a:t>
            </a:r>
            <a:r>
              <a:rPr lang="en-CA" b="1" dirty="0">
                <a:solidFill>
                  <a:schemeClr val="accent2">
                    <a:lumMod val="75000"/>
                  </a:schemeClr>
                </a:solidFill>
              </a:rPr>
              <a:t> minérotrophe</a:t>
            </a:r>
          </a:p>
        </p:txBody>
      </p:sp>
      <p:sp>
        <p:nvSpPr>
          <p:cNvPr id="31" name="Oval 30"/>
          <p:cNvSpPr/>
          <p:nvPr/>
        </p:nvSpPr>
        <p:spPr>
          <a:xfrm>
            <a:off x="3509552" y="4564241"/>
            <a:ext cx="1303989" cy="125188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p:nvSpPr>
        <p:spPr>
          <a:xfrm>
            <a:off x="1775520" y="5816125"/>
            <a:ext cx="1278926" cy="369333"/>
          </a:xfrm>
          <a:prstGeom prst="rect">
            <a:avLst/>
          </a:prstGeom>
          <a:noFill/>
        </p:spPr>
        <p:txBody>
          <a:bodyPr wrap="square" rtlCol="0">
            <a:spAutoFit/>
          </a:bodyPr>
          <a:lstStyle/>
          <a:p>
            <a:r>
              <a:rPr lang="en-CA" b="1" dirty="0">
                <a:solidFill>
                  <a:schemeClr val="accent2">
                    <a:lumMod val="75000"/>
                  </a:schemeClr>
                </a:solidFill>
              </a:rPr>
              <a:t>Marais</a:t>
            </a:r>
          </a:p>
        </p:txBody>
      </p:sp>
      <p:sp>
        <p:nvSpPr>
          <p:cNvPr id="34" name="Oval 33"/>
          <p:cNvSpPr/>
          <p:nvPr/>
        </p:nvSpPr>
        <p:spPr>
          <a:xfrm>
            <a:off x="1491105" y="4564241"/>
            <a:ext cx="1303989" cy="125188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5" name="Group 34"/>
          <p:cNvGrpSpPr/>
          <p:nvPr/>
        </p:nvGrpSpPr>
        <p:grpSpPr>
          <a:xfrm>
            <a:off x="9143056" y="4572614"/>
            <a:ext cx="2524281" cy="1623477"/>
            <a:chOff x="9318442" y="4239581"/>
            <a:chExt cx="2524281" cy="1623477"/>
          </a:xfrm>
        </p:grpSpPr>
        <p:sp>
          <p:nvSpPr>
            <p:cNvPr id="36" name="Rectangle 35"/>
            <p:cNvSpPr/>
            <p:nvPr/>
          </p:nvSpPr>
          <p:spPr>
            <a:xfrm>
              <a:off x="9318442" y="5493726"/>
              <a:ext cx="2524281" cy="369332"/>
            </a:xfrm>
            <a:prstGeom prst="rect">
              <a:avLst/>
            </a:prstGeom>
          </p:spPr>
          <p:txBody>
            <a:bodyPr wrap="none">
              <a:spAutoFit/>
            </a:bodyPr>
            <a:lstStyle/>
            <a:p>
              <a:r>
                <a:rPr lang="en-CA" b="1" dirty="0">
                  <a:solidFill>
                    <a:schemeClr val="accent2">
                      <a:lumMod val="75000"/>
                    </a:schemeClr>
                  </a:solidFill>
                </a:rPr>
                <a:t>Plan </a:t>
              </a:r>
              <a:r>
                <a:rPr lang="en-CA" b="1" dirty="0" err="1">
                  <a:solidFill>
                    <a:schemeClr val="accent2">
                      <a:lumMod val="75000"/>
                    </a:schemeClr>
                  </a:solidFill>
                </a:rPr>
                <a:t>d’eau</a:t>
              </a:r>
              <a:r>
                <a:rPr lang="en-CA" b="1" dirty="0">
                  <a:solidFill>
                    <a:schemeClr val="accent2">
                      <a:lumMod val="75000"/>
                    </a:schemeClr>
                  </a:solidFill>
                </a:rPr>
                <a:t> </a:t>
              </a:r>
              <a:r>
                <a:rPr lang="en-CA" b="1" dirty="0" err="1">
                  <a:solidFill>
                    <a:schemeClr val="accent2">
                      <a:lumMod val="75000"/>
                    </a:schemeClr>
                  </a:solidFill>
                </a:rPr>
                <a:t>peu</a:t>
              </a:r>
              <a:r>
                <a:rPr lang="en-CA" b="1" dirty="0">
                  <a:solidFill>
                    <a:schemeClr val="accent2">
                      <a:lumMod val="75000"/>
                    </a:schemeClr>
                  </a:solidFill>
                </a:rPr>
                <a:t> profonde</a:t>
              </a:r>
              <a:endParaRPr lang="en-CA" dirty="0">
                <a:solidFill>
                  <a:schemeClr val="accent2">
                    <a:lumMod val="75000"/>
                  </a:schemeClr>
                </a:solidFill>
              </a:endParaRPr>
            </a:p>
          </p:txBody>
        </p:sp>
        <p:sp>
          <p:nvSpPr>
            <p:cNvPr id="37" name="Oval 36"/>
            <p:cNvSpPr/>
            <p:nvPr/>
          </p:nvSpPr>
          <p:spPr>
            <a:xfrm>
              <a:off x="9602550" y="4239581"/>
              <a:ext cx="1303989" cy="1251885"/>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29720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P spid="24" grpId="0"/>
      <p:bldP spid="25" grpId="0" animBg="1"/>
      <p:bldP spid="27" grpId="0"/>
      <p:bldP spid="28" grpId="0" animBg="1"/>
      <p:bldP spid="30" grpId="0"/>
      <p:bldP spid="31"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5400" b="1" dirty="0">
                <a:solidFill>
                  <a:schemeClr val="accent2">
                    <a:lumMod val="75000"/>
                  </a:schemeClr>
                </a:solidFill>
                <a:latin typeface="Aleo" panose="020F0502020204030203" pitchFamily="34" charset="0"/>
              </a:rPr>
              <a:t>Terre </a:t>
            </a:r>
            <a:r>
              <a:rPr lang="en-CA" sz="5400" b="1" dirty="0" err="1">
                <a:solidFill>
                  <a:schemeClr val="accent2">
                    <a:lumMod val="75000"/>
                  </a:schemeClr>
                </a:solidFill>
                <a:latin typeface="Aleo" panose="020F0502020204030203" pitchFamily="34" charset="0"/>
              </a:rPr>
              <a:t>humide</a:t>
            </a:r>
            <a:r>
              <a:rPr lang="en-CA" sz="5400" b="1" dirty="0">
                <a:solidFill>
                  <a:schemeClr val="accent2">
                    <a:lumMod val="75000"/>
                  </a:schemeClr>
                </a:solidFill>
                <a:latin typeface="Aleo" panose="020F0502020204030203" pitchFamily="34" charset="0"/>
              </a:rPr>
              <a:t> &amp; </a:t>
            </a:r>
            <a:r>
              <a:rPr lang="en-CA" sz="5400" b="1" dirty="0" err="1">
                <a:solidFill>
                  <a:schemeClr val="accent2">
                    <a:lumMod val="75000"/>
                  </a:schemeClr>
                </a:solidFill>
                <a:latin typeface="Aleo" panose="020F0502020204030203" pitchFamily="34" charset="0"/>
              </a:rPr>
              <a:t>météo</a:t>
            </a:r>
            <a:endParaRPr lang="en-CA" sz="5400" b="1" dirty="0">
              <a:solidFill>
                <a:schemeClr val="accent2">
                  <a:lumMod val="75000"/>
                </a:schemeClr>
              </a:solidFill>
              <a:latin typeface="Aleo" panose="020F0502020204030203" pitchFamily="34" charset="0"/>
            </a:endParaRPr>
          </a:p>
        </p:txBody>
      </p:sp>
      <p:sp>
        <p:nvSpPr>
          <p:cNvPr id="3" name="Content Placeholder 2"/>
          <p:cNvSpPr>
            <a:spLocks noGrp="1"/>
          </p:cNvSpPr>
          <p:nvPr>
            <p:ph idx="1"/>
          </p:nvPr>
        </p:nvSpPr>
        <p:spPr>
          <a:xfrm>
            <a:off x="1271464" y="1765960"/>
            <a:ext cx="10225136" cy="4525963"/>
          </a:xfrm>
        </p:spPr>
        <p:txBody>
          <a:bodyPr>
            <a:normAutofit/>
          </a:bodyPr>
          <a:lstStyle/>
          <a:p>
            <a:endParaRPr lang="en-CA" sz="2800" i="1" dirty="0">
              <a:solidFill>
                <a:schemeClr val="tx2">
                  <a:lumMod val="75000"/>
                </a:schemeClr>
              </a:solidFill>
            </a:endParaRPr>
          </a:p>
          <a:p>
            <a:pPr marL="0" indent="0">
              <a:buNone/>
            </a:pPr>
            <a:r>
              <a:rPr lang="fr-FR" sz="2800" dirty="0">
                <a:solidFill>
                  <a:schemeClr val="accent1">
                    <a:lumMod val="50000"/>
                  </a:schemeClr>
                </a:solidFill>
              </a:rPr>
              <a:t>Les animaux sauvages qui vivent dans les terres humides sont confrontés chaque jour à des conditions météorologiques très différentes.</a:t>
            </a:r>
          </a:p>
          <a:p>
            <a:pPr marL="0" indent="0">
              <a:buNone/>
            </a:pPr>
            <a:r>
              <a:rPr lang="fr-FR" sz="2800" dirty="0">
                <a:solidFill>
                  <a:schemeClr val="accent1">
                    <a:lumMod val="50000"/>
                  </a:schemeClr>
                </a:solidFill>
              </a:rPr>
              <a:t>Quels sont les exemples d'animaux qui vivent dans une terre humide? </a:t>
            </a:r>
          </a:p>
          <a:p>
            <a:pPr marL="0" indent="0">
              <a:buNone/>
            </a:pPr>
            <a:r>
              <a:rPr lang="fr-FR" sz="2800" dirty="0">
                <a:solidFill>
                  <a:schemeClr val="accent1">
                    <a:lumMod val="50000"/>
                  </a:schemeClr>
                </a:solidFill>
              </a:rPr>
              <a:t>Selon vous, comment les animaux des terres humides réagissent-ils aux différents types de météo?</a:t>
            </a:r>
            <a:endParaRPr lang="en-CA" sz="2800" dirty="0"/>
          </a:p>
        </p:txBody>
      </p:sp>
    </p:spTree>
    <p:extLst>
      <p:ext uri="{BB962C8B-B14F-4D97-AF65-F5344CB8AC3E}">
        <p14:creationId xmlns:p14="http://schemas.microsoft.com/office/powerpoint/2010/main" val="2384858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descr="20170801_IMG9619"/>
          <p:cNvSpPr>
            <a:spLocks noChangeArrowheads="1"/>
          </p:cNvSpPr>
          <p:nvPr/>
        </p:nvSpPr>
        <p:spPr bwMode="auto">
          <a:xfrm>
            <a:off x="1125774" y="1185132"/>
            <a:ext cx="5040560" cy="4968552"/>
          </a:xfrm>
          <a:prstGeom prst="ellipse">
            <a:avLst/>
          </a:prstGeom>
          <a:blipFill dpi="0" rotWithShape="0">
            <a:blip r:embed="rId3"/>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3" name="Text Box 3"/>
          <p:cNvSpPr txBox="1">
            <a:spLocks noChangeArrowheads="1"/>
          </p:cNvSpPr>
          <p:nvPr/>
        </p:nvSpPr>
        <p:spPr bwMode="auto">
          <a:xfrm>
            <a:off x="623392" y="404664"/>
            <a:ext cx="4320480"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err="1">
                <a:solidFill>
                  <a:schemeClr val="accent2">
                    <a:lumMod val="75000"/>
                  </a:schemeClr>
                </a:solidFill>
                <a:latin typeface="Aleo" panose="020F0502020204030203" pitchFamily="34" charset="0"/>
                <a:cs typeface="Arial" pitchFamily="34" charset="0"/>
              </a:rPr>
              <a:t>Chaud</a:t>
            </a:r>
            <a:r>
              <a:rPr lang="en-CA" altLang="en-US" sz="4000" b="1" dirty="0">
                <a:solidFill>
                  <a:schemeClr val="accent2">
                    <a:lumMod val="75000"/>
                  </a:schemeClr>
                </a:solidFill>
                <a:latin typeface="Aleo" panose="020F0502020204030203" pitchFamily="34" charset="0"/>
                <a:cs typeface="Arial" pitchFamily="34" charset="0"/>
              </a:rPr>
              <a:t> &amp; </a:t>
            </a:r>
            <a:r>
              <a:rPr lang="en-CA" altLang="en-US" sz="4000" b="1" dirty="0" err="1">
                <a:solidFill>
                  <a:schemeClr val="accent2">
                    <a:lumMod val="75000"/>
                  </a:schemeClr>
                </a:solidFill>
                <a:latin typeface="Aleo" panose="020F0502020204030203" pitchFamily="34" charset="0"/>
                <a:cs typeface="Arial" pitchFamily="34" charset="0"/>
              </a:rPr>
              <a:t>ensoleillé</a:t>
            </a:r>
            <a:endParaRPr lang="en-US" altLang="en-US" sz="2800" dirty="0">
              <a:solidFill>
                <a:schemeClr val="accent2">
                  <a:lumMod val="75000"/>
                </a:schemeClr>
              </a:solidFill>
              <a:latin typeface="Aleo" panose="020F0502020204030203" pitchFamily="34" charset="0"/>
              <a:cs typeface="Arial" pitchFamily="34" charset="0"/>
            </a:endParaRPr>
          </a:p>
        </p:txBody>
      </p:sp>
      <p:sp>
        <p:nvSpPr>
          <p:cNvPr id="4" name="Oval 5" descr="hp01267"/>
          <p:cNvSpPr>
            <a:spLocks noChangeArrowheads="1"/>
          </p:cNvSpPr>
          <p:nvPr/>
        </p:nvSpPr>
        <p:spPr bwMode="auto">
          <a:xfrm>
            <a:off x="6166334" y="522140"/>
            <a:ext cx="3247542" cy="3168352"/>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5" name="TextBox 4"/>
          <p:cNvSpPr txBox="1"/>
          <p:nvPr/>
        </p:nvSpPr>
        <p:spPr>
          <a:xfrm>
            <a:off x="8832304" y="4059238"/>
            <a:ext cx="2736304" cy="1569660"/>
          </a:xfrm>
          <a:prstGeom prst="rect">
            <a:avLst/>
          </a:prstGeom>
          <a:noFill/>
        </p:spPr>
        <p:txBody>
          <a:bodyPr wrap="square" rtlCol="0">
            <a:spAutoFit/>
          </a:bodyPr>
          <a:lstStyle/>
          <a:p>
            <a:pPr marL="265113" indent="-176213">
              <a:buFont typeface="Arial" panose="020B0604020202020204" pitchFamily="34" charset="0"/>
              <a:buChar char="•"/>
            </a:pPr>
            <a:r>
              <a:rPr lang="fr-FR" sz="1600" dirty="0">
                <a:solidFill>
                  <a:schemeClr val="tx2">
                    <a:lumMod val="75000"/>
                  </a:schemeClr>
                </a:solidFill>
              </a:rPr>
              <a:t>Halète pour rester au frais</a:t>
            </a:r>
          </a:p>
          <a:p>
            <a:pPr marL="265113" indent="-176213">
              <a:buFont typeface="Arial" panose="020B0604020202020204" pitchFamily="34" charset="0"/>
              <a:buChar char="•"/>
            </a:pPr>
            <a:r>
              <a:rPr lang="fr-FR" sz="1600" dirty="0">
                <a:solidFill>
                  <a:schemeClr val="tx2">
                    <a:lumMod val="75000"/>
                  </a:schemeClr>
                </a:solidFill>
              </a:rPr>
              <a:t>Se gonfle les plumes pour mieux s'immerger dans l'eau fraîche</a:t>
            </a:r>
          </a:p>
          <a:p>
            <a:pPr marL="265113" indent="-176213">
              <a:buFont typeface="Arial" panose="020B0604020202020204" pitchFamily="34" charset="0"/>
              <a:buChar char="•"/>
            </a:pPr>
            <a:r>
              <a:rPr lang="fr-FR" sz="1600" dirty="0">
                <a:solidFill>
                  <a:schemeClr val="tx2">
                    <a:lumMod val="75000"/>
                  </a:schemeClr>
                </a:solidFill>
              </a:rPr>
              <a:t>S'éclabousse pour rester au frais</a:t>
            </a:r>
            <a:endParaRPr lang="en-CA" sz="1600" dirty="0">
              <a:solidFill>
                <a:schemeClr val="tx2">
                  <a:lumMod val="75000"/>
                </a:schemeClr>
              </a:solidFill>
            </a:endParaRPr>
          </a:p>
        </p:txBody>
      </p:sp>
      <p:sp>
        <p:nvSpPr>
          <p:cNvPr id="6" name="Oval 5"/>
          <p:cNvSpPr/>
          <p:nvPr/>
        </p:nvSpPr>
        <p:spPr>
          <a:xfrm>
            <a:off x="8688288" y="3284984"/>
            <a:ext cx="3028380" cy="2664296"/>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9003297" y="3635732"/>
            <a:ext cx="2493303" cy="369332"/>
          </a:xfrm>
          <a:prstGeom prst="rect">
            <a:avLst/>
          </a:prstGeom>
          <a:noFill/>
        </p:spPr>
        <p:txBody>
          <a:bodyPr wrap="square" rtlCol="0">
            <a:spAutoFit/>
          </a:bodyPr>
          <a:lstStyle/>
          <a:p>
            <a:pPr algn="ctr"/>
            <a:r>
              <a:rPr lang="en-CA" b="1" dirty="0" err="1">
                <a:solidFill>
                  <a:schemeClr val="accent2">
                    <a:lumMod val="75000"/>
                  </a:schemeClr>
                </a:solidFill>
                <a:latin typeface="Aleo" panose="020F0502020204030203" pitchFamily="34" charset="0"/>
              </a:rPr>
              <a:t>Sarcelle</a:t>
            </a:r>
            <a:r>
              <a:rPr lang="en-CA" b="1" dirty="0">
                <a:solidFill>
                  <a:schemeClr val="accent2">
                    <a:lumMod val="75000"/>
                  </a:schemeClr>
                </a:solidFill>
                <a:latin typeface="Aleo" panose="020F0502020204030203" pitchFamily="34" charset="0"/>
              </a:rPr>
              <a:t> à </a:t>
            </a:r>
            <a:r>
              <a:rPr lang="en-CA" b="1" dirty="0" err="1">
                <a:solidFill>
                  <a:schemeClr val="accent2">
                    <a:lumMod val="75000"/>
                  </a:schemeClr>
                </a:solidFill>
                <a:latin typeface="Aleo" panose="020F0502020204030203" pitchFamily="34" charset="0"/>
              </a:rPr>
              <a:t>ailes</a:t>
            </a:r>
            <a:r>
              <a:rPr lang="en-CA" b="1" dirty="0">
                <a:solidFill>
                  <a:schemeClr val="accent2">
                    <a:lumMod val="75000"/>
                  </a:schemeClr>
                </a:solidFill>
                <a:latin typeface="Aleo" panose="020F0502020204030203" pitchFamily="34" charset="0"/>
              </a:rPr>
              <a:t> </a:t>
            </a:r>
            <a:r>
              <a:rPr lang="en-CA" b="1" dirty="0" err="1">
                <a:solidFill>
                  <a:schemeClr val="accent2">
                    <a:lumMod val="75000"/>
                  </a:schemeClr>
                </a:solidFill>
                <a:latin typeface="Aleo" panose="020F0502020204030203" pitchFamily="34" charset="0"/>
              </a:rPr>
              <a:t>vertes</a:t>
            </a:r>
            <a:endParaRPr lang="en-CA" dirty="0">
              <a:solidFill>
                <a:schemeClr val="accent2">
                  <a:lumMod val="75000"/>
                </a:schemeClr>
              </a:solidFill>
              <a:latin typeface="Aleo" panose="020F0502020204030203" pitchFamily="34" charset="0"/>
            </a:endParaRPr>
          </a:p>
        </p:txBody>
      </p:sp>
    </p:spTree>
    <p:extLst>
      <p:ext uri="{BB962C8B-B14F-4D97-AF65-F5344CB8AC3E}">
        <p14:creationId xmlns:p14="http://schemas.microsoft.com/office/powerpoint/2010/main" val="383137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52181" y="4144311"/>
            <a:ext cx="2916428" cy="1815882"/>
          </a:xfrm>
          <a:prstGeom prst="rect">
            <a:avLst/>
          </a:prstGeom>
          <a:noFill/>
        </p:spPr>
        <p:txBody>
          <a:bodyPr wrap="square" rtlCol="0">
            <a:spAutoFit/>
          </a:bodyPr>
          <a:lstStyle/>
          <a:p>
            <a:pPr marL="285750" indent="-196850">
              <a:buFont typeface="Arial" panose="020B0604020202020204" pitchFamily="34" charset="0"/>
              <a:buChar char="•"/>
            </a:pPr>
            <a:r>
              <a:rPr lang="fr-FR" sz="1600" dirty="0">
                <a:solidFill>
                  <a:schemeClr val="tx2">
                    <a:lumMod val="75000"/>
                  </a:schemeClr>
                </a:solidFill>
              </a:rPr>
              <a:t>Halète pour rester au frais</a:t>
            </a:r>
          </a:p>
          <a:p>
            <a:pPr marL="285750" indent="-196850">
              <a:buFont typeface="Arial" panose="020B0604020202020204" pitchFamily="34" charset="0"/>
              <a:buChar char="•"/>
            </a:pPr>
            <a:r>
              <a:rPr lang="fr-FR" sz="1600" dirty="0">
                <a:solidFill>
                  <a:schemeClr val="tx2">
                    <a:lumMod val="75000"/>
                  </a:schemeClr>
                </a:solidFill>
              </a:rPr>
              <a:t>S'asperge d'eau fraîche</a:t>
            </a:r>
          </a:p>
          <a:p>
            <a:pPr marL="285750" indent="-196850">
              <a:buFont typeface="Arial" panose="020B0604020202020204" pitchFamily="34" charset="0"/>
              <a:buChar char="•"/>
            </a:pPr>
            <a:r>
              <a:rPr lang="fr-FR" sz="1600" dirty="0">
                <a:solidFill>
                  <a:schemeClr val="tx2">
                    <a:lumMod val="75000"/>
                  </a:schemeClr>
                </a:solidFill>
              </a:rPr>
              <a:t>S'expose au soleil pour se débarrasser des parasites dans ses plumes.</a:t>
            </a:r>
            <a:br>
              <a:rPr lang="en-CA" sz="1600" dirty="0">
                <a:solidFill>
                  <a:schemeClr val="tx2">
                    <a:lumMod val="75000"/>
                  </a:schemeClr>
                </a:solidFill>
              </a:rPr>
            </a:br>
            <a:br>
              <a:rPr lang="en-CA" sz="1600" dirty="0">
                <a:solidFill>
                  <a:schemeClr val="tx2">
                    <a:lumMod val="75000"/>
                  </a:schemeClr>
                </a:solidFill>
              </a:rPr>
            </a:br>
            <a:endParaRPr lang="en-CA" sz="1600" dirty="0">
              <a:solidFill>
                <a:schemeClr val="tx2">
                  <a:lumMod val="75000"/>
                </a:schemeClr>
              </a:solidFill>
            </a:endParaRPr>
          </a:p>
        </p:txBody>
      </p:sp>
      <p:sp>
        <p:nvSpPr>
          <p:cNvPr id="6" name="Oval 5"/>
          <p:cNvSpPr/>
          <p:nvPr/>
        </p:nvSpPr>
        <p:spPr>
          <a:xfrm>
            <a:off x="8573199" y="3284562"/>
            <a:ext cx="3283441" cy="29527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8904312" y="3672574"/>
            <a:ext cx="2374590" cy="369332"/>
          </a:xfrm>
          <a:prstGeom prst="rect">
            <a:avLst/>
          </a:prstGeom>
          <a:noFill/>
        </p:spPr>
        <p:txBody>
          <a:bodyPr wrap="square" rtlCol="0">
            <a:spAutoFit/>
          </a:bodyPr>
          <a:lstStyle/>
          <a:p>
            <a:pPr algn="ctr"/>
            <a:r>
              <a:rPr lang="en-CA" b="1" dirty="0" err="1">
                <a:solidFill>
                  <a:schemeClr val="accent2">
                    <a:lumMod val="75000"/>
                  </a:schemeClr>
                </a:solidFill>
                <a:latin typeface="Aleo" panose="020F0502020204030203" pitchFamily="34" charset="0"/>
              </a:rPr>
              <a:t>Carouge</a:t>
            </a:r>
            <a:r>
              <a:rPr lang="en-CA" b="1" dirty="0">
                <a:solidFill>
                  <a:schemeClr val="accent2">
                    <a:lumMod val="75000"/>
                  </a:schemeClr>
                </a:solidFill>
                <a:latin typeface="Aleo" panose="020F0502020204030203" pitchFamily="34" charset="0"/>
              </a:rPr>
              <a:t> à </a:t>
            </a:r>
            <a:r>
              <a:rPr lang="en-CA" b="1" dirty="0" err="1">
                <a:solidFill>
                  <a:schemeClr val="accent2">
                    <a:lumMod val="75000"/>
                  </a:schemeClr>
                </a:solidFill>
                <a:latin typeface="Aleo" panose="020F0502020204030203" pitchFamily="34" charset="0"/>
              </a:rPr>
              <a:t>épaulettes</a:t>
            </a:r>
            <a:endParaRPr lang="en-CA" b="1" dirty="0">
              <a:solidFill>
                <a:schemeClr val="accent2">
                  <a:lumMod val="75000"/>
                </a:schemeClr>
              </a:solidFill>
              <a:latin typeface="Aleo" panose="020F0502020204030203" pitchFamily="34" charset="0"/>
            </a:endParaRPr>
          </a:p>
        </p:txBody>
      </p:sp>
      <p:sp>
        <p:nvSpPr>
          <p:cNvPr id="4" name="Oval 3"/>
          <p:cNvSpPr/>
          <p:nvPr/>
        </p:nvSpPr>
        <p:spPr>
          <a:xfrm>
            <a:off x="6166334" y="526182"/>
            <a:ext cx="3175533" cy="316938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blipFill dpi="0" rotWithShape="1">
                <a:blip r:embed="rId4" cstate="print">
                  <a:extLst>
                    <a:ext uri="{28A0092B-C50C-407E-A947-70E740481C1C}">
                      <a14:useLocalDpi xmlns:a14="http://schemas.microsoft.com/office/drawing/2010/main" val="0"/>
                    </a:ext>
                  </a:extLst>
                </a:blip>
                <a:srcRect/>
                <a:stretch>
                  <a:fillRect/>
                </a:stretch>
              </a:blipFill>
            </a:endParaRPr>
          </a:p>
        </p:txBody>
      </p:sp>
      <p:sp>
        <p:nvSpPr>
          <p:cNvPr id="10" name="Oval 2" descr="20170801_IMG9619"/>
          <p:cNvSpPr>
            <a:spLocks noChangeArrowheads="1"/>
          </p:cNvSpPr>
          <p:nvPr/>
        </p:nvSpPr>
        <p:spPr bwMode="auto">
          <a:xfrm>
            <a:off x="1125774" y="1185132"/>
            <a:ext cx="5040560" cy="4968552"/>
          </a:xfrm>
          <a:prstGeom prst="ellipse">
            <a:avLst/>
          </a:prstGeom>
          <a:blipFill dpi="0" rotWithShape="0">
            <a:blip r:embed="rId5"/>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1" name="Text Box 3">
            <a:extLst>
              <a:ext uri="{FF2B5EF4-FFF2-40B4-BE49-F238E27FC236}">
                <a16:creationId xmlns:a16="http://schemas.microsoft.com/office/drawing/2014/main" id="{5254D2D5-187B-4E95-8FB5-D226484FAC65}"/>
              </a:ext>
            </a:extLst>
          </p:cNvPr>
          <p:cNvSpPr txBox="1">
            <a:spLocks noChangeArrowheads="1"/>
          </p:cNvSpPr>
          <p:nvPr/>
        </p:nvSpPr>
        <p:spPr bwMode="auto">
          <a:xfrm>
            <a:off x="623392" y="404664"/>
            <a:ext cx="4320480"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err="1">
                <a:solidFill>
                  <a:schemeClr val="accent2">
                    <a:lumMod val="75000"/>
                  </a:schemeClr>
                </a:solidFill>
                <a:latin typeface="Aleo" panose="020F0502020204030203" pitchFamily="34" charset="0"/>
                <a:cs typeface="Arial" pitchFamily="34" charset="0"/>
              </a:rPr>
              <a:t>Chaud</a:t>
            </a:r>
            <a:r>
              <a:rPr lang="en-CA" altLang="en-US" sz="4000" b="1" dirty="0">
                <a:solidFill>
                  <a:schemeClr val="accent2">
                    <a:lumMod val="75000"/>
                  </a:schemeClr>
                </a:solidFill>
                <a:latin typeface="Aleo" panose="020F0502020204030203" pitchFamily="34" charset="0"/>
                <a:cs typeface="Arial" pitchFamily="34" charset="0"/>
              </a:rPr>
              <a:t> &amp; </a:t>
            </a:r>
            <a:r>
              <a:rPr lang="en-CA" altLang="en-US" sz="4000" b="1" dirty="0" err="1">
                <a:solidFill>
                  <a:schemeClr val="accent2">
                    <a:lumMod val="75000"/>
                  </a:schemeClr>
                </a:solidFill>
                <a:latin typeface="Aleo" panose="020F0502020204030203" pitchFamily="34" charset="0"/>
                <a:cs typeface="Arial" pitchFamily="34" charset="0"/>
              </a:rPr>
              <a:t>ensoleillé</a:t>
            </a:r>
            <a:endParaRPr lang="en-US" altLang="en-US" sz="2800" dirty="0">
              <a:solidFill>
                <a:schemeClr val="accent2">
                  <a:lumMod val="75000"/>
                </a:schemeClr>
              </a:solidFill>
              <a:latin typeface="Aleo" panose="020F0502020204030203" pitchFamily="34" charset="0"/>
              <a:cs typeface="Arial" pitchFamily="34" charset="0"/>
            </a:endParaRPr>
          </a:p>
        </p:txBody>
      </p:sp>
    </p:spTree>
    <p:extLst>
      <p:ext uri="{BB962C8B-B14F-4D97-AF65-F5344CB8AC3E}">
        <p14:creationId xmlns:p14="http://schemas.microsoft.com/office/powerpoint/2010/main" val="5822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0296" y="3992108"/>
            <a:ext cx="2088232" cy="1261884"/>
          </a:xfrm>
          <a:prstGeom prst="rect">
            <a:avLst/>
          </a:prstGeom>
          <a:noFill/>
        </p:spPr>
        <p:txBody>
          <a:bodyPr wrap="square" rtlCol="0">
            <a:spAutoFit/>
          </a:bodyPr>
          <a:lstStyle/>
          <a:p>
            <a:pPr marL="176213" indent="-176213">
              <a:buFont typeface="Arial" panose="020B0604020202020204" pitchFamily="34" charset="0"/>
              <a:buChar char="•"/>
              <a:tabLst>
                <a:tab pos="176213" algn="l"/>
              </a:tabLst>
            </a:pPr>
            <a:r>
              <a:rPr lang="fr-FR" sz="1600" dirty="0">
                <a:solidFill>
                  <a:schemeClr val="tx2">
                    <a:lumMod val="75000"/>
                  </a:schemeClr>
                </a:solidFill>
              </a:rPr>
              <a:t>Trouve de l'ombre pour se rafraîchir</a:t>
            </a:r>
          </a:p>
          <a:p>
            <a:pPr marL="176213" indent="-176213">
              <a:buFont typeface="Arial" panose="020B0604020202020204" pitchFamily="34" charset="0"/>
              <a:buChar char="•"/>
              <a:tabLst>
                <a:tab pos="176213" algn="l"/>
              </a:tabLst>
            </a:pPr>
            <a:r>
              <a:rPr lang="fr-FR" sz="1600" dirty="0">
                <a:solidFill>
                  <a:schemeClr val="tx2">
                    <a:lumMod val="75000"/>
                  </a:schemeClr>
                </a:solidFill>
              </a:rPr>
              <a:t>Nage pour se rafraîchir</a:t>
            </a:r>
            <a:br>
              <a:rPr lang="en-CA" sz="1600" dirty="0">
                <a:solidFill>
                  <a:schemeClr val="tx2">
                    <a:lumMod val="75000"/>
                  </a:schemeClr>
                </a:solidFill>
              </a:rPr>
            </a:br>
            <a:endParaRPr lang="en-CA" sz="1200" i="1" dirty="0">
              <a:solidFill>
                <a:schemeClr val="tx2">
                  <a:lumMod val="75000"/>
                </a:schemeClr>
              </a:solidFill>
            </a:endParaRPr>
          </a:p>
        </p:txBody>
      </p:sp>
      <p:sp>
        <p:nvSpPr>
          <p:cNvPr id="6" name="Oval 5"/>
          <p:cNvSpPr/>
          <p:nvPr/>
        </p:nvSpPr>
        <p:spPr>
          <a:xfrm>
            <a:off x="8472264" y="3388444"/>
            <a:ext cx="2376264" cy="2128788"/>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8809783" y="3642780"/>
            <a:ext cx="1800200" cy="400110"/>
          </a:xfrm>
          <a:prstGeom prst="rect">
            <a:avLst/>
          </a:prstGeom>
          <a:noFill/>
        </p:spPr>
        <p:txBody>
          <a:bodyPr wrap="square" rtlCol="0">
            <a:spAutoFit/>
          </a:bodyPr>
          <a:lstStyle/>
          <a:p>
            <a:pPr algn="ctr"/>
            <a:r>
              <a:rPr lang="en-CA" sz="2000" b="1" dirty="0" err="1">
                <a:solidFill>
                  <a:schemeClr val="accent2">
                    <a:lumMod val="75000"/>
                  </a:schemeClr>
                </a:solidFill>
                <a:latin typeface="Aleo" panose="020F0502020204030203" pitchFamily="34" charset="0"/>
              </a:rPr>
              <a:t>Couleuvre</a:t>
            </a:r>
            <a:endParaRPr lang="en-CA" sz="2000" b="1" dirty="0">
              <a:solidFill>
                <a:schemeClr val="accent2">
                  <a:lumMod val="75000"/>
                </a:schemeClr>
              </a:solidFill>
              <a:latin typeface="Aleo" panose="020F0502020204030203" pitchFamily="34" charset="0"/>
            </a:endParaRPr>
          </a:p>
        </p:txBody>
      </p:sp>
      <p:sp>
        <p:nvSpPr>
          <p:cNvPr id="4" name="Oval 2" descr="hp00261h - Copy"/>
          <p:cNvSpPr>
            <a:spLocks noChangeArrowheads="1"/>
          </p:cNvSpPr>
          <p:nvPr/>
        </p:nvSpPr>
        <p:spPr bwMode="auto">
          <a:xfrm>
            <a:off x="6171890" y="551130"/>
            <a:ext cx="3222934" cy="3169386"/>
          </a:xfrm>
          <a:prstGeom prst="ellipse">
            <a:avLst/>
          </a:prstGeom>
          <a:blipFill dpi="0" rotWithShape="0">
            <a:blip r:embed="rId3"/>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0" name="Oval 2" descr="20170801_IMG9619"/>
          <p:cNvSpPr>
            <a:spLocks noChangeArrowheads="1"/>
          </p:cNvSpPr>
          <p:nvPr/>
        </p:nvSpPr>
        <p:spPr bwMode="auto">
          <a:xfrm>
            <a:off x="1125774" y="1185132"/>
            <a:ext cx="5040560" cy="4968552"/>
          </a:xfrm>
          <a:prstGeom prst="ellipse">
            <a:avLst/>
          </a:prstGeom>
          <a:blipFill dpi="0" rotWithShape="0">
            <a:blip r:embed="rId4"/>
            <a:srcRect/>
            <a:stretch>
              <a:fillRect/>
            </a:stretch>
          </a:blip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11" name="Text Box 3">
            <a:extLst>
              <a:ext uri="{FF2B5EF4-FFF2-40B4-BE49-F238E27FC236}">
                <a16:creationId xmlns:a16="http://schemas.microsoft.com/office/drawing/2014/main" id="{B804CEA1-82DC-46F9-85CB-4FC9D884DDCD}"/>
              </a:ext>
            </a:extLst>
          </p:cNvPr>
          <p:cNvSpPr txBox="1">
            <a:spLocks noChangeArrowheads="1"/>
          </p:cNvSpPr>
          <p:nvPr/>
        </p:nvSpPr>
        <p:spPr bwMode="auto">
          <a:xfrm>
            <a:off x="623392" y="404664"/>
            <a:ext cx="4320480" cy="71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CA" altLang="en-US" sz="4000" b="1" dirty="0" err="1">
                <a:solidFill>
                  <a:schemeClr val="accent2">
                    <a:lumMod val="75000"/>
                  </a:schemeClr>
                </a:solidFill>
                <a:latin typeface="Aleo" panose="020F0502020204030203" pitchFamily="34" charset="0"/>
                <a:cs typeface="Arial" pitchFamily="34" charset="0"/>
              </a:rPr>
              <a:t>Chaud</a:t>
            </a:r>
            <a:r>
              <a:rPr lang="en-CA" altLang="en-US" sz="4000" b="1" dirty="0">
                <a:solidFill>
                  <a:schemeClr val="accent2">
                    <a:lumMod val="75000"/>
                  </a:schemeClr>
                </a:solidFill>
                <a:latin typeface="Aleo" panose="020F0502020204030203" pitchFamily="34" charset="0"/>
                <a:cs typeface="Arial" pitchFamily="34" charset="0"/>
              </a:rPr>
              <a:t> &amp; </a:t>
            </a:r>
            <a:r>
              <a:rPr lang="en-CA" altLang="en-US" sz="4000" b="1" dirty="0" err="1">
                <a:solidFill>
                  <a:schemeClr val="accent2">
                    <a:lumMod val="75000"/>
                  </a:schemeClr>
                </a:solidFill>
                <a:latin typeface="Aleo" panose="020F0502020204030203" pitchFamily="34" charset="0"/>
                <a:cs typeface="Arial" pitchFamily="34" charset="0"/>
              </a:rPr>
              <a:t>ensoleillé</a:t>
            </a:r>
            <a:endParaRPr lang="en-US" altLang="en-US" sz="2800" dirty="0">
              <a:solidFill>
                <a:schemeClr val="accent2">
                  <a:lumMod val="75000"/>
                </a:schemeClr>
              </a:solidFill>
              <a:latin typeface="Aleo" panose="020F0502020204030203" pitchFamily="34" charset="0"/>
              <a:cs typeface="Arial" pitchFamily="34" charset="0"/>
            </a:endParaRPr>
          </a:p>
        </p:txBody>
      </p:sp>
    </p:spTree>
    <p:extLst>
      <p:ext uri="{BB962C8B-B14F-4D97-AF65-F5344CB8AC3E}">
        <p14:creationId xmlns:p14="http://schemas.microsoft.com/office/powerpoint/2010/main" val="113384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4" grpId="0" animBg="1"/>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eb741441-2dce-446e-a303-1f1b1d8633c3" xsi:nil="true"/>
    <TaxCatchAll xmlns="0137a5ad-ac98-4981-b4c7-8563c6144a29" xsi:nil="true"/>
    <lcf76f155ced4ddcb4097134ff3c332f xmlns="eb741441-2dce-446e-a303-1f1b1d8633c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BCA6C6B0BC6E4FBB68B56678D0D2A8" ma:contentTypeVersion="20" ma:contentTypeDescription="Create a new document." ma:contentTypeScope="" ma:versionID="170b3202c87890249a08974e47b1c3d1">
  <xsd:schema xmlns:xsd="http://www.w3.org/2001/XMLSchema" xmlns:xs="http://www.w3.org/2001/XMLSchema" xmlns:p="http://schemas.microsoft.com/office/2006/metadata/properties" xmlns:ns1="http://schemas.microsoft.com/sharepoint/v3" xmlns:ns2="eb741441-2dce-446e-a303-1f1b1d8633c3" xmlns:ns3="0137a5ad-ac98-4981-b4c7-8563c6144a29" targetNamespace="http://schemas.microsoft.com/office/2006/metadata/properties" ma:root="true" ma:fieldsID="1a62a6395490ee96d69681cc04d3f955" ns1:_="" ns2:_="" ns3:_="">
    <xsd:import namespace="http://schemas.microsoft.com/sharepoint/v3"/>
    <xsd:import namespace="eb741441-2dce-446e-a303-1f1b1d8633c3"/>
    <xsd:import namespace="0137a5ad-ac98-4981-b4c7-8563c6144a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_Flow_SignoffStatu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741441-2dce-446e-a303-1f1b1d8633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_Flow_SignoffStatus" ma:index="26" nillable="true" ma:displayName="Sign-off status" ma:internalName="Sign_x002d_off_x0020_status">
      <xsd:simpleType>
        <xsd:restriction base="dms:Text"/>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37a5ad-ac98-4981-b4c7-8563c6144a2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c10defb1-7675-472a-a413-71c2e4931000}" ma:internalName="TaxCatchAll" ma:showField="CatchAllData" ma:web="0137a5ad-ac98-4981-b4c7-8563c6144a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FC3734-106B-43A2-A500-3684D711BDA5}">
  <ds:schemaRefs>
    <ds:schemaRef ds:uri="0137a5ad-ac98-4981-b4c7-8563c6144a29"/>
    <ds:schemaRef ds:uri="http://schemas.microsoft.com/office/2006/documentManagement/types"/>
    <ds:schemaRef ds:uri="http://schemas.microsoft.com/office/infopath/2007/PartnerControls"/>
    <ds:schemaRef ds:uri="http://purl.org/dc/terms/"/>
    <ds:schemaRef ds:uri="http://purl.org/dc/dcmitype/"/>
    <ds:schemaRef ds:uri="http://schemas.microsoft.com/sharepoint/v3"/>
    <ds:schemaRef ds:uri="http://purl.org/dc/elements/1.1/"/>
    <ds:schemaRef ds:uri="http://schemas.microsoft.com/office/2006/metadata/properties"/>
    <ds:schemaRef ds:uri="http://schemas.openxmlformats.org/package/2006/metadata/core-properties"/>
    <ds:schemaRef ds:uri="eb741441-2dce-446e-a303-1f1b1d8633c3"/>
    <ds:schemaRef ds:uri="http://www.w3.org/XML/1998/namespace"/>
  </ds:schemaRefs>
</ds:datastoreItem>
</file>

<file path=customXml/itemProps2.xml><?xml version="1.0" encoding="utf-8"?>
<ds:datastoreItem xmlns:ds="http://schemas.openxmlformats.org/officeDocument/2006/customXml" ds:itemID="{0CC5782D-2C25-47BB-A416-A4776077AFC8}">
  <ds:schemaRefs>
    <ds:schemaRef ds:uri="http://schemas.microsoft.com/sharepoint/v3/contenttype/forms"/>
  </ds:schemaRefs>
</ds:datastoreItem>
</file>

<file path=customXml/itemProps3.xml><?xml version="1.0" encoding="utf-8"?>
<ds:datastoreItem xmlns:ds="http://schemas.openxmlformats.org/officeDocument/2006/customXml" ds:itemID="{57A619D7-F089-4B3D-AA92-8ED222211878}"/>
</file>

<file path=docProps/app.xml><?xml version="1.0" encoding="utf-8"?>
<Properties xmlns="http://schemas.openxmlformats.org/officeDocument/2006/extended-properties" xmlns:vt="http://schemas.openxmlformats.org/officeDocument/2006/docPropsVTypes">
  <Template>Retrospect</Template>
  <TotalTime>1209</TotalTime>
  <Words>1619</Words>
  <Application>Microsoft Office PowerPoint</Application>
  <PresentationFormat>Widescreen</PresentationFormat>
  <Paragraphs>138</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Aleo</vt:lpstr>
      <vt:lpstr>Arial</vt:lpstr>
      <vt:lpstr>Calibri</vt:lpstr>
      <vt:lpstr>Calibri Light</vt:lpstr>
      <vt:lpstr>Retrospect</vt:lpstr>
      <vt:lpstr>Météo sauvage</vt:lpstr>
      <vt:lpstr>Qu’est-ce que la météorologie?</vt:lpstr>
      <vt:lpstr>Comment la météo nous affecte-t-elle?</vt:lpstr>
      <vt:lpstr>Comment les conditions météorologiques affectent-elles la faune?</vt:lpstr>
      <vt:lpstr>Premièrement, qu’est-ce qu’une terre humide?</vt:lpstr>
      <vt:lpstr>Terre humide &amp; météo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Points clefs :</vt:lpstr>
      <vt:lpstr>Projet de la météo sauvage</vt:lpstr>
      <vt:lpstr>PowerPoint Presentation</vt:lpstr>
    </vt:vector>
  </TitlesOfParts>
  <Company>Ducks Unlimited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 Weather</dc:title>
  <dc:creator>Ducks Unlimited</dc:creator>
  <cp:lastModifiedBy>Lorène Lailler</cp:lastModifiedBy>
  <cp:revision>235</cp:revision>
  <cp:lastPrinted>2023-05-24T18:57:56Z</cp:lastPrinted>
  <dcterms:created xsi:type="dcterms:W3CDTF">2018-01-12T22:05:43Z</dcterms:created>
  <dcterms:modified xsi:type="dcterms:W3CDTF">2023-06-13T15:25:21Z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0x01010064BCA6C6B0BC6E4FBB68B56678D0D2A8</vt:lpwstr>
  </property>
</Properties>
</file>