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43"/>
  </p:notesMasterIdLst>
  <p:sldIdLst>
    <p:sldId id="256" r:id="rId5"/>
    <p:sldId id="287" r:id="rId6"/>
    <p:sldId id="277" r:id="rId7"/>
    <p:sldId id="278" r:id="rId8"/>
    <p:sldId id="288" r:id="rId9"/>
    <p:sldId id="280" r:id="rId10"/>
    <p:sldId id="279" r:id="rId11"/>
    <p:sldId id="281" r:id="rId12"/>
    <p:sldId id="291" r:id="rId13"/>
    <p:sldId id="292" r:id="rId14"/>
    <p:sldId id="293" r:id="rId15"/>
    <p:sldId id="294" r:id="rId16"/>
    <p:sldId id="290" r:id="rId17"/>
    <p:sldId id="296" r:id="rId18"/>
    <p:sldId id="297" r:id="rId19"/>
    <p:sldId id="304" r:id="rId20"/>
    <p:sldId id="303" r:id="rId21"/>
    <p:sldId id="300" r:id="rId22"/>
    <p:sldId id="301" r:id="rId23"/>
    <p:sldId id="302" r:id="rId24"/>
    <p:sldId id="299" r:id="rId25"/>
    <p:sldId id="298" r:id="rId26"/>
    <p:sldId id="306" r:id="rId27"/>
    <p:sldId id="305" r:id="rId28"/>
    <p:sldId id="307" r:id="rId29"/>
    <p:sldId id="308" r:id="rId30"/>
    <p:sldId id="309" r:id="rId31"/>
    <p:sldId id="310" r:id="rId32"/>
    <p:sldId id="311" r:id="rId33"/>
    <p:sldId id="312" r:id="rId34"/>
    <p:sldId id="313" r:id="rId35"/>
    <p:sldId id="316" r:id="rId36"/>
    <p:sldId id="314" r:id="rId37"/>
    <p:sldId id="320" r:id="rId38"/>
    <p:sldId id="317" r:id="rId39"/>
    <p:sldId id="318" r:id="rId40"/>
    <p:sldId id="319" r:id="rId41"/>
    <p:sldId id="276" r:id="rId42"/>
  </p:sldIdLst>
  <p:sldSz cx="12192000" cy="6858000"/>
  <p:notesSz cx="6858000" cy="2181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manda Benson" initials="AB" lastIdx="23" clrIdx="0">
    <p:extLst>
      <p:ext uri="{19B8F6BF-5375-455C-9EA6-DF929625EA0E}">
        <p15:presenceInfo xmlns:p15="http://schemas.microsoft.com/office/powerpoint/2012/main" userId="S::a_benson@ducks.ca::58b1cdbe-8fda-49c4-8e2f-923ab35499f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5F51"/>
    <a:srgbClr val="815931"/>
    <a:srgbClr val="244C62"/>
    <a:srgbClr val="C76744"/>
    <a:srgbClr val="418AB3"/>
    <a:srgbClr val="183240"/>
    <a:srgbClr val="2C5D78"/>
    <a:srgbClr val="99CB38"/>
    <a:srgbClr val="D1E8A5"/>
    <a:srgbClr val="1B533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899EF1A-CCB2-442F-A817-00F9CAFD9298}" v="32" dt="2020-04-24T17:20:40.543"/>
    <p1510:client id="{E7B1C29F-C0E2-C000-1BD6-DE3FB39DB1E6}" v="96" dt="2021-04-28T14:53:29.30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691"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heme" Target="theme/theme1.xml"/><Relationship Id="rId50"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manda Benson" userId="S::a_benson@ducks.ca::58b1cdbe-8fda-49c4-8e2f-923ab35499f2" providerId="AD" clId="Web-{6899EF1A-CCB2-442F-A817-00F9CAFD9298}"/>
    <pc:docChg chg="">
      <pc:chgData name="Amanda Benson" userId="S::a_benson@ducks.ca::58b1cdbe-8fda-49c4-8e2f-923ab35499f2" providerId="AD" clId="Web-{6899EF1A-CCB2-442F-A817-00F9CAFD9298}" dt="2020-04-24T17:20:40.543" v="30"/>
      <pc:docMkLst>
        <pc:docMk/>
      </pc:docMkLst>
      <pc:sldChg chg="addCm">
        <pc:chgData name="Amanda Benson" userId="S::a_benson@ducks.ca::58b1cdbe-8fda-49c4-8e2f-923ab35499f2" providerId="AD" clId="Web-{6899EF1A-CCB2-442F-A817-00F9CAFD9298}" dt="2020-04-24T16:38:32.569" v="0"/>
        <pc:sldMkLst>
          <pc:docMk/>
          <pc:sldMk cId="2498184451" sldId="277"/>
        </pc:sldMkLst>
      </pc:sldChg>
      <pc:sldChg chg="addCm">
        <pc:chgData name="Amanda Benson" userId="S::a_benson@ducks.ca::58b1cdbe-8fda-49c4-8e2f-923ab35499f2" providerId="AD" clId="Web-{6899EF1A-CCB2-442F-A817-00F9CAFD9298}" dt="2020-04-24T16:42:10.460" v="4"/>
        <pc:sldMkLst>
          <pc:docMk/>
          <pc:sldMk cId="724613075" sldId="279"/>
        </pc:sldMkLst>
      </pc:sldChg>
      <pc:sldChg chg="addCm">
        <pc:chgData name="Amanda Benson" userId="S::a_benson@ducks.ca::58b1cdbe-8fda-49c4-8e2f-923ab35499f2" providerId="AD" clId="Web-{6899EF1A-CCB2-442F-A817-00F9CAFD9298}" dt="2020-04-24T16:41:24.944" v="3"/>
        <pc:sldMkLst>
          <pc:docMk/>
          <pc:sldMk cId="2909342962" sldId="281"/>
        </pc:sldMkLst>
      </pc:sldChg>
      <pc:sldChg chg="addCm modCm">
        <pc:chgData name="Amanda Benson" userId="S::a_benson@ducks.ca::58b1cdbe-8fda-49c4-8e2f-923ab35499f2" providerId="AD" clId="Web-{6899EF1A-CCB2-442F-A817-00F9CAFD9298}" dt="2020-04-24T16:43:42.945" v="5"/>
        <pc:sldMkLst>
          <pc:docMk/>
          <pc:sldMk cId="2106381745" sldId="288"/>
        </pc:sldMkLst>
      </pc:sldChg>
      <pc:sldChg chg="addCm modCm">
        <pc:chgData name="Amanda Benson" userId="S::a_benson@ducks.ca::58b1cdbe-8fda-49c4-8e2f-923ab35499f2" providerId="AD" clId="Web-{6899EF1A-CCB2-442F-A817-00F9CAFD9298}" dt="2020-04-24T16:46:13.992" v="8"/>
        <pc:sldMkLst>
          <pc:docMk/>
          <pc:sldMk cId="2791780574" sldId="297"/>
        </pc:sldMkLst>
      </pc:sldChg>
      <pc:sldChg chg="addCm">
        <pc:chgData name="Amanda Benson" userId="S::a_benson@ducks.ca::58b1cdbe-8fda-49c4-8e2f-923ab35499f2" providerId="AD" clId="Web-{6899EF1A-CCB2-442F-A817-00F9CAFD9298}" dt="2020-04-24T16:52:25.414" v="12"/>
        <pc:sldMkLst>
          <pc:docMk/>
          <pc:sldMk cId="2267605080" sldId="298"/>
        </pc:sldMkLst>
      </pc:sldChg>
      <pc:sldChg chg="addCm">
        <pc:chgData name="Amanda Benson" userId="S::a_benson@ducks.ca::58b1cdbe-8fda-49c4-8e2f-923ab35499f2" providerId="AD" clId="Web-{6899EF1A-CCB2-442F-A817-00F9CAFD9298}" dt="2020-04-24T16:50:40.805" v="11"/>
        <pc:sldMkLst>
          <pc:docMk/>
          <pc:sldMk cId="3647826119" sldId="299"/>
        </pc:sldMkLst>
      </pc:sldChg>
      <pc:sldChg chg="addCm">
        <pc:chgData name="Amanda Benson" userId="S::a_benson@ducks.ca::58b1cdbe-8fda-49c4-8e2f-923ab35499f2" providerId="AD" clId="Web-{6899EF1A-CCB2-442F-A817-00F9CAFD9298}" dt="2020-04-24T16:47:34.601" v="9"/>
        <pc:sldMkLst>
          <pc:docMk/>
          <pc:sldMk cId="2878943070" sldId="303"/>
        </pc:sldMkLst>
      </pc:sldChg>
      <pc:sldChg chg="addCm modCm">
        <pc:chgData name="Amanda Benson" userId="S::a_benson@ducks.ca::58b1cdbe-8fda-49c4-8e2f-923ab35499f2" providerId="AD" clId="Web-{6899EF1A-CCB2-442F-A817-00F9CAFD9298}" dt="2020-04-24T17:03:35.447" v="16"/>
        <pc:sldMkLst>
          <pc:docMk/>
          <pc:sldMk cId="2851796409" sldId="310"/>
        </pc:sldMkLst>
      </pc:sldChg>
      <pc:sldChg chg="addCm modCm">
        <pc:chgData name="Amanda Benson" userId="S::a_benson@ducks.ca::58b1cdbe-8fda-49c4-8e2f-923ab35499f2" providerId="AD" clId="Web-{6899EF1A-CCB2-442F-A817-00F9CAFD9298}" dt="2020-04-24T17:11:16.338" v="18"/>
        <pc:sldMkLst>
          <pc:docMk/>
          <pc:sldMk cId="407989182" sldId="313"/>
        </pc:sldMkLst>
      </pc:sldChg>
      <pc:sldChg chg="addCm">
        <pc:chgData name="Amanda Benson" userId="S::a_benson@ducks.ca::58b1cdbe-8fda-49c4-8e2f-923ab35499f2" providerId="AD" clId="Web-{6899EF1A-CCB2-442F-A817-00F9CAFD9298}" dt="2020-04-24T17:15:43.901" v="22"/>
        <pc:sldMkLst>
          <pc:docMk/>
          <pc:sldMk cId="1457440654" sldId="314"/>
        </pc:sldMkLst>
      </pc:sldChg>
      <pc:sldChg chg="addCm">
        <pc:chgData name="Amanda Benson" userId="S::a_benson@ducks.ca::58b1cdbe-8fda-49c4-8e2f-923ab35499f2" providerId="AD" clId="Web-{6899EF1A-CCB2-442F-A817-00F9CAFD9298}" dt="2020-04-24T17:12:53.448" v="19"/>
        <pc:sldMkLst>
          <pc:docMk/>
          <pc:sldMk cId="3584600655" sldId="316"/>
        </pc:sldMkLst>
      </pc:sldChg>
      <pc:sldChg chg="addCm">
        <pc:chgData name="Amanda Benson" userId="S::a_benson@ducks.ca::58b1cdbe-8fda-49c4-8e2f-923ab35499f2" providerId="AD" clId="Web-{6899EF1A-CCB2-442F-A817-00F9CAFD9298}" dt="2020-04-24T17:18:58.949" v="26"/>
        <pc:sldMkLst>
          <pc:docMk/>
          <pc:sldMk cId="1283364940" sldId="317"/>
        </pc:sldMkLst>
      </pc:sldChg>
      <pc:sldChg chg="addCm modCm">
        <pc:chgData name="Amanda Benson" userId="S::a_benson@ducks.ca::58b1cdbe-8fda-49c4-8e2f-923ab35499f2" providerId="AD" clId="Web-{6899EF1A-CCB2-442F-A817-00F9CAFD9298}" dt="2020-04-24T17:20:40.543" v="30"/>
        <pc:sldMkLst>
          <pc:docMk/>
          <pc:sldMk cId="1006184636" sldId="318"/>
        </pc:sldMkLst>
      </pc:sldChg>
      <pc:sldChg chg="addCm modCm">
        <pc:chgData name="Amanda Benson" userId="S::a_benson@ducks.ca::58b1cdbe-8fda-49c4-8e2f-923ab35499f2" providerId="AD" clId="Web-{6899EF1A-CCB2-442F-A817-00F9CAFD9298}" dt="2020-04-24T17:17:51.167" v="24"/>
        <pc:sldMkLst>
          <pc:docMk/>
          <pc:sldMk cId="251647650" sldId="320"/>
        </pc:sldMkLst>
      </pc:sldChg>
    </pc:docChg>
  </pc:docChgLst>
  <pc:docChgLst>
    <pc:chgData name="Paula Grieef" userId="S::p_grieef@ducks.ca::96de0d9c-1f8c-47f0-864f-e877647c7b66" providerId="AD" clId="Web-{E7B1C29F-C0E2-C000-1BD6-DE3FB39DB1E6}"/>
    <pc:docChg chg="modSld">
      <pc:chgData name="Paula Grieef" userId="S::p_grieef@ducks.ca::96de0d9c-1f8c-47f0-864f-e877647c7b66" providerId="AD" clId="Web-{E7B1C29F-C0E2-C000-1BD6-DE3FB39DB1E6}" dt="2021-04-28T14:53:24.820" v="47" actId="20577"/>
      <pc:docMkLst>
        <pc:docMk/>
      </pc:docMkLst>
      <pc:sldChg chg="modSp">
        <pc:chgData name="Paula Grieef" userId="S::p_grieef@ducks.ca::96de0d9c-1f8c-47f0-864f-e877647c7b66" providerId="AD" clId="Web-{E7B1C29F-C0E2-C000-1BD6-DE3FB39DB1E6}" dt="2021-04-28T14:51:41.970" v="40" actId="20577"/>
        <pc:sldMkLst>
          <pc:docMk/>
          <pc:sldMk cId="2612875489" sldId="278"/>
        </pc:sldMkLst>
        <pc:spChg chg="mod">
          <ac:chgData name="Paula Grieef" userId="S::p_grieef@ducks.ca::96de0d9c-1f8c-47f0-864f-e877647c7b66" providerId="AD" clId="Web-{E7B1C29F-C0E2-C000-1BD6-DE3FB39DB1E6}" dt="2021-04-28T14:51:41.970" v="40" actId="20577"/>
          <ac:spMkLst>
            <pc:docMk/>
            <pc:sldMk cId="2612875489" sldId="278"/>
            <ac:spMk id="3" creationId="{11B6694B-E23B-4B25-B234-A91D0C159636}"/>
          </ac:spMkLst>
        </pc:spChg>
      </pc:sldChg>
      <pc:sldChg chg="modSp">
        <pc:chgData name="Paula Grieef" userId="S::p_grieef@ducks.ca::96de0d9c-1f8c-47f0-864f-e877647c7b66" providerId="AD" clId="Web-{E7B1C29F-C0E2-C000-1BD6-DE3FB39DB1E6}" dt="2021-04-28T14:52:45.677" v="45" actId="20577"/>
        <pc:sldMkLst>
          <pc:docMk/>
          <pc:sldMk cId="748921384" sldId="302"/>
        </pc:sldMkLst>
        <pc:spChg chg="mod">
          <ac:chgData name="Paula Grieef" userId="S::p_grieef@ducks.ca::96de0d9c-1f8c-47f0-864f-e877647c7b66" providerId="AD" clId="Web-{E7B1C29F-C0E2-C000-1BD6-DE3FB39DB1E6}" dt="2021-04-28T14:52:45.677" v="45" actId="20577"/>
          <ac:spMkLst>
            <pc:docMk/>
            <pc:sldMk cId="748921384" sldId="302"/>
            <ac:spMk id="3" creationId="{11B6694B-E23B-4B25-B234-A91D0C159636}"/>
          </ac:spMkLst>
        </pc:spChg>
      </pc:sldChg>
      <pc:sldChg chg="modSp">
        <pc:chgData name="Paula Grieef" userId="S::p_grieef@ducks.ca::96de0d9c-1f8c-47f0-864f-e877647c7b66" providerId="AD" clId="Web-{E7B1C29F-C0E2-C000-1BD6-DE3FB39DB1E6}" dt="2021-04-28T14:52:25.957" v="43" actId="20577"/>
        <pc:sldMkLst>
          <pc:docMk/>
          <pc:sldMk cId="3380575241" sldId="307"/>
        </pc:sldMkLst>
        <pc:spChg chg="mod">
          <ac:chgData name="Paula Grieef" userId="S::p_grieef@ducks.ca::96de0d9c-1f8c-47f0-864f-e877647c7b66" providerId="AD" clId="Web-{E7B1C29F-C0E2-C000-1BD6-DE3FB39DB1E6}" dt="2021-04-28T14:52:25.957" v="43" actId="20577"/>
          <ac:spMkLst>
            <pc:docMk/>
            <pc:sldMk cId="3380575241" sldId="307"/>
            <ac:spMk id="3" creationId="{11B6694B-E23B-4B25-B234-A91D0C159636}"/>
          </ac:spMkLst>
        </pc:spChg>
      </pc:sldChg>
      <pc:sldChg chg="modSp">
        <pc:chgData name="Paula Grieef" userId="S::p_grieef@ducks.ca::96de0d9c-1f8c-47f0-864f-e877647c7b66" providerId="AD" clId="Web-{E7B1C29F-C0E2-C000-1BD6-DE3FB39DB1E6}" dt="2021-04-28T14:53:24.820" v="47" actId="20577"/>
        <pc:sldMkLst>
          <pc:docMk/>
          <pc:sldMk cId="407989182" sldId="313"/>
        </pc:sldMkLst>
        <pc:spChg chg="mod">
          <ac:chgData name="Paula Grieef" userId="S::p_grieef@ducks.ca::96de0d9c-1f8c-47f0-864f-e877647c7b66" providerId="AD" clId="Web-{E7B1C29F-C0E2-C000-1BD6-DE3FB39DB1E6}" dt="2021-04-28T14:53:24.820" v="47" actId="20577"/>
          <ac:spMkLst>
            <pc:docMk/>
            <pc:sldMk cId="407989182" sldId="313"/>
            <ac:spMk id="3" creationId="{11B6694B-E23B-4B25-B234-A91D0C159636}"/>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46B96C-D1A2-4962-931A-724BB3D2DEA6}" type="datetimeFigureOut">
              <a:rPr lang="en-CA" smtClean="0"/>
              <a:t>2021-06-21</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7B84BF-4991-4DD1-85D4-E8A8B5C9AE35}" type="slidenum">
              <a:rPr lang="en-CA" smtClean="0"/>
              <a:t>‹#›</a:t>
            </a:fld>
            <a:endParaRPr lang="en-CA"/>
          </a:p>
        </p:txBody>
      </p:sp>
    </p:spTree>
    <p:extLst>
      <p:ext uri="{BB962C8B-B14F-4D97-AF65-F5344CB8AC3E}">
        <p14:creationId xmlns:p14="http://schemas.microsoft.com/office/powerpoint/2010/main" val="15472402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invasivespeciesmanitoba.com/site/"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lakes.grace.edu/native-plants/"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nrcs.usda.gov/wps/portal/nrcs/detail/ct/technical/ecoscience/invasive/?cid=nrcs142p2_011124"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invasivespeciesmanitoba.com/site/index.php?page=glossary"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invasivespeciesmanitoba.com/site/index.php?page=glossary"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invasiveinsects.ca/eab/treat_h.html"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www.cwhc-rcsf.ca/" TargetMode="External"/><Relationship Id="rId2" Type="http://schemas.openxmlformats.org/officeDocument/2006/relationships/slide" Target="../slides/slide35.xml"/><Relationship Id="rId1" Type="http://schemas.openxmlformats.org/officeDocument/2006/relationships/notesMaster" Target="../notesMasters/notesMaster1.xml"/><Relationship Id="rId5" Type="http://schemas.openxmlformats.org/officeDocument/2006/relationships/hyperlink" Target="http://www.inspection.gc.ca/animals/terrestrial-animals/diseases/immediately-notifiable/west-nile-virus/surveillance/eng/1346131121021/1346131213336" TargetMode="External"/><Relationship Id="rId4" Type="http://schemas.openxmlformats.org/officeDocument/2006/relationships/hyperlink" Target="https://www.canada.ca/en/public-health/programs/national-microbiology-laboratory.html" TargetMode="Externa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invasivespeciesmanitoba.com/site/index.php?page=glossary"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canada.ca/en/environment-climate-change/services/environmental-indicators/extent-wetlands.html#fn1" TargetMode="External"/><Relationship Id="rId2" Type="http://schemas.openxmlformats.org/officeDocument/2006/relationships/slide" Target="../slides/slide8.xml"/><Relationship Id="rId1" Type="http://schemas.openxmlformats.org/officeDocument/2006/relationships/notesMaster" Target="../notesMasters/notesMaster1.xml"/><Relationship Id="rId5" Type="http://schemas.openxmlformats.org/officeDocument/2006/relationships/hyperlink" Target="https://www.canada.ca/en/environment-climate-change/services/environmental-indicators/extent-wetlands.html#fn3" TargetMode="External"/><Relationship Id="rId4" Type="http://schemas.openxmlformats.org/officeDocument/2006/relationships/hyperlink" Target="https://www.canada.ca/en/environment-climate-change/services/environmental-indicators/extent-wetlands.html#fn2"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hww.ca/en/wildlife/fish-amphibians-and-reptiles/" TargetMode="External"/><Relationship Id="rId7" Type="http://schemas.openxmlformats.org/officeDocument/2006/relationships/hyperlink" Target="http://www.hww.ca/en/wildlife/mammals/muskrat.html" TargetMode="Externa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http://www.hww.ca/en/wildlife/mammals/beaver.html" TargetMode="External"/><Relationship Id="rId5" Type="http://schemas.openxmlformats.org/officeDocument/2006/relationships/hyperlink" Target="http://www.hww.ca/en/wildlife/mammals/" TargetMode="External"/><Relationship Id="rId4" Type="http://schemas.openxmlformats.org/officeDocument/2006/relationships/hyperlink" Target="http://www.hww.ca/en/wildlife/birds/"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Today we will be learning about wetlands, invasive species and their effects through a trivia game.</a:t>
            </a:r>
          </a:p>
        </p:txBody>
      </p:sp>
      <p:sp>
        <p:nvSpPr>
          <p:cNvPr id="4" name="Slide Number Placeholder 3"/>
          <p:cNvSpPr>
            <a:spLocks noGrp="1"/>
          </p:cNvSpPr>
          <p:nvPr>
            <p:ph type="sldNum" sz="quarter" idx="10"/>
          </p:nvPr>
        </p:nvSpPr>
        <p:spPr/>
        <p:txBody>
          <a:bodyPr/>
          <a:lstStyle/>
          <a:p>
            <a:fld id="{EF7B84BF-4991-4DD1-85D4-E8A8B5C9AE35}" type="slidenum">
              <a:rPr lang="en-CA" smtClean="0"/>
              <a:t>1</a:t>
            </a:fld>
            <a:endParaRPr lang="en-CA"/>
          </a:p>
        </p:txBody>
      </p:sp>
    </p:spTree>
    <p:extLst>
      <p:ext uri="{BB962C8B-B14F-4D97-AF65-F5344CB8AC3E}">
        <p14:creationId xmlns:p14="http://schemas.microsoft.com/office/powerpoint/2010/main" val="23938144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a:solidFill>
                  <a:schemeClr val="tx1"/>
                </a:solidFill>
                <a:effectLst/>
                <a:latin typeface="+mn-lt"/>
                <a:ea typeface="+mn-ea"/>
                <a:cs typeface="+mn-cs"/>
              </a:rPr>
              <a:t>Source:</a:t>
            </a:r>
          </a:p>
          <a:p>
            <a:endParaRPr lang="en-US"/>
          </a:p>
          <a:p>
            <a:r>
              <a:rPr lang="en-US"/>
              <a:t>HWW</a:t>
            </a:r>
          </a:p>
          <a:p>
            <a:endParaRPr lang="en-US"/>
          </a:p>
          <a:p>
            <a:r>
              <a:rPr lang="en-US" b="0" i="0">
                <a:solidFill>
                  <a:srgbClr val="000000"/>
                </a:solidFill>
                <a:effectLst/>
                <a:latin typeface="Fira Sans"/>
              </a:rPr>
              <a:t>A </a:t>
            </a:r>
            <a:r>
              <a:rPr lang="en-US" b="0" i="1">
                <a:solidFill>
                  <a:srgbClr val="000000"/>
                </a:solidFill>
                <a:effectLst/>
                <a:latin typeface="Fira Sans"/>
              </a:rPr>
              <a:t>pond</a:t>
            </a:r>
            <a:r>
              <a:rPr lang="en-US" b="0" i="0">
                <a:solidFill>
                  <a:srgbClr val="000000"/>
                </a:solidFill>
                <a:effectLst/>
                <a:latin typeface="Fira Sans"/>
              </a:rPr>
              <a:t> is a well-defined basin, filled with stagnant water and fringed with vegetation. It is fed mainly by rain and snowmelt and loses water through seepage, direct evaporation, and plant transpiration. During the summer, parts of a pond may dry out, exposing mudflats. The shallow depth of a pond allows water lilies and other bottom-rooted plants to reach the surface, while milfoils, pondweeds, and other submergent plants flourish beneath.</a:t>
            </a:r>
            <a:endParaRPr lang="en-CA"/>
          </a:p>
        </p:txBody>
      </p:sp>
      <p:sp>
        <p:nvSpPr>
          <p:cNvPr id="4" name="Slide Number Placeholder 3"/>
          <p:cNvSpPr>
            <a:spLocks noGrp="1"/>
          </p:cNvSpPr>
          <p:nvPr>
            <p:ph type="sldNum" sz="quarter" idx="5"/>
          </p:nvPr>
        </p:nvSpPr>
        <p:spPr/>
        <p:txBody>
          <a:bodyPr/>
          <a:lstStyle/>
          <a:p>
            <a:fld id="{EF7B84BF-4991-4DD1-85D4-E8A8B5C9AE35}" type="slidenum">
              <a:rPr lang="en-CA" smtClean="0"/>
              <a:t>10</a:t>
            </a:fld>
            <a:endParaRPr lang="en-CA"/>
          </a:p>
        </p:txBody>
      </p:sp>
    </p:spTree>
    <p:extLst>
      <p:ext uri="{BB962C8B-B14F-4D97-AF65-F5344CB8AC3E}">
        <p14:creationId xmlns:p14="http://schemas.microsoft.com/office/powerpoint/2010/main" val="6910447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a:solidFill>
                  <a:schemeClr val="tx1"/>
                </a:solidFill>
                <a:effectLst/>
                <a:latin typeface="+mn-lt"/>
                <a:ea typeface="+mn-ea"/>
                <a:cs typeface="+mn-cs"/>
              </a:rPr>
              <a:t>Source:</a:t>
            </a:r>
          </a:p>
          <a:p>
            <a:r>
              <a:rPr lang="en-CA"/>
              <a:t>https://en.wikipedia.org/wiki/Wetland</a:t>
            </a:r>
          </a:p>
          <a:p>
            <a:endParaRPr lang="en-CA"/>
          </a:p>
          <a:p>
            <a:r>
              <a:rPr lang="en-CA"/>
              <a:t>It is usually thought of as second so sources put it equal to rainforests.</a:t>
            </a:r>
          </a:p>
        </p:txBody>
      </p:sp>
      <p:sp>
        <p:nvSpPr>
          <p:cNvPr id="4" name="Slide Number Placeholder 3"/>
          <p:cNvSpPr>
            <a:spLocks noGrp="1"/>
          </p:cNvSpPr>
          <p:nvPr>
            <p:ph type="sldNum" sz="quarter" idx="5"/>
          </p:nvPr>
        </p:nvSpPr>
        <p:spPr/>
        <p:txBody>
          <a:bodyPr/>
          <a:lstStyle/>
          <a:p>
            <a:fld id="{EF7B84BF-4991-4DD1-85D4-E8A8B5C9AE35}" type="slidenum">
              <a:rPr lang="en-CA" smtClean="0"/>
              <a:t>11</a:t>
            </a:fld>
            <a:endParaRPr lang="en-CA"/>
          </a:p>
        </p:txBody>
      </p:sp>
    </p:spTree>
    <p:extLst>
      <p:ext uri="{BB962C8B-B14F-4D97-AF65-F5344CB8AC3E}">
        <p14:creationId xmlns:p14="http://schemas.microsoft.com/office/powerpoint/2010/main" val="34619915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a:solidFill>
                  <a:schemeClr val="tx1"/>
                </a:solidFill>
                <a:effectLst/>
                <a:latin typeface="+mn-lt"/>
                <a:ea typeface="+mn-ea"/>
                <a:cs typeface="+mn-cs"/>
              </a:rPr>
              <a:t>Source:</a:t>
            </a:r>
          </a:p>
          <a:p>
            <a:endParaRPr lang="en-US"/>
          </a:p>
          <a:p>
            <a:r>
              <a:rPr lang="en-US"/>
              <a:t>HWW</a:t>
            </a:r>
          </a:p>
          <a:p>
            <a:endParaRPr lang="en-US"/>
          </a:p>
          <a:p>
            <a:pPr algn="l"/>
            <a:r>
              <a:rPr lang="en-US" b="1" i="0">
                <a:solidFill>
                  <a:srgbClr val="000000"/>
                </a:solidFill>
                <a:effectLst/>
                <a:latin typeface="Fira Sans"/>
              </a:rPr>
              <a:t>A threatened resource</a:t>
            </a:r>
          </a:p>
          <a:p>
            <a:pPr algn="l"/>
            <a:r>
              <a:rPr lang="en-US" b="0" i="0">
                <a:solidFill>
                  <a:srgbClr val="000000"/>
                </a:solidFill>
                <a:effectLst/>
                <a:latin typeface="Fira Sans"/>
              </a:rPr>
              <a:t>The natural, reversible changes in wetlands may be almost insignificant compared with the disruption caused by human interference. Dredging a pond can make it unsuitable for birds that require shallow water. Draining or filling in wetlands permanently destroys entire communities of plants and wildlife. Burning off or cutting down surrounding weeds, brush, or other vegetation eliminates, at least temporarily, vital nesting places and escape cover. Building a highway through a coastal marsh or erecting a small dock at the marshy edge of a lake where you moor your rowboat is also damaging.</a:t>
            </a:r>
          </a:p>
          <a:p>
            <a:pPr algn="l"/>
            <a:r>
              <a:rPr lang="en-US" b="0" i="0">
                <a:solidFill>
                  <a:srgbClr val="000000"/>
                </a:solidFill>
                <a:effectLst/>
                <a:latin typeface="Fira Sans"/>
              </a:rPr>
              <a:t>Air and water pollution are serious problems. Insecticides, weed killers, and industrial wastes take a heavy toll on plants, fish, and other wildlife.</a:t>
            </a:r>
          </a:p>
          <a:p>
            <a:endParaRPr lang="en-CA"/>
          </a:p>
        </p:txBody>
      </p:sp>
      <p:sp>
        <p:nvSpPr>
          <p:cNvPr id="4" name="Slide Number Placeholder 3"/>
          <p:cNvSpPr>
            <a:spLocks noGrp="1"/>
          </p:cNvSpPr>
          <p:nvPr>
            <p:ph type="sldNum" sz="quarter" idx="5"/>
          </p:nvPr>
        </p:nvSpPr>
        <p:spPr/>
        <p:txBody>
          <a:bodyPr/>
          <a:lstStyle/>
          <a:p>
            <a:fld id="{EF7B84BF-4991-4DD1-85D4-E8A8B5C9AE35}" type="slidenum">
              <a:rPr lang="en-CA" smtClean="0"/>
              <a:t>12</a:t>
            </a:fld>
            <a:endParaRPr lang="en-CA"/>
          </a:p>
        </p:txBody>
      </p:sp>
    </p:spTree>
    <p:extLst>
      <p:ext uri="{BB962C8B-B14F-4D97-AF65-F5344CB8AC3E}">
        <p14:creationId xmlns:p14="http://schemas.microsoft.com/office/powerpoint/2010/main" val="27513373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EF7B84BF-4991-4DD1-85D4-E8A8B5C9AE35}" type="slidenum">
              <a:rPr lang="en-CA" smtClean="0"/>
              <a:t>13</a:t>
            </a:fld>
            <a:endParaRPr lang="en-CA"/>
          </a:p>
        </p:txBody>
      </p:sp>
    </p:spTree>
    <p:extLst>
      <p:ext uri="{BB962C8B-B14F-4D97-AF65-F5344CB8AC3E}">
        <p14:creationId xmlns:p14="http://schemas.microsoft.com/office/powerpoint/2010/main" val="25331709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Image from DUC.</a:t>
            </a:r>
          </a:p>
          <a:p>
            <a:endParaRPr lang="en-US"/>
          </a:p>
          <a:p>
            <a:r>
              <a:rPr lang="en-US"/>
              <a:t>Resources</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Times New Roman" panose="02020603050405020304" pitchFamily="18" charset="0"/>
                <a:ea typeface="Calibri" panose="020F0502020204030204" pitchFamily="34" charset="0"/>
                <a:cs typeface="Times New Roman" panose="02020603050405020304" pitchFamily="18" charset="0"/>
              </a:rPr>
              <a:t>Invasive Species Council of Manitoba: </a:t>
            </a:r>
            <a:r>
              <a:rPr lang="en-US" sz="1800" u="sng">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hlinkClick r:id="rId3"/>
              </a:rPr>
              <a:t>http://invasivespeciesmanitoba.com/site/</a:t>
            </a:r>
            <a:endParaRPr lang="en-US" sz="1800" u="sng">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3600"/>
              <a:t>Invasive Species in Manitoba: River, Lake and Wetland Invaders; a pocket field guide by the Invasive Species Council of Manitoba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3600" i="0"/>
              <a:t>www.invasivespeciesinfo.gov: </a:t>
            </a:r>
            <a:r>
              <a:rPr lang="en-US" sz="3600"/>
              <a:t>https://www.invasivespeciesinfo.gov/what-are-invasive-species</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3600"/>
              <a:t>https://www.invasivespeciescentre.ca/learn/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360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3600"/>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800">
              <a:effectLst/>
              <a:latin typeface="Calibri" panose="020F0502020204030204" pitchFamily="34" charset="0"/>
              <a:ea typeface="Calibri" panose="020F0502020204030204" pitchFamily="34" charset="0"/>
              <a:cs typeface="Times New Roman" panose="02020603050405020304" pitchFamily="18" charset="0"/>
            </a:endParaRPr>
          </a:p>
          <a:p>
            <a:endParaRPr lang="en-CA"/>
          </a:p>
        </p:txBody>
      </p:sp>
      <p:sp>
        <p:nvSpPr>
          <p:cNvPr id="4" name="Slide Number Placeholder 3"/>
          <p:cNvSpPr>
            <a:spLocks noGrp="1"/>
          </p:cNvSpPr>
          <p:nvPr>
            <p:ph type="sldNum" sz="quarter" idx="5"/>
          </p:nvPr>
        </p:nvSpPr>
        <p:spPr/>
        <p:txBody>
          <a:bodyPr/>
          <a:lstStyle/>
          <a:p>
            <a:fld id="{EF7B84BF-4991-4DD1-85D4-E8A8B5C9AE35}" type="slidenum">
              <a:rPr lang="en-CA" smtClean="0"/>
              <a:t>14</a:t>
            </a:fld>
            <a:endParaRPr lang="en-CA"/>
          </a:p>
        </p:txBody>
      </p:sp>
    </p:spTree>
    <p:extLst>
      <p:ext uri="{BB962C8B-B14F-4D97-AF65-F5344CB8AC3E}">
        <p14:creationId xmlns:p14="http://schemas.microsoft.com/office/powerpoint/2010/main" val="9276553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a:solidFill>
                  <a:schemeClr val="tx1"/>
                </a:solidFill>
                <a:effectLst/>
                <a:latin typeface="+mn-lt"/>
                <a:ea typeface="+mn-ea"/>
                <a:cs typeface="+mn-cs"/>
              </a:rPr>
              <a:t>Image is a Yellow-headed Blackbird.</a:t>
            </a:r>
            <a:br>
              <a:rPr lang="en-US" sz="1200" b="0" i="0" kern="1200">
                <a:solidFill>
                  <a:schemeClr val="tx1"/>
                </a:solidFill>
                <a:effectLst/>
                <a:latin typeface="+mn-lt"/>
                <a:ea typeface="+mn-ea"/>
                <a:cs typeface="+mn-cs"/>
              </a:rPr>
            </a:br>
            <a:endParaRPr lang="en-US" sz="1200" b="0" i="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a:solidFill>
                  <a:schemeClr val="tx1"/>
                </a:solidFill>
                <a:effectLst/>
                <a:latin typeface="+mn-lt"/>
                <a:ea typeface="+mn-ea"/>
                <a:cs typeface="+mn-cs"/>
              </a:rPr>
              <a:t>Source:</a:t>
            </a:r>
          </a:p>
          <a:p>
            <a:r>
              <a:rPr lang="en-US" sz="1200" b="0" i="0" kern="1200">
                <a:solidFill>
                  <a:schemeClr val="tx1"/>
                </a:solidFill>
                <a:effectLst/>
                <a:latin typeface="+mn-lt"/>
                <a:ea typeface="+mn-ea"/>
                <a:cs typeface="+mn-cs"/>
              </a:rPr>
              <a:t>https://lakes.grace.edu/native-non-native-invasive-species/</a:t>
            </a:r>
          </a:p>
          <a:p>
            <a:endParaRPr lang="en-US" sz="1200" b="0" i="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u="sng">
                <a:solidFill>
                  <a:srgbClr val="424242"/>
                </a:solidFill>
                <a:effectLst/>
                <a:latin typeface="inherit"/>
                <a:hlinkClick r:id="rId3"/>
              </a:rPr>
              <a:t>Native</a:t>
            </a:r>
            <a:r>
              <a:rPr lang="en-US" b="0" i="0">
                <a:solidFill>
                  <a:srgbClr val="000000"/>
                </a:solidFill>
                <a:effectLst/>
                <a:latin typeface="inherit"/>
              </a:rPr>
              <a:t>: a species that originated and developed in its surrounding habitat and has adapted to living in that particular environment.</a:t>
            </a:r>
          </a:p>
          <a:p>
            <a:endParaRPr lang="en-CA"/>
          </a:p>
        </p:txBody>
      </p:sp>
      <p:sp>
        <p:nvSpPr>
          <p:cNvPr id="4" name="Slide Number Placeholder 3"/>
          <p:cNvSpPr>
            <a:spLocks noGrp="1"/>
          </p:cNvSpPr>
          <p:nvPr>
            <p:ph type="sldNum" sz="quarter" idx="5"/>
          </p:nvPr>
        </p:nvSpPr>
        <p:spPr/>
        <p:txBody>
          <a:bodyPr/>
          <a:lstStyle/>
          <a:p>
            <a:fld id="{EF7B84BF-4991-4DD1-85D4-E8A8B5C9AE35}" type="slidenum">
              <a:rPr lang="en-CA" smtClean="0"/>
              <a:t>15</a:t>
            </a:fld>
            <a:endParaRPr lang="en-CA"/>
          </a:p>
        </p:txBody>
      </p:sp>
    </p:spTree>
    <p:extLst>
      <p:ext uri="{BB962C8B-B14F-4D97-AF65-F5344CB8AC3E}">
        <p14:creationId xmlns:p14="http://schemas.microsoft.com/office/powerpoint/2010/main" val="17870732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Image is a Dandelion.</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a:solidFill>
                  <a:schemeClr val="tx1"/>
                </a:solidFill>
                <a:effectLst/>
                <a:latin typeface="+mn-lt"/>
                <a:ea typeface="+mn-ea"/>
                <a:cs typeface="+mn-cs"/>
              </a:rPr>
              <a:t>Source:</a:t>
            </a:r>
          </a:p>
          <a:p>
            <a:r>
              <a:rPr lang="en-CA"/>
              <a:t>https://lakes.grace.edu/native-non-native-invasive-species/</a:t>
            </a:r>
          </a:p>
          <a:p>
            <a:endParaRPr lang="en-CA"/>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a:solidFill>
                  <a:srgbClr val="333333"/>
                </a:solidFill>
                <a:effectLst/>
                <a:latin typeface="inherit"/>
              </a:rPr>
              <a:t>Non-native</a:t>
            </a:r>
            <a:r>
              <a:rPr lang="en-US" b="0" i="0">
                <a:solidFill>
                  <a:srgbClr val="000000"/>
                </a:solidFill>
                <a:effectLst/>
                <a:latin typeface="inherit"/>
              </a:rPr>
              <a:t>: a species that originated somewhere other than its current location and has been introduced to the area where it now lives (also called </a:t>
            </a:r>
            <a:r>
              <a:rPr lang="en-US" b="1" i="0" u="sng">
                <a:solidFill>
                  <a:srgbClr val="424242"/>
                </a:solidFill>
                <a:effectLst/>
                <a:latin typeface="inherit"/>
                <a:hlinkClick r:id="rId3"/>
              </a:rPr>
              <a:t>exotic species</a:t>
            </a:r>
            <a:r>
              <a:rPr lang="en-US" b="0" i="0">
                <a:solidFill>
                  <a:srgbClr val="000000"/>
                </a:solidFill>
                <a:effectLst/>
                <a:latin typeface="inherit"/>
              </a:rPr>
              <a:t>).</a:t>
            </a:r>
          </a:p>
          <a:p>
            <a:endParaRPr lang="en-CA"/>
          </a:p>
        </p:txBody>
      </p:sp>
      <p:sp>
        <p:nvSpPr>
          <p:cNvPr id="4" name="Slide Number Placeholder 3"/>
          <p:cNvSpPr>
            <a:spLocks noGrp="1"/>
          </p:cNvSpPr>
          <p:nvPr>
            <p:ph type="sldNum" sz="quarter" idx="5"/>
          </p:nvPr>
        </p:nvSpPr>
        <p:spPr/>
        <p:txBody>
          <a:bodyPr/>
          <a:lstStyle/>
          <a:p>
            <a:fld id="{EF7B84BF-4991-4DD1-85D4-E8A8B5C9AE35}" type="slidenum">
              <a:rPr lang="en-CA" smtClean="0"/>
              <a:t>16</a:t>
            </a:fld>
            <a:endParaRPr lang="en-CA"/>
          </a:p>
        </p:txBody>
      </p:sp>
    </p:spTree>
    <p:extLst>
      <p:ext uri="{BB962C8B-B14F-4D97-AF65-F5344CB8AC3E}">
        <p14:creationId xmlns:p14="http://schemas.microsoft.com/office/powerpoint/2010/main" val="16830789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a:t>Image is Purple Loosestrife.</a:t>
            </a:r>
          </a:p>
          <a:p>
            <a:pPr marL="0" indent="0">
              <a:buFont typeface="+mj-lt"/>
              <a:buNone/>
            </a:pPr>
            <a:endParaRPr lang="en-US"/>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200" b="0" i="0" kern="1200">
                <a:solidFill>
                  <a:schemeClr val="tx1"/>
                </a:solidFill>
                <a:effectLst/>
                <a:latin typeface="+mn-lt"/>
                <a:ea typeface="+mn-ea"/>
                <a:cs typeface="+mn-cs"/>
              </a:rPr>
              <a:t>Source:</a:t>
            </a:r>
          </a:p>
          <a:p>
            <a:pPr marL="0" indent="0">
              <a:buFont typeface="+mj-lt"/>
              <a:buNone/>
            </a:pPr>
            <a:r>
              <a:rPr lang="en-CA"/>
              <a:t>https://lakes.grace.edu/native-non-native-invasive-species/</a:t>
            </a:r>
          </a:p>
          <a:p>
            <a:pPr marL="0" indent="0">
              <a:buFont typeface="+mj-lt"/>
              <a:buNone/>
            </a:pPr>
            <a:endParaRPr lang="en-CA"/>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b="1" i="0">
                <a:solidFill>
                  <a:srgbClr val="333333"/>
                </a:solidFill>
                <a:effectLst/>
                <a:latin typeface="inherit"/>
              </a:rPr>
              <a:t>Invasive</a:t>
            </a:r>
            <a:r>
              <a:rPr lang="en-US" b="0" i="0">
                <a:solidFill>
                  <a:srgbClr val="000000"/>
                </a:solidFill>
                <a:effectLst/>
                <a:latin typeface="inherit"/>
              </a:rPr>
              <a:t>: a species of plant or animal that outcompetes other species causing damage to an ecosystem – this can be a native (rarely) or non-native (exotic) species.</a:t>
            </a:r>
          </a:p>
          <a:p>
            <a:pPr marL="0" indent="0">
              <a:buFont typeface="+mj-lt"/>
              <a:buNone/>
            </a:pPr>
            <a:endParaRPr lang="en-US"/>
          </a:p>
          <a:p>
            <a:pPr marL="0" indent="0">
              <a:buFont typeface="+mj-lt"/>
              <a:buNone/>
            </a:pPr>
            <a:endParaRPr lang="en-US"/>
          </a:p>
          <a:p>
            <a:pPr marL="0" indent="0">
              <a:buFont typeface="+mj-lt"/>
              <a:buNone/>
            </a:pPr>
            <a:endParaRPr lang="en-CA"/>
          </a:p>
        </p:txBody>
      </p:sp>
      <p:sp>
        <p:nvSpPr>
          <p:cNvPr id="4" name="Slide Number Placeholder 3"/>
          <p:cNvSpPr>
            <a:spLocks noGrp="1"/>
          </p:cNvSpPr>
          <p:nvPr>
            <p:ph type="sldNum" sz="quarter" idx="5"/>
          </p:nvPr>
        </p:nvSpPr>
        <p:spPr/>
        <p:txBody>
          <a:bodyPr/>
          <a:lstStyle/>
          <a:p>
            <a:fld id="{EF7B84BF-4991-4DD1-85D4-E8A8B5C9AE35}" type="slidenum">
              <a:rPr lang="en-CA" smtClean="0"/>
              <a:t>17</a:t>
            </a:fld>
            <a:endParaRPr lang="en-CA"/>
          </a:p>
        </p:txBody>
      </p:sp>
    </p:spTree>
    <p:extLst>
      <p:ext uri="{BB962C8B-B14F-4D97-AF65-F5344CB8AC3E}">
        <p14:creationId xmlns:p14="http://schemas.microsoft.com/office/powerpoint/2010/main" val="9798316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a:solidFill>
                  <a:schemeClr val="tx1"/>
                </a:solidFill>
                <a:effectLst/>
                <a:latin typeface="+mn-lt"/>
                <a:ea typeface="+mn-ea"/>
                <a:cs typeface="+mn-cs"/>
              </a:rPr>
              <a:t>Source:</a:t>
            </a:r>
          </a:p>
          <a:p>
            <a:r>
              <a:rPr lang="en-US"/>
              <a:t>https://www.thinktrees.org/wp-content/uploads/2020/02/Manitoba-Envirothon-Forest-and-Plant-Ecology-Regional-Resource_2020_min.pdf</a:t>
            </a:r>
          </a:p>
          <a:p>
            <a:endParaRPr lang="en-CA"/>
          </a:p>
          <a:p>
            <a:r>
              <a:rPr lang="en-US"/>
              <a:t>An invasive species is an exotic (originating from another region of the world) species whose introduction causes or is likely to cause economic harm, environmental harm, and/or harm to native species (including human) health. Species include plants, seeds, eggs, spores, other propagules, and animals (e.g., mammals, reptiles, amphibians, fish, insects and other invertebrates). T</a:t>
            </a:r>
            <a:endParaRPr lang="en-CA"/>
          </a:p>
        </p:txBody>
      </p:sp>
      <p:sp>
        <p:nvSpPr>
          <p:cNvPr id="4" name="Slide Number Placeholder 3"/>
          <p:cNvSpPr>
            <a:spLocks noGrp="1"/>
          </p:cNvSpPr>
          <p:nvPr>
            <p:ph type="sldNum" sz="quarter" idx="5"/>
          </p:nvPr>
        </p:nvSpPr>
        <p:spPr/>
        <p:txBody>
          <a:bodyPr/>
          <a:lstStyle/>
          <a:p>
            <a:fld id="{EF7B84BF-4991-4DD1-85D4-E8A8B5C9AE35}" type="slidenum">
              <a:rPr lang="en-CA" smtClean="0"/>
              <a:t>18</a:t>
            </a:fld>
            <a:endParaRPr lang="en-CA"/>
          </a:p>
        </p:txBody>
      </p:sp>
    </p:spTree>
    <p:extLst>
      <p:ext uri="{BB962C8B-B14F-4D97-AF65-F5344CB8AC3E}">
        <p14:creationId xmlns:p14="http://schemas.microsoft.com/office/powerpoint/2010/main" val="33580863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a:solidFill>
                  <a:schemeClr val="tx1"/>
                </a:solidFill>
                <a:effectLst/>
                <a:latin typeface="+mn-lt"/>
                <a:ea typeface="+mn-ea"/>
                <a:cs typeface="+mn-cs"/>
              </a:rPr>
              <a:t>Source: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https://www.thinktrees.org/wp-content/uploads/2020/02/Manitoba-Envirothon-Forest-and-Plant-Ecology-Regional-Resource_2020_min.pdf</a:t>
            </a:r>
          </a:p>
          <a:p>
            <a:endParaRPr lang="en-CA"/>
          </a:p>
          <a:p>
            <a:r>
              <a:rPr lang="en-US"/>
              <a:t>Few natural enemies Many invasive species do not have any natural enemies (e.g., predators, competitors, parasites, and pathogens) in the area they invade. A lack of predators and pathogens may allow the invasive species population to spiral out of control.</a:t>
            </a:r>
          </a:p>
          <a:p>
            <a:endParaRPr lang="en-US"/>
          </a:p>
          <a:p>
            <a:endParaRPr lang="en-US"/>
          </a:p>
          <a:p>
            <a:r>
              <a:rPr lang="en-US"/>
              <a:t>http://invasivespeciesmanitoba.com/site/</a:t>
            </a:r>
          </a:p>
          <a:p>
            <a:endParaRPr lang="en-US"/>
          </a:p>
          <a:p>
            <a:r>
              <a:rPr lang="en-US" b="0" i="0">
                <a:solidFill>
                  <a:srgbClr val="222222"/>
                </a:solidFill>
                <a:effectLst/>
                <a:latin typeface="Georgia" panose="02040502050405020303" pitchFamily="18" charset="0"/>
              </a:rPr>
              <a:t>Invasive species are plants, animals or other organisms that are growing outside of their country or region of origin and are out-competing or even replacing native organisms. Since they come from ecosystems in other parts of the </a:t>
            </a:r>
            <a:r>
              <a:rPr lang="en-US" b="0" i="0" err="1">
                <a:solidFill>
                  <a:srgbClr val="222222"/>
                </a:solidFill>
                <a:effectLst/>
                <a:latin typeface="Georgia" panose="02040502050405020303" pitchFamily="18" charset="0"/>
              </a:rPr>
              <a:t>world,"unwanted</a:t>
            </a:r>
            <a:r>
              <a:rPr lang="en-US" b="0" i="0">
                <a:solidFill>
                  <a:srgbClr val="222222"/>
                </a:solidFill>
                <a:effectLst/>
                <a:latin typeface="Georgia" panose="02040502050405020303" pitchFamily="18" charset="0"/>
              </a:rPr>
              <a:t> invaders" escape their natural enemies. They have a distinct advantage over our native species whose populations are kept in check by native predators, competitors, or disease.</a:t>
            </a:r>
            <a:endParaRPr lang="en-CA"/>
          </a:p>
        </p:txBody>
      </p:sp>
      <p:sp>
        <p:nvSpPr>
          <p:cNvPr id="4" name="Slide Number Placeholder 3"/>
          <p:cNvSpPr>
            <a:spLocks noGrp="1"/>
          </p:cNvSpPr>
          <p:nvPr>
            <p:ph type="sldNum" sz="quarter" idx="5"/>
          </p:nvPr>
        </p:nvSpPr>
        <p:spPr/>
        <p:txBody>
          <a:bodyPr/>
          <a:lstStyle/>
          <a:p>
            <a:fld id="{EF7B84BF-4991-4DD1-85D4-E8A8B5C9AE35}" type="slidenum">
              <a:rPr lang="en-CA" smtClean="0"/>
              <a:t>19</a:t>
            </a:fld>
            <a:endParaRPr lang="en-CA"/>
          </a:p>
        </p:txBody>
      </p:sp>
    </p:spTree>
    <p:extLst>
      <p:ext uri="{BB962C8B-B14F-4D97-AF65-F5344CB8AC3E}">
        <p14:creationId xmlns:p14="http://schemas.microsoft.com/office/powerpoint/2010/main" val="24449447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Image from DUC.</a:t>
            </a:r>
          </a:p>
          <a:p>
            <a:endParaRPr lang="en-US"/>
          </a:p>
          <a:p>
            <a:r>
              <a:rPr lang="en-US" sz="1200" b="0" i="0" u="none" strike="noStrike" kern="1200">
                <a:solidFill>
                  <a:schemeClr val="tx1"/>
                </a:solidFill>
                <a:effectLst/>
                <a:latin typeface="+mn-lt"/>
                <a:ea typeface="+mn-ea"/>
                <a:cs typeface="+mn-cs"/>
              </a:rPr>
              <a:t>Resources</a:t>
            </a:r>
          </a:p>
          <a:p>
            <a:endParaRPr lang="en-US" sz="1200" b="0" i="0" u="none" strike="noStrike" kern="1200">
              <a:solidFill>
                <a:schemeClr val="tx1"/>
              </a:solidFill>
              <a:effectLst/>
              <a:latin typeface="+mn-lt"/>
              <a:ea typeface="+mn-ea"/>
              <a:cs typeface="+mn-cs"/>
            </a:endParaRPr>
          </a:p>
          <a:p>
            <a:r>
              <a:rPr lang="en-US" sz="1200" b="0" i="0" u="none" strike="noStrike" kern="1200">
                <a:solidFill>
                  <a:schemeClr val="tx1"/>
                </a:solidFill>
                <a:effectLst/>
                <a:latin typeface="+mn-lt"/>
                <a:ea typeface="+mn-ea"/>
                <a:cs typeface="+mn-cs"/>
              </a:rPr>
              <a:t>Hinterland Who’s Who (HWW): https://www.hww.ca/en/wild-spaces/wetlands.html</a:t>
            </a:r>
          </a:p>
          <a:p>
            <a:r>
              <a:rPr lang="en-US" sz="1200" b="0" i="0" u="none" strike="noStrike" kern="1200">
                <a:solidFill>
                  <a:schemeClr val="tx1"/>
                </a:solidFill>
                <a:effectLst/>
                <a:latin typeface="+mn-lt"/>
                <a:ea typeface="+mn-ea"/>
                <a:cs typeface="+mn-cs"/>
              </a:rPr>
              <a:t>Ducks Unlimited Canada: https://www.ducks.ca/our-work/wetlands/</a:t>
            </a:r>
          </a:p>
          <a:p>
            <a:r>
              <a:rPr lang="en-US" sz="1200" b="0" i="0" u="none" strike="noStrike" kern="1200">
                <a:solidFill>
                  <a:schemeClr val="tx1"/>
                </a:solidFill>
                <a:effectLst/>
                <a:latin typeface="+mn-lt"/>
                <a:ea typeface="+mn-ea"/>
                <a:cs typeface="+mn-cs"/>
              </a:rPr>
              <a:t>Ducks Unlimited Canada: https://www.ducks.ca/assets/2014/12/field-guide-low-res.pdf</a:t>
            </a:r>
          </a:p>
          <a:p>
            <a:r>
              <a:rPr lang="en-US" sz="1200" b="0" i="0" u="none" strike="noStrike" kern="1200">
                <a:solidFill>
                  <a:schemeClr val="tx1"/>
                </a:solidFill>
                <a:effectLst/>
                <a:latin typeface="+mn-lt"/>
                <a:ea typeface="+mn-ea"/>
                <a:cs typeface="+mn-cs"/>
              </a:rPr>
              <a:t>Canadian Wetland Classification (CWC): https://www.gret-perg.ulaval.ca/fileadmin/fichiers/fichiersGRET/pdf/Doc_generale/Wetlands.pdf</a:t>
            </a:r>
          </a:p>
          <a:p>
            <a:endParaRPr lang="en-CA"/>
          </a:p>
        </p:txBody>
      </p:sp>
      <p:sp>
        <p:nvSpPr>
          <p:cNvPr id="4" name="Slide Number Placeholder 3"/>
          <p:cNvSpPr>
            <a:spLocks noGrp="1"/>
          </p:cNvSpPr>
          <p:nvPr>
            <p:ph type="sldNum" sz="quarter" idx="5"/>
          </p:nvPr>
        </p:nvSpPr>
        <p:spPr/>
        <p:txBody>
          <a:bodyPr/>
          <a:lstStyle/>
          <a:p>
            <a:fld id="{EF7B84BF-4991-4DD1-85D4-E8A8B5C9AE35}" type="slidenum">
              <a:rPr lang="en-CA" smtClean="0"/>
              <a:t>2</a:t>
            </a:fld>
            <a:endParaRPr lang="en-CA"/>
          </a:p>
        </p:txBody>
      </p:sp>
    </p:spTree>
    <p:extLst>
      <p:ext uri="{BB962C8B-B14F-4D97-AF65-F5344CB8AC3E}">
        <p14:creationId xmlns:p14="http://schemas.microsoft.com/office/powerpoint/2010/main" val="32169844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a:solidFill>
                  <a:schemeClr val="tx1"/>
                </a:solidFill>
                <a:effectLst/>
                <a:latin typeface="+mn-lt"/>
                <a:ea typeface="+mn-ea"/>
                <a:cs typeface="+mn-cs"/>
              </a:rPr>
              <a:t>Source: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http://invasivespeciesmanitoba.com/site/index.php?page=how-do-they-spread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a:spcBef>
                <a:spcPts val="0"/>
              </a:spcBef>
              <a:spcAft>
                <a:spcPts val="0"/>
              </a:spcAft>
            </a:pPr>
            <a:r>
              <a:rPr lang="en-CA" sz="1800" b="1">
                <a:solidFill>
                  <a:srgbClr val="003366"/>
                </a:solidFill>
                <a:effectLst/>
                <a:latin typeface="Georgia" panose="02040502050405020303" pitchFamily="18" charset="0"/>
                <a:ea typeface="Times New Roman" panose="02020603050405020304" pitchFamily="18" charset="0"/>
                <a:cs typeface="Times New Roman" panose="02020603050405020304" pitchFamily="18" charset="0"/>
              </a:rPr>
              <a:t>How do invasive plants or animals spread into Manitoba?</a:t>
            </a:r>
          </a:p>
          <a:p>
            <a:pPr marL="0" marR="0">
              <a:spcBef>
                <a:spcPts val="0"/>
              </a:spcBef>
              <a:spcAft>
                <a:spcPts val="0"/>
              </a:spcAft>
            </a:pPr>
            <a:endParaRPr lang="en-CA" sz="180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CA" sz="1800">
                <a:solidFill>
                  <a:srgbClr val="222222"/>
                </a:solidFill>
                <a:effectLst/>
                <a:latin typeface="Georgia" panose="02040502050405020303" pitchFamily="18" charset="0"/>
                <a:ea typeface="Times New Roman" panose="02020603050405020304" pitchFamily="18" charset="0"/>
                <a:cs typeface="Times New Roman" panose="02020603050405020304" pitchFamily="18" charset="0"/>
              </a:rPr>
              <a:t>Increased global trade and travel have created many new pathways for the international and incidental spread of invasive aquatic species. The growing trade in aquatic ornamental plants for water gardening and aquariums is also cause for concern. Many of the currently known invasive exotic plant species in North America have been imported and planted as ornamentals.</a:t>
            </a:r>
          </a:p>
          <a:p>
            <a:pPr marL="0" marR="0">
              <a:spcBef>
                <a:spcPts val="0"/>
              </a:spcBef>
              <a:spcAft>
                <a:spcPts val="0"/>
              </a:spcAft>
            </a:pPr>
            <a:endParaRPr lang="en-CA" sz="180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CA" sz="1800" b="1">
                <a:solidFill>
                  <a:srgbClr val="222222"/>
                </a:solidFill>
                <a:effectLst/>
                <a:latin typeface="Georgia" panose="02040502050405020303" pitchFamily="18" charset="0"/>
                <a:ea typeface="Times New Roman" panose="02020603050405020304" pitchFamily="18" charset="0"/>
                <a:cs typeface="Times New Roman" panose="02020603050405020304" pitchFamily="18" charset="0"/>
              </a:rPr>
              <a:t>Dispersal: </a:t>
            </a:r>
            <a:r>
              <a:rPr lang="en-CA" sz="1800">
                <a:solidFill>
                  <a:srgbClr val="222222"/>
                </a:solidFill>
                <a:effectLst/>
                <a:latin typeface="Georgia" panose="02040502050405020303" pitchFamily="18" charset="0"/>
                <a:ea typeface="Times New Roman" panose="02020603050405020304" pitchFamily="18" charset="0"/>
                <a:cs typeface="Times New Roman" panose="02020603050405020304" pitchFamily="18" charset="0"/>
              </a:rPr>
              <a:t>Humans are most often directly responsible for introducing a species to a new region, whether intentionally or unintentionally.</a:t>
            </a:r>
          </a:p>
          <a:p>
            <a:pPr marL="0" marR="0">
              <a:spcBef>
                <a:spcPts val="0"/>
              </a:spcBef>
              <a:spcAft>
                <a:spcPts val="0"/>
              </a:spcAft>
            </a:pPr>
            <a:endParaRPr lang="en-CA" sz="180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CA" sz="1800" b="1">
                <a:solidFill>
                  <a:srgbClr val="222222"/>
                </a:solidFill>
                <a:effectLst/>
                <a:latin typeface="Georgia" panose="02040502050405020303" pitchFamily="18" charset="0"/>
                <a:ea typeface="Times New Roman" panose="02020603050405020304" pitchFamily="18" charset="0"/>
                <a:cs typeface="Times New Roman" panose="02020603050405020304" pitchFamily="18" charset="0"/>
              </a:rPr>
              <a:t>Hitchhikers: </a:t>
            </a:r>
            <a:r>
              <a:rPr lang="en-CA" sz="1800">
                <a:solidFill>
                  <a:srgbClr val="222222"/>
                </a:solidFill>
                <a:effectLst/>
                <a:latin typeface="Georgia" panose="02040502050405020303" pitchFamily="18" charset="0"/>
                <a:ea typeface="Times New Roman" panose="02020603050405020304" pitchFamily="18" charset="0"/>
                <a:cs typeface="Times New Roman" panose="02020603050405020304" pitchFamily="18" charset="0"/>
              </a:rPr>
              <a:t>Species can become unintentionally transported globally, by catching a ride in places like ship ballast water, or locally, by attaching to boats or other equipment used by anglers and hunters.</a:t>
            </a:r>
          </a:p>
          <a:p>
            <a:pPr marL="0" marR="0">
              <a:spcBef>
                <a:spcPts val="0"/>
              </a:spcBef>
              <a:spcAft>
                <a:spcPts val="0"/>
              </a:spcAft>
            </a:pPr>
            <a:endParaRPr lang="en-CA" sz="180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CA" sz="1800" b="1">
                <a:solidFill>
                  <a:srgbClr val="222222"/>
                </a:solidFill>
                <a:effectLst/>
                <a:latin typeface="Georgia" panose="02040502050405020303" pitchFamily="18" charset="0"/>
                <a:ea typeface="Times New Roman" panose="02020603050405020304" pitchFamily="18" charset="0"/>
                <a:cs typeface="Times New Roman" panose="02020603050405020304" pitchFamily="18" charset="0"/>
              </a:rPr>
              <a:t>Imported:</a:t>
            </a:r>
            <a:r>
              <a:rPr lang="en-CA" sz="1800">
                <a:solidFill>
                  <a:srgbClr val="222222"/>
                </a:solidFill>
                <a:effectLst/>
                <a:latin typeface="Georgia" panose="02040502050405020303" pitchFamily="18" charset="0"/>
                <a:ea typeface="Times New Roman" panose="02020603050405020304" pitchFamily="18" charset="0"/>
                <a:cs typeface="Times New Roman" panose="02020603050405020304" pitchFamily="18" charset="0"/>
              </a:rPr>
              <a:t> Intentionally imported species are not usually intended for widespread distribution into the environment. However, plants, brought in for gardeners as ornamentals, or exotic pets can become invasive pests in regions where they were never intended to be released.</a:t>
            </a:r>
          </a:p>
          <a:p>
            <a:pPr marL="0" marR="0">
              <a:spcBef>
                <a:spcPts val="0"/>
              </a:spcBef>
              <a:spcAft>
                <a:spcPts val="0"/>
              </a:spcAft>
            </a:pPr>
            <a:endParaRPr lang="en-CA" sz="180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CA" sz="1800" b="1">
                <a:solidFill>
                  <a:srgbClr val="222222"/>
                </a:solidFill>
                <a:effectLst/>
                <a:latin typeface="Georgia" panose="02040502050405020303" pitchFamily="18" charset="0"/>
                <a:ea typeface="Times New Roman" panose="02020603050405020304" pitchFamily="18" charset="0"/>
                <a:cs typeface="Times New Roman" panose="02020603050405020304" pitchFamily="18" charset="0"/>
              </a:rPr>
              <a:t>Illegal Trade: </a:t>
            </a:r>
            <a:r>
              <a:rPr lang="en-CA" sz="1800">
                <a:solidFill>
                  <a:srgbClr val="222222"/>
                </a:solidFill>
                <a:effectLst/>
                <a:latin typeface="Georgia" panose="02040502050405020303" pitchFamily="18" charset="0"/>
                <a:ea typeface="Times New Roman" panose="02020603050405020304" pitchFamily="18" charset="0"/>
                <a:cs typeface="Times New Roman" panose="02020603050405020304" pitchFamily="18" charset="0"/>
              </a:rPr>
              <a:t>Illegal smuggling/trading of fruits and vegetables across borders can introduce not only potentially harmful new plant species but also any insects and parasites that may live in them.</a:t>
            </a:r>
          </a:p>
          <a:p>
            <a:pPr marL="0" marR="0">
              <a:spcBef>
                <a:spcPts val="0"/>
              </a:spcBef>
              <a:spcAft>
                <a:spcPts val="0"/>
              </a:spcAft>
            </a:pPr>
            <a:endParaRPr lang="en-CA" sz="180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CA" sz="1800" b="1">
                <a:solidFill>
                  <a:srgbClr val="222222"/>
                </a:solidFill>
                <a:effectLst/>
                <a:latin typeface="Georgia" panose="02040502050405020303" pitchFamily="18" charset="0"/>
                <a:ea typeface="Times New Roman" panose="02020603050405020304" pitchFamily="18" charset="0"/>
                <a:cs typeface="Times New Roman" panose="02020603050405020304" pitchFamily="18" charset="0"/>
              </a:rPr>
              <a:t>Natural Dispersal: </a:t>
            </a:r>
            <a:r>
              <a:rPr lang="en-CA" sz="1800">
                <a:solidFill>
                  <a:srgbClr val="222222"/>
                </a:solidFill>
                <a:effectLst/>
                <a:latin typeface="Georgia" panose="02040502050405020303" pitchFamily="18" charset="0"/>
                <a:ea typeface="Times New Roman" panose="02020603050405020304" pitchFamily="18" charset="0"/>
                <a:cs typeface="Times New Roman" panose="02020603050405020304" pitchFamily="18" charset="0"/>
              </a:rPr>
              <a:t>Through time, species are able to expand ranges naturally, establishing in areas they previously did not exist in.</a:t>
            </a:r>
            <a:endParaRPr lang="en-CA" sz="180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a:p>
          <a:p>
            <a:endParaRPr lang="en-CA"/>
          </a:p>
        </p:txBody>
      </p:sp>
      <p:sp>
        <p:nvSpPr>
          <p:cNvPr id="4" name="Slide Number Placeholder 3"/>
          <p:cNvSpPr>
            <a:spLocks noGrp="1"/>
          </p:cNvSpPr>
          <p:nvPr>
            <p:ph type="sldNum" sz="quarter" idx="5"/>
          </p:nvPr>
        </p:nvSpPr>
        <p:spPr/>
        <p:txBody>
          <a:bodyPr/>
          <a:lstStyle/>
          <a:p>
            <a:fld id="{EF7B84BF-4991-4DD1-85D4-E8A8B5C9AE35}" type="slidenum">
              <a:rPr lang="en-CA" smtClean="0"/>
              <a:t>20</a:t>
            </a:fld>
            <a:endParaRPr lang="en-CA"/>
          </a:p>
        </p:txBody>
      </p:sp>
    </p:spTree>
    <p:extLst>
      <p:ext uri="{BB962C8B-B14F-4D97-AF65-F5344CB8AC3E}">
        <p14:creationId xmlns:p14="http://schemas.microsoft.com/office/powerpoint/2010/main" val="38001839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a:solidFill>
                  <a:schemeClr val="tx1"/>
                </a:solidFill>
                <a:effectLst/>
                <a:latin typeface="+mn-lt"/>
                <a:ea typeface="+mn-ea"/>
                <a:cs typeface="+mn-cs"/>
              </a:rPr>
              <a:t>Source: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http://invasivespeciesmanitoba.com/site/index.php?page=zebra-mussels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a:solidFill>
                  <a:srgbClr val="222222"/>
                </a:solidFill>
                <a:effectLst/>
                <a:latin typeface="Georgia" panose="02040502050405020303" pitchFamily="18" charset="0"/>
              </a:rPr>
              <a:t>History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solidFill>
                  <a:srgbClr val="222222"/>
                </a:solidFill>
                <a:effectLst/>
                <a:latin typeface="Georgia" panose="02040502050405020303" pitchFamily="18" charset="0"/>
              </a:rPr>
              <a:t>Native to the Black and Caspian Sea region of Eurasia. A cargo ship traveling to the Great Lakes in the 1980s is the likely point of introduction to North America. By 1990, Zebra Mussels had been found in all the Great Lakes.  The invertebrate was reported in 2010 in the United States portion of the Red River watershed in Wahpeton, North Dakota. In October, 2013, zebra mussel adults were confirmed in the southwest section of Lake Winnipeg in Manitoba.</a:t>
            </a:r>
            <a:endParaRPr lang="en-CA"/>
          </a:p>
        </p:txBody>
      </p:sp>
      <p:sp>
        <p:nvSpPr>
          <p:cNvPr id="4" name="Slide Number Placeholder 3"/>
          <p:cNvSpPr>
            <a:spLocks noGrp="1"/>
          </p:cNvSpPr>
          <p:nvPr>
            <p:ph type="sldNum" sz="quarter" idx="5"/>
          </p:nvPr>
        </p:nvSpPr>
        <p:spPr/>
        <p:txBody>
          <a:bodyPr/>
          <a:lstStyle/>
          <a:p>
            <a:fld id="{EF7B84BF-4991-4DD1-85D4-E8A8B5C9AE35}" type="slidenum">
              <a:rPr lang="en-CA" smtClean="0"/>
              <a:t>21</a:t>
            </a:fld>
            <a:endParaRPr lang="en-CA"/>
          </a:p>
        </p:txBody>
      </p:sp>
    </p:spTree>
    <p:extLst>
      <p:ext uri="{BB962C8B-B14F-4D97-AF65-F5344CB8AC3E}">
        <p14:creationId xmlns:p14="http://schemas.microsoft.com/office/powerpoint/2010/main" val="25530651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a:solidFill>
                  <a:schemeClr val="tx1"/>
                </a:solidFill>
                <a:effectLst/>
                <a:latin typeface="+mn-lt"/>
                <a:ea typeface="+mn-ea"/>
                <a:cs typeface="+mn-cs"/>
              </a:rPr>
              <a:t>Source:</a:t>
            </a:r>
          </a:p>
          <a:p>
            <a:r>
              <a:rPr lang="en-CA"/>
              <a:t>http://invasivespeciesmanitoba.com/site/index.php?page=common-carp</a:t>
            </a:r>
          </a:p>
          <a:p>
            <a:endParaRPr lang="en-CA"/>
          </a:p>
          <a:p>
            <a:pPr algn="l"/>
            <a:r>
              <a:rPr lang="en-US" b="1" i="0">
                <a:solidFill>
                  <a:srgbClr val="222222"/>
                </a:solidFill>
                <a:effectLst/>
                <a:latin typeface="Georgia" panose="02040502050405020303" pitchFamily="18" charset="0"/>
              </a:rPr>
              <a:t>Threat</a:t>
            </a:r>
            <a:endParaRPr lang="en-US" b="0" i="0">
              <a:solidFill>
                <a:srgbClr val="222222"/>
              </a:solidFill>
              <a:effectLst/>
              <a:latin typeface="Georgia" panose="02040502050405020303" pitchFamily="18" charset="0"/>
            </a:endParaRPr>
          </a:p>
          <a:p>
            <a:pPr algn="l"/>
            <a:r>
              <a:rPr lang="en-US" b="0" i="0">
                <a:solidFill>
                  <a:srgbClr val="222222"/>
                </a:solidFill>
                <a:effectLst/>
                <a:latin typeface="Georgia" panose="02040502050405020303" pitchFamily="18" charset="0"/>
              </a:rPr>
              <a:t>Carp are constantly stirring up the </a:t>
            </a:r>
            <a:r>
              <a:rPr lang="en-US" b="1" i="0" u="none" strike="noStrike">
                <a:solidFill>
                  <a:srgbClr val="006699"/>
                </a:solidFill>
                <a:effectLst/>
                <a:latin typeface="Georgia" panose="02040502050405020303" pitchFamily="18" charset="0"/>
                <a:hlinkClick r:id="rId3"/>
              </a:rPr>
              <a:t>substrate</a:t>
            </a:r>
            <a:r>
              <a:rPr lang="en-US" b="0" i="0">
                <a:solidFill>
                  <a:srgbClr val="222222"/>
                </a:solidFill>
                <a:effectLst/>
                <a:latin typeface="Georgia" panose="02040502050405020303" pitchFamily="18" charset="0"/>
              </a:rPr>
              <a:t> when they feed, meaning that they can greatly decrease the clarity of the water. This makes waterways unattractive, destroys habitat, reduces the abundance of aquatic plants, and can make the water unsuitable for swimming or drinking. They also release phosphorus normally locked up in bottom sediments and aquatic fauna, and lower the abundance of insects by predation and loss of habitat.</a:t>
            </a:r>
          </a:p>
          <a:p>
            <a:endParaRPr lang="en-CA"/>
          </a:p>
        </p:txBody>
      </p:sp>
      <p:sp>
        <p:nvSpPr>
          <p:cNvPr id="4" name="Slide Number Placeholder 3"/>
          <p:cNvSpPr>
            <a:spLocks noGrp="1"/>
          </p:cNvSpPr>
          <p:nvPr>
            <p:ph type="sldNum" sz="quarter" idx="5"/>
          </p:nvPr>
        </p:nvSpPr>
        <p:spPr/>
        <p:txBody>
          <a:bodyPr/>
          <a:lstStyle/>
          <a:p>
            <a:fld id="{EF7B84BF-4991-4DD1-85D4-E8A8B5C9AE35}" type="slidenum">
              <a:rPr lang="en-CA" smtClean="0"/>
              <a:t>22</a:t>
            </a:fld>
            <a:endParaRPr lang="en-CA"/>
          </a:p>
        </p:txBody>
      </p:sp>
    </p:spTree>
    <p:extLst>
      <p:ext uri="{BB962C8B-B14F-4D97-AF65-F5344CB8AC3E}">
        <p14:creationId xmlns:p14="http://schemas.microsoft.com/office/powerpoint/2010/main" val="3103437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a:solidFill>
                  <a:schemeClr val="tx1"/>
                </a:solidFill>
                <a:effectLst/>
                <a:latin typeface="+mn-lt"/>
                <a:ea typeface="+mn-ea"/>
                <a:cs typeface="+mn-cs"/>
              </a:rPr>
              <a:t>Source:</a:t>
            </a:r>
          </a:p>
          <a:p>
            <a:r>
              <a:rPr lang="en-US" sz="1200" kern="1200">
                <a:solidFill>
                  <a:schemeClr val="tx1"/>
                </a:solidFill>
                <a:effectLst/>
                <a:latin typeface="+mn-lt"/>
                <a:ea typeface="+mn-ea"/>
                <a:cs typeface="+mn-cs"/>
              </a:rPr>
              <a:t>http://invasivespeciesmanitoba.com/site/index.php?page=purple-loosestrife</a:t>
            </a:r>
          </a:p>
          <a:p>
            <a:endParaRPr lang="en-CA" sz="1200" kern="1200">
              <a:solidFill>
                <a:schemeClr val="tx1"/>
              </a:solidFill>
              <a:effectLst/>
              <a:latin typeface="+mn-lt"/>
              <a:ea typeface="+mn-ea"/>
              <a:cs typeface="+mn-cs"/>
            </a:endParaRPr>
          </a:p>
          <a:p>
            <a:pPr algn="l"/>
            <a:r>
              <a:rPr lang="en-US" b="1" i="0">
                <a:solidFill>
                  <a:srgbClr val="222222"/>
                </a:solidFill>
                <a:effectLst/>
                <a:latin typeface="Georgia" panose="02040502050405020303" pitchFamily="18" charset="0"/>
              </a:rPr>
              <a:t>Control Methods</a:t>
            </a:r>
            <a:endParaRPr lang="en-US" b="0" i="0">
              <a:solidFill>
                <a:srgbClr val="222222"/>
              </a:solidFill>
              <a:effectLst/>
              <a:latin typeface="Georgia" panose="02040502050405020303" pitchFamily="18" charset="0"/>
            </a:endParaRPr>
          </a:p>
          <a:p>
            <a:pPr algn="l"/>
            <a:r>
              <a:rPr lang="en-US" b="0" i="0">
                <a:solidFill>
                  <a:srgbClr val="222222"/>
                </a:solidFill>
                <a:effectLst/>
                <a:latin typeface="Georgia" panose="02040502050405020303" pitchFamily="18" charset="0"/>
              </a:rPr>
              <a:t>Purple Loosestrife management in wetlands has involved four general control approaches: cultural, mechanical, chemical, and biological. Current efforts in Manitoba focus on the use of beetles (</a:t>
            </a:r>
            <a:r>
              <a:rPr lang="en-US" b="0" i="0" err="1">
                <a:solidFill>
                  <a:srgbClr val="222222"/>
                </a:solidFill>
                <a:effectLst/>
                <a:latin typeface="Georgia" panose="02040502050405020303" pitchFamily="18" charset="0"/>
              </a:rPr>
              <a:t>Galerucella</a:t>
            </a:r>
            <a:r>
              <a:rPr lang="en-US" b="0" i="0">
                <a:solidFill>
                  <a:srgbClr val="222222"/>
                </a:solidFill>
                <a:effectLst/>
                <a:latin typeface="Georgia" panose="02040502050405020303" pitchFamily="18" charset="0"/>
              </a:rPr>
              <a:t> </a:t>
            </a:r>
            <a:r>
              <a:rPr lang="en-US" b="0" i="0" err="1">
                <a:solidFill>
                  <a:srgbClr val="222222"/>
                </a:solidFill>
                <a:effectLst/>
                <a:latin typeface="Georgia" panose="02040502050405020303" pitchFamily="18" charset="0"/>
              </a:rPr>
              <a:t>calmariensis</a:t>
            </a:r>
            <a:r>
              <a:rPr lang="en-US" b="0" i="0">
                <a:solidFill>
                  <a:srgbClr val="222222"/>
                </a:solidFill>
                <a:effectLst/>
                <a:latin typeface="Georgia" panose="02040502050405020303" pitchFamily="18" charset="0"/>
              </a:rPr>
              <a:t> L.) as a long term biological control. While other control methods have met with little success, the use of beetles has proven effective.</a:t>
            </a:r>
          </a:p>
          <a:p>
            <a:endParaRPr lang="en-CA" sz="12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EF7B84BF-4991-4DD1-85D4-E8A8B5C9AE35}" type="slidenum">
              <a:rPr lang="en-CA" smtClean="0"/>
              <a:t>23</a:t>
            </a:fld>
            <a:endParaRPr lang="en-CA"/>
          </a:p>
        </p:txBody>
      </p:sp>
    </p:spTree>
    <p:extLst>
      <p:ext uri="{BB962C8B-B14F-4D97-AF65-F5344CB8AC3E}">
        <p14:creationId xmlns:p14="http://schemas.microsoft.com/office/powerpoint/2010/main" val="28721319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a:solidFill>
                  <a:schemeClr val="tx1"/>
                </a:solidFill>
                <a:effectLst/>
                <a:latin typeface="+mn-lt"/>
                <a:ea typeface="+mn-ea"/>
                <a:cs typeface="+mn-cs"/>
              </a:rPr>
              <a:t>Source:</a:t>
            </a:r>
          </a:p>
          <a:p>
            <a:r>
              <a:rPr lang="en-CA"/>
              <a:t>http://invasivespeciesmanitoba.com/site/index.php?page=mosquitofish</a:t>
            </a:r>
          </a:p>
          <a:p>
            <a:endParaRPr lang="en-CA"/>
          </a:p>
          <a:p>
            <a:pPr algn="l"/>
            <a:r>
              <a:rPr lang="en-US" b="1" i="0">
                <a:solidFill>
                  <a:srgbClr val="222222"/>
                </a:solidFill>
                <a:effectLst/>
                <a:latin typeface="Georgia" panose="02040502050405020303" pitchFamily="18" charset="0"/>
              </a:rPr>
              <a:t>Habitat</a:t>
            </a:r>
            <a:endParaRPr lang="en-US" b="0" i="0">
              <a:solidFill>
                <a:srgbClr val="222222"/>
              </a:solidFill>
              <a:effectLst/>
              <a:latin typeface="Georgia" panose="02040502050405020303" pitchFamily="18" charset="0"/>
            </a:endParaRPr>
          </a:p>
          <a:p>
            <a:pPr algn="l"/>
            <a:r>
              <a:rPr lang="en-US" b="0" i="0">
                <a:solidFill>
                  <a:srgbClr val="222222"/>
                </a:solidFill>
                <a:effectLst/>
                <a:latin typeface="Georgia" panose="02040502050405020303" pitchFamily="18" charset="0"/>
              </a:rPr>
              <a:t>Shallow areas in streams, ponds and ditches, with and without vegetation. The mosquitofish can tolerate low levels of dissolved oxygen and high temperatures. It may thrive in degraded and artificial habitats.</a:t>
            </a:r>
          </a:p>
          <a:p>
            <a:pPr algn="l"/>
            <a:endParaRPr lang="en-US" b="0" i="0">
              <a:solidFill>
                <a:srgbClr val="222222"/>
              </a:solidFill>
              <a:effectLst/>
              <a:latin typeface="Georgia" panose="02040502050405020303" pitchFamily="18" charset="0"/>
            </a:endParaRPr>
          </a:p>
          <a:p>
            <a:pPr algn="l"/>
            <a:r>
              <a:rPr lang="en-US" b="1" i="0">
                <a:solidFill>
                  <a:srgbClr val="222222"/>
                </a:solidFill>
                <a:effectLst/>
                <a:latin typeface="Georgia" panose="02040502050405020303" pitchFamily="18" charset="0"/>
              </a:rPr>
              <a:t>Range</a:t>
            </a:r>
            <a:endParaRPr lang="en-US" b="0" i="0">
              <a:solidFill>
                <a:srgbClr val="222222"/>
              </a:solidFill>
              <a:effectLst/>
              <a:latin typeface="Georgia" panose="02040502050405020303" pitchFamily="18" charset="0"/>
            </a:endParaRPr>
          </a:p>
          <a:p>
            <a:pPr algn="l"/>
            <a:r>
              <a:rPr lang="en-US" b="0" i="0">
                <a:solidFill>
                  <a:srgbClr val="222222"/>
                </a:solidFill>
                <a:effectLst/>
                <a:latin typeface="Georgia" panose="02040502050405020303" pitchFamily="18" charset="0"/>
              </a:rPr>
              <a:t>In the United States, they are established widely in the west, </a:t>
            </a:r>
            <a:r>
              <a:rPr lang="en-US" b="0" i="0" err="1">
                <a:solidFill>
                  <a:srgbClr val="222222"/>
                </a:solidFill>
                <a:effectLst/>
                <a:latin typeface="Georgia" panose="02040502050405020303" pitchFamily="18" charset="0"/>
              </a:rPr>
              <a:t>midwest</a:t>
            </a:r>
            <a:r>
              <a:rPr lang="en-US" b="0" i="0">
                <a:solidFill>
                  <a:srgbClr val="222222"/>
                </a:solidFill>
                <a:effectLst/>
                <a:latin typeface="Georgia" panose="02040502050405020303" pitchFamily="18" charset="0"/>
              </a:rPr>
              <a:t> and northeast, including several states bordering the Great Lakes. Established on all continents except Antarctica.</a:t>
            </a:r>
          </a:p>
          <a:p>
            <a:pPr algn="l"/>
            <a:r>
              <a:rPr lang="en-US" b="0" i="0">
                <a:solidFill>
                  <a:srgbClr val="222222"/>
                </a:solidFill>
                <a:effectLst/>
                <a:latin typeface="Georgia" panose="02040502050405020303" pitchFamily="18" charset="0"/>
              </a:rPr>
              <a:t>The eastern Mosquitofish is found in the eastern United States in Atlantic and Gulf of Mexico slope drainages, west through Alabama. The western Mosquitofish is native to watersheds draining into the Gulf of Mexico, from Alabama through Texas, including much of the Mississippi River drainage as far north as Indiana and Illinois.</a:t>
            </a:r>
          </a:p>
          <a:p>
            <a:pPr algn="l"/>
            <a:endParaRPr lang="en-US" b="0" i="0">
              <a:solidFill>
                <a:srgbClr val="222222"/>
              </a:solidFill>
              <a:effectLst/>
              <a:latin typeface="Georgia" panose="02040502050405020303" pitchFamily="18" charset="0"/>
            </a:endParaRPr>
          </a:p>
          <a:p>
            <a:pPr algn="l"/>
            <a:r>
              <a:rPr lang="en-US" b="1" i="0">
                <a:solidFill>
                  <a:srgbClr val="222222"/>
                </a:solidFill>
                <a:effectLst/>
                <a:latin typeface="Georgia" panose="02040502050405020303" pitchFamily="18" charset="0"/>
              </a:rPr>
              <a:t>Pathway of Introduction and Spread</a:t>
            </a:r>
            <a:endParaRPr lang="en-US" b="0" i="0">
              <a:solidFill>
                <a:srgbClr val="222222"/>
              </a:solidFill>
              <a:effectLst/>
              <a:latin typeface="Georgia" panose="02040502050405020303" pitchFamily="18" charset="0"/>
            </a:endParaRPr>
          </a:p>
          <a:p>
            <a:pPr algn="l"/>
            <a:r>
              <a:rPr lang="en-US" b="0" i="0">
                <a:solidFill>
                  <a:srgbClr val="222222"/>
                </a:solidFill>
                <a:effectLst/>
                <a:latin typeface="Georgia" panose="02040502050405020303" pitchFamily="18" charset="0"/>
              </a:rPr>
              <a:t>Intentionally introduced in other parts of the world as an agent of Mosquito control; subsequent spread resulted through population growth and dispersal. The aquarium and ornamental pond industries are potential vectors of accidental or unlawful release into open waters, particularly given ongoing public concern about Mosquito-borne disease.</a:t>
            </a:r>
          </a:p>
          <a:p>
            <a:pPr algn="l"/>
            <a:endParaRPr lang="en-US" b="0" i="0">
              <a:solidFill>
                <a:srgbClr val="222222"/>
              </a:solidFill>
              <a:effectLst/>
              <a:latin typeface="Georgia" panose="02040502050405020303" pitchFamily="18" charset="0"/>
            </a:endParaRPr>
          </a:p>
          <a:p>
            <a:pPr algn="l"/>
            <a:r>
              <a:rPr lang="en-US" b="1" i="0">
                <a:solidFill>
                  <a:srgbClr val="222222"/>
                </a:solidFill>
                <a:effectLst/>
                <a:latin typeface="Georgia" panose="02040502050405020303" pitchFamily="18" charset="0"/>
              </a:rPr>
              <a:t>Impacts</a:t>
            </a:r>
            <a:endParaRPr lang="en-US" b="0" i="0">
              <a:solidFill>
                <a:srgbClr val="222222"/>
              </a:solidFill>
              <a:effectLst/>
              <a:latin typeface="Georgia" panose="02040502050405020303" pitchFamily="18" charset="0"/>
            </a:endParaRPr>
          </a:p>
          <a:p>
            <a:pPr algn="l"/>
            <a:r>
              <a:rPr lang="en-US" b="0" i="0">
                <a:solidFill>
                  <a:srgbClr val="222222"/>
                </a:solidFill>
                <a:effectLst/>
                <a:latin typeface="Georgia" panose="02040502050405020303" pitchFamily="18" charset="0"/>
              </a:rPr>
              <a:t>As opportunistic predators, mosquitofish readily consume zooplankton and the eggs and larvae of other aquatic vertebrates. This has led to the reduction of populations of amphibians and other fishes, as well as changes to food web structure and water chemistry.</a:t>
            </a:r>
          </a:p>
          <a:p>
            <a:pPr algn="l"/>
            <a:r>
              <a:rPr lang="en-US" b="0" i="0">
                <a:solidFill>
                  <a:srgbClr val="222222"/>
                </a:solidFill>
                <a:effectLst/>
                <a:latin typeface="Georgia" panose="02040502050405020303" pitchFamily="18" charset="0"/>
              </a:rPr>
              <a:t>The Invasive Species Specialist Group of the IUCN Species Survival Commission designated the Mosquitofishes as being among the world's worst invasive species.</a:t>
            </a:r>
          </a:p>
          <a:p>
            <a:endParaRPr lang="en-CA"/>
          </a:p>
        </p:txBody>
      </p:sp>
      <p:sp>
        <p:nvSpPr>
          <p:cNvPr id="4" name="Slide Number Placeholder 3"/>
          <p:cNvSpPr>
            <a:spLocks noGrp="1"/>
          </p:cNvSpPr>
          <p:nvPr>
            <p:ph type="sldNum" sz="quarter" idx="5"/>
          </p:nvPr>
        </p:nvSpPr>
        <p:spPr/>
        <p:txBody>
          <a:bodyPr/>
          <a:lstStyle/>
          <a:p>
            <a:fld id="{EF7B84BF-4991-4DD1-85D4-E8A8B5C9AE35}" type="slidenum">
              <a:rPr lang="en-CA" smtClean="0"/>
              <a:t>24</a:t>
            </a:fld>
            <a:endParaRPr lang="en-CA"/>
          </a:p>
        </p:txBody>
      </p:sp>
    </p:spTree>
    <p:extLst>
      <p:ext uri="{BB962C8B-B14F-4D97-AF65-F5344CB8AC3E}">
        <p14:creationId xmlns:p14="http://schemas.microsoft.com/office/powerpoint/2010/main" val="30064398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EF7B84BF-4991-4DD1-85D4-E8A8B5C9AE35}" type="slidenum">
              <a:rPr lang="en-CA" smtClean="0"/>
              <a:t>25</a:t>
            </a:fld>
            <a:endParaRPr lang="en-CA"/>
          </a:p>
        </p:txBody>
      </p:sp>
    </p:spTree>
    <p:extLst>
      <p:ext uri="{BB962C8B-B14F-4D97-AF65-F5344CB8AC3E}">
        <p14:creationId xmlns:p14="http://schemas.microsoft.com/office/powerpoint/2010/main" val="25839847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Image: https://globalnews.ca/news/4223683/growing-invasion-of-lake-winnipeg-evident-as-countless-shells-wash-ashore/</a:t>
            </a:r>
          </a:p>
          <a:p>
            <a:endParaRPr lang="en-CA"/>
          </a:p>
          <a:p>
            <a:r>
              <a:rPr lang="en-CA"/>
              <a:t>Sources:</a:t>
            </a:r>
          </a:p>
          <a:p>
            <a:endParaRPr lang="en-CA"/>
          </a:p>
          <a:p>
            <a:r>
              <a:rPr lang="en-CA"/>
              <a:t>https://www.canada.ca/en/environment-climate-change/services/biodiversity/why-invasive-alien-species-are-problem.html</a:t>
            </a:r>
          </a:p>
          <a:p>
            <a:endParaRPr lang="en-CA"/>
          </a:p>
          <a:p>
            <a:r>
              <a:rPr lang="en-CA"/>
              <a:t>https://www.invasivespeciescentre.ca/learn/</a:t>
            </a:r>
          </a:p>
          <a:p>
            <a:endParaRPr lang="en-CA"/>
          </a:p>
          <a:p>
            <a:endParaRPr lang="en-CA"/>
          </a:p>
        </p:txBody>
      </p:sp>
      <p:sp>
        <p:nvSpPr>
          <p:cNvPr id="4" name="Slide Number Placeholder 3"/>
          <p:cNvSpPr>
            <a:spLocks noGrp="1"/>
          </p:cNvSpPr>
          <p:nvPr>
            <p:ph type="sldNum" sz="quarter" idx="5"/>
          </p:nvPr>
        </p:nvSpPr>
        <p:spPr/>
        <p:txBody>
          <a:bodyPr/>
          <a:lstStyle/>
          <a:p>
            <a:fld id="{EF7B84BF-4991-4DD1-85D4-E8A8B5C9AE35}" type="slidenum">
              <a:rPr lang="en-CA" smtClean="0"/>
              <a:t>26</a:t>
            </a:fld>
            <a:endParaRPr lang="en-CA"/>
          </a:p>
        </p:txBody>
      </p:sp>
    </p:spTree>
    <p:extLst>
      <p:ext uri="{BB962C8B-B14F-4D97-AF65-F5344CB8AC3E}">
        <p14:creationId xmlns:p14="http://schemas.microsoft.com/office/powerpoint/2010/main" val="31875128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a:solidFill>
                  <a:schemeClr val="tx1"/>
                </a:solidFill>
                <a:effectLst/>
                <a:latin typeface="+mn-lt"/>
                <a:ea typeface="+mn-ea"/>
                <a:cs typeface="+mn-cs"/>
              </a:rPr>
              <a:t>Source: https://www.canada.ca/en/environment-climate-change/services/biodiversity/why-invasive-alien-species-are-problem.html#_envImpact</a:t>
            </a:r>
          </a:p>
          <a:p>
            <a:endParaRPr lang="en-US" sz="1200" b="0" i="0" kern="1200">
              <a:solidFill>
                <a:schemeClr val="tx1"/>
              </a:solidFill>
              <a:effectLst/>
              <a:latin typeface="+mn-lt"/>
              <a:ea typeface="+mn-ea"/>
              <a:cs typeface="+mn-cs"/>
            </a:endParaRPr>
          </a:p>
          <a:p>
            <a:pPr algn="l"/>
            <a:r>
              <a:rPr lang="en-CA" b="1" i="0">
                <a:solidFill>
                  <a:srgbClr val="333333"/>
                </a:solidFill>
                <a:effectLst/>
                <a:latin typeface="Lato"/>
              </a:rPr>
              <a:t>Environmental impacts</a:t>
            </a:r>
            <a:endParaRPr lang="en-CA" b="0" i="0">
              <a:solidFill>
                <a:srgbClr val="333333"/>
              </a:solidFill>
              <a:effectLst/>
              <a:latin typeface="Noto Sans"/>
            </a:endParaRPr>
          </a:p>
          <a:p>
            <a:pPr algn="l">
              <a:buFont typeface="Arial" panose="020B0604020202020204" pitchFamily="34" charset="0"/>
              <a:buChar char="•"/>
            </a:pPr>
            <a:r>
              <a:rPr lang="en-CA" b="0" i="0">
                <a:solidFill>
                  <a:srgbClr val="333333"/>
                </a:solidFill>
                <a:effectLst/>
                <a:latin typeface="Noto Sans"/>
              </a:rPr>
              <a:t>Can negatively impact biodiversity</a:t>
            </a:r>
          </a:p>
          <a:p>
            <a:pPr algn="l">
              <a:buFont typeface="Arial" panose="020B0604020202020204" pitchFamily="34" charset="0"/>
              <a:buChar char="•"/>
            </a:pPr>
            <a:r>
              <a:rPr lang="en-CA" b="0" i="0">
                <a:solidFill>
                  <a:srgbClr val="333333"/>
                </a:solidFill>
                <a:effectLst/>
                <a:latin typeface="Noto Sans"/>
              </a:rPr>
              <a:t>Can cause species extirpation and even extinction</a:t>
            </a:r>
          </a:p>
          <a:p>
            <a:pPr algn="l">
              <a:buFont typeface="Arial" panose="020B0604020202020204" pitchFamily="34" charset="0"/>
              <a:buChar char="•"/>
            </a:pPr>
            <a:r>
              <a:rPr lang="en-CA" b="0" i="0">
                <a:solidFill>
                  <a:srgbClr val="333333"/>
                </a:solidFill>
                <a:effectLst/>
                <a:latin typeface="Noto Sans"/>
              </a:rPr>
              <a:t>Can cause soil degradation, and erosion</a:t>
            </a:r>
          </a:p>
          <a:p>
            <a:pPr algn="l">
              <a:buFont typeface="Arial" panose="020B0604020202020204" pitchFamily="34" charset="0"/>
              <a:buChar char="•"/>
            </a:pPr>
            <a:r>
              <a:rPr lang="en-CA" b="0" i="0">
                <a:solidFill>
                  <a:srgbClr val="333333"/>
                </a:solidFill>
                <a:effectLst/>
                <a:latin typeface="Noto Sans"/>
              </a:rPr>
              <a:t>Can alter fire cycles</a:t>
            </a:r>
          </a:p>
          <a:p>
            <a:pPr algn="l">
              <a:buFont typeface="Arial" panose="020B0604020202020204" pitchFamily="34" charset="0"/>
              <a:buNone/>
            </a:pPr>
            <a:r>
              <a:rPr lang="en-CA" b="0" i="0">
                <a:solidFill>
                  <a:srgbClr val="333333"/>
                </a:solidFill>
                <a:effectLst/>
                <a:latin typeface="Noto Sans"/>
              </a:rPr>
              <a:t>Look at Table 1 </a:t>
            </a:r>
            <a:r>
              <a:rPr lang="en-US" b="1" i="0">
                <a:solidFill>
                  <a:srgbClr val="333333"/>
                </a:solidFill>
                <a:effectLst/>
                <a:latin typeface="Noto Sans"/>
              </a:rPr>
              <a:t>(Types of species and their impacts to Canada) </a:t>
            </a:r>
            <a:r>
              <a:rPr lang="en-CA" b="0" i="0">
                <a:solidFill>
                  <a:srgbClr val="333333"/>
                </a:solidFill>
                <a:effectLst/>
                <a:latin typeface="Noto Sans"/>
              </a:rPr>
              <a:t>for examples impacts by species</a:t>
            </a:r>
          </a:p>
          <a:p>
            <a:pPr algn="l">
              <a:buFont typeface="Arial" panose="020B0604020202020204" pitchFamily="34" charset="0"/>
              <a:buChar char="•"/>
            </a:pPr>
            <a:endParaRPr lang="en-CA" b="0" i="0">
              <a:solidFill>
                <a:srgbClr val="333333"/>
              </a:solidFill>
              <a:effectLst/>
              <a:latin typeface="Noto Sans"/>
            </a:endParaRPr>
          </a:p>
          <a:p>
            <a:pPr algn="l">
              <a:buFont typeface="Arial" panose="020B0604020202020204" pitchFamily="34" charset="0"/>
              <a:buNone/>
            </a:pPr>
            <a:r>
              <a:rPr lang="en-CA" b="0" i="0">
                <a:solidFill>
                  <a:srgbClr val="333333"/>
                </a:solidFill>
                <a:effectLst/>
                <a:latin typeface="Noto Sans"/>
              </a:rPr>
              <a:t>Zebra mussels as an example: https://www.gov.mb.ca/stopais/zebra-mussels.html</a:t>
            </a:r>
          </a:p>
          <a:p>
            <a:r>
              <a:rPr lang="en-US" b="1">
                <a:solidFill>
                  <a:srgbClr val="2C3135"/>
                </a:solidFill>
                <a:effectLst/>
                <a:latin typeface="Open Sans"/>
              </a:rPr>
              <a:t>Why are they an issue?</a:t>
            </a:r>
          </a:p>
          <a:p>
            <a:pPr algn="l"/>
            <a:r>
              <a:rPr lang="en-US" b="0" i="0">
                <a:solidFill>
                  <a:srgbClr val="2C3135"/>
                </a:solidFill>
                <a:effectLst/>
                <a:latin typeface="Open Sans"/>
              </a:rPr>
              <a:t>Zebra Mussels are a concern to Manitoba because they can:</a:t>
            </a:r>
          </a:p>
          <a:p>
            <a:pPr algn="l">
              <a:buFont typeface="Arial" panose="020B0604020202020204" pitchFamily="34" charset="0"/>
              <a:buChar char="•"/>
            </a:pPr>
            <a:r>
              <a:rPr lang="en-US" b="0" i="0">
                <a:solidFill>
                  <a:srgbClr val="2C3135"/>
                </a:solidFill>
                <a:effectLst/>
                <a:latin typeface="Open Sans"/>
              </a:rPr>
              <a:t>reproduce quickly. A single female Zebra Mussel can produce up to one million eggs per year</a:t>
            </a:r>
          </a:p>
          <a:p>
            <a:pPr algn="l">
              <a:buFont typeface="Arial" panose="020B0604020202020204" pitchFamily="34" charset="0"/>
              <a:buChar char="•"/>
            </a:pPr>
            <a:r>
              <a:rPr lang="en-US" b="0" i="0">
                <a:solidFill>
                  <a:srgbClr val="2C3135"/>
                </a:solidFill>
                <a:effectLst/>
                <a:latin typeface="Open Sans"/>
              </a:rPr>
              <a:t>impact fish populations by consuming large quantities of algae, which is the base of the aquatic food chain</a:t>
            </a:r>
          </a:p>
          <a:p>
            <a:pPr algn="l">
              <a:buFont typeface="Arial" panose="020B0604020202020204" pitchFamily="34" charset="0"/>
              <a:buChar char="•"/>
            </a:pPr>
            <a:r>
              <a:rPr lang="en-US" b="0" i="0">
                <a:solidFill>
                  <a:srgbClr val="2C3135"/>
                </a:solidFill>
                <a:effectLst/>
                <a:latin typeface="Open Sans"/>
              </a:rPr>
              <a:t>clog water intake systems increasing costs to communities and industries. This includes power generating stations, water supply facilities and drinking water infrastructure</a:t>
            </a:r>
          </a:p>
          <a:p>
            <a:pPr algn="l">
              <a:buFont typeface="Arial" panose="020B0604020202020204" pitchFamily="34" charset="0"/>
              <a:buChar char="•"/>
            </a:pPr>
            <a:r>
              <a:rPr lang="en-US" b="0" i="0">
                <a:solidFill>
                  <a:srgbClr val="2C3135"/>
                </a:solidFill>
                <a:effectLst/>
                <a:latin typeface="Open Sans"/>
              </a:rPr>
              <a:t>reduce water-front property values of homes and cottages</a:t>
            </a:r>
          </a:p>
          <a:p>
            <a:pPr algn="l">
              <a:buFont typeface="Arial" panose="020B0604020202020204" pitchFamily="34" charset="0"/>
              <a:buChar char="•"/>
            </a:pPr>
            <a:r>
              <a:rPr lang="en-US" b="0" i="0">
                <a:solidFill>
                  <a:srgbClr val="2C3135"/>
                </a:solidFill>
                <a:effectLst/>
                <a:latin typeface="Open Sans"/>
              </a:rPr>
              <a:t>block watercraft engines cooling systems possibly causing engine damage</a:t>
            </a:r>
          </a:p>
          <a:p>
            <a:pPr algn="l">
              <a:buFont typeface="Arial" panose="020B0604020202020204" pitchFamily="34" charset="0"/>
              <a:buChar char="•"/>
            </a:pPr>
            <a:r>
              <a:rPr lang="en-US" b="0" i="0">
                <a:solidFill>
                  <a:srgbClr val="2C3135"/>
                </a:solidFill>
                <a:effectLst/>
                <a:latin typeface="Open Sans"/>
              </a:rPr>
              <a:t>kill native mussels by attaching themselves in enormous numbers  (Figure 2.) so the host mussel cannot open its shell and it starves</a:t>
            </a:r>
          </a:p>
          <a:p>
            <a:pPr algn="l">
              <a:buFont typeface="Arial" panose="020B0604020202020204" pitchFamily="34" charset="0"/>
              <a:buChar char="•"/>
            </a:pPr>
            <a:r>
              <a:rPr lang="en-US" b="0" i="0">
                <a:solidFill>
                  <a:srgbClr val="2C3135"/>
                </a:solidFill>
                <a:effectLst/>
                <a:latin typeface="Open Sans"/>
              </a:rPr>
              <a:t>increase water clarity, allowing sunlight to reach deeper into a water body which stimulates more aquatic plant growth, thereby changing the local aquatic habitat.</a:t>
            </a:r>
          </a:p>
          <a:p>
            <a:pPr algn="l">
              <a:buFont typeface="Arial" panose="020B0604020202020204" pitchFamily="34" charset="0"/>
              <a:buChar char="•"/>
            </a:pPr>
            <a:r>
              <a:rPr lang="en-US" b="0" i="0">
                <a:solidFill>
                  <a:srgbClr val="2C3135"/>
                </a:solidFill>
                <a:effectLst/>
                <a:latin typeface="Open Sans"/>
              </a:rPr>
              <a:t>be associated with larger and more frequent algal blooms</a:t>
            </a:r>
          </a:p>
          <a:p>
            <a:pPr algn="l">
              <a:buFont typeface="Arial" panose="020B0604020202020204" pitchFamily="34" charset="0"/>
              <a:buChar char="•"/>
            </a:pPr>
            <a:r>
              <a:rPr lang="en-US" b="0" i="0">
                <a:solidFill>
                  <a:srgbClr val="2C3135"/>
                </a:solidFill>
                <a:effectLst/>
                <a:latin typeface="Open Sans"/>
              </a:rPr>
              <a:t>litter shorelines and beaches with sharp shells</a:t>
            </a:r>
          </a:p>
          <a:p>
            <a:pPr algn="l">
              <a:buFont typeface="Arial" panose="020B0604020202020204" pitchFamily="34" charset="0"/>
              <a:buChar char="•"/>
            </a:pPr>
            <a:r>
              <a:rPr lang="en-US" b="0" i="0">
                <a:solidFill>
                  <a:srgbClr val="2C3135"/>
                </a:solidFill>
                <a:effectLst/>
                <a:latin typeface="Open Sans"/>
              </a:rPr>
              <a:t>interfere with swimming and beach-going activities by cutting the feet of swimmers and pets with their sharp-edged shells</a:t>
            </a:r>
          </a:p>
          <a:p>
            <a:br>
              <a:rPr lang="en-US" sz="1200" b="0" i="0" kern="1200">
                <a:solidFill>
                  <a:schemeClr val="tx1"/>
                </a:solidFill>
                <a:effectLst/>
                <a:latin typeface="+mn-lt"/>
                <a:ea typeface="+mn-ea"/>
                <a:cs typeface="+mn-cs"/>
              </a:rPr>
            </a:br>
            <a:endParaRPr lang="en-CA"/>
          </a:p>
        </p:txBody>
      </p:sp>
      <p:sp>
        <p:nvSpPr>
          <p:cNvPr id="4" name="Slide Number Placeholder 3"/>
          <p:cNvSpPr>
            <a:spLocks noGrp="1"/>
          </p:cNvSpPr>
          <p:nvPr>
            <p:ph type="sldNum" sz="quarter" idx="5"/>
          </p:nvPr>
        </p:nvSpPr>
        <p:spPr/>
        <p:txBody>
          <a:bodyPr/>
          <a:lstStyle/>
          <a:p>
            <a:fld id="{EF7B84BF-4991-4DD1-85D4-E8A8B5C9AE35}" type="slidenum">
              <a:rPr lang="en-CA" smtClean="0"/>
              <a:t>27</a:t>
            </a:fld>
            <a:endParaRPr lang="en-CA"/>
          </a:p>
        </p:txBody>
      </p:sp>
    </p:spTree>
    <p:extLst>
      <p:ext uri="{BB962C8B-B14F-4D97-AF65-F5344CB8AC3E}">
        <p14:creationId xmlns:p14="http://schemas.microsoft.com/office/powerpoint/2010/main" val="3896446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a:t>Source: https://invasivespeciesmanitoba.com/site/index.php?page=purple-loosestrife</a:t>
            </a:r>
          </a:p>
          <a:p>
            <a:pPr marL="0" indent="0">
              <a:buFont typeface="+mj-lt"/>
              <a:buNone/>
            </a:pPr>
            <a:endParaRPr lang="en-US"/>
          </a:p>
          <a:p>
            <a:pPr marL="0" indent="0">
              <a:buFont typeface="+mj-lt"/>
              <a:buNone/>
            </a:pPr>
            <a:r>
              <a:rPr lang="en-CA"/>
              <a:t>Example – Purple Loosestrife</a:t>
            </a:r>
          </a:p>
          <a:p>
            <a:pPr algn="l"/>
            <a:r>
              <a:rPr lang="en-US" b="1" i="0">
                <a:solidFill>
                  <a:srgbClr val="222222"/>
                </a:solidFill>
                <a:effectLst/>
                <a:latin typeface="Georgia" panose="02040502050405020303" pitchFamily="18" charset="0"/>
              </a:rPr>
              <a:t>Impacts</a:t>
            </a:r>
            <a:endParaRPr lang="en-US" b="0" i="0">
              <a:solidFill>
                <a:srgbClr val="222222"/>
              </a:solidFill>
              <a:effectLst/>
              <a:latin typeface="Georgia" panose="02040502050405020303" pitchFamily="18" charset="0"/>
            </a:endParaRPr>
          </a:p>
          <a:p>
            <a:pPr algn="l"/>
            <a:r>
              <a:rPr lang="en-US" b="0" i="0">
                <a:solidFill>
                  <a:srgbClr val="222222"/>
                </a:solidFill>
                <a:effectLst/>
                <a:latin typeface="Georgia" panose="02040502050405020303" pitchFamily="18" charset="0"/>
              </a:rPr>
              <a:t>Purple Loosestrife degrades natural habitats such as wetlands and </a:t>
            </a:r>
            <a:r>
              <a:rPr lang="en-US" b="1" i="0" u="none" strike="noStrike">
                <a:solidFill>
                  <a:srgbClr val="006699"/>
                </a:solidFill>
                <a:effectLst/>
                <a:latin typeface="Georgia" panose="02040502050405020303" pitchFamily="18" charset="0"/>
                <a:hlinkClick r:id="rId3"/>
              </a:rPr>
              <a:t>riparian</a:t>
            </a:r>
            <a:r>
              <a:rPr lang="en-US" b="0" i="0">
                <a:solidFill>
                  <a:srgbClr val="222222"/>
                </a:solidFill>
                <a:effectLst/>
                <a:latin typeface="Georgia" panose="02040502050405020303" pitchFamily="18" charset="0"/>
              </a:rPr>
              <a:t> areas reducing biological diversity by out-competing native vegetation. This affects the entire wetland community of both plants and animals. The estimated cost of control, losses and damages associated with Purple Loosestrife is $45 million US dollars annually</a:t>
            </a:r>
          </a:p>
          <a:p>
            <a:pPr marL="0" indent="0">
              <a:buFont typeface="+mj-lt"/>
              <a:buNone/>
            </a:pPr>
            <a:endParaRPr lang="en-CA"/>
          </a:p>
          <a:p>
            <a:pPr marL="0" indent="0">
              <a:buFont typeface="+mj-lt"/>
              <a:buNone/>
            </a:pPr>
            <a:endParaRPr lang="en-CA"/>
          </a:p>
          <a:p>
            <a:pPr marL="0" indent="0">
              <a:buFont typeface="+mj-lt"/>
              <a:buNone/>
            </a:pPr>
            <a:endParaRPr lang="en-CA"/>
          </a:p>
          <a:p>
            <a:pPr marL="0" indent="0">
              <a:buFont typeface="+mj-lt"/>
              <a:buNone/>
            </a:pPr>
            <a:r>
              <a:rPr lang="en-CA"/>
              <a:t>https://purpleloosestrife.org/index.php?page=faq#4</a:t>
            </a:r>
          </a:p>
          <a:p>
            <a:pPr marL="0" indent="0">
              <a:buFont typeface="+mj-lt"/>
              <a:buNone/>
            </a:pPr>
            <a:endParaRPr lang="en-CA"/>
          </a:p>
          <a:p>
            <a:pPr algn="just"/>
            <a:r>
              <a:rPr lang="en-US" b="1" i="0">
                <a:solidFill>
                  <a:srgbClr val="5A5C58"/>
                </a:solidFill>
                <a:effectLst/>
                <a:latin typeface="Tahoma" panose="020B0604030504040204" pitchFamily="34" charset="0"/>
              </a:rPr>
              <a:t>4. What's so bad about Purple Loosestrife?</a:t>
            </a:r>
            <a:endParaRPr lang="en-US" b="0" i="0">
              <a:solidFill>
                <a:srgbClr val="5A5C58"/>
              </a:solidFill>
              <a:effectLst/>
              <a:latin typeface="Tahoma" panose="020B0604030504040204" pitchFamily="34" charset="0"/>
            </a:endParaRPr>
          </a:p>
          <a:p>
            <a:pPr algn="just"/>
            <a:r>
              <a:rPr lang="en-US" b="0" i="0">
                <a:solidFill>
                  <a:srgbClr val="5A5C58"/>
                </a:solidFill>
                <a:effectLst/>
                <a:latin typeface="Tahoma" panose="020B0604030504040204" pitchFamily="34" charset="0"/>
              </a:rPr>
              <a:t> The nicknames for purple loosestrife - beautiful killer, marsh monster and exotic invader - are telling. An invasive, weedy species, loosestrife readily establishes in a variety of urban and rural wetland habitats. Once it's present, it has a tendency to dominate, outcompeting native vegetation. The result is solid (monotypic) stands of purple loosestrife. This drastic change in species composition and decrease in biodiversity has been reported to affect the nutrient cycling regime of wetlands and the sue of the area by wildlife.</a:t>
            </a:r>
          </a:p>
          <a:p>
            <a:pPr algn="just"/>
            <a:r>
              <a:rPr lang="en-US" b="0" i="0">
                <a:solidFill>
                  <a:srgbClr val="5A5C58"/>
                </a:solidFill>
                <a:effectLst/>
                <a:latin typeface="Tahoma" panose="020B0604030504040204" pitchFamily="34" charset="0"/>
              </a:rPr>
              <a:t> </a:t>
            </a:r>
          </a:p>
          <a:p>
            <a:pPr algn="just"/>
            <a:r>
              <a:rPr lang="en-US" b="0" i="0">
                <a:solidFill>
                  <a:srgbClr val="5A5C58"/>
                </a:solidFill>
                <a:effectLst/>
                <a:latin typeface="Tahoma" panose="020B0604030504040204" pitchFamily="34" charset="0"/>
              </a:rPr>
              <a:t>The displacement of native vegetation by purple loosestrife has many far reaching ecological implications, many of which still remain unknown. In urban areas loosestrife commonly takes hold in ditches and can block or disrupt water flow. In agricultural regions it can clog irrigation canals and reduces the value of forage. Once established, it is extremely difficult to eradicate. No herbicides are currently approved to control loosestrife growing in or near waterways. Small outbreaks can be removed by hand digging, but for large scale infestations this is too costly and time consuming. Since purple loosestrife can regenerate from even the smallest piece of root tissue left in the soil, digging is not a viable long term solution.</a:t>
            </a:r>
          </a:p>
          <a:p>
            <a:pPr marL="0" indent="0">
              <a:buFont typeface="+mj-lt"/>
              <a:buNone/>
            </a:pPr>
            <a:endParaRPr lang="en-CA"/>
          </a:p>
        </p:txBody>
      </p:sp>
      <p:sp>
        <p:nvSpPr>
          <p:cNvPr id="4" name="Slide Number Placeholder 3"/>
          <p:cNvSpPr>
            <a:spLocks noGrp="1"/>
          </p:cNvSpPr>
          <p:nvPr>
            <p:ph type="sldNum" sz="quarter" idx="5"/>
          </p:nvPr>
        </p:nvSpPr>
        <p:spPr/>
        <p:txBody>
          <a:bodyPr/>
          <a:lstStyle/>
          <a:p>
            <a:fld id="{EF7B84BF-4991-4DD1-85D4-E8A8B5C9AE35}" type="slidenum">
              <a:rPr lang="en-CA" smtClean="0"/>
              <a:t>28</a:t>
            </a:fld>
            <a:endParaRPr lang="en-CA"/>
          </a:p>
        </p:txBody>
      </p:sp>
    </p:spTree>
    <p:extLst>
      <p:ext uri="{BB962C8B-B14F-4D97-AF65-F5344CB8AC3E}">
        <p14:creationId xmlns:p14="http://schemas.microsoft.com/office/powerpoint/2010/main" val="22994194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Source:</a:t>
            </a:r>
          </a:p>
          <a:p>
            <a:r>
              <a:rPr lang="en-US"/>
              <a:t>https://www.canada.ca/en/environment-climate-change/services/biodiversity/why-invasive-alien-species-are-problem.html</a:t>
            </a:r>
          </a:p>
          <a:p>
            <a:r>
              <a:rPr lang="en-US"/>
              <a:t>https://canadainvasives.ca/invasive-species/#:~:text=Invasive%20species%20threaten%20and%20can,reduce%20soil%20productivity</a:t>
            </a:r>
          </a:p>
          <a:p>
            <a:endParaRPr lang="en-US"/>
          </a:p>
          <a:p>
            <a:pPr algn="l"/>
            <a:r>
              <a:rPr lang="en-US" b="0" i="0">
                <a:solidFill>
                  <a:srgbClr val="000000"/>
                </a:solidFill>
                <a:effectLst/>
                <a:latin typeface="inherit"/>
              </a:rPr>
              <a:t>Degradation of Our Natural Environment</a:t>
            </a:r>
          </a:p>
          <a:p>
            <a:pPr algn="l"/>
            <a:r>
              <a:rPr lang="en-US" b="0" i="0">
                <a:solidFill>
                  <a:srgbClr val="000000"/>
                </a:solidFill>
                <a:effectLst/>
                <a:latin typeface="-apple-system"/>
              </a:rPr>
              <a:t>Natural areas such as forests, prairies, wetlands and lakes provide many ecosystem services and benefits. Natural areas provide shelter and food for wildlife, remove pollutants from air and water, produce oxygen and provide valuable recreational and educational opportunities.</a:t>
            </a:r>
          </a:p>
          <a:p>
            <a:pPr algn="l"/>
            <a:r>
              <a:rPr lang="en-US" b="0" i="0">
                <a:solidFill>
                  <a:srgbClr val="000000"/>
                </a:solidFill>
                <a:effectLst/>
                <a:latin typeface="-apple-system"/>
              </a:rPr>
              <a:t>Invasive species threaten and can alter our natural environment and habitats and disrupt essential ecosystem functions. Invasive plants specifically displace native vegetation through competition for water, nutrients, and space. Once established, invasive species can:</a:t>
            </a:r>
          </a:p>
          <a:p>
            <a:pPr algn="l">
              <a:buFont typeface="Arial" panose="020B0604020202020204" pitchFamily="34" charset="0"/>
              <a:buChar char="•"/>
            </a:pPr>
            <a:r>
              <a:rPr lang="en-US" b="0" i="0">
                <a:solidFill>
                  <a:srgbClr val="000000"/>
                </a:solidFill>
                <a:effectLst/>
                <a:latin typeface="-apple-system"/>
              </a:rPr>
              <a:t>reduce soil productivity</a:t>
            </a:r>
          </a:p>
          <a:p>
            <a:pPr algn="l">
              <a:buFont typeface="Arial" panose="020B0604020202020204" pitchFamily="34" charset="0"/>
              <a:buChar char="•"/>
            </a:pPr>
            <a:r>
              <a:rPr lang="en-US" b="0" i="0">
                <a:solidFill>
                  <a:srgbClr val="000000"/>
                </a:solidFill>
                <a:effectLst/>
                <a:latin typeface="-apple-system"/>
              </a:rPr>
              <a:t>impact water quality and quantity</a:t>
            </a:r>
          </a:p>
          <a:p>
            <a:pPr algn="l">
              <a:buFont typeface="Arial" panose="020B0604020202020204" pitchFamily="34" charset="0"/>
              <a:buChar char="•"/>
            </a:pPr>
            <a:r>
              <a:rPr lang="en-US" b="0" i="0">
                <a:solidFill>
                  <a:srgbClr val="000000"/>
                </a:solidFill>
                <a:effectLst/>
                <a:latin typeface="-apple-system"/>
              </a:rPr>
              <a:t>degrade range resources and wildlife habitat</a:t>
            </a:r>
          </a:p>
          <a:p>
            <a:pPr algn="l">
              <a:buFont typeface="Arial" panose="020B0604020202020204" pitchFamily="34" charset="0"/>
              <a:buChar char="•"/>
            </a:pPr>
            <a:r>
              <a:rPr lang="en-US" b="0" i="0">
                <a:solidFill>
                  <a:srgbClr val="000000"/>
                </a:solidFill>
                <a:effectLst/>
                <a:latin typeface="-apple-system"/>
              </a:rPr>
              <a:t>threaten biodiversity</a:t>
            </a:r>
          </a:p>
          <a:p>
            <a:pPr algn="l">
              <a:buFont typeface="Arial" panose="020B0604020202020204" pitchFamily="34" charset="0"/>
              <a:buChar char="•"/>
            </a:pPr>
            <a:r>
              <a:rPr lang="en-US" b="0" i="0">
                <a:solidFill>
                  <a:srgbClr val="000000"/>
                </a:solidFill>
                <a:effectLst/>
                <a:latin typeface="-apple-system"/>
              </a:rPr>
              <a:t>alter natural fire regimes</a:t>
            </a:r>
          </a:p>
          <a:p>
            <a:pPr algn="l">
              <a:buFont typeface="Arial" panose="020B0604020202020204" pitchFamily="34" charset="0"/>
              <a:buChar char="•"/>
            </a:pPr>
            <a:r>
              <a:rPr lang="en-US" b="0" i="0">
                <a:solidFill>
                  <a:srgbClr val="000000"/>
                </a:solidFill>
                <a:effectLst/>
                <a:latin typeface="-apple-system"/>
              </a:rPr>
              <a:t>introduce diseases</a:t>
            </a:r>
          </a:p>
          <a:p>
            <a:pPr algn="l"/>
            <a:r>
              <a:rPr lang="en-US" b="0" i="0">
                <a:solidFill>
                  <a:srgbClr val="000000"/>
                </a:solidFill>
                <a:effectLst/>
                <a:latin typeface="-apple-system"/>
              </a:rPr>
              <a:t>Invasive species threaten many rare and endangered species and now those species are at risk of extinction. Once established, invasive species become costly and difficult to eradicate. Often, the impacts are irreversible to the local ecosystem.</a:t>
            </a:r>
          </a:p>
          <a:p>
            <a:endParaRPr lang="en-US"/>
          </a:p>
          <a:p>
            <a:endParaRPr lang="en-CA"/>
          </a:p>
        </p:txBody>
      </p:sp>
      <p:sp>
        <p:nvSpPr>
          <p:cNvPr id="4" name="Slide Number Placeholder 3"/>
          <p:cNvSpPr>
            <a:spLocks noGrp="1"/>
          </p:cNvSpPr>
          <p:nvPr>
            <p:ph type="sldNum" sz="quarter" idx="5"/>
          </p:nvPr>
        </p:nvSpPr>
        <p:spPr/>
        <p:txBody>
          <a:bodyPr/>
          <a:lstStyle/>
          <a:p>
            <a:fld id="{EF7B84BF-4991-4DD1-85D4-E8A8B5C9AE35}" type="slidenum">
              <a:rPr lang="en-CA" smtClean="0"/>
              <a:t>29</a:t>
            </a:fld>
            <a:endParaRPr lang="en-CA"/>
          </a:p>
        </p:txBody>
      </p:sp>
    </p:spTree>
    <p:extLst>
      <p:ext uri="{BB962C8B-B14F-4D97-AF65-F5344CB8AC3E}">
        <p14:creationId xmlns:p14="http://schemas.microsoft.com/office/powerpoint/2010/main" val="26285025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a:solidFill>
                  <a:schemeClr val="tx1"/>
                </a:solidFill>
                <a:effectLst/>
                <a:latin typeface="+mn-lt"/>
                <a:ea typeface="+mn-ea"/>
                <a:cs typeface="+mn-cs"/>
              </a:rPr>
              <a:t>Source:</a:t>
            </a:r>
          </a:p>
          <a:p>
            <a:br>
              <a:rPr lang="en-US" sz="1200" b="0" i="0" kern="1200">
                <a:solidFill>
                  <a:schemeClr val="tx1"/>
                </a:solidFill>
                <a:effectLst/>
                <a:latin typeface="+mn-lt"/>
                <a:ea typeface="+mn-ea"/>
                <a:cs typeface="+mn-cs"/>
              </a:rPr>
            </a:br>
            <a:r>
              <a:rPr lang="en-US" sz="1200" b="0" i="0" kern="1200">
                <a:solidFill>
                  <a:schemeClr val="tx1"/>
                </a:solidFill>
                <a:effectLst/>
                <a:latin typeface="+mn-lt"/>
                <a:ea typeface="+mn-ea"/>
                <a:cs typeface="+mn-cs"/>
              </a:rPr>
              <a:t>CWC:</a:t>
            </a:r>
          </a:p>
          <a:p>
            <a:r>
              <a:rPr lang="en-US"/>
              <a:t>What is a Wetland? A wetland is defined as: land that is saturated with water long enough to promote wetland or aquatic processes as indicated by poorly drained soils, hydrophytic vegetation and various kinds of biological activity which are adapted to a wet environment (National Wetlands Working Group 1988)</a:t>
            </a:r>
          </a:p>
          <a:p>
            <a:endParaRPr lang="en-US"/>
          </a:p>
          <a:p>
            <a:r>
              <a:rPr lang="en-US"/>
              <a:t>OR</a:t>
            </a:r>
          </a:p>
          <a:p>
            <a:endParaRPr lang="en-US"/>
          </a:p>
          <a:p>
            <a:r>
              <a:rPr lang="en-US" b="0" i="0">
                <a:solidFill>
                  <a:srgbClr val="000000"/>
                </a:solidFill>
                <a:effectLst/>
                <a:latin typeface="Fira Sans"/>
              </a:rPr>
              <a:t>HWW</a:t>
            </a:r>
          </a:p>
          <a:p>
            <a:r>
              <a:rPr lang="en-US" b="0" i="0">
                <a:solidFill>
                  <a:srgbClr val="000000"/>
                </a:solidFill>
                <a:effectLst/>
                <a:latin typeface="Fira Sans"/>
              </a:rPr>
              <a:t>A wetland is simply any area of land that is covered with water for a part of the day or year. </a:t>
            </a:r>
          </a:p>
          <a:p>
            <a:endParaRPr lang="en-US" sz="1200" b="0" i="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a:solidFill>
                  <a:schemeClr val="accent3">
                    <a:lumMod val="50000"/>
                  </a:schemeClr>
                </a:solidFill>
              </a:rPr>
              <a:t>A</a:t>
            </a:r>
            <a:r>
              <a:rPr lang="en-CA" sz="1200" b="1">
                <a:solidFill>
                  <a:schemeClr val="accent3">
                    <a:lumMod val="50000"/>
                  </a:schemeClr>
                </a:solidFill>
              </a:rPr>
              <a:t> wetland </a:t>
            </a:r>
            <a:r>
              <a:rPr lang="en-CA" sz="1200">
                <a:solidFill>
                  <a:schemeClr val="accent3">
                    <a:lumMod val="50000"/>
                  </a:schemeClr>
                </a:solidFill>
              </a:rPr>
              <a:t>is</a:t>
            </a:r>
            <a:r>
              <a:rPr lang="en-CA" sz="1200" b="1">
                <a:solidFill>
                  <a:schemeClr val="accent3">
                    <a:lumMod val="50000"/>
                  </a:schemeClr>
                </a:solidFill>
              </a:rPr>
              <a:t> </a:t>
            </a:r>
            <a:r>
              <a:rPr lang="en-CA" sz="1200">
                <a:solidFill>
                  <a:schemeClr val="accent3">
                    <a:lumMod val="50000"/>
                  </a:schemeClr>
                </a:solidFill>
              </a:rPr>
              <a:t>an area of land that is permanently or periodically saturated with water. The water is 2 metres deep or less, allowing the water-loving plants to get enough sunlight to grow. </a:t>
            </a:r>
          </a:p>
          <a:p>
            <a:endParaRPr lang="en-CA"/>
          </a:p>
        </p:txBody>
      </p:sp>
      <p:sp>
        <p:nvSpPr>
          <p:cNvPr id="4" name="Slide Number Placeholder 3"/>
          <p:cNvSpPr>
            <a:spLocks noGrp="1"/>
          </p:cNvSpPr>
          <p:nvPr>
            <p:ph type="sldNum" sz="quarter" idx="5"/>
          </p:nvPr>
        </p:nvSpPr>
        <p:spPr/>
        <p:txBody>
          <a:bodyPr/>
          <a:lstStyle/>
          <a:p>
            <a:fld id="{EF7B84BF-4991-4DD1-85D4-E8A8B5C9AE35}" type="slidenum">
              <a:rPr lang="en-CA" smtClean="0"/>
              <a:t>3</a:t>
            </a:fld>
            <a:endParaRPr lang="en-CA"/>
          </a:p>
        </p:txBody>
      </p:sp>
    </p:spTree>
    <p:extLst>
      <p:ext uri="{BB962C8B-B14F-4D97-AF65-F5344CB8AC3E}">
        <p14:creationId xmlns:p14="http://schemas.microsoft.com/office/powerpoint/2010/main" val="404430254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Source:</a:t>
            </a:r>
          </a:p>
          <a:p>
            <a:endParaRPr lang="en-US"/>
          </a:p>
          <a:p>
            <a:r>
              <a:rPr lang="en-US"/>
              <a:t>https://www.canada.ca/en/environment-climate-change/services/biodiversity/why-invasive-alien-species-are-problem.html</a:t>
            </a:r>
          </a:p>
          <a:p>
            <a:endParaRPr lang="en-US"/>
          </a:p>
          <a:p>
            <a:endParaRPr lang="en-US"/>
          </a:p>
          <a:p>
            <a:pPr algn="l"/>
            <a:r>
              <a:rPr lang="en-US" b="0" i="0">
                <a:solidFill>
                  <a:srgbClr val="333333"/>
                </a:solidFill>
                <a:effectLst/>
                <a:latin typeface="Noto Sans"/>
              </a:rPr>
              <a:t>According to the World Conservation Union, invasive alien species are the second most significant threat to biodiversity, after habitat loss. In their new ecosystems, invasive alien species become predators, competitors, parasites, hybridizers, and diseases of our native and domesticated plants and animals.</a:t>
            </a:r>
          </a:p>
          <a:p>
            <a:pPr algn="l"/>
            <a:r>
              <a:rPr lang="en-US" b="0" i="0">
                <a:solidFill>
                  <a:srgbClr val="333333"/>
                </a:solidFill>
                <a:effectLst/>
                <a:latin typeface="Noto Sans"/>
              </a:rPr>
              <a:t>It takes the right conditions for an alien species to become established and grow. In fact, most introduced species do not become permanently established in their newly found environment. They either find the wrong type of conditions for survival, or there they are unable to produce enough offspring to maintain a viable population. For those species that are able to reproduce and survive, most never cause significant problems. They survive, spread and reproduce but generally do not pose a risk to Canada’s economy, environment or society.</a:t>
            </a:r>
          </a:p>
          <a:p>
            <a:pPr algn="l"/>
            <a:r>
              <a:rPr lang="en-US" b="0" i="0">
                <a:solidFill>
                  <a:srgbClr val="333333"/>
                </a:solidFill>
                <a:effectLst/>
                <a:latin typeface="Noto Sans"/>
              </a:rPr>
              <a:t>Some introduced species however, are able to thrive and even flourish at their new location. They have the right biological properties that allow then to grow in numbers quickly. In addition, they are usually able to reproduce and spread quickly, often out-competing native plant and animal species for food water and space.</a:t>
            </a:r>
          </a:p>
          <a:p>
            <a:endParaRPr lang="en-US"/>
          </a:p>
          <a:p>
            <a:endParaRPr lang="en-US"/>
          </a:p>
          <a:p>
            <a:endParaRPr lang="en-US"/>
          </a:p>
          <a:p>
            <a:endParaRPr lang="en-CA"/>
          </a:p>
        </p:txBody>
      </p:sp>
      <p:sp>
        <p:nvSpPr>
          <p:cNvPr id="4" name="Slide Number Placeholder 3"/>
          <p:cNvSpPr>
            <a:spLocks noGrp="1"/>
          </p:cNvSpPr>
          <p:nvPr>
            <p:ph type="sldNum" sz="quarter" idx="5"/>
          </p:nvPr>
        </p:nvSpPr>
        <p:spPr/>
        <p:txBody>
          <a:bodyPr/>
          <a:lstStyle/>
          <a:p>
            <a:fld id="{EF7B84BF-4991-4DD1-85D4-E8A8B5C9AE35}" type="slidenum">
              <a:rPr lang="en-CA" smtClean="0"/>
              <a:t>30</a:t>
            </a:fld>
            <a:endParaRPr lang="en-CA"/>
          </a:p>
        </p:txBody>
      </p:sp>
    </p:spTree>
    <p:extLst>
      <p:ext uri="{BB962C8B-B14F-4D97-AF65-F5344CB8AC3E}">
        <p14:creationId xmlns:p14="http://schemas.microsoft.com/office/powerpoint/2010/main" val="77877168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Source:</a:t>
            </a:r>
          </a:p>
          <a:p>
            <a:endParaRPr lang="en-US"/>
          </a:p>
          <a:p>
            <a:r>
              <a:rPr lang="en-CA"/>
              <a:t>https://www.canada.ca/en/environment-climate-change/services/biodiversity/why-invasive-alien-species-are-problem.html</a:t>
            </a:r>
          </a:p>
        </p:txBody>
      </p:sp>
      <p:sp>
        <p:nvSpPr>
          <p:cNvPr id="4" name="Slide Number Placeholder 3"/>
          <p:cNvSpPr>
            <a:spLocks noGrp="1"/>
          </p:cNvSpPr>
          <p:nvPr>
            <p:ph type="sldNum" sz="quarter" idx="5"/>
          </p:nvPr>
        </p:nvSpPr>
        <p:spPr/>
        <p:txBody>
          <a:bodyPr/>
          <a:lstStyle/>
          <a:p>
            <a:fld id="{EF7B84BF-4991-4DD1-85D4-E8A8B5C9AE35}" type="slidenum">
              <a:rPr lang="en-CA" smtClean="0"/>
              <a:t>31</a:t>
            </a:fld>
            <a:endParaRPr lang="en-CA"/>
          </a:p>
        </p:txBody>
      </p:sp>
    </p:spTree>
    <p:extLst>
      <p:ext uri="{BB962C8B-B14F-4D97-AF65-F5344CB8AC3E}">
        <p14:creationId xmlns:p14="http://schemas.microsoft.com/office/powerpoint/2010/main" val="111332861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Source:</a:t>
            </a:r>
          </a:p>
          <a:p>
            <a:r>
              <a:rPr lang="en-CA"/>
              <a:t>https://canadainvasives.ca/invasive-species/</a:t>
            </a:r>
          </a:p>
          <a:p>
            <a:endParaRPr lang="en-CA"/>
          </a:p>
          <a:p>
            <a:pPr algn="l"/>
            <a:r>
              <a:rPr lang="en-US" b="1" i="0">
                <a:solidFill>
                  <a:srgbClr val="000000"/>
                </a:solidFill>
                <a:effectLst/>
                <a:latin typeface="inherit"/>
              </a:rPr>
              <a:t>Economic Impacts</a:t>
            </a:r>
          </a:p>
          <a:p>
            <a:pPr algn="l"/>
            <a:r>
              <a:rPr lang="en-US" b="0" i="0">
                <a:solidFill>
                  <a:srgbClr val="000000"/>
                </a:solidFill>
                <a:effectLst/>
                <a:latin typeface="-apple-system"/>
              </a:rPr>
              <a:t>Invasive plants can have a large economic impact on individual landowners and municipalities. A recent study shows that property values for shoreline residences in Vermont affected with Eurasian water-milfoil (</a:t>
            </a:r>
            <a:r>
              <a:rPr lang="en-US" b="0" i="0" err="1">
                <a:solidFill>
                  <a:srgbClr val="000000"/>
                </a:solidFill>
                <a:effectLst/>
                <a:latin typeface="-apple-system"/>
              </a:rPr>
              <a:t>Myriophyllum</a:t>
            </a:r>
            <a:r>
              <a:rPr lang="en-US" b="0" i="0">
                <a:solidFill>
                  <a:srgbClr val="000000"/>
                </a:solidFill>
                <a:effectLst/>
                <a:latin typeface="-apple-system"/>
              </a:rPr>
              <a:t> spicatum) were down as much as 16.4 % (OMNRF, 2012). Due to the explosion of leafy spurge (Euphorbia </a:t>
            </a:r>
            <a:r>
              <a:rPr lang="en-US" b="0" i="0" err="1">
                <a:solidFill>
                  <a:srgbClr val="000000"/>
                </a:solidFill>
                <a:effectLst/>
                <a:latin typeface="-apple-system"/>
              </a:rPr>
              <a:t>esula</a:t>
            </a:r>
            <a:r>
              <a:rPr lang="en-US" b="0" i="0">
                <a:solidFill>
                  <a:srgbClr val="000000"/>
                </a:solidFill>
                <a:effectLst/>
                <a:latin typeface="-apple-system"/>
              </a:rPr>
              <a:t>), Manitoba has experienced a $30 million reduction in land values (CFIA, 2008). Leafy spurge infests 340,000 acres of land in Manitoba, costing taxpayers an estimated $19 million per year to protect grazing land, public land, and rights-of-way (CFIA, 2008). In Ontario, the MNRF has been involved with invasive Phragmites control pilot projects since 2007 and to date control costs range between $865 and $1,112 per hectare (OMNRF, 2012). Invasive species have an impact on approximately 20% of Species at Risk in Ontario (OMNRF, 2012).</a:t>
            </a:r>
          </a:p>
          <a:p>
            <a:pPr algn="l"/>
            <a:endParaRPr lang="en-US" b="0" i="0">
              <a:solidFill>
                <a:srgbClr val="000000"/>
              </a:solidFill>
              <a:effectLst/>
              <a:latin typeface="-apple-system"/>
            </a:endParaRPr>
          </a:p>
          <a:p>
            <a:pPr algn="l"/>
            <a:r>
              <a:rPr lang="en-US" b="0" i="0">
                <a:solidFill>
                  <a:srgbClr val="000000"/>
                </a:solidFill>
                <a:effectLst/>
                <a:latin typeface="-apple-system"/>
              </a:rPr>
              <a:t>Invasive plants directly affect municipalities with reforestation projects and recreational trails. They increase management costs (e.g. project planning and monitoring) and they increase operational costs (e.g. mowing, pruning and hand pulling). They also complicate reforestation projects as they need to first be removed, and then the gaps created through removal must be addressed by using large, potted plant stock, or additional site maintenance to prevent the risk of re-invasion.</a:t>
            </a:r>
          </a:p>
          <a:p>
            <a:pPr algn="l"/>
            <a:endParaRPr lang="en-US" b="0" i="0">
              <a:solidFill>
                <a:srgbClr val="000000"/>
              </a:solidFill>
              <a:effectLst/>
              <a:latin typeface="-apple-system"/>
            </a:endParaRPr>
          </a:p>
          <a:p>
            <a:pPr algn="l"/>
            <a:r>
              <a:rPr lang="en-US" b="0" i="0">
                <a:solidFill>
                  <a:srgbClr val="000000"/>
                </a:solidFill>
                <a:effectLst/>
                <a:latin typeface="-apple-system"/>
              </a:rPr>
              <a:t>The economic impact of invasive species in Canada is significant. According to Environment Canada and Climate Change:</a:t>
            </a:r>
          </a:p>
          <a:p>
            <a:pPr algn="l">
              <a:buFont typeface="Arial" panose="020B0604020202020204" pitchFamily="34" charset="0"/>
              <a:buChar char="•"/>
            </a:pPr>
            <a:r>
              <a:rPr lang="en-US" b="0" i="0">
                <a:solidFill>
                  <a:srgbClr val="000000"/>
                </a:solidFill>
                <a:effectLst/>
                <a:latin typeface="-apple-system"/>
              </a:rPr>
              <a:t>The estimated annual cumulative lost revenue caused by just 16 invasive species is between $13 to $35 billion.</a:t>
            </a:r>
          </a:p>
          <a:p>
            <a:pPr algn="l">
              <a:buFont typeface="Arial" panose="020B0604020202020204" pitchFamily="34" charset="0"/>
              <a:buChar char="•"/>
            </a:pPr>
            <a:r>
              <a:rPr lang="en-US" b="0" i="0">
                <a:solidFill>
                  <a:srgbClr val="000000"/>
                </a:solidFill>
                <a:effectLst/>
                <a:latin typeface="-apple-system"/>
              </a:rPr>
              <a:t>Invasive species that damage the agricultural and forestry industries results in an estimated $7.5 billion of lost revenue annually.</a:t>
            </a:r>
          </a:p>
          <a:p>
            <a:endParaRPr lang="en-CA"/>
          </a:p>
        </p:txBody>
      </p:sp>
      <p:sp>
        <p:nvSpPr>
          <p:cNvPr id="4" name="Slide Number Placeholder 3"/>
          <p:cNvSpPr>
            <a:spLocks noGrp="1"/>
          </p:cNvSpPr>
          <p:nvPr>
            <p:ph type="sldNum" sz="quarter" idx="5"/>
          </p:nvPr>
        </p:nvSpPr>
        <p:spPr/>
        <p:txBody>
          <a:bodyPr/>
          <a:lstStyle/>
          <a:p>
            <a:fld id="{EF7B84BF-4991-4DD1-85D4-E8A8B5C9AE35}" type="slidenum">
              <a:rPr lang="en-CA" smtClean="0"/>
              <a:t>32</a:t>
            </a:fld>
            <a:endParaRPr lang="en-CA"/>
          </a:p>
        </p:txBody>
      </p:sp>
    </p:spTree>
    <p:extLst>
      <p:ext uri="{BB962C8B-B14F-4D97-AF65-F5344CB8AC3E}">
        <p14:creationId xmlns:p14="http://schemas.microsoft.com/office/powerpoint/2010/main" val="125120691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Source:</a:t>
            </a:r>
          </a:p>
          <a:p>
            <a:r>
              <a:rPr lang="en-US"/>
              <a:t>https://www.ducks.ca/stories/science/cleaning-common-carp/</a:t>
            </a:r>
          </a:p>
          <a:p>
            <a:endParaRPr lang="en-US"/>
          </a:p>
          <a:p>
            <a:r>
              <a:rPr lang="en-US"/>
              <a:t>Pod Cast of Ducks Unlimited Inc.: </a:t>
            </a:r>
          </a:p>
          <a:p>
            <a:r>
              <a:rPr lang="en-US"/>
              <a:t>Episode 1: https://www.youtube.com/watch?v=uoAajWZnRu0 (focus is on decline of marsh)</a:t>
            </a:r>
          </a:p>
          <a:p>
            <a:r>
              <a:rPr lang="en-US"/>
              <a:t>Episode 2: https://www.youtube.com/watch?v=sWmgfA87lz4 (focus is on carp project)</a:t>
            </a:r>
          </a:p>
          <a:p>
            <a:endParaRPr lang="en-US"/>
          </a:p>
          <a:p>
            <a:r>
              <a:rPr lang="en-US"/>
              <a:t>YouTube video: https://www.youtube.com/watch?v=Spy0XSwcfXA</a:t>
            </a:r>
          </a:p>
          <a:p>
            <a:endParaRPr lang="en-US"/>
          </a:p>
          <a:p>
            <a:endParaRPr lang="en-CA"/>
          </a:p>
        </p:txBody>
      </p:sp>
      <p:sp>
        <p:nvSpPr>
          <p:cNvPr id="4" name="Slide Number Placeholder 3"/>
          <p:cNvSpPr>
            <a:spLocks noGrp="1"/>
          </p:cNvSpPr>
          <p:nvPr>
            <p:ph type="sldNum" sz="quarter" idx="5"/>
          </p:nvPr>
        </p:nvSpPr>
        <p:spPr/>
        <p:txBody>
          <a:bodyPr/>
          <a:lstStyle/>
          <a:p>
            <a:fld id="{EF7B84BF-4991-4DD1-85D4-E8A8B5C9AE35}" type="slidenum">
              <a:rPr lang="en-CA" smtClean="0"/>
              <a:t>33</a:t>
            </a:fld>
            <a:endParaRPr lang="en-CA"/>
          </a:p>
        </p:txBody>
      </p:sp>
    </p:spTree>
    <p:extLst>
      <p:ext uri="{BB962C8B-B14F-4D97-AF65-F5344CB8AC3E}">
        <p14:creationId xmlns:p14="http://schemas.microsoft.com/office/powerpoint/2010/main" val="387470917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Source:</a:t>
            </a:r>
          </a:p>
          <a:p>
            <a:endParaRPr lang="en-US"/>
          </a:p>
          <a:p>
            <a:r>
              <a:rPr lang="en-CA"/>
              <a:t>https://www.canada.ca/en/environment-climate-change/services/biodiversity/why-invasive-alien-species-are-problem.html</a:t>
            </a:r>
          </a:p>
          <a:p>
            <a:endParaRPr lang="en-CA"/>
          </a:p>
          <a:p>
            <a:r>
              <a:rPr lang="en-US" b="0" i="0">
                <a:solidFill>
                  <a:srgbClr val="333333"/>
                </a:solidFill>
                <a:effectLst/>
                <a:latin typeface="Noto Sans"/>
              </a:rPr>
              <a:t>The cost of eradication and control efforts associated with this invasive insect have </a:t>
            </a:r>
            <a:r>
              <a:rPr lang="en-US" b="0" i="0" err="1">
                <a:solidFill>
                  <a:srgbClr val="333333"/>
                </a:solidFill>
                <a:effectLst/>
                <a:latin typeface="Noto Sans"/>
              </a:rPr>
              <a:t>totalled</a:t>
            </a:r>
            <a:r>
              <a:rPr lang="en-US" b="0" i="0">
                <a:solidFill>
                  <a:srgbClr val="333333"/>
                </a:solidFill>
                <a:effectLst/>
                <a:latin typeface="Noto Sans"/>
              </a:rPr>
              <a:t> in the millions per year.</a:t>
            </a:r>
          </a:p>
          <a:p>
            <a:endParaRPr lang="en-CA"/>
          </a:p>
          <a:p>
            <a:endParaRPr lang="en-CA"/>
          </a:p>
          <a:p>
            <a:r>
              <a:rPr lang="en-CA"/>
              <a:t>http://treeswinnipeg.org/emerald-ash-borer/</a:t>
            </a:r>
          </a:p>
          <a:p>
            <a:endParaRPr lang="en-CA"/>
          </a:p>
          <a:p>
            <a:pPr algn="l" fontAlgn="base"/>
            <a:r>
              <a:rPr lang="en-US" b="1" i="0">
                <a:solidFill>
                  <a:srgbClr val="222222"/>
                </a:solidFill>
                <a:effectLst/>
                <a:latin typeface="inherit"/>
              </a:rPr>
              <a:t>Emerald Ash Borer in Winnipeg, Manitoba </a:t>
            </a:r>
            <a:endParaRPr lang="en-US" b="1" i="0">
              <a:solidFill>
                <a:srgbClr val="222222"/>
              </a:solidFill>
              <a:effectLst/>
              <a:latin typeface="Open Sans"/>
            </a:endParaRPr>
          </a:p>
          <a:p>
            <a:pPr algn="l" fontAlgn="base"/>
            <a:r>
              <a:rPr lang="en-US" b="0" i="0">
                <a:solidFill>
                  <a:srgbClr val="222222"/>
                </a:solidFill>
                <a:effectLst/>
                <a:latin typeface="Open Sans"/>
              </a:rPr>
              <a:t>On November 30, 2017, EAB was officially confirmed in Winnipeg. It is still uncertain the extent EAB will impact Winnipeg, however, in other cities up to 99 percent of ash trees have been lost. It is estimated that there are approximately 356,000 ash trees, making up about 40% of Winnipeg’s urban forest.</a:t>
            </a:r>
          </a:p>
          <a:p>
            <a:pPr algn="l" fontAlgn="base"/>
            <a:endParaRPr lang="en-US" b="0" i="0">
              <a:solidFill>
                <a:srgbClr val="222222"/>
              </a:solidFill>
              <a:effectLst/>
              <a:latin typeface="Open Sans"/>
            </a:endParaRPr>
          </a:p>
          <a:p>
            <a:pPr algn="l" fontAlgn="base"/>
            <a:r>
              <a:rPr lang="en-US" b="0" i="0">
                <a:solidFill>
                  <a:srgbClr val="222222"/>
                </a:solidFill>
                <a:effectLst/>
                <a:latin typeface="Open Sans"/>
              </a:rPr>
              <a:t>Other cities that have experienced EAB have lost up to 99 per cent of untreated ash trees within two to 10 years. It is still uncertain how much EAB will impact Winnipeg. However, once an ash tree dies from EAB, it dries out quickly and can become </a:t>
            </a:r>
            <a:r>
              <a:rPr lang="en-US" b="1" i="0">
                <a:solidFill>
                  <a:srgbClr val="222222"/>
                </a:solidFill>
                <a:effectLst/>
                <a:latin typeface="inherit"/>
              </a:rPr>
              <a:t>unstable and hazardous</a:t>
            </a:r>
            <a:r>
              <a:rPr lang="en-US" b="0" i="0">
                <a:solidFill>
                  <a:srgbClr val="222222"/>
                </a:solidFill>
                <a:effectLst/>
                <a:latin typeface="Open Sans"/>
              </a:rPr>
              <a:t>. Many of Winnipeg’s ash trees are large, mature shade trees, meaning once they start to decay, there may be risk to people, property and vehicles.</a:t>
            </a:r>
          </a:p>
          <a:p>
            <a:endParaRPr lang="en-CA"/>
          </a:p>
          <a:p>
            <a:endParaRPr lang="en-US" b="0" i="0">
              <a:solidFill>
                <a:srgbClr val="333333"/>
              </a:solidFill>
              <a:effectLst/>
              <a:latin typeface="Noto Sans"/>
            </a:endParaRPr>
          </a:p>
          <a:p>
            <a:r>
              <a:rPr lang="en-CA"/>
              <a:t>http://invasiveinsects.ca/eab/costs_h.html</a:t>
            </a:r>
            <a:endParaRPr lang="en-US" b="0" i="0">
              <a:solidFill>
                <a:srgbClr val="333333"/>
              </a:solidFill>
              <a:effectLst/>
              <a:latin typeface="Noto Sans"/>
            </a:endParaRPr>
          </a:p>
          <a:p>
            <a:endParaRPr lang="en-US" b="0" i="0">
              <a:solidFill>
                <a:srgbClr val="333333"/>
              </a:solidFill>
              <a:effectLst/>
              <a:latin typeface="Noto Sans"/>
            </a:endParaRPr>
          </a:p>
          <a:p>
            <a:r>
              <a:rPr lang="en-US" b="0" i="0">
                <a:solidFill>
                  <a:srgbClr val="333333"/>
                </a:solidFill>
                <a:effectLst/>
                <a:latin typeface="Noto Sans"/>
              </a:rPr>
              <a:t>Estimated costs:</a:t>
            </a:r>
          </a:p>
          <a:p>
            <a:pPr algn="just"/>
            <a:r>
              <a:rPr lang="en-US" b="1" i="0">
                <a:solidFill>
                  <a:srgbClr val="2F2F2F"/>
                </a:solidFill>
                <a:effectLst/>
                <a:latin typeface="Verdana" panose="020B0604030504040204" pitchFamily="34" charset="0"/>
              </a:rPr>
              <a:t>Tree removal and replacement costs</a:t>
            </a:r>
          </a:p>
          <a:p>
            <a:pPr algn="just"/>
            <a:r>
              <a:rPr lang="en-US" b="0" i="0">
                <a:solidFill>
                  <a:srgbClr val="2F2F2F"/>
                </a:solidFill>
                <a:effectLst/>
                <a:latin typeface="Verdana" panose="020B0604030504040204" pitchFamily="34" charset="0"/>
              </a:rPr>
              <a:t>Ash trees that are not treated with an appropriate insecticide usually die of EAB attack, and need to be removed before they become hazardous. The cost of ash tree removal depends on factors such as the size of the tree and how complicated it is to remove (e.g. trees close to buildings or overhead wires are more expensive to remove). The tree stump will also need to be removed, this may be at an additional cost. Ash trees that are not removed promptly after they die can become fragile and more expensive to remove. In urban areas, the cost of removing an ash tree and replacing it with a new tree can be expensive - current estimates in southern Ontario are $700-1500 per tree.</a:t>
            </a:r>
          </a:p>
          <a:p>
            <a:pPr algn="just"/>
            <a:endParaRPr lang="en-US" b="0" i="0">
              <a:solidFill>
                <a:srgbClr val="2F2F2F"/>
              </a:solidFill>
              <a:effectLst/>
              <a:latin typeface="Verdana" panose="020B0604030504040204" pitchFamily="34" charset="0"/>
            </a:endParaRPr>
          </a:p>
          <a:p>
            <a:pPr algn="just"/>
            <a:r>
              <a:rPr lang="en-US" b="1" i="0">
                <a:solidFill>
                  <a:srgbClr val="2F2F2F"/>
                </a:solidFill>
                <a:effectLst/>
                <a:latin typeface="Verdana" panose="020B0604030504040204" pitchFamily="34" charset="0"/>
              </a:rPr>
              <a:t>Tree treatment costs</a:t>
            </a:r>
          </a:p>
          <a:p>
            <a:pPr algn="just"/>
            <a:r>
              <a:rPr lang="en-US" b="0" i="0">
                <a:solidFill>
                  <a:srgbClr val="2F2F2F"/>
                </a:solidFill>
                <a:effectLst/>
                <a:latin typeface="Verdana" panose="020B0604030504040204" pitchFamily="34" charset="0"/>
              </a:rPr>
              <a:t>The costs of treating a tree with </a:t>
            </a:r>
            <a:r>
              <a:rPr lang="en-US" b="0" i="0" u="none" strike="noStrike" err="1">
                <a:solidFill>
                  <a:srgbClr val="2C5700"/>
                </a:solidFill>
                <a:effectLst/>
                <a:latin typeface="Verdana" panose="020B0604030504040204" pitchFamily="34" charset="0"/>
                <a:hlinkClick r:id="rId3"/>
              </a:rPr>
              <a:t>TreeAzin</a:t>
            </a:r>
            <a:r>
              <a:rPr lang="en-US" b="0" i="0" u="none" strike="noStrike">
                <a:solidFill>
                  <a:srgbClr val="2C5700"/>
                </a:solidFill>
                <a:effectLst/>
                <a:latin typeface="Verdana" panose="020B0604030504040204" pitchFamily="34" charset="0"/>
                <a:hlinkClick r:id="rId3"/>
              </a:rPr>
              <a:t>™ insecticide</a:t>
            </a:r>
            <a:r>
              <a:rPr lang="en-US" b="0" i="0">
                <a:solidFill>
                  <a:srgbClr val="2F2F2F"/>
                </a:solidFill>
                <a:effectLst/>
                <a:latin typeface="Verdana" panose="020B0604030504040204" pitchFamily="34" charset="0"/>
              </a:rPr>
              <a:t> will depend on the size of the tree, and how many trees are to be treated. Each </a:t>
            </a:r>
            <a:r>
              <a:rPr lang="en-US" b="0" i="0" err="1">
                <a:solidFill>
                  <a:srgbClr val="2F2F2F"/>
                </a:solidFill>
                <a:effectLst/>
                <a:latin typeface="Verdana" panose="020B0604030504040204" pitchFamily="34" charset="0"/>
              </a:rPr>
              <a:t>TreeAzin</a:t>
            </a:r>
            <a:r>
              <a:rPr lang="en-US" b="0" i="0">
                <a:solidFill>
                  <a:srgbClr val="2F2F2F"/>
                </a:solidFill>
                <a:effectLst/>
                <a:latin typeface="Verdana" panose="020B0604030504040204" pitchFamily="34" charset="0"/>
              </a:rPr>
              <a:t>™ service provider sets their own price, however, as of 2013 the cost was approximately $5 per cm of tree diameter (measured at chest height), per treatment. For example, a 30 cm diameter tree would cost approximately $150 to treat once. The provider may charge a minimum price for a treatment visit, so it may be more economical to treat more than one tree. Trees may need to be treated yearly at first, and then are treated every other year until the EAB population decreases (the current estimate is treatment over a 6-10 year span).</a:t>
            </a:r>
          </a:p>
          <a:p>
            <a:pPr algn="just"/>
            <a:r>
              <a:rPr lang="en-US" b="0" i="0">
                <a:solidFill>
                  <a:srgbClr val="2F2F2F"/>
                </a:solidFill>
                <a:effectLst/>
                <a:latin typeface="Verdana" panose="020B0604030504040204" pitchFamily="34" charset="0"/>
              </a:rPr>
              <a:t>To obtain an accurate quote for treatment, provide the </a:t>
            </a:r>
            <a:r>
              <a:rPr lang="en-US" b="0" i="0" err="1">
                <a:solidFill>
                  <a:srgbClr val="2F2F2F"/>
                </a:solidFill>
                <a:effectLst/>
                <a:latin typeface="Verdana" panose="020B0604030504040204" pitchFamily="34" charset="0"/>
              </a:rPr>
              <a:t>TreeAzin</a:t>
            </a:r>
            <a:r>
              <a:rPr lang="en-US" b="0" i="0">
                <a:solidFill>
                  <a:srgbClr val="2F2F2F"/>
                </a:solidFill>
                <a:effectLst/>
                <a:latin typeface="Verdana" panose="020B0604030504040204" pitchFamily="34" charset="0"/>
              </a:rPr>
              <a:t>™ provider with the diameter at chest height of each tree to be treated. To measure the diameter at chest height of your tree, use a flexible measuring tape to measure the circumference of the tree at 1.3 </a:t>
            </a:r>
            <a:r>
              <a:rPr lang="en-US" b="0" i="0" err="1">
                <a:solidFill>
                  <a:srgbClr val="2F2F2F"/>
                </a:solidFill>
                <a:effectLst/>
                <a:latin typeface="Verdana" panose="020B0604030504040204" pitchFamily="34" charset="0"/>
              </a:rPr>
              <a:t>metres</a:t>
            </a:r>
            <a:r>
              <a:rPr lang="en-US" b="0" i="0">
                <a:solidFill>
                  <a:srgbClr val="2F2F2F"/>
                </a:solidFill>
                <a:effectLst/>
                <a:latin typeface="Verdana" panose="020B0604030504040204" pitchFamily="34" charset="0"/>
              </a:rPr>
              <a:t> above the ground. Multiply the circumference by 0.32 to obtain the tree diameter at chest height.</a:t>
            </a:r>
          </a:p>
          <a:p>
            <a:endParaRPr lang="en-US" b="0" i="0">
              <a:solidFill>
                <a:srgbClr val="333333"/>
              </a:solidFill>
              <a:effectLst/>
              <a:latin typeface="Noto Sans"/>
            </a:endParaRPr>
          </a:p>
        </p:txBody>
      </p:sp>
      <p:sp>
        <p:nvSpPr>
          <p:cNvPr id="4" name="Slide Number Placeholder 3"/>
          <p:cNvSpPr>
            <a:spLocks noGrp="1"/>
          </p:cNvSpPr>
          <p:nvPr>
            <p:ph type="sldNum" sz="quarter" idx="5"/>
          </p:nvPr>
        </p:nvSpPr>
        <p:spPr/>
        <p:txBody>
          <a:bodyPr/>
          <a:lstStyle/>
          <a:p>
            <a:fld id="{EF7B84BF-4991-4DD1-85D4-E8A8B5C9AE35}" type="slidenum">
              <a:rPr lang="en-CA" smtClean="0"/>
              <a:t>34</a:t>
            </a:fld>
            <a:endParaRPr lang="en-CA"/>
          </a:p>
        </p:txBody>
      </p:sp>
    </p:spTree>
    <p:extLst>
      <p:ext uri="{BB962C8B-B14F-4D97-AF65-F5344CB8AC3E}">
        <p14:creationId xmlns:p14="http://schemas.microsoft.com/office/powerpoint/2010/main" val="8099257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Source:</a:t>
            </a:r>
          </a:p>
          <a:p>
            <a:endParaRPr lang="en-US"/>
          </a:p>
          <a:p>
            <a:r>
              <a:rPr lang="en-CA"/>
              <a:t>https://www.canada.ca/en/environment-climate-change/services/biodiversity/why-invasive-alien-species-are-problem.html</a:t>
            </a:r>
          </a:p>
          <a:p>
            <a:endParaRPr lang="en-US" sz="1200" kern="1200">
              <a:solidFill>
                <a:schemeClr val="tx1"/>
              </a:solidFill>
              <a:effectLst/>
              <a:latin typeface="+mn-lt"/>
              <a:ea typeface="+mn-ea"/>
              <a:cs typeface="+mn-cs"/>
            </a:endParaRPr>
          </a:p>
          <a:p>
            <a:r>
              <a:rPr lang="en-CA" sz="1200" kern="1200">
                <a:solidFill>
                  <a:schemeClr val="tx1"/>
                </a:solidFill>
                <a:effectLst/>
                <a:latin typeface="+mn-lt"/>
                <a:ea typeface="+mn-ea"/>
                <a:cs typeface="+mn-cs"/>
              </a:rPr>
              <a:t>West Nile Virus</a:t>
            </a:r>
          </a:p>
          <a:p>
            <a:endParaRPr lang="en-CA" sz="1200" kern="1200">
              <a:solidFill>
                <a:schemeClr val="tx1"/>
              </a:solidFill>
              <a:effectLst/>
              <a:latin typeface="+mn-lt"/>
              <a:ea typeface="+mn-ea"/>
              <a:cs typeface="+mn-cs"/>
            </a:endParaRPr>
          </a:p>
          <a:p>
            <a:r>
              <a:rPr lang="en-US" b="0" i="0">
                <a:solidFill>
                  <a:srgbClr val="333333"/>
                </a:solidFill>
                <a:effectLst/>
                <a:latin typeface="Noto Sans"/>
              </a:rPr>
              <a:t>The West Nile Virus originated in Africa and Europe. Since its discovery in North America, public health agencies have been waging an aggressive campaign to inform the public about the risks associated with contracting this disease</a:t>
            </a:r>
          </a:p>
          <a:p>
            <a:endParaRPr lang="en-US" sz="1200" b="0" i="0" kern="1200">
              <a:solidFill>
                <a:srgbClr val="333333"/>
              </a:solidFill>
              <a:effectLst/>
              <a:latin typeface="Noto Sans"/>
              <a:ea typeface="+mn-ea"/>
              <a:cs typeface="+mn-cs"/>
            </a:endParaRPr>
          </a:p>
          <a:p>
            <a:r>
              <a:rPr lang="en-CA" sz="1200" kern="1200">
                <a:solidFill>
                  <a:schemeClr val="tx1"/>
                </a:solidFill>
                <a:effectLst/>
                <a:latin typeface="+mn-lt"/>
                <a:ea typeface="+mn-ea"/>
                <a:cs typeface="+mn-cs"/>
              </a:rPr>
              <a:t>https://ipac-canada.org/west-nile-virus-resources.php</a:t>
            </a:r>
          </a:p>
          <a:p>
            <a:endParaRPr lang="en-CA" sz="1200" b="0" i="0" kern="1200">
              <a:solidFill>
                <a:schemeClr val="tx1"/>
              </a:solidFill>
              <a:effectLst/>
              <a:latin typeface="+mn-lt"/>
              <a:ea typeface="+mn-ea"/>
              <a:cs typeface="+mn-cs"/>
            </a:endParaRPr>
          </a:p>
          <a:p>
            <a:r>
              <a:rPr lang="en-US" sz="1200" b="0" i="0" kern="1200">
                <a:solidFill>
                  <a:srgbClr val="333333"/>
                </a:solidFill>
                <a:effectLst/>
                <a:latin typeface="Noto Sans"/>
                <a:ea typeface="+mn-ea"/>
                <a:cs typeface="+mn-cs"/>
              </a:rPr>
              <a:t>https://www.canada.ca/en/public-health/services/diseases/west-nile-virus/surveillance-west-nile-virus.html</a:t>
            </a:r>
            <a:endParaRPr lang="en-CA" sz="1200" b="0" i="0" kern="1200">
              <a:solidFill>
                <a:schemeClr val="tx1"/>
              </a:solidFill>
              <a:effectLst/>
              <a:latin typeface="+mn-lt"/>
              <a:ea typeface="+mn-ea"/>
              <a:cs typeface="+mn-cs"/>
            </a:endParaRPr>
          </a:p>
          <a:p>
            <a:endParaRPr lang="en-CA" sz="1200" b="0" i="0" kern="1200">
              <a:solidFill>
                <a:schemeClr val="tx1"/>
              </a:solidFill>
              <a:effectLst/>
              <a:latin typeface="+mn-lt"/>
              <a:ea typeface="+mn-ea"/>
              <a:cs typeface="+mn-cs"/>
            </a:endParaRPr>
          </a:p>
          <a:p>
            <a:pPr algn="l"/>
            <a:r>
              <a:rPr lang="en-US" b="1" i="0">
                <a:solidFill>
                  <a:srgbClr val="333333"/>
                </a:solidFill>
                <a:effectLst/>
                <a:latin typeface="Lato"/>
              </a:rPr>
              <a:t>Human surveillance</a:t>
            </a:r>
          </a:p>
          <a:p>
            <a:pPr algn="l"/>
            <a:r>
              <a:rPr lang="en-US" b="0" i="0">
                <a:solidFill>
                  <a:srgbClr val="333333"/>
                </a:solidFill>
                <a:effectLst/>
                <a:latin typeface="Noto Sans"/>
              </a:rPr>
              <a:t>During the West Nile virus season (mid-April to November), Canada conducts ongoing human case surveillance across the country.</a:t>
            </a:r>
          </a:p>
          <a:p>
            <a:pPr algn="l"/>
            <a:r>
              <a:rPr lang="en-US" b="0" i="0">
                <a:solidFill>
                  <a:srgbClr val="333333"/>
                </a:solidFill>
                <a:effectLst/>
                <a:latin typeface="Noto Sans"/>
              </a:rPr>
              <a:t>Monitoring West Nile virus nationally is a joint effort between the Government and its partners, including:</a:t>
            </a:r>
          </a:p>
          <a:p>
            <a:pPr algn="l">
              <a:buFont typeface="Arial" panose="020B0604020202020204" pitchFamily="34" charset="0"/>
              <a:buChar char="•"/>
            </a:pPr>
            <a:r>
              <a:rPr lang="en-US" b="0" i="0">
                <a:solidFill>
                  <a:srgbClr val="333333"/>
                </a:solidFill>
                <a:effectLst/>
                <a:latin typeface="Noto Sans"/>
              </a:rPr>
              <a:t>provincial and territorial ministries of health</a:t>
            </a:r>
          </a:p>
          <a:p>
            <a:pPr algn="l">
              <a:buFont typeface="Arial" panose="020B0604020202020204" pitchFamily="34" charset="0"/>
              <a:buChar char="•"/>
            </a:pPr>
            <a:r>
              <a:rPr lang="en-US" b="0" i="0">
                <a:solidFill>
                  <a:srgbClr val="333333"/>
                </a:solidFill>
                <a:effectLst/>
                <a:latin typeface="Noto Sans"/>
              </a:rPr>
              <a:t>First Nations authorities</a:t>
            </a:r>
          </a:p>
          <a:p>
            <a:pPr algn="l">
              <a:buFont typeface="Arial" panose="020B0604020202020204" pitchFamily="34" charset="0"/>
              <a:buChar char="•"/>
            </a:pPr>
            <a:r>
              <a:rPr lang="en-US" b="0" i="0">
                <a:solidFill>
                  <a:srgbClr val="333333"/>
                </a:solidFill>
                <a:effectLst/>
                <a:latin typeface="Noto Sans"/>
              </a:rPr>
              <a:t>blood supply agencies</a:t>
            </a:r>
          </a:p>
          <a:p>
            <a:pPr algn="l"/>
            <a:r>
              <a:rPr lang="en-US" b="0" i="0">
                <a:solidFill>
                  <a:srgbClr val="333333"/>
                </a:solidFill>
                <a:effectLst/>
                <a:latin typeface="Noto Sans"/>
              </a:rPr>
              <a:t>The Government relies on the provinces and territories to report the number of West Nile virus cases.</a:t>
            </a:r>
          </a:p>
          <a:p>
            <a:pPr algn="l"/>
            <a:r>
              <a:rPr lang="en-US" b="0" i="0">
                <a:solidFill>
                  <a:srgbClr val="333333"/>
                </a:solidFill>
                <a:effectLst/>
                <a:latin typeface="Noto Sans"/>
              </a:rPr>
              <a:t>To accurately reflect the annual occurrence of West Nile virus cases in Canada, health professionals need to remain vigilant in:</a:t>
            </a:r>
          </a:p>
          <a:p>
            <a:pPr algn="l">
              <a:buFont typeface="Arial" panose="020B0604020202020204" pitchFamily="34" charset="0"/>
              <a:buChar char="•"/>
            </a:pPr>
            <a:r>
              <a:rPr lang="en-US" b="0" i="0">
                <a:solidFill>
                  <a:srgbClr val="333333"/>
                </a:solidFill>
                <a:effectLst/>
                <a:latin typeface="Noto Sans"/>
              </a:rPr>
              <a:t>diagnosing West Nile virus</a:t>
            </a:r>
          </a:p>
          <a:p>
            <a:pPr algn="l">
              <a:buFont typeface="Arial" panose="020B0604020202020204" pitchFamily="34" charset="0"/>
              <a:buChar char="•"/>
            </a:pPr>
            <a:r>
              <a:rPr lang="en-US" b="0" i="0">
                <a:solidFill>
                  <a:srgbClr val="333333"/>
                </a:solidFill>
                <a:effectLst/>
                <a:latin typeface="Noto Sans"/>
              </a:rPr>
              <a:t>reporting cases to their public health regional authorities</a:t>
            </a:r>
          </a:p>
          <a:p>
            <a:pPr algn="l"/>
            <a:r>
              <a:rPr lang="en-US" b="0" i="0">
                <a:solidFill>
                  <a:srgbClr val="333333"/>
                </a:solidFill>
                <a:effectLst/>
                <a:latin typeface="Noto Sans"/>
              </a:rPr>
              <a:t>Surveillance information is reported to the Government by its partners.</a:t>
            </a:r>
          </a:p>
          <a:p>
            <a:pPr algn="l"/>
            <a:endParaRPr lang="en-US" b="1" i="0">
              <a:solidFill>
                <a:srgbClr val="333333"/>
              </a:solidFill>
              <a:effectLst/>
              <a:latin typeface="Lato"/>
            </a:endParaRPr>
          </a:p>
          <a:p>
            <a:pPr algn="l"/>
            <a:r>
              <a:rPr lang="en-US" b="1" i="0">
                <a:solidFill>
                  <a:srgbClr val="333333"/>
                </a:solidFill>
                <a:effectLst/>
                <a:latin typeface="Lato"/>
              </a:rPr>
              <a:t>Mosquito surveillance</a:t>
            </a:r>
          </a:p>
          <a:p>
            <a:pPr algn="l"/>
            <a:r>
              <a:rPr lang="en-US" b="0" i="0">
                <a:solidFill>
                  <a:srgbClr val="333333"/>
                </a:solidFill>
                <a:effectLst/>
                <a:latin typeface="Noto Sans"/>
              </a:rPr>
              <a:t>Mosquito surveillance depends on the level of anticipated or current West Nile virus activity in a particular area.</a:t>
            </a:r>
          </a:p>
          <a:p>
            <a:pPr algn="l"/>
            <a:r>
              <a:rPr lang="en-US" b="0" i="0">
                <a:solidFill>
                  <a:srgbClr val="333333"/>
                </a:solidFill>
                <a:effectLst/>
                <a:latin typeface="Noto Sans"/>
              </a:rPr>
              <a:t>In areas where West Nile virus has not been found, surveillance of mosquitoes focuses on:</a:t>
            </a:r>
          </a:p>
          <a:p>
            <a:pPr algn="l">
              <a:buFont typeface="Arial" panose="020B0604020202020204" pitchFamily="34" charset="0"/>
              <a:buChar char="•"/>
            </a:pPr>
            <a:r>
              <a:rPr lang="en-US" b="0" i="0">
                <a:solidFill>
                  <a:srgbClr val="333333"/>
                </a:solidFill>
                <a:effectLst/>
                <a:latin typeface="Noto Sans"/>
              </a:rPr>
              <a:t>which kinds of mosquitoes are present</a:t>
            </a:r>
          </a:p>
          <a:p>
            <a:pPr algn="l">
              <a:buFont typeface="Arial" panose="020B0604020202020204" pitchFamily="34" charset="0"/>
              <a:buChar char="•"/>
            </a:pPr>
            <a:r>
              <a:rPr lang="en-US" b="0" i="0">
                <a:solidFill>
                  <a:srgbClr val="333333"/>
                </a:solidFill>
                <a:effectLst/>
                <a:latin typeface="Noto Sans"/>
              </a:rPr>
              <a:t>how abundant the mosquitoes are</a:t>
            </a:r>
          </a:p>
          <a:p>
            <a:pPr algn="l">
              <a:buFont typeface="Arial" panose="020B0604020202020204" pitchFamily="34" charset="0"/>
              <a:buChar char="•"/>
            </a:pPr>
            <a:r>
              <a:rPr lang="en-US" b="0" i="0">
                <a:solidFill>
                  <a:srgbClr val="333333"/>
                </a:solidFill>
                <a:effectLst/>
                <a:latin typeface="Noto Sans"/>
              </a:rPr>
              <a:t>whether West Nile virus has entered the mosquito population</a:t>
            </a:r>
          </a:p>
          <a:p>
            <a:pPr algn="l"/>
            <a:r>
              <a:rPr lang="en-US" b="0" i="0">
                <a:solidFill>
                  <a:srgbClr val="333333"/>
                </a:solidFill>
                <a:effectLst/>
                <a:latin typeface="Noto Sans"/>
              </a:rPr>
              <a:t>In areas where West Nile virus has already been found, mosquitoes may still be tested for West Nile virus. This information can help to:</a:t>
            </a:r>
          </a:p>
          <a:p>
            <a:pPr algn="l">
              <a:buFont typeface="Arial" panose="020B0604020202020204" pitchFamily="34" charset="0"/>
              <a:buChar char="•"/>
            </a:pPr>
            <a:r>
              <a:rPr lang="en-US" b="0" i="0">
                <a:solidFill>
                  <a:srgbClr val="333333"/>
                </a:solidFill>
                <a:effectLst/>
                <a:latin typeface="Noto Sans"/>
              </a:rPr>
              <a:t>anticipate new outbreaks</a:t>
            </a:r>
          </a:p>
          <a:p>
            <a:pPr algn="l">
              <a:buFont typeface="Arial" panose="020B0604020202020204" pitchFamily="34" charset="0"/>
              <a:buChar char="•"/>
            </a:pPr>
            <a:r>
              <a:rPr lang="en-US" b="0" i="0">
                <a:solidFill>
                  <a:srgbClr val="333333"/>
                </a:solidFill>
                <a:effectLst/>
                <a:latin typeface="Noto Sans"/>
              </a:rPr>
              <a:t>monitor ongoing outbreaks</a:t>
            </a:r>
          </a:p>
          <a:p>
            <a:pPr algn="l">
              <a:buFont typeface="Arial" panose="020B0604020202020204" pitchFamily="34" charset="0"/>
              <a:buChar char="•"/>
            </a:pPr>
            <a:r>
              <a:rPr lang="en-US" b="0" i="0">
                <a:solidFill>
                  <a:srgbClr val="333333"/>
                </a:solidFill>
                <a:effectLst/>
                <a:latin typeface="Noto Sans"/>
              </a:rPr>
              <a:t>identify different kinds of mosquitoes that could spread the virus to:</a:t>
            </a:r>
          </a:p>
          <a:p>
            <a:pPr algn="l">
              <a:buFont typeface="Arial" panose="020B0604020202020204" pitchFamily="34" charset="0"/>
              <a:buChar char="•"/>
            </a:pPr>
            <a:r>
              <a:rPr lang="en-US" b="0" i="0">
                <a:solidFill>
                  <a:srgbClr val="333333"/>
                </a:solidFill>
                <a:effectLst/>
                <a:latin typeface="Noto Sans"/>
              </a:rPr>
              <a:t>birds</a:t>
            </a:r>
          </a:p>
          <a:p>
            <a:pPr algn="l">
              <a:buFont typeface="Arial" panose="020B0604020202020204" pitchFamily="34" charset="0"/>
              <a:buChar char="•"/>
            </a:pPr>
            <a:r>
              <a:rPr lang="en-US" b="0" i="0">
                <a:solidFill>
                  <a:srgbClr val="333333"/>
                </a:solidFill>
                <a:effectLst/>
                <a:latin typeface="Noto Sans"/>
              </a:rPr>
              <a:t>animals</a:t>
            </a:r>
          </a:p>
          <a:p>
            <a:pPr algn="l">
              <a:buFont typeface="Arial" panose="020B0604020202020204" pitchFamily="34" charset="0"/>
              <a:buChar char="•"/>
            </a:pPr>
            <a:r>
              <a:rPr lang="en-US" b="0" i="0">
                <a:solidFill>
                  <a:srgbClr val="333333"/>
                </a:solidFill>
                <a:effectLst/>
                <a:latin typeface="Noto Sans"/>
              </a:rPr>
              <a:t>people</a:t>
            </a:r>
          </a:p>
          <a:p>
            <a:pPr algn="l">
              <a:buFont typeface="Arial" panose="020B0604020202020204" pitchFamily="34" charset="0"/>
              <a:buChar char="•"/>
            </a:pPr>
            <a:r>
              <a:rPr lang="en-US" b="0" i="0">
                <a:solidFill>
                  <a:srgbClr val="333333"/>
                </a:solidFill>
                <a:effectLst/>
                <a:latin typeface="Noto Sans"/>
              </a:rPr>
              <a:t>It can also be used to decide if, when, where and how to act to reduce the risk of infection by applying mosquito control measures</a:t>
            </a:r>
          </a:p>
          <a:p>
            <a:pPr algn="l"/>
            <a:endParaRPr lang="en-US" b="1" i="0">
              <a:solidFill>
                <a:srgbClr val="333333"/>
              </a:solidFill>
              <a:effectLst/>
              <a:latin typeface="Lato"/>
            </a:endParaRPr>
          </a:p>
          <a:p>
            <a:pPr algn="l"/>
            <a:r>
              <a:rPr lang="en-US" b="1" i="0">
                <a:solidFill>
                  <a:srgbClr val="333333"/>
                </a:solidFill>
                <a:effectLst/>
                <a:latin typeface="Lato"/>
              </a:rPr>
              <a:t>Bird surveillance</a:t>
            </a:r>
          </a:p>
          <a:p>
            <a:pPr algn="l"/>
            <a:r>
              <a:rPr lang="en-US" b="0" i="0">
                <a:solidFill>
                  <a:srgbClr val="333333"/>
                </a:solidFill>
                <a:effectLst/>
                <a:latin typeface="Noto Sans"/>
              </a:rPr>
              <a:t>When West Nile virus first came to North America, bird surveillance was used as an early indicator of the virus in animals.</a:t>
            </a:r>
          </a:p>
          <a:p>
            <a:pPr algn="l"/>
            <a:r>
              <a:rPr lang="en-US" b="0" i="0">
                <a:solidFill>
                  <a:srgbClr val="333333"/>
                </a:solidFill>
                <a:effectLst/>
                <a:latin typeface="Noto Sans"/>
              </a:rPr>
              <a:t>Experience from past outbreaks showed the following birds were highly susceptible to West Nile virus:</a:t>
            </a:r>
          </a:p>
          <a:p>
            <a:pPr algn="l">
              <a:buFont typeface="Arial" panose="020B0604020202020204" pitchFamily="34" charset="0"/>
              <a:buChar char="•"/>
            </a:pPr>
            <a:r>
              <a:rPr lang="en-US" b="0" i="0">
                <a:solidFill>
                  <a:srgbClr val="333333"/>
                </a:solidFill>
                <a:effectLst/>
                <a:latin typeface="Noto Sans"/>
              </a:rPr>
              <a:t>crows</a:t>
            </a:r>
          </a:p>
          <a:p>
            <a:pPr algn="l">
              <a:buFont typeface="Arial" panose="020B0604020202020204" pitchFamily="34" charset="0"/>
              <a:buChar char="•"/>
            </a:pPr>
            <a:r>
              <a:rPr lang="en-US" b="0" i="0">
                <a:solidFill>
                  <a:srgbClr val="333333"/>
                </a:solidFill>
                <a:effectLst/>
                <a:latin typeface="Noto Sans"/>
              </a:rPr>
              <a:t>jays</a:t>
            </a:r>
          </a:p>
          <a:p>
            <a:pPr algn="l">
              <a:buFont typeface="Arial" panose="020B0604020202020204" pitchFamily="34" charset="0"/>
              <a:buChar char="•"/>
            </a:pPr>
            <a:r>
              <a:rPr lang="en-US" b="0" i="0">
                <a:solidFill>
                  <a:srgbClr val="333333"/>
                </a:solidFill>
                <a:effectLst/>
                <a:latin typeface="Noto Sans"/>
              </a:rPr>
              <a:t>magpies</a:t>
            </a:r>
          </a:p>
          <a:p>
            <a:pPr algn="l">
              <a:buFont typeface="Arial" panose="020B0604020202020204" pitchFamily="34" charset="0"/>
              <a:buChar char="•"/>
            </a:pPr>
            <a:r>
              <a:rPr lang="en-US" b="0" i="0">
                <a:solidFill>
                  <a:srgbClr val="333333"/>
                </a:solidFill>
                <a:effectLst/>
                <a:latin typeface="Noto Sans"/>
              </a:rPr>
              <a:t>ravens</a:t>
            </a:r>
          </a:p>
          <a:p>
            <a:pPr algn="l"/>
            <a:r>
              <a:rPr lang="en-US" b="0" i="0">
                <a:solidFill>
                  <a:srgbClr val="333333"/>
                </a:solidFill>
                <a:effectLst/>
                <a:latin typeface="Noto Sans"/>
              </a:rPr>
              <a:t>Infected dead birds are a good indicator to determine whether people in particular areas are at risk.</a:t>
            </a:r>
          </a:p>
          <a:p>
            <a:pPr algn="l"/>
            <a:r>
              <a:rPr lang="en-US" b="0" i="0">
                <a:solidFill>
                  <a:srgbClr val="333333"/>
                </a:solidFill>
                <a:effectLst/>
                <a:latin typeface="Noto Sans"/>
              </a:rPr>
              <a:t>Some provinces and territories no longer conduct dead bird surveillance. Instead, they focus efforts on other surveillance activities.</a:t>
            </a:r>
          </a:p>
          <a:p>
            <a:pPr algn="l"/>
            <a:r>
              <a:rPr lang="en-US" b="0" i="0">
                <a:solidFill>
                  <a:srgbClr val="333333"/>
                </a:solidFill>
                <a:effectLst/>
                <a:latin typeface="Noto Sans"/>
              </a:rPr>
              <a:t>The </a:t>
            </a:r>
            <a:r>
              <a:rPr lang="en-US" b="0" i="0" u="sng">
                <a:solidFill>
                  <a:srgbClr val="284162"/>
                </a:solidFill>
                <a:effectLst/>
                <a:latin typeface="Noto Sans"/>
                <a:hlinkClick r:id="rId3"/>
              </a:rPr>
              <a:t>Canadian Wildlife Health Cooperative</a:t>
            </a:r>
            <a:r>
              <a:rPr lang="en-US" b="0" i="0">
                <a:solidFill>
                  <a:srgbClr val="333333"/>
                </a:solidFill>
                <a:effectLst/>
                <a:latin typeface="Noto Sans"/>
              </a:rPr>
              <a:t> tests dead birds for West Nile virus in geographical areas with a sufficiently high risk. They do this in collaboration with:</a:t>
            </a:r>
          </a:p>
          <a:p>
            <a:pPr algn="l">
              <a:buFont typeface="Arial" panose="020B0604020202020204" pitchFamily="34" charset="0"/>
              <a:buChar char="•"/>
            </a:pPr>
            <a:r>
              <a:rPr lang="en-US" b="0" i="0">
                <a:solidFill>
                  <a:srgbClr val="333333"/>
                </a:solidFill>
                <a:effectLst/>
                <a:latin typeface="Noto Sans"/>
              </a:rPr>
              <a:t>provincial laboratories</a:t>
            </a:r>
          </a:p>
          <a:p>
            <a:pPr algn="l">
              <a:buFont typeface="Arial" panose="020B0604020202020204" pitchFamily="34" charset="0"/>
              <a:buChar char="•"/>
            </a:pPr>
            <a:r>
              <a:rPr lang="en-US" b="0" i="0">
                <a:solidFill>
                  <a:srgbClr val="333333"/>
                </a:solidFill>
                <a:effectLst/>
                <a:latin typeface="Noto Sans"/>
              </a:rPr>
              <a:t>the Government's </a:t>
            </a:r>
            <a:r>
              <a:rPr lang="en-US" b="0" i="0" u="sng">
                <a:solidFill>
                  <a:srgbClr val="284162"/>
                </a:solidFill>
                <a:effectLst/>
                <a:latin typeface="Noto Sans"/>
                <a:hlinkClick r:id="rId4"/>
              </a:rPr>
              <a:t>National Microbiology Laboratory</a:t>
            </a:r>
            <a:endParaRPr lang="en-US" b="0" i="0">
              <a:solidFill>
                <a:srgbClr val="333333"/>
              </a:solidFill>
              <a:effectLst/>
              <a:latin typeface="Noto Sans"/>
            </a:endParaRPr>
          </a:p>
          <a:p>
            <a:pPr algn="l"/>
            <a:r>
              <a:rPr lang="en-US" b="0" i="0">
                <a:solidFill>
                  <a:srgbClr val="333333"/>
                </a:solidFill>
                <a:effectLst/>
                <a:latin typeface="Noto Sans"/>
              </a:rPr>
              <a:t>Testing focuses on the detection of West Nile virus in the early season (late April to July).</a:t>
            </a:r>
          </a:p>
          <a:p>
            <a:pPr algn="l"/>
            <a:endParaRPr lang="en-US" b="1" i="0">
              <a:solidFill>
                <a:srgbClr val="333333"/>
              </a:solidFill>
              <a:effectLst/>
              <a:latin typeface="Lato"/>
            </a:endParaRPr>
          </a:p>
          <a:p>
            <a:pPr algn="l"/>
            <a:r>
              <a:rPr lang="en-US" b="1" i="0">
                <a:solidFill>
                  <a:srgbClr val="333333"/>
                </a:solidFill>
                <a:effectLst/>
                <a:latin typeface="Lato"/>
              </a:rPr>
              <a:t>Horse surveillance</a:t>
            </a:r>
          </a:p>
          <a:p>
            <a:pPr algn="l"/>
            <a:r>
              <a:rPr lang="en-US" b="0" i="0">
                <a:solidFill>
                  <a:srgbClr val="333333"/>
                </a:solidFill>
                <a:effectLst/>
                <a:latin typeface="Noto Sans"/>
              </a:rPr>
              <a:t>Among large animals, horses are especially at risk for West Nile virus infection and disease. Horses can also be early indicators of West Nile virus in a region. The </a:t>
            </a:r>
            <a:r>
              <a:rPr lang="en-US" b="0" i="0" u="sng">
                <a:solidFill>
                  <a:srgbClr val="284162"/>
                </a:solidFill>
                <a:effectLst/>
                <a:latin typeface="Noto Sans"/>
                <a:hlinkClick r:id="rId5"/>
              </a:rPr>
              <a:t>Canadian Food Agency of Canada monitors West Nile virus in horses</a:t>
            </a:r>
            <a:r>
              <a:rPr lang="en-US" b="0" i="0">
                <a:solidFill>
                  <a:srgbClr val="333333"/>
                </a:solidFill>
                <a:effectLst/>
                <a:latin typeface="Noto Sans"/>
              </a:rPr>
              <a:t> with the help of:</a:t>
            </a:r>
          </a:p>
          <a:p>
            <a:pPr algn="l">
              <a:buFont typeface="Arial" panose="020B0604020202020204" pitchFamily="34" charset="0"/>
              <a:buChar char="•"/>
            </a:pPr>
            <a:r>
              <a:rPr lang="en-US" b="0" i="0">
                <a:solidFill>
                  <a:srgbClr val="333333"/>
                </a:solidFill>
                <a:effectLst/>
                <a:latin typeface="Noto Sans"/>
              </a:rPr>
              <a:t>provincial veterinary laboratories</a:t>
            </a:r>
          </a:p>
          <a:p>
            <a:pPr algn="l">
              <a:buFont typeface="Arial" panose="020B0604020202020204" pitchFamily="34" charset="0"/>
              <a:buChar char="•"/>
            </a:pPr>
            <a:r>
              <a:rPr lang="en-US" b="0" i="0">
                <a:solidFill>
                  <a:srgbClr val="333333"/>
                </a:solidFill>
                <a:effectLst/>
                <a:latin typeface="Noto Sans"/>
              </a:rPr>
              <a:t>veterinarians</a:t>
            </a:r>
          </a:p>
          <a:p>
            <a:pPr algn="l">
              <a:buFont typeface="Arial" panose="020B0604020202020204" pitchFamily="34" charset="0"/>
              <a:buChar char="•"/>
            </a:pPr>
            <a:r>
              <a:rPr lang="en-US" b="0" i="0">
                <a:solidFill>
                  <a:srgbClr val="333333"/>
                </a:solidFill>
                <a:effectLst/>
                <a:latin typeface="Noto Sans"/>
              </a:rPr>
              <a:t>other members of the animal health community</a:t>
            </a:r>
          </a:p>
          <a:p>
            <a:pPr algn="l"/>
            <a:r>
              <a:rPr lang="en-US" b="0" i="0">
                <a:solidFill>
                  <a:srgbClr val="333333"/>
                </a:solidFill>
                <a:effectLst/>
                <a:latin typeface="Noto Sans"/>
              </a:rPr>
              <a:t>Vaccination may be used to prevent infection in horses. Currently, there are three West Nile virus vaccines registered for use in horses in Canada. Local veterinarians should be contacted for guidance on appropriate vaccination products and strategies.</a:t>
            </a:r>
          </a:p>
          <a:p>
            <a:endParaRPr lang="en-US" sz="1200" b="0" i="0" kern="1200">
              <a:solidFill>
                <a:srgbClr val="333333"/>
              </a:solidFill>
              <a:effectLst/>
              <a:latin typeface="Noto Sans"/>
              <a:ea typeface="+mn-ea"/>
              <a:cs typeface="+mn-cs"/>
            </a:endParaRPr>
          </a:p>
          <a:p>
            <a:endParaRPr lang="en-CA" sz="12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EF7B84BF-4991-4DD1-85D4-E8A8B5C9AE35}" type="slidenum">
              <a:rPr lang="en-CA" smtClean="0"/>
              <a:t>35</a:t>
            </a:fld>
            <a:endParaRPr lang="en-CA"/>
          </a:p>
        </p:txBody>
      </p:sp>
    </p:spTree>
    <p:extLst>
      <p:ext uri="{BB962C8B-B14F-4D97-AF65-F5344CB8AC3E}">
        <p14:creationId xmlns:p14="http://schemas.microsoft.com/office/powerpoint/2010/main" val="380518592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Source</a:t>
            </a:r>
            <a:r>
              <a:rPr lang="en-CA"/>
              <a:t>:</a:t>
            </a:r>
          </a:p>
          <a:p>
            <a:r>
              <a:rPr lang="en-CA"/>
              <a:t>http://invasivespeciesmanitoba.com/site/index.php?page=burdock</a:t>
            </a:r>
          </a:p>
          <a:p>
            <a:endParaRPr lang="en-CA"/>
          </a:p>
          <a:p>
            <a:pPr algn="l"/>
            <a:r>
              <a:rPr lang="en-US" b="1" i="0">
                <a:solidFill>
                  <a:srgbClr val="222222"/>
                </a:solidFill>
                <a:effectLst/>
                <a:latin typeface="Georgia" panose="02040502050405020303" pitchFamily="18" charset="0"/>
              </a:rPr>
              <a:t>Threat</a:t>
            </a:r>
            <a:endParaRPr lang="en-US" b="0" i="0">
              <a:solidFill>
                <a:srgbClr val="222222"/>
              </a:solidFill>
              <a:effectLst/>
              <a:latin typeface="Georgia" panose="02040502050405020303" pitchFamily="18" charset="0"/>
            </a:endParaRPr>
          </a:p>
          <a:p>
            <a:pPr algn="l"/>
            <a:r>
              <a:rPr lang="en-US" b="0" i="0">
                <a:solidFill>
                  <a:srgbClr val="222222"/>
                </a:solidFill>
                <a:effectLst/>
                <a:latin typeface="Georgia" panose="02040502050405020303" pitchFamily="18" charset="0"/>
              </a:rPr>
              <a:t>Burrs can bother and lower the health and market value of livestock. Its large leaves can shade out smaller plants. It also acts as a secondary host for </a:t>
            </a:r>
            <a:r>
              <a:rPr lang="en-US" b="1" i="0" u="none" strike="noStrike">
                <a:solidFill>
                  <a:srgbClr val="006699"/>
                </a:solidFill>
                <a:effectLst/>
                <a:latin typeface="Georgia" panose="02040502050405020303" pitchFamily="18" charset="0"/>
                <a:hlinkClick r:id="rId3"/>
              </a:rPr>
              <a:t>pathogens</a:t>
            </a:r>
            <a:r>
              <a:rPr lang="en-US" b="0" i="0">
                <a:solidFill>
                  <a:srgbClr val="222222"/>
                </a:solidFill>
                <a:effectLst/>
                <a:latin typeface="Georgia" panose="02040502050405020303" pitchFamily="18" charset="0"/>
              </a:rPr>
              <a:t> that affect economically important plants.</a:t>
            </a:r>
          </a:p>
          <a:p>
            <a:endParaRPr lang="en-US"/>
          </a:p>
        </p:txBody>
      </p:sp>
      <p:sp>
        <p:nvSpPr>
          <p:cNvPr id="4" name="Slide Number Placeholder 3"/>
          <p:cNvSpPr>
            <a:spLocks noGrp="1"/>
          </p:cNvSpPr>
          <p:nvPr>
            <p:ph type="sldNum" sz="quarter" idx="5"/>
          </p:nvPr>
        </p:nvSpPr>
        <p:spPr/>
        <p:txBody>
          <a:bodyPr/>
          <a:lstStyle/>
          <a:p>
            <a:fld id="{EF7B84BF-4991-4DD1-85D4-E8A8B5C9AE35}" type="slidenum">
              <a:rPr lang="en-CA" smtClean="0"/>
              <a:t>36</a:t>
            </a:fld>
            <a:endParaRPr lang="en-CA"/>
          </a:p>
        </p:txBody>
      </p:sp>
    </p:spTree>
    <p:extLst>
      <p:ext uri="{BB962C8B-B14F-4D97-AF65-F5344CB8AC3E}">
        <p14:creationId xmlns:p14="http://schemas.microsoft.com/office/powerpoint/2010/main" val="74606088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EF7B84BF-4991-4DD1-85D4-E8A8B5C9AE35}" type="slidenum">
              <a:rPr lang="en-CA" smtClean="0"/>
              <a:t>37</a:t>
            </a:fld>
            <a:endParaRPr lang="en-CA"/>
          </a:p>
        </p:txBody>
      </p:sp>
    </p:spTree>
    <p:extLst>
      <p:ext uri="{BB962C8B-B14F-4D97-AF65-F5344CB8AC3E}">
        <p14:creationId xmlns:p14="http://schemas.microsoft.com/office/powerpoint/2010/main" val="202894711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EF7B84BF-4991-4DD1-85D4-E8A8B5C9AE35}" type="slidenum">
              <a:rPr lang="en-CA" smtClean="0"/>
              <a:t>38</a:t>
            </a:fld>
            <a:endParaRPr lang="en-CA"/>
          </a:p>
        </p:txBody>
      </p:sp>
    </p:spTree>
    <p:extLst>
      <p:ext uri="{BB962C8B-B14F-4D97-AF65-F5344CB8AC3E}">
        <p14:creationId xmlns:p14="http://schemas.microsoft.com/office/powerpoint/2010/main" val="39152312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a:solidFill>
                  <a:schemeClr val="tx1"/>
                </a:solidFill>
                <a:effectLst/>
                <a:latin typeface="+mn-lt"/>
                <a:ea typeface="+mn-ea"/>
                <a:cs typeface="+mn-cs"/>
              </a:rPr>
              <a:t>Source:</a:t>
            </a:r>
          </a:p>
          <a:p>
            <a:endParaRPr lang="en-US"/>
          </a:p>
          <a:p>
            <a:r>
              <a:rPr lang="en-US"/>
              <a:t>CWC</a:t>
            </a:r>
          </a:p>
          <a:p>
            <a:endParaRPr lang="en-US"/>
          </a:p>
          <a:p>
            <a:r>
              <a:rPr lang="en-US"/>
              <a:t>Mineral wetlands are found in mineral soil areas associated with shallow water, which is generally less than 2 m deep. </a:t>
            </a:r>
            <a:endParaRPr lang="en-CA"/>
          </a:p>
        </p:txBody>
      </p:sp>
      <p:sp>
        <p:nvSpPr>
          <p:cNvPr id="4" name="Slide Number Placeholder 3"/>
          <p:cNvSpPr>
            <a:spLocks noGrp="1"/>
          </p:cNvSpPr>
          <p:nvPr>
            <p:ph type="sldNum" sz="quarter" idx="5"/>
          </p:nvPr>
        </p:nvSpPr>
        <p:spPr/>
        <p:txBody>
          <a:bodyPr/>
          <a:lstStyle/>
          <a:p>
            <a:fld id="{EF7B84BF-4991-4DD1-85D4-E8A8B5C9AE35}" type="slidenum">
              <a:rPr lang="en-CA" smtClean="0"/>
              <a:t>4</a:t>
            </a:fld>
            <a:endParaRPr lang="en-CA"/>
          </a:p>
        </p:txBody>
      </p:sp>
    </p:spTree>
    <p:extLst>
      <p:ext uri="{BB962C8B-B14F-4D97-AF65-F5344CB8AC3E}">
        <p14:creationId xmlns:p14="http://schemas.microsoft.com/office/powerpoint/2010/main" val="27706536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a:solidFill>
                  <a:schemeClr val="tx1"/>
                </a:solidFill>
                <a:effectLst/>
                <a:latin typeface="+mn-lt"/>
                <a:ea typeface="+mn-ea"/>
                <a:cs typeface="+mn-cs"/>
              </a:rPr>
              <a:t>Source: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a:solidFill>
                <a:schemeClr val="tx1"/>
              </a:solidFill>
              <a:effectLst/>
              <a:latin typeface="+mn-lt"/>
              <a:ea typeface="+mn-ea"/>
              <a:cs typeface="+mn-cs"/>
            </a:endParaRPr>
          </a:p>
          <a:p>
            <a:r>
              <a:rPr lang="en-US"/>
              <a:t>HWW</a:t>
            </a:r>
          </a:p>
          <a:p>
            <a:pPr algn="l"/>
            <a:r>
              <a:rPr lang="en-US" b="0" i="0">
                <a:solidFill>
                  <a:srgbClr val="000000"/>
                </a:solidFill>
                <a:effectLst/>
                <a:latin typeface="Fira Sans"/>
              </a:rPr>
              <a:t>A </a:t>
            </a:r>
            <a:r>
              <a:rPr lang="en-US" b="0" i="1">
                <a:solidFill>
                  <a:srgbClr val="000000"/>
                </a:solidFill>
                <a:effectLst/>
                <a:latin typeface="Fira Sans"/>
              </a:rPr>
              <a:t>marsh</a:t>
            </a:r>
            <a:r>
              <a:rPr lang="en-US" b="0" i="0">
                <a:solidFill>
                  <a:srgbClr val="000000"/>
                </a:solidFill>
                <a:effectLst/>
                <a:latin typeface="Fira Sans"/>
              </a:rPr>
              <a:t> is subject to periodic flooding, particularly if located near a river or lake, or in the case of saltwater marshes, near tidal waters. Consequently, its water level can change drastically. Its boundaries are not as well defined as those of a pond, and a marsh may dry out completely by late summer. A marsh is overgrown with coarse grasses, sedges, and rushes.</a:t>
            </a:r>
          </a:p>
          <a:p>
            <a:pPr algn="l"/>
            <a:r>
              <a:rPr lang="en-US" b="0" i="0">
                <a:solidFill>
                  <a:srgbClr val="000000"/>
                </a:solidFill>
                <a:effectLst/>
                <a:latin typeface="Fira Sans"/>
              </a:rPr>
              <a:t>The water-filled potholes and sloughs of the prairies may resemble ponds or marshes, depending on their characteristics and specific locations.</a:t>
            </a:r>
          </a:p>
          <a:p>
            <a:pPr algn="l"/>
            <a:r>
              <a:rPr lang="en-US" b="0" i="0">
                <a:solidFill>
                  <a:srgbClr val="000000"/>
                </a:solidFill>
                <a:effectLst/>
                <a:latin typeface="Fira Sans"/>
              </a:rPr>
              <a:t>A </a:t>
            </a:r>
            <a:r>
              <a:rPr lang="en-US" b="0" i="1">
                <a:solidFill>
                  <a:srgbClr val="000000"/>
                </a:solidFill>
                <a:effectLst/>
                <a:latin typeface="Fira Sans"/>
              </a:rPr>
              <a:t>swamp</a:t>
            </a:r>
            <a:r>
              <a:rPr lang="en-US" b="0" i="0">
                <a:solidFill>
                  <a:srgbClr val="000000"/>
                </a:solidFill>
                <a:effectLst/>
                <a:latin typeface="Fira Sans"/>
              </a:rPr>
              <a:t> is essentially a wooded marsh, a waterlogged area supporting trees, tall shrubs, herbs, and mosses. Still or gently flowing water covers much of the surface during wetter seasons.</a:t>
            </a:r>
          </a:p>
          <a:p>
            <a:pPr algn="l"/>
            <a:r>
              <a:rPr lang="en-US" b="0" i="0">
                <a:solidFill>
                  <a:srgbClr val="000000"/>
                </a:solidFill>
                <a:effectLst/>
                <a:latin typeface="Fira Sans"/>
              </a:rPr>
              <a:t>A </a:t>
            </a:r>
            <a:r>
              <a:rPr lang="en-US" b="0" i="1">
                <a:solidFill>
                  <a:srgbClr val="000000"/>
                </a:solidFill>
                <a:effectLst/>
                <a:latin typeface="Fira Sans"/>
              </a:rPr>
              <a:t>peatbog</a:t>
            </a:r>
            <a:r>
              <a:rPr lang="en-US" b="0" i="0">
                <a:solidFill>
                  <a:srgbClr val="000000"/>
                </a:solidFill>
                <a:effectLst/>
                <a:latin typeface="Fira Sans"/>
              </a:rPr>
              <a:t> is a poorly drained area covered by mats of moss. The moss slowly decomposes in successive layers to eventually form a material called peat. There are two types of peatbogs: bogs and fens. In bogs, the process of decomposition and peat formation is further advanced than in fens, making the soil and water more acidic. The most common moss found on the surface of a bog is sphagnum moss. Other bog plants are sedges and low-growing shrubs of the heath family and sometimes trees such as spruce.</a:t>
            </a:r>
          </a:p>
          <a:p>
            <a:pPr algn="l"/>
            <a:r>
              <a:rPr lang="en-US" b="0" i="0">
                <a:solidFill>
                  <a:srgbClr val="000000"/>
                </a:solidFill>
                <a:effectLst/>
                <a:latin typeface="Fira Sans"/>
              </a:rPr>
              <a:t>In fens, sedges are the predominant vegetation and sphagnum moss is not common, although other mosses that require less acidic conditions may grow there. Fens also support reeds, grasses, and low-to-medium-height shrubs. Occasionally, too, there may be a sparse scattering of trees—tamarack or cedar. In northern Canada, a large expanse of bog or fen is called muskeg.</a:t>
            </a:r>
          </a:p>
          <a:p>
            <a:endParaRPr lang="en-US"/>
          </a:p>
          <a:p>
            <a:endParaRPr lang="en-US"/>
          </a:p>
          <a:p>
            <a:endParaRPr lang="en-CA"/>
          </a:p>
        </p:txBody>
      </p:sp>
      <p:sp>
        <p:nvSpPr>
          <p:cNvPr id="4" name="Slide Number Placeholder 3"/>
          <p:cNvSpPr>
            <a:spLocks noGrp="1"/>
          </p:cNvSpPr>
          <p:nvPr>
            <p:ph type="sldNum" sz="quarter" idx="5"/>
          </p:nvPr>
        </p:nvSpPr>
        <p:spPr/>
        <p:txBody>
          <a:bodyPr/>
          <a:lstStyle/>
          <a:p>
            <a:fld id="{EF7B84BF-4991-4DD1-85D4-E8A8B5C9AE35}" type="slidenum">
              <a:rPr lang="en-CA" smtClean="0"/>
              <a:t>5</a:t>
            </a:fld>
            <a:endParaRPr lang="en-CA"/>
          </a:p>
        </p:txBody>
      </p:sp>
    </p:spTree>
    <p:extLst>
      <p:ext uri="{BB962C8B-B14F-4D97-AF65-F5344CB8AC3E}">
        <p14:creationId xmlns:p14="http://schemas.microsoft.com/office/powerpoint/2010/main" val="10822401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Water is too deep.</a:t>
            </a:r>
            <a:endParaRPr lang="en-CA"/>
          </a:p>
        </p:txBody>
      </p:sp>
      <p:sp>
        <p:nvSpPr>
          <p:cNvPr id="4" name="Slide Number Placeholder 3"/>
          <p:cNvSpPr>
            <a:spLocks noGrp="1"/>
          </p:cNvSpPr>
          <p:nvPr>
            <p:ph type="sldNum" sz="quarter" idx="5"/>
          </p:nvPr>
        </p:nvSpPr>
        <p:spPr/>
        <p:txBody>
          <a:bodyPr/>
          <a:lstStyle/>
          <a:p>
            <a:fld id="{EF7B84BF-4991-4DD1-85D4-E8A8B5C9AE35}" type="slidenum">
              <a:rPr lang="en-CA" smtClean="0"/>
              <a:t>6</a:t>
            </a:fld>
            <a:endParaRPr lang="en-CA"/>
          </a:p>
        </p:txBody>
      </p:sp>
    </p:spTree>
    <p:extLst>
      <p:ext uri="{BB962C8B-B14F-4D97-AF65-F5344CB8AC3E}">
        <p14:creationId xmlns:p14="http://schemas.microsoft.com/office/powerpoint/2010/main" val="15917324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800" b="1" i="0">
                <a:solidFill>
                  <a:srgbClr val="000000"/>
                </a:solidFill>
                <a:effectLst/>
                <a:latin typeface="Times New Roman" panose="02020603050405020304" pitchFamily="18" charset="0"/>
              </a:rPr>
              <a:t>NEED TO INSERT PART OF NATURE NOTE HERE</a:t>
            </a:r>
          </a:p>
          <a:p>
            <a:pPr algn="l" rtl="0" fontAlgn="base"/>
            <a:endParaRPr lang="en-US" sz="1800" b="1" i="0">
              <a:solidFill>
                <a:srgbClr val="000000"/>
              </a:solidFill>
              <a:effectLst/>
              <a:latin typeface="Times New Roman" panose="02020603050405020304" pitchFamily="18" charset="0"/>
            </a:endParaRPr>
          </a:p>
          <a:p>
            <a:pPr algn="l" rtl="0" fontAlgn="base"/>
            <a:r>
              <a:rPr lang="en-US" sz="1800" b="1" i="0">
                <a:solidFill>
                  <a:srgbClr val="000000"/>
                </a:solidFill>
                <a:effectLst/>
                <a:latin typeface="Times New Roman" panose="02020603050405020304" pitchFamily="18" charset="0"/>
              </a:rPr>
              <a:t>Cattails </a:t>
            </a:r>
            <a:r>
              <a:rPr lang="en-US" sz="1800" b="0" i="0">
                <a:solidFill>
                  <a:srgbClr val="000000"/>
                </a:solidFill>
                <a:effectLst/>
                <a:latin typeface="Times New Roman" panose="02020603050405020304" pitchFamily="18" charset="0"/>
              </a:rPr>
              <a:t>are</a:t>
            </a:r>
            <a:r>
              <a:rPr lang="en-US" sz="1800" b="1" i="0">
                <a:solidFill>
                  <a:srgbClr val="000000"/>
                </a:solidFill>
                <a:effectLst/>
                <a:latin typeface="Times New Roman" panose="02020603050405020304" pitchFamily="18" charset="0"/>
              </a:rPr>
              <a:t> </a:t>
            </a:r>
            <a:r>
              <a:rPr lang="en-US" sz="1800" b="0" i="0">
                <a:solidFill>
                  <a:srgbClr val="000000"/>
                </a:solidFill>
                <a:effectLst/>
                <a:latin typeface="Times New Roman" panose="02020603050405020304" pitchFamily="18" charset="0"/>
              </a:rPr>
              <a:t>common plants throughout marshes and are often confused with bulrushes. The identifying feature of these plants is a dense brown cylindrical spike, which is three to six inches long and about an inch in diameter (looks like a hotdog on a stick). In the month of July, a pale green spike occurs on top of the brown hotdog shape (which is the seeds). This green spike is made up of male flowers. Leaves are a light olive green, parallel-veined, 10 to 20 inches in length and merge with the stem at the base of the plant. The height of these plants can reach about three to four feet tall. (In comparison, bulrushes are roughly the same height (much thinner stem), have cylindrical leaves, and are dark green in </a:t>
            </a:r>
            <a:r>
              <a:rPr lang="en-US" sz="1800" b="0" i="0" err="1">
                <a:solidFill>
                  <a:srgbClr val="000000"/>
                </a:solidFill>
                <a:effectLst/>
                <a:latin typeface="Times New Roman" panose="02020603050405020304" pitchFamily="18" charset="0"/>
              </a:rPr>
              <a:t>colour</a:t>
            </a:r>
            <a:r>
              <a:rPr lang="en-US" sz="1800" b="0" i="0">
                <a:solidFill>
                  <a:srgbClr val="000000"/>
                </a:solidFill>
                <a:effectLst/>
                <a:latin typeface="Times New Roman" panose="02020603050405020304" pitchFamily="18" charset="0"/>
              </a:rPr>
              <a:t> with seed pouches hanging of the top of the leaf (looks like a tassel). Often compared to a green onion. The bulrush is a member of the sedge family). Cattails are a </a:t>
            </a:r>
            <a:r>
              <a:rPr lang="en-US" sz="1800" b="0" i="0" err="1">
                <a:solidFill>
                  <a:srgbClr val="000000"/>
                </a:solidFill>
                <a:effectLst/>
                <a:latin typeface="Times New Roman" panose="02020603050405020304" pitchFamily="18" charset="0"/>
              </a:rPr>
              <a:t>favourite</a:t>
            </a:r>
            <a:r>
              <a:rPr lang="en-US" sz="1800" b="0" i="0">
                <a:solidFill>
                  <a:srgbClr val="000000"/>
                </a:solidFill>
                <a:effectLst/>
                <a:latin typeface="Times New Roman" panose="02020603050405020304" pitchFamily="18" charset="0"/>
              </a:rPr>
              <a:t> food of the muskrat and used in building its lodge (home).  </a:t>
            </a:r>
          </a:p>
          <a:p>
            <a:pPr algn="l" rtl="0" fontAlgn="base"/>
            <a:endParaRPr lang="en-US" b="0" i="0">
              <a:solidFill>
                <a:srgbClr val="000000"/>
              </a:solidFill>
              <a:effectLst/>
              <a:latin typeface="Segoe UI" panose="020B0502040204020203" pitchFamily="34" charset="0"/>
            </a:endParaRPr>
          </a:p>
          <a:p>
            <a:pPr algn="l" rtl="0" fontAlgn="base"/>
            <a:r>
              <a:rPr lang="en-US" sz="1800" b="0" i="0">
                <a:solidFill>
                  <a:srgbClr val="000000"/>
                </a:solidFill>
                <a:effectLst/>
                <a:latin typeface="Times New Roman" panose="02020603050405020304" pitchFamily="18" charset="0"/>
              </a:rPr>
              <a:t>The tender whitish leaf base of cattails has been collected in spring as a fresh vegetable. Rhizomes (a thickened, usually horizontal underground stem or branch of a plant that stores food, producing roots below and leafy shoots above, and that differs from a root in having buds and scaly leaves) were also gathered in spring, peeled and eaten raw or roasted or ground into meal for porridge. The young flowering spikes are also edible. Male flowers (at the top of the spike, above the ‘hot dog’ portion) produce large quantities of pollen, which can be mixed with equal parts of flour for muffins, biscuits, etc. The green female flowers (at bottom of spike, the ‘hot dog’ portion) can be boiled or roasted and eaten like corn on the cob. They are said to taste like olives, globe artichokes or sweet corn. In more southern areas, care must be taken not to confuse cattail leaves with those of poisonous irises. </a:t>
            </a:r>
            <a:endParaRPr lang="en-US" b="0" i="0">
              <a:solidFill>
                <a:srgbClr val="000000"/>
              </a:solidFill>
              <a:effectLst/>
              <a:latin typeface="Segoe UI" panose="020B0502040204020203" pitchFamily="34" charset="0"/>
            </a:endParaRPr>
          </a:p>
          <a:p>
            <a:endParaRPr lang="en-CA"/>
          </a:p>
        </p:txBody>
      </p:sp>
      <p:sp>
        <p:nvSpPr>
          <p:cNvPr id="4" name="Slide Number Placeholder 3"/>
          <p:cNvSpPr>
            <a:spLocks noGrp="1"/>
          </p:cNvSpPr>
          <p:nvPr>
            <p:ph type="sldNum" sz="quarter" idx="5"/>
          </p:nvPr>
        </p:nvSpPr>
        <p:spPr/>
        <p:txBody>
          <a:bodyPr/>
          <a:lstStyle/>
          <a:p>
            <a:fld id="{EF7B84BF-4991-4DD1-85D4-E8A8B5C9AE35}" type="slidenum">
              <a:rPr lang="en-CA" smtClean="0"/>
              <a:t>7</a:t>
            </a:fld>
            <a:endParaRPr lang="en-CA"/>
          </a:p>
        </p:txBody>
      </p:sp>
    </p:spTree>
    <p:extLst>
      <p:ext uri="{BB962C8B-B14F-4D97-AF65-F5344CB8AC3E}">
        <p14:creationId xmlns:p14="http://schemas.microsoft.com/office/powerpoint/2010/main" val="33241017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a:solidFill>
                  <a:schemeClr val="tx1"/>
                </a:solidFill>
                <a:effectLst/>
                <a:latin typeface="+mn-lt"/>
                <a:ea typeface="+mn-ea"/>
                <a:cs typeface="+mn-cs"/>
              </a:rPr>
              <a:t>Source:</a:t>
            </a:r>
          </a:p>
          <a:p>
            <a:r>
              <a:rPr lang="en-CA"/>
              <a:t>https://www.canada.ca/en/environment-climate-change/services/environmental-indicators/extent-wetlands.html</a:t>
            </a:r>
          </a:p>
          <a:p>
            <a:endParaRPr lang="en-CA"/>
          </a:p>
          <a:p>
            <a:pPr algn="l"/>
            <a:r>
              <a:rPr lang="en-US" b="0" i="0">
                <a:solidFill>
                  <a:srgbClr val="333333"/>
                </a:solidFill>
                <a:effectLst/>
                <a:latin typeface="Noto Sans"/>
              </a:rPr>
              <a:t>Canada has about 1.29 million km</a:t>
            </a:r>
            <a:r>
              <a:rPr lang="en-US" b="0" i="0" baseline="30000">
                <a:solidFill>
                  <a:srgbClr val="333333"/>
                </a:solidFill>
                <a:effectLst/>
                <a:latin typeface="Noto Sans"/>
              </a:rPr>
              <a:t>2</a:t>
            </a:r>
            <a:r>
              <a:rPr lang="en-US" b="0" i="0">
                <a:solidFill>
                  <a:srgbClr val="333333"/>
                </a:solidFill>
                <a:effectLst/>
                <a:latin typeface="Noto Sans"/>
              </a:rPr>
              <a:t> of wetlands, covering 13% of Canada's </a:t>
            </a:r>
            <a:r>
              <a:rPr lang="en-US" b="0" i="0" err="1">
                <a:solidFill>
                  <a:srgbClr val="333333"/>
                </a:solidFill>
                <a:effectLst/>
                <a:latin typeface="Noto Sans"/>
              </a:rPr>
              <a:t>terrestrial</a:t>
            </a:r>
            <a:r>
              <a:rPr lang="en-US" b="0" i="0" u="sng" baseline="30000" err="1">
                <a:solidFill>
                  <a:srgbClr val="284162"/>
                </a:solidFill>
                <a:effectLst/>
                <a:latin typeface="Noto Sans"/>
                <a:hlinkClick r:id="rId3"/>
              </a:rPr>
              <a:t>Footnote</a:t>
            </a:r>
            <a:r>
              <a:rPr lang="en-US" b="0" i="0" u="sng" baseline="30000">
                <a:solidFill>
                  <a:srgbClr val="284162"/>
                </a:solidFill>
                <a:effectLst/>
                <a:latin typeface="Noto Sans"/>
                <a:hlinkClick r:id="rId3"/>
              </a:rPr>
              <a:t> [1]</a:t>
            </a:r>
            <a:r>
              <a:rPr lang="en-US" b="0" i="0">
                <a:solidFill>
                  <a:srgbClr val="333333"/>
                </a:solidFill>
                <a:effectLst/>
                <a:latin typeface="Noto Sans"/>
              </a:rPr>
              <a:t> area. This is close to one quarter of the world's remaining </a:t>
            </a:r>
            <a:r>
              <a:rPr lang="en-US" b="0" i="0" err="1">
                <a:solidFill>
                  <a:srgbClr val="333333"/>
                </a:solidFill>
                <a:effectLst/>
                <a:latin typeface="Noto Sans"/>
              </a:rPr>
              <a:t>wetlands.</a:t>
            </a:r>
            <a:r>
              <a:rPr lang="en-US" b="0" i="0" u="sng" baseline="30000" err="1">
                <a:solidFill>
                  <a:srgbClr val="284162"/>
                </a:solidFill>
                <a:effectLst/>
                <a:latin typeface="Noto Sans"/>
                <a:hlinkClick r:id="rId4"/>
              </a:rPr>
              <a:t>Footnote</a:t>
            </a:r>
            <a:r>
              <a:rPr lang="en-US" b="0" i="0" u="sng" baseline="30000">
                <a:solidFill>
                  <a:srgbClr val="284162"/>
                </a:solidFill>
                <a:effectLst/>
                <a:latin typeface="Noto Sans"/>
                <a:hlinkClick r:id="rId4"/>
              </a:rPr>
              <a:t> [2]</a:t>
            </a:r>
            <a:r>
              <a:rPr lang="en-US" b="0" i="0">
                <a:solidFill>
                  <a:srgbClr val="333333"/>
                </a:solidFill>
                <a:effectLst/>
                <a:latin typeface="Noto Sans"/>
              </a:rPr>
              <a:t> Where wetlands have been monitored, they generally show declines in extent due to conversion to agriculture and other </a:t>
            </a:r>
            <a:r>
              <a:rPr lang="en-US" b="0" i="0" err="1">
                <a:solidFill>
                  <a:srgbClr val="333333"/>
                </a:solidFill>
                <a:effectLst/>
                <a:latin typeface="Noto Sans"/>
              </a:rPr>
              <a:t>development.</a:t>
            </a:r>
            <a:r>
              <a:rPr lang="en-US" b="0" i="0" u="sng" baseline="30000" err="1">
                <a:solidFill>
                  <a:srgbClr val="284162"/>
                </a:solidFill>
                <a:effectLst/>
                <a:latin typeface="Noto Sans"/>
                <a:hlinkClick r:id="rId5"/>
              </a:rPr>
              <a:t>Footnote</a:t>
            </a:r>
            <a:r>
              <a:rPr lang="en-US" b="0" i="0" u="sng" baseline="30000">
                <a:solidFill>
                  <a:srgbClr val="284162"/>
                </a:solidFill>
                <a:effectLst/>
                <a:latin typeface="Noto Sans"/>
                <a:hlinkClick r:id="rId5"/>
              </a:rPr>
              <a:t> [3]</a:t>
            </a:r>
            <a:endParaRPr lang="en-US" b="0" i="0" u="sng" baseline="30000">
              <a:solidFill>
                <a:srgbClr val="284162"/>
              </a:solidFill>
              <a:effectLst/>
              <a:latin typeface="Noto Sans"/>
            </a:endParaRPr>
          </a:p>
          <a:p>
            <a:pPr algn="l"/>
            <a:endParaRPr lang="en-US" b="0" i="0">
              <a:solidFill>
                <a:srgbClr val="333333"/>
              </a:solidFill>
              <a:effectLst/>
              <a:latin typeface="Noto Sans"/>
            </a:endParaRPr>
          </a:p>
          <a:p>
            <a:pPr algn="l"/>
            <a:r>
              <a:rPr lang="en-US" b="0" i="0">
                <a:solidFill>
                  <a:srgbClr val="333333"/>
                </a:solidFill>
                <a:effectLst/>
                <a:latin typeface="Noto Sans"/>
              </a:rPr>
              <a:t>Most of Canada's wetlands occur in the Boreal Shield (25% of Canadian wetland area), Hudson Plains (21%) and Boreal Plains (18%). Wetlands form almost 80% of the Hudson Plains, and very low proportions of mountainous regions such as the Arctic Cordillera (less than 0.5%) and Montane Cordillera (less than 2%).</a:t>
            </a:r>
          </a:p>
          <a:p>
            <a:endParaRPr lang="en-CA"/>
          </a:p>
        </p:txBody>
      </p:sp>
      <p:sp>
        <p:nvSpPr>
          <p:cNvPr id="4" name="Slide Number Placeholder 3"/>
          <p:cNvSpPr>
            <a:spLocks noGrp="1"/>
          </p:cNvSpPr>
          <p:nvPr>
            <p:ph type="sldNum" sz="quarter" idx="5"/>
          </p:nvPr>
        </p:nvSpPr>
        <p:spPr/>
        <p:txBody>
          <a:bodyPr/>
          <a:lstStyle/>
          <a:p>
            <a:fld id="{EF7B84BF-4991-4DD1-85D4-E8A8B5C9AE35}" type="slidenum">
              <a:rPr lang="en-CA" smtClean="0"/>
              <a:t>8</a:t>
            </a:fld>
            <a:endParaRPr lang="en-CA"/>
          </a:p>
        </p:txBody>
      </p:sp>
    </p:spTree>
    <p:extLst>
      <p:ext uri="{BB962C8B-B14F-4D97-AF65-F5344CB8AC3E}">
        <p14:creationId xmlns:p14="http://schemas.microsoft.com/office/powerpoint/2010/main" val="33927344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a:solidFill>
                  <a:schemeClr val="tx1"/>
                </a:solidFill>
                <a:effectLst/>
                <a:latin typeface="+mn-lt"/>
                <a:ea typeface="+mn-ea"/>
                <a:cs typeface="+mn-cs"/>
              </a:rPr>
              <a:t>Source:</a:t>
            </a:r>
          </a:p>
          <a:p>
            <a:endParaRPr lang="en-US"/>
          </a:p>
          <a:p>
            <a:r>
              <a:rPr lang="en-US"/>
              <a:t>HWW</a:t>
            </a:r>
          </a:p>
          <a:p>
            <a:endParaRPr lang="en-US"/>
          </a:p>
          <a:p>
            <a:pPr algn="l"/>
            <a:r>
              <a:rPr lang="en-US" b="1" i="0">
                <a:solidFill>
                  <a:srgbClr val="000000"/>
                </a:solidFill>
                <a:effectLst/>
                <a:latin typeface="Fira Sans"/>
              </a:rPr>
              <a:t>What good are wetlands?</a:t>
            </a:r>
          </a:p>
          <a:p>
            <a:pPr algn="l"/>
            <a:r>
              <a:rPr lang="en-US" b="0" i="0">
                <a:solidFill>
                  <a:srgbClr val="000000"/>
                </a:solidFill>
                <a:effectLst/>
                <a:latin typeface="Fira Sans"/>
              </a:rPr>
              <a:t>It’s easy to regard wetlands as mere wastelands, of little or no value. We don’t build houses or factories in swamps, bogs, or marshes, and we don’t plant wheat or many other crops on land submerged in water. Wetlands are generally unsuitable for boating and swimming—in fact, for most human activities.</a:t>
            </a:r>
          </a:p>
          <a:p>
            <a:pPr algn="l"/>
            <a:r>
              <a:rPr lang="en-US" b="0" i="0">
                <a:solidFill>
                  <a:srgbClr val="000000"/>
                </a:solidFill>
                <a:effectLst/>
                <a:latin typeface="Fira Sans"/>
              </a:rPr>
              <a:t>So it’s not surprising that many people "reclaim" our wetlands, by draining them or filling them in. To do so is a serious mistake.</a:t>
            </a:r>
          </a:p>
          <a:p>
            <a:pPr algn="l"/>
            <a:r>
              <a:rPr lang="en-US" b="0" i="0">
                <a:solidFill>
                  <a:srgbClr val="000000"/>
                </a:solidFill>
                <a:effectLst/>
                <a:latin typeface="Fira Sans"/>
              </a:rPr>
              <a:t>Wetlands act like giant sponges, soaking up rain and snowmelt and slowly releasing water in drier seasons. Thus, they help to reduce floods and to ease the worst effects of drought. Draining ponds, sloughs, and marshes often lowers the water table and dries up wells. Wetlands also reduce soil erosion by checking or slowing the runoff from storms and thaws.</a:t>
            </a:r>
          </a:p>
          <a:p>
            <a:pPr algn="l"/>
            <a:r>
              <a:rPr lang="en-US" b="0" i="0">
                <a:solidFill>
                  <a:srgbClr val="000000"/>
                </a:solidFill>
                <a:effectLst/>
                <a:latin typeface="Fira Sans"/>
              </a:rPr>
              <a:t>Without wetlands we would no longer have a ready supply of fresh drinking water. Much like our kidneys, wetlands filter the waters of our lakes, rivers, and streams, reducing pollution. The vegetation in wetlands removes phosphates and other plant nutrients washed in from the surrounding soil, thereby slowing the growth of algae and aquatic weeds. This growth is a serious problem in some of Canada’s major waterways where dead and decaying algae rob the deeper waters of their oxygen.</a:t>
            </a:r>
          </a:p>
          <a:p>
            <a:pPr algn="l"/>
            <a:r>
              <a:rPr lang="en-US" b="0" i="0">
                <a:solidFill>
                  <a:srgbClr val="000000"/>
                </a:solidFill>
                <a:effectLst/>
                <a:latin typeface="Fira Sans"/>
              </a:rPr>
              <a:t>Wetlands are also the homes for at least some part of the year for many </a:t>
            </a:r>
            <a:r>
              <a:rPr lang="en-US" b="0" i="0">
                <a:solidFill>
                  <a:srgbClr val="000000"/>
                </a:solidFill>
                <a:effectLst/>
                <a:latin typeface="Fira Sans"/>
                <a:hlinkClick r:id="rId3"/>
              </a:rPr>
              <a:t>fish</a:t>
            </a:r>
            <a:r>
              <a:rPr lang="en-US" b="0" i="0">
                <a:solidFill>
                  <a:srgbClr val="000000"/>
                </a:solidFill>
                <a:effectLst/>
                <a:latin typeface="Fira Sans"/>
              </a:rPr>
              <a:t>, </a:t>
            </a:r>
            <a:r>
              <a:rPr lang="en-US" b="0" i="0">
                <a:solidFill>
                  <a:srgbClr val="000000"/>
                </a:solidFill>
                <a:effectLst/>
                <a:latin typeface="Fira Sans"/>
                <a:hlinkClick r:id="rId4"/>
              </a:rPr>
              <a:t>birds</a:t>
            </a:r>
            <a:r>
              <a:rPr lang="en-US" b="0" i="0">
                <a:solidFill>
                  <a:srgbClr val="000000"/>
                </a:solidFill>
                <a:effectLst/>
                <a:latin typeface="Fira Sans"/>
              </a:rPr>
              <a:t>, and other animals, meeting essential breeding, nesting, nursery, and feeding needs. Without wetlands, some wildlife species would disappear.</a:t>
            </a:r>
          </a:p>
          <a:p>
            <a:pPr algn="l"/>
            <a:r>
              <a:rPr lang="en-US" b="0" i="0">
                <a:solidFill>
                  <a:srgbClr val="000000"/>
                </a:solidFill>
                <a:effectLst/>
                <a:latin typeface="Fira Sans"/>
              </a:rPr>
              <a:t>Wetlands contribute to the growth and economy of the country. Some of the smaller </a:t>
            </a:r>
            <a:r>
              <a:rPr lang="en-US" b="0" i="0">
                <a:solidFill>
                  <a:srgbClr val="000000"/>
                </a:solidFill>
                <a:effectLst/>
                <a:latin typeface="Fira Sans"/>
                <a:hlinkClick r:id="rId5"/>
              </a:rPr>
              <a:t>mammals</a:t>
            </a:r>
            <a:r>
              <a:rPr lang="en-US" b="0" i="0">
                <a:solidFill>
                  <a:srgbClr val="000000"/>
                </a:solidFill>
                <a:effectLst/>
                <a:latin typeface="Fira Sans"/>
              </a:rPr>
              <a:t>, such as the </a:t>
            </a:r>
            <a:r>
              <a:rPr lang="en-US" b="0" i="0">
                <a:solidFill>
                  <a:srgbClr val="000000"/>
                </a:solidFill>
                <a:effectLst/>
                <a:latin typeface="Fira Sans"/>
                <a:hlinkClick r:id="rId6" tooltip="Beaver"/>
              </a:rPr>
              <a:t>beaver</a:t>
            </a:r>
            <a:r>
              <a:rPr lang="en-US" b="0" i="0">
                <a:solidFill>
                  <a:srgbClr val="000000"/>
                </a:solidFill>
                <a:effectLst/>
                <a:latin typeface="Fira Sans"/>
              </a:rPr>
              <a:t> and </a:t>
            </a:r>
            <a:r>
              <a:rPr lang="en-US" b="0" i="0">
                <a:solidFill>
                  <a:srgbClr val="000000"/>
                </a:solidFill>
                <a:effectLst/>
                <a:latin typeface="Fira Sans"/>
                <a:hlinkClick r:id="rId7" tooltip="Muskrat"/>
              </a:rPr>
              <a:t>muskrat</a:t>
            </a:r>
            <a:r>
              <a:rPr lang="en-US" b="0" i="0">
                <a:solidFill>
                  <a:srgbClr val="000000"/>
                </a:solidFill>
                <a:effectLst/>
                <a:latin typeface="Fira Sans"/>
              </a:rPr>
              <a:t>, that dwell in wetlands are important to the fur trade, and the millions of game birds and fish reared in and around our wetlands support a growing recreation and tourist industry.</a:t>
            </a:r>
          </a:p>
          <a:p>
            <a:endParaRPr lang="en-CA"/>
          </a:p>
        </p:txBody>
      </p:sp>
      <p:sp>
        <p:nvSpPr>
          <p:cNvPr id="4" name="Slide Number Placeholder 3"/>
          <p:cNvSpPr>
            <a:spLocks noGrp="1"/>
          </p:cNvSpPr>
          <p:nvPr>
            <p:ph type="sldNum" sz="quarter" idx="5"/>
          </p:nvPr>
        </p:nvSpPr>
        <p:spPr/>
        <p:txBody>
          <a:bodyPr/>
          <a:lstStyle/>
          <a:p>
            <a:fld id="{EF7B84BF-4991-4DD1-85D4-E8A8B5C9AE35}" type="slidenum">
              <a:rPr lang="en-CA" smtClean="0"/>
              <a:t>9</a:t>
            </a:fld>
            <a:endParaRPr lang="en-CA"/>
          </a:p>
        </p:txBody>
      </p:sp>
    </p:spTree>
    <p:extLst>
      <p:ext uri="{BB962C8B-B14F-4D97-AF65-F5344CB8AC3E}">
        <p14:creationId xmlns:p14="http://schemas.microsoft.com/office/powerpoint/2010/main" val="22269552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rgbClr val="81593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1188720" y="5385041"/>
            <a:ext cx="10058400" cy="487927"/>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5A069CB8-F204-4D06-B913-C5A26A89888A}" type="datetimeFigureOut">
              <a:rPr lang="en-US" dirty="0"/>
              <a:t>6/21/2021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cxnSp>
        <p:nvCxnSpPr>
          <p:cNvPr id="9" name="Straight Connector 8"/>
          <p:cNvCxnSpPr/>
          <p:nvPr/>
        </p:nvCxnSpPr>
        <p:spPr>
          <a:xfrm>
            <a:off x="1280160" y="5090746"/>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0B6E300-0A13-4A81-945A-7333C271A069}" type="datetimeFigureOut">
              <a:rPr lang="en-US" dirty="0"/>
              <a:t>6/21/2021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rgbClr val="81593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4671962-1EA4-46E7-BCB0-F36CE46D1A59}" type="datetimeFigureOut">
              <a:rPr lang="en-US" dirty="0"/>
              <a:t>6/21/2021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30BB376-B19C-488D-ABEB-03C7E6E9E3E0}" type="datetimeFigureOut">
              <a:rPr lang="en-US" dirty="0"/>
              <a:t>6/21/2021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9637A9-119A-49DA-BD12-AAC58B377D80}" type="slidenum">
              <a:rPr lang="en-US" dirty="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6F077B-A50F-4D64-8574-E2D6A98A5553}" type="datetimeFigureOut">
              <a:rPr lang="en-US" dirty="0"/>
              <a:t>6/21/2021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p>
        </p:txBody>
      </p:sp>
      <p:sp>
        <p:nvSpPr>
          <p:cNvPr id="3" name="Content Placeholder 2"/>
          <p:cNvSpPr>
            <a:spLocks noGrp="1"/>
          </p:cNvSpPr>
          <p:nvPr>
            <p:ph sz="half" idx="1"/>
          </p:nvPr>
        </p:nvSpPr>
        <p:spPr>
          <a:xfrm>
            <a:off x="1097278"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D9E2A62-1983-43A1-A163-D8AA46534C80}" type="datetimeFigureOut">
              <a:rPr lang="en-US" dirty="0"/>
              <a:t>6/21/2021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98F3E3B-34E3-4345-B2A1-994B83598A9C}" type="datetimeFigureOut">
              <a:rPr lang="en-US" dirty="0"/>
              <a:t>6/21/2021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D816C96-82A1-4D77-8ADA-627AC6FE3D65}" type="datetimeFigureOut">
              <a:rPr lang="en-US" dirty="0"/>
              <a:t>6/21/2021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rgbClr val="81593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1D102C1E-28F2-47E9-802D-339E64E2F920}" type="datetimeFigureOut">
              <a:rPr lang="en-US" dirty="0"/>
              <a:t>6/21/2021</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24271A48-F18A-45B3-BC05-1E27DA3F88AF}" type="datetimeFigureOut">
              <a:rPr lang="en-US" dirty="0"/>
              <a:t>6/21/2021</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5B747F8-9654-4282-85D2-65F41AAE7A75}" type="datetimeFigureOut">
              <a:rPr lang="en-US" dirty="0"/>
              <a:t>6/21/2021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rgbClr val="81593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5DC5B261-8843-42D1-AAFC-05E20E2D9B97}" type="datetimeFigureOut">
              <a:rPr lang="en-US" dirty="0"/>
              <a:t>6/21/2021</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goodfreephotos.com/public-domain-images/fog-and-forest-of-indonesia.jpg.php"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pexels.com/photo/water-drop-40784/"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8.xml"/><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35.png"/></Relationships>
</file>

<file path=ppt/slides/_rels/slide4.xml.rels><?xml version="1.0" encoding="UTF-8" standalone="yes"?>
<Relationships xmlns="http://schemas.openxmlformats.org/package/2006/relationships"><Relationship Id="rId3" Type="http://schemas.openxmlformats.org/officeDocument/2006/relationships/hyperlink" Target="https://www.flinnsci.com/meter-sticks-hardwood-englishmetric/"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goodfreephotos.com/canada/nova-scotia/other-nova-scotia/satellite-image-of-nova-scotia.jpg.php"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62891" y="1398045"/>
            <a:ext cx="10332720" cy="3566160"/>
          </a:xfrm>
        </p:spPr>
        <p:txBody>
          <a:bodyPr>
            <a:normAutofit/>
          </a:bodyPr>
          <a:lstStyle/>
          <a:p>
            <a:pPr algn="ctr"/>
            <a:r>
              <a:rPr lang="en-CA" b="1">
                <a:solidFill>
                  <a:srgbClr val="455F51"/>
                </a:solidFill>
                <a:latin typeface="Aleo" panose="020F0502020204030203" pitchFamily="34" charset="0"/>
              </a:rPr>
              <a:t>Wetland Invasive Species Trivia!</a:t>
            </a:r>
          </a:p>
        </p:txBody>
      </p:sp>
      <p:sp>
        <p:nvSpPr>
          <p:cNvPr id="3" name="Subtitle 2"/>
          <p:cNvSpPr>
            <a:spLocks noGrp="1"/>
          </p:cNvSpPr>
          <p:nvPr>
            <p:ph type="subTitle" idx="1"/>
          </p:nvPr>
        </p:nvSpPr>
        <p:spPr>
          <a:xfrm>
            <a:off x="1100051" y="5279019"/>
            <a:ext cx="10058400" cy="607521"/>
          </a:xfrm>
        </p:spPr>
        <p:txBody>
          <a:bodyPr/>
          <a:lstStyle/>
          <a:p>
            <a:pPr algn="ctr"/>
            <a:r>
              <a:rPr lang="en-CA" spc="300">
                <a:solidFill>
                  <a:schemeClr val="accent3">
                    <a:lumMod val="50000"/>
                  </a:schemeClr>
                </a:solidFill>
              </a:rPr>
              <a:t>Learning about wetland invasive Species</a:t>
            </a:r>
          </a:p>
        </p:txBody>
      </p:sp>
      <p:pic>
        <p:nvPicPr>
          <p:cNvPr id="13" name="Picture 12">
            <a:extLst>
              <a:ext uri="{FF2B5EF4-FFF2-40B4-BE49-F238E27FC236}">
                <a16:creationId xmlns:a16="http://schemas.microsoft.com/office/drawing/2014/main" id="{C1311EFB-4D6F-4A06-86DC-136F2B230979}"/>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197121" y="470647"/>
            <a:ext cx="3864260" cy="2447364"/>
          </a:xfrm>
          <a:prstGeom prst="rect">
            <a:avLst/>
          </a:prstGeom>
        </p:spPr>
      </p:pic>
    </p:spTree>
    <p:extLst>
      <p:ext uri="{BB962C8B-B14F-4D97-AF65-F5344CB8AC3E}">
        <p14:creationId xmlns:p14="http://schemas.microsoft.com/office/powerpoint/2010/main" val="38885870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1AF64-2090-4F85-A147-5B990ADDF813}"/>
              </a:ext>
            </a:extLst>
          </p:cNvPr>
          <p:cNvSpPr>
            <a:spLocks noGrp="1"/>
          </p:cNvSpPr>
          <p:nvPr>
            <p:ph type="title"/>
          </p:nvPr>
        </p:nvSpPr>
        <p:spPr/>
        <p:txBody>
          <a:bodyPr/>
          <a:lstStyle/>
          <a:p>
            <a:r>
              <a:rPr lang="en-US" b="1">
                <a:latin typeface="Aleo" panose="020F0502020204030203"/>
              </a:rPr>
              <a:t>Question #8</a:t>
            </a:r>
            <a:endParaRPr lang="en-CA" b="1">
              <a:latin typeface="Aleo" panose="020F0502020204030203"/>
            </a:endParaRPr>
          </a:p>
        </p:txBody>
      </p:sp>
      <p:sp>
        <p:nvSpPr>
          <p:cNvPr id="3" name="Content Placeholder 2">
            <a:extLst>
              <a:ext uri="{FF2B5EF4-FFF2-40B4-BE49-F238E27FC236}">
                <a16:creationId xmlns:a16="http://schemas.microsoft.com/office/drawing/2014/main" id="{11B6694B-E23B-4B25-B234-A91D0C159636}"/>
              </a:ext>
            </a:extLst>
          </p:cNvPr>
          <p:cNvSpPr>
            <a:spLocks noGrp="1"/>
          </p:cNvSpPr>
          <p:nvPr>
            <p:ph idx="1"/>
          </p:nvPr>
        </p:nvSpPr>
        <p:spPr/>
        <p:txBody>
          <a:bodyPr>
            <a:normAutofit/>
          </a:bodyPr>
          <a:lstStyle/>
          <a:p>
            <a:pPr marL="457200" indent="0">
              <a:buNone/>
            </a:pPr>
            <a:r>
              <a:rPr lang="en-US" altLang="en-US" sz="5000" b="1">
                <a:solidFill>
                  <a:srgbClr val="455F51"/>
                </a:solidFill>
              </a:rPr>
              <a:t>True or False.</a:t>
            </a:r>
          </a:p>
          <a:p>
            <a:pPr marL="457200" indent="0">
              <a:buNone/>
            </a:pPr>
            <a:endParaRPr lang="en-US" altLang="en-US" sz="3000" b="1">
              <a:solidFill>
                <a:srgbClr val="455F51"/>
              </a:solidFill>
            </a:endParaRPr>
          </a:p>
          <a:p>
            <a:pPr marL="857250" lvl="1" indent="0">
              <a:lnSpc>
                <a:spcPct val="80000"/>
              </a:lnSpc>
              <a:buClr>
                <a:srgbClr val="418AB3"/>
              </a:buClr>
              <a:buNone/>
            </a:pPr>
            <a:r>
              <a:rPr lang="en-US" altLang="en-US" sz="4400" b="1">
                <a:solidFill>
                  <a:srgbClr val="455F51"/>
                </a:solidFill>
              </a:rPr>
              <a:t>A pond is a type of wetland.</a:t>
            </a:r>
            <a:endParaRPr lang="en-CA"/>
          </a:p>
        </p:txBody>
      </p:sp>
      <p:sp>
        <p:nvSpPr>
          <p:cNvPr id="6" name="TextBox 5">
            <a:extLst>
              <a:ext uri="{FF2B5EF4-FFF2-40B4-BE49-F238E27FC236}">
                <a16:creationId xmlns:a16="http://schemas.microsoft.com/office/drawing/2014/main" id="{B185CAA7-6D7E-482E-B606-A7CE9C45EDFF}"/>
              </a:ext>
            </a:extLst>
          </p:cNvPr>
          <p:cNvSpPr txBox="1"/>
          <p:nvPr/>
        </p:nvSpPr>
        <p:spPr>
          <a:xfrm>
            <a:off x="69116" y="6138042"/>
            <a:ext cx="2995448" cy="184666"/>
          </a:xfrm>
          <a:prstGeom prst="rect">
            <a:avLst/>
          </a:prstGeom>
          <a:noFill/>
        </p:spPr>
        <p:txBody>
          <a:bodyPr wrap="square" rtlCol="0">
            <a:spAutoFit/>
          </a:bodyPr>
          <a:lstStyle/>
          <a:p>
            <a:r>
              <a:rPr lang="en-CA" sz="600" i="1">
                <a:solidFill>
                  <a:schemeClr val="tx1">
                    <a:lumMod val="50000"/>
                    <a:lumOff val="50000"/>
                  </a:schemeClr>
                </a:solidFill>
              </a:rPr>
              <a:t>Image from DUC.</a:t>
            </a:r>
          </a:p>
        </p:txBody>
      </p:sp>
      <p:pic>
        <p:nvPicPr>
          <p:cNvPr id="7" name="Picture 6">
            <a:extLst>
              <a:ext uri="{FF2B5EF4-FFF2-40B4-BE49-F238E27FC236}">
                <a16:creationId xmlns:a16="http://schemas.microsoft.com/office/drawing/2014/main" id="{61949801-AF16-4802-A0A3-73465351E0AD}"/>
              </a:ext>
            </a:extLst>
          </p:cNvPr>
          <p:cNvPicPr>
            <a:picLocks/>
          </p:cNvPicPr>
          <p:nvPr/>
        </p:nvPicPr>
        <p:blipFill>
          <a:blip r:embed="rId3" cstate="print">
            <a:extLst>
              <a:ext uri="{28A0092B-C50C-407E-A947-70E740481C1C}">
                <a14:useLocalDpi xmlns:a14="http://schemas.microsoft.com/office/drawing/2010/main"/>
              </a:ext>
            </a:extLst>
          </a:blip>
          <a:stretch>
            <a:fillRect/>
          </a:stretch>
        </p:blipFill>
        <p:spPr>
          <a:xfrm>
            <a:off x="9702800" y="3980058"/>
            <a:ext cx="2157984" cy="2157984"/>
          </a:xfrm>
          <a:prstGeom prst="ellipse">
            <a:avLst/>
          </a:prstGeom>
          <a:ln>
            <a:solidFill>
              <a:schemeClr val="accent1"/>
            </a:solidFill>
          </a:ln>
        </p:spPr>
      </p:pic>
    </p:spTree>
    <p:extLst>
      <p:ext uri="{BB962C8B-B14F-4D97-AF65-F5344CB8AC3E}">
        <p14:creationId xmlns:p14="http://schemas.microsoft.com/office/powerpoint/2010/main" val="8957471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1AF64-2090-4F85-A147-5B990ADDF813}"/>
              </a:ext>
            </a:extLst>
          </p:cNvPr>
          <p:cNvSpPr>
            <a:spLocks noGrp="1"/>
          </p:cNvSpPr>
          <p:nvPr>
            <p:ph type="title"/>
          </p:nvPr>
        </p:nvSpPr>
        <p:spPr/>
        <p:txBody>
          <a:bodyPr/>
          <a:lstStyle/>
          <a:p>
            <a:r>
              <a:rPr lang="en-US" b="1">
                <a:latin typeface="Aleo" panose="020F0502020204030203"/>
              </a:rPr>
              <a:t>Question #9</a:t>
            </a:r>
            <a:endParaRPr lang="en-CA" b="1">
              <a:latin typeface="Aleo" panose="020F0502020204030203"/>
            </a:endParaRPr>
          </a:p>
        </p:txBody>
      </p:sp>
      <p:sp>
        <p:nvSpPr>
          <p:cNvPr id="3" name="Content Placeholder 2">
            <a:extLst>
              <a:ext uri="{FF2B5EF4-FFF2-40B4-BE49-F238E27FC236}">
                <a16:creationId xmlns:a16="http://schemas.microsoft.com/office/drawing/2014/main" id="{11B6694B-E23B-4B25-B234-A91D0C159636}"/>
              </a:ext>
            </a:extLst>
          </p:cNvPr>
          <p:cNvSpPr>
            <a:spLocks noGrp="1"/>
          </p:cNvSpPr>
          <p:nvPr>
            <p:ph idx="1"/>
          </p:nvPr>
        </p:nvSpPr>
        <p:spPr/>
        <p:txBody>
          <a:bodyPr>
            <a:normAutofit lnSpcReduction="10000"/>
          </a:bodyPr>
          <a:lstStyle/>
          <a:p>
            <a:pPr marL="457200" indent="0">
              <a:buNone/>
            </a:pPr>
            <a:r>
              <a:rPr lang="en-US" altLang="en-US" sz="4800" b="1">
                <a:solidFill>
                  <a:srgbClr val="455F51"/>
                </a:solidFill>
              </a:rPr>
              <a:t>The biodiversity of a wetland is ____ to that of the rainforest.</a:t>
            </a:r>
          </a:p>
          <a:p>
            <a:pPr marL="457200" indent="0">
              <a:buNone/>
            </a:pPr>
            <a:endParaRPr lang="en-US" altLang="en-US" sz="2200" b="1">
              <a:solidFill>
                <a:srgbClr val="455F51"/>
              </a:solidFill>
            </a:endParaRPr>
          </a:p>
          <a:p>
            <a:pPr marL="857250" lvl="1" indent="0">
              <a:lnSpc>
                <a:spcPct val="80000"/>
              </a:lnSpc>
              <a:buClr>
                <a:srgbClr val="418AB3"/>
              </a:buClr>
              <a:buFontTx/>
              <a:buAutoNum type="alphaLcParenR"/>
            </a:pPr>
            <a:r>
              <a:rPr lang="en-US" altLang="en-US" sz="4400" b="1">
                <a:solidFill>
                  <a:srgbClr val="455F51"/>
                </a:solidFill>
              </a:rPr>
              <a:t> second</a:t>
            </a:r>
          </a:p>
          <a:p>
            <a:pPr marL="857250" lvl="1" indent="0">
              <a:lnSpc>
                <a:spcPct val="80000"/>
              </a:lnSpc>
              <a:buClr>
                <a:srgbClr val="418AB3"/>
              </a:buClr>
              <a:buFontTx/>
              <a:buAutoNum type="alphaLcParenR"/>
            </a:pPr>
            <a:r>
              <a:rPr lang="en-US" altLang="en-US" sz="4400" b="1">
                <a:solidFill>
                  <a:srgbClr val="455F51"/>
                </a:solidFill>
              </a:rPr>
              <a:t> third</a:t>
            </a:r>
          </a:p>
          <a:p>
            <a:pPr marL="857250" lvl="1" indent="0">
              <a:lnSpc>
                <a:spcPct val="80000"/>
              </a:lnSpc>
              <a:buClr>
                <a:srgbClr val="418AB3"/>
              </a:buClr>
              <a:buFontTx/>
              <a:buAutoNum type="alphaLcParenR"/>
            </a:pPr>
            <a:r>
              <a:rPr lang="en-US" altLang="en-US" sz="4400" b="1">
                <a:solidFill>
                  <a:srgbClr val="455F51"/>
                </a:solidFill>
              </a:rPr>
              <a:t> fourth</a:t>
            </a:r>
          </a:p>
          <a:p>
            <a:pPr marL="857250" lvl="1" indent="0">
              <a:lnSpc>
                <a:spcPct val="80000"/>
              </a:lnSpc>
              <a:buClr>
                <a:srgbClr val="418AB3"/>
              </a:buClr>
              <a:buFontTx/>
              <a:buAutoNum type="alphaLcParenR"/>
            </a:pPr>
            <a:r>
              <a:rPr lang="en-US" altLang="en-US" sz="4400" b="1">
                <a:solidFill>
                  <a:srgbClr val="455F51"/>
                </a:solidFill>
              </a:rPr>
              <a:t> fifth</a:t>
            </a:r>
          </a:p>
          <a:p>
            <a:endParaRPr lang="en-CA"/>
          </a:p>
        </p:txBody>
      </p:sp>
      <p:sp>
        <p:nvSpPr>
          <p:cNvPr id="6" name="TextBox 5">
            <a:extLst>
              <a:ext uri="{FF2B5EF4-FFF2-40B4-BE49-F238E27FC236}">
                <a16:creationId xmlns:a16="http://schemas.microsoft.com/office/drawing/2014/main" id="{B185CAA7-6D7E-482E-B606-A7CE9C45EDFF}"/>
              </a:ext>
            </a:extLst>
          </p:cNvPr>
          <p:cNvSpPr txBox="1"/>
          <p:nvPr/>
        </p:nvSpPr>
        <p:spPr>
          <a:xfrm>
            <a:off x="69116" y="6138042"/>
            <a:ext cx="3842484" cy="184666"/>
          </a:xfrm>
          <a:prstGeom prst="rect">
            <a:avLst/>
          </a:prstGeom>
          <a:noFill/>
        </p:spPr>
        <p:txBody>
          <a:bodyPr wrap="square" rtlCol="0">
            <a:spAutoFit/>
          </a:bodyPr>
          <a:lstStyle/>
          <a:p>
            <a:r>
              <a:rPr lang="en-CA" sz="600" i="1">
                <a:solidFill>
                  <a:schemeClr val="tx1">
                    <a:lumMod val="50000"/>
                    <a:lumOff val="50000"/>
                  </a:schemeClr>
                </a:solidFill>
                <a:latin typeface="Calibri" panose="020F0502020204030204" pitchFamily="34" charset="0"/>
                <a:cs typeface="Calibri" panose="020F0502020204030204" pitchFamily="34" charset="0"/>
              </a:rPr>
              <a:t>Image from </a:t>
            </a:r>
            <a:r>
              <a:rPr lang="en-CA" sz="600" i="1" u="sng">
                <a:solidFill>
                  <a:schemeClr val="tx1">
                    <a:lumMod val="50000"/>
                    <a:lumOff val="50000"/>
                  </a:schemeClr>
                </a:solidFill>
                <a:effectLst/>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https://www.goodfreephotos.com/public-domain-images/fog-and-forest-of-indonesia.jpg.php</a:t>
            </a:r>
            <a:r>
              <a:rPr lang="en-CA" sz="600" i="1">
                <a:solidFill>
                  <a:schemeClr val="tx1">
                    <a:lumMod val="50000"/>
                    <a:lumOff val="50000"/>
                  </a:schemeClr>
                </a:solidFill>
                <a:latin typeface="Calibri" panose="020F0502020204030204" pitchFamily="34" charset="0"/>
                <a:cs typeface="Calibri" panose="020F0502020204030204" pitchFamily="34" charset="0"/>
              </a:rPr>
              <a:t>.</a:t>
            </a:r>
          </a:p>
        </p:txBody>
      </p:sp>
      <p:pic>
        <p:nvPicPr>
          <p:cNvPr id="7" name="Picture 6">
            <a:extLst>
              <a:ext uri="{FF2B5EF4-FFF2-40B4-BE49-F238E27FC236}">
                <a16:creationId xmlns:a16="http://schemas.microsoft.com/office/drawing/2014/main" id="{1F219770-5C62-40BF-A6DE-7FAA3DF91B8D}"/>
              </a:ext>
            </a:extLst>
          </p:cNvPr>
          <p:cNvPicPr>
            <a:picLocks/>
          </p:cNvPicPr>
          <p:nvPr/>
        </p:nvPicPr>
        <p:blipFill>
          <a:blip r:embed="rId4" cstate="print">
            <a:extLst>
              <a:ext uri="{28A0092B-C50C-407E-A947-70E740481C1C}">
                <a14:useLocalDpi xmlns:a14="http://schemas.microsoft.com/office/drawing/2010/main"/>
              </a:ext>
            </a:extLst>
          </a:blip>
          <a:stretch>
            <a:fillRect/>
          </a:stretch>
        </p:blipFill>
        <p:spPr>
          <a:xfrm>
            <a:off x="9631340" y="3980058"/>
            <a:ext cx="2157984" cy="2157984"/>
          </a:xfrm>
          <a:prstGeom prst="ellipse">
            <a:avLst/>
          </a:prstGeom>
          <a:ln>
            <a:solidFill>
              <a:schemeClr val="accent1"/>
            </a:solidFill>
          </a:ln>
        </p:spPr>
      </p:pic>
    </p:spTree>
    <p:extLst>
      <p:ext uri="{BB962C8B-B14F-4D97-AF65-F5344CB8AC3E}">
        <p14:creationId xmlns:p14="http://schemas.microsoft.com/office/powerpoint/2010/main" val="20640665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1AF64-2090-4F85-A147-5B990ADDF813}"/>
              </a:ext>
            </a:extLst>
          </p:cNvPr>
          <p:cNvSpPr>
            <a:spLocks noGrp="1"/>
          </p:cNvSpPr>
          <p:nvPr>
            <p:ph type="title"/>
          </p:nvPr>
        </p:nvSpPr>
        <p:spPr/>
        <p:txBody>
          <a:bodyPr/>
          <a:lstStyle/>
          <a:p>
            <a:r>
              <a:rPr lang="en-US" b="1">
                <a:latin typeface="Aleo" panose="020F0502020204030203"/>
              </a:rPr>
              <a:t>Question #10</a:t>
            </a:r>
            <a:endParaRPr lang="en-CA" b="1">
              <a:latin typeface="Aleo" panose="020F0502020204030203"/>
            </a:endParaRPr>
          </a:p>
        </p:txBody>
      </p:sp>
      <p:sp>
        <p:nvSpPr>
          <p:cNvPr id="3" name="Content Placeholder 2">
            <a:extLst>
              <a:ext uri="{FF2B5EF4-FFF2-40B4-BE49-F238E27FC236}">
                <a16:creationId xmlns:a16="http://schemas.microsoft.com/office/drawing/2014/main" id="{11B6694B-E23B-4B25-B234-A91D0C159636}"/>
              </a:ext>
            </a:extLst>
          </p:cNvPr>
          <p:cNvSpPr>
            <a:spLocks noGrp="1"/>
          </p:cNvSpPr>
          <p:nvPr>
            <p:ph idx="1"/>
          </p:nvPr>
        </p:nvSpPr>
        <p:spPr>
          <a:xfrm>
            <a:off x="823582" y="1845734"/>
            <a:ext cx="10863072" cy="4023360"/>
          </a:xfrm>
        </p:spPr>
        <p:txBody>
          <a:bodyPr>
            <a:normAutofit fontScale="92500" lnSpcReduction="10000"/>
          </a:bodyPr>
          <a:lstStyle/>
          <a:p>
            <a:pPr marL="457200" indent="0">
              <a:lnSpc>
                <a:spcPct val="110000"/>
              </a:lnSpc>
              <a:spcBef>
                <a:spcPts val="0"/>
              </a:spcBef>
              <a:spcAft>
                <a:spcPts val="0"/>
              </a:spcAft>
              <a:buNone/>
            </a:pPr>
            <a:r>
              <a:rPr lang="en-CA" sz="4200" b="1">
                <a:solidFill>
                  <a:srgbClr val="455F51"/>
                </a:solidFill>
              </a:rPr>
              <a:t>Which of the following are threats to wetlands?</a:t>
            </a:r>
          </a:p>
          <a:p>
            <a:pPr marL="457200" indent="0">
              <a:lnSpc>
                <a:spcPct val="110000"/>
              </a:lnSpc>
              <a:spcBef>
                <a:spcPts val="0"/>
              </a:spcBef>
              <a:spcAft>
                <a:spcPts val="0"/>
              </a:spcAft>
              <a:buNone/>
            </a:pPr>
            <a:endParaRPr lang="en-US" altLang="en-US" sz="4000">
              <a:solidFill>
                <a:srgbClr val="455F51"/>
              </a:solidFill>
            </a:endParaRPr>
          </a:p>
          <a:p>
            <a:pPr marL="857250" lvl="1" indent="0">
              <a:lnSpc>
                <a:spcPct val="80000"/>
              </a:lnSpc>
              <a:buClr>
                <a:srgbClr val="418AB3"/>
              </a:buClr>
              <a:buFontTx/>
              <a:buAutoNum type="alphaLcParenR"/>
            </a:pPr>
            <a:r>
              <a:rPr lang="en-US" altLang="en-US" sz="3800" b="1">
                <a:solidFill>
                  <a:srgbClr val="455F51"/>
                </a:solidFill>
              </a:rPr>
              <a:t> pollution</a:t>
            </a:r>
          </a:p>
          <a:p>
            <a:pPr marL="857250" lvl="1" indent="0">
              <a:lnSpc>
                <a:spcPct val="80000"/>
              </a:lnSpc>
              <a:buClr>
                <a:srgbClr val="418AB3"/>
              </a:buClr>
              <a:buFontTx/>
              <a:buAutoNum type="alphaLcParenR"/>
            </a:pPr>
            <a:r>
              <a:rPr lang="en-US" altLang="en-US" sz="3800" b="1">
                <a:solidFill>
                  <a:srgbClr val="455F51"/>
                </a:solidFill>
              </a:rPr>
              <a:t> development</a:t>
            </a:r>
          </a:p>
          <a:p>
            <a:pPr marL="857250" lvl="1" indent="0">
              <a:lnSpc>
                <a:spcPct val="80000"/>
              </a:lnSpc>
              <a:buClr>
                <a:srgbClr val="418AB3"/>
              </a:buClr>
              <a:buFontTx/>
              <a:buAutoNum type="alphaLcParenR"/>
            </a:pPr>
            <a:r>
              <a:rPr lang="en-US" altLang="en-US" sz="3800" b="1">
                <a:solidFill>
                  <a:srgbClr val="455F51"/>
                </a:solidFill>
              </a:rPr>
              <a:t> drainage</a:t>
            </a:r>
          </a:p>
          <a:p>
            <a:pPr marL="857250" lvl="1" indent="0">
              <a:lnSpc>
                <a:spcPct val="80000"/>
              </a:lnSpc>
              <a:buClr>
                <a:srgbClr val="418AB3"/>
              </a:buClr>
              <a:buFontTx/>
              <a:buAutoNum type="alphaLcParenR"/>
            </a:pPr>
            <a:r>
              <a:rPr lang="en-US" altLang="en-US" sz="3800" b="1">
                <a:solidFill>
                  <a:srgbClr val="455F51"/>
                </a:solidFill>
              </a:rPr>
              <a:t> invasive species</a:t>
            </a:r>
          </a:p>
          <a:p>
            <a:pPr marL="857250" lvl="1" indent="0">
              <a:lnSpc>
                <a:spcPct val="80000"/>
              </a:lnSpc>
              <a:buClr>
                <a:srgbClr val="418AB3"/>
              </a:buClr>
              <a:buFontTx/>
              <a:buAutoNum type="alphaLcParenR"/>
            </a:pPr>
            <a:r>
              <a:rPr lang="en-US" altLang="en-US" sz="3800" b="1">
                <a:solidFill>
                  <a:srgbClr val="455F51"/>
                </a:solidFill>
              </a:rPr>
              <a:t> none of the above</a:t>
            </a:r>
          </a:p>
          <a:p>
            <a:pPr marL="857250" lvl="1" indent="0">
              <a:lnSpc>
                <a:spcPct val="80000"/>
              </a:lnSpc>
              <a:buClr>
                <a:srgbClr val="418AB3"/>
              </a:buClr>
              <a:buFontTx/>
              <a:buAutoNum type="alphaLcParenR"/>
            </a:pPr>
            <a:r>
              <a:rPr lang="en-US" altLang="en-US" sz="3800" b="1">
                <a:solidFill>
                  <a:srgbClr val="455F51"/>
                </a:solidFill>
              </a:rPr>
              <a:t> all of the above</a:t>
            </a:r>
          </a:p>
          <a:p>
            <a:endParaRPr lang="en-CA"/>
          </a:p>
        </p:txBody>
      </p:sp>
      <p:sp>
        <p:nvSpPr>
          <p:cNvPr id="6" name="TextBox 5">
            <a:extLst>
              <a:ext uri="{FF2B5EF4-FFF2-40B4-BE49-F238E27FC236}">
                <a16:creationId xmlns:a16="http://schemas.microsoft.com/office/drawing/2014/main" id="{B185CAA7-6D7E-482E-B606-A7CE9C45EDFF}"/>
              </a:ext>
            </a:extLst>
          </p:cNvPr>
          <p:cNvSpPr txBox="1"/>
          <p:nvPr/>
        </p:nvSpPr>
        <p:spPr>
          <a:xfrm>
            <a:off x="69116" y="6138042"/>
            <a:ext cx="2995448" cy="184666"/>
          </a:xfrm>
          <a:prstGeom prst="rect">
            <a:avLst/>
          </a:prstGeom>
          <a:noFill/>
        </p:spPr>
        <p:txBody>
          <a:bodyPr wrap="square" rtlCol="0">
            <a:spAutoFit/>
          </a:bodyPr>
          <a:lstStyle/>
          <a:p>
            <a:r>
              <a:rPr lang="en-CA" sz="600" i="1">
                <a:solidFill>
                  <a:schemeClr val="tx1">
                    <a:lumMod val="50000"/>
                    <a:lumOff val="50000"/>
                  </a:schemeClr>
                </a:solidFill>
              </a:rPr>
              <a:t>Image from DUC.</a:t>
            </a:r>
          </a:p>
        </p:txBody>
      </p:sp>
      <p:pic>
        <p:nvPicPr>
          <p:cNvPr id="5" name="Picture 4">
            <a:extLst>
              <a:ext uri="{FF2B5EF4-FFF2-40B4-BE49-F238E27FC236}">
                <a16:creationId xmlns:a16="http://schemas.microsoft.com/office/drawing/2014/main" id="{27F36185-67F2-4EE1-9E88-7A2ACD8E0442}"/>
              </a:ext>
            </a:extLst>
          </p:cNvPr>
          <p:cNvPicPr>
            <a:picLocks/>
          </p:cNvPicPr>
          <p:nvPr/>
        </p:nvPicPr>
        <p:blipFill>
          <a:blip r:embed="rId3" cstate="print">
            <a:extLst>
              <a:ext uri="{28A0092B-C50C-407E-A947-70E740481C1C}">
                <a14:useLocalDpi xmlns:a14="http://schemas.microsoft.com/office/drawing/2010/main"/>
              </a:ext>
            </a:extLst>
          </a:blip>
          <a:stretch>
            <a:fillRect/>
          </a:stretch>
        </p:blipFill>
        <p:spPr>
          <a:xfrm>
            <a:off x="9690100" y="3980058"/>
            <a:ext cx="2157984" cy="2157984"/>
          </a:xfrm>
          <a:prstGeom prst="ellipse">
            <a:avLst/>
          </a:prstGeom>
          <a:ln>
            <a:solidFill>
              <a:srgbClr val="99CB38"/>
            </a:solidFill>
          </a:ln>
        </p:spPr>
      </p:pic>
    </p:spTree>
    <p:extLst>
      <p:ext uri="{BB962C8B-B14F-4D97-AF65-F5344CB8AC3E}">
        <p14:creationId xmlns:p14="http://schemas.microsoft.com/office/powerpoint/2010/main" val="136647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1AF64-2090-4F85-A147-5B990ADDF813}"/>
              </a:ext>
            </a:extLst>
          </p:cNvPr>
          <p:cNvSpPr>
            <a:spLocks noGrp="1"/>
          </p:cNvSpPr>
          <p:nvPr>
            <p:ph type="title"/>
          </p:nvPr>
        </p:nvSpPr>
        <p:spPr/>
        <p:txBody>
          <a:bodyPr/>
          <a:lstStyle/>
          <a:p>
            <a:r>
              <a:rPr lang="en-US" b="1">
                <a:latin typeface="Aleo" panose="020F0502020204030203"/>
              </a:rPr>
              <a:t>Answers – Round 1</a:t>
            </a:r>
            <a:endParaRPr lang="en-CA" b="1">
              <a:latin typeface="Aleo" panose="020F0502020204030203"/>
            </a:endParaRPr>
          </a:p>
        </p:txBody>
      </p:sp>
      <p:sp>
        <p:nvSpPr>
          <p:cNvPr id="3" name="Content Placeholder 2">
            <a:extLst>
              <a:ext uri="{FF2B5EF4-FFF2-40B4-BE49-F238E27FC236}">
                <a16:creationId xmlns:a16="http://schemas.microsoft.com/office/drawing/2014/main" id="{11B6694B-E23B-4B25-B234-A91D0C159636}"/>
              </a:ext>
            </a:extLst>
          </p:cNvPr>
          <p:cNvSpPr>
            <a:spLocks noGrp="1"/>
          </p:cNvSpPr>
          <p:nvPr>
            <p:ph idx="1"/>
          </p:nvPr>
        </p:nvSpPr>
        <p:spPr>
          <a:xfrm>
            <a:off x="1097280" y="1845734"/>
            <a:ext cx="10058400" cy="4189306"/>
          </a:xfrm>
        </p:spPr>
        <p:txBody>
          <a:bodyPr>
            <a:normAutofit fontScale="77500" lnSpcReduction="20000"/>
          </a:bodyPr>
          <a:lstStyle/>
          <a:p>
            <a:pPr marL="1600200" lvl="1" indent="-742950">
              <a:lnSpc>
                <a:spcPct val="80000"/>
              </a:lnSpc>
              <a:buClr>
                <a:srgbClr val="418AB3"/>
              </a:buClr>
              <a:buFont typeface="+mj-lt"/>
              <a:buAutoNum type="arabicParenR"/>
            </a:pPr>
            <a:r>
              <a:rPr lang="en-US" altLang="en-US" sz="4600" b="1">
                <a:solidFill>
                  <a:srgbClr val="455F51"/>
                </a:solidFill>
              </a:rPr>
              <a:t>d) water &amp; land</a:t>
            </a:r>
          </a:p>
          <a:p>
            <a:pPr marL="1600200" lvl="1" indent="-742950">
              <a:lnSpc>
                <a:spcPct val="80000"/>
              </a:lnSpc>
              <a:buClr>
                <a:srgbClr val="418AB3"/>
              </a:buClr>
              <a:buFont typeface="+mj-lt"/>
              <a:buAutoNum type="arabicParenR"/>
            </a:pPr>
            <a:r>
              <a:rPr lang="en-US" altLang="en-US" sz="4600" b="1">
                <a:solidFill>
                  <a:srgbClr val="455F51"/>
                </a:solidFill>
              </a:rPr>
              <a:t>c) 2 m</a:t>
            </a:r>
          </a:p>
          <a:p>
            <a:pPr marL="1600200" lvl="1" indent="-742950">
              <a:lnSpc>
                <a:spcPct val="80000"/>
              </a:lnSpc>
              <a:buClr>
                <a:srgbClr val="418AB3"/>
              </a:buClr>
              <a:buFont typeface="+mj-lt"/>
              <a:buAutoNum type="arabicParenR"/>
            </a:pPr>
            <a:r>
              <a:rPr lang="en-US" altLang="en-US" sz="4600" b="1">
                <a:solidFill>
                  <a:srgbClr val="455F51"/>
                </a:solidFill>
              </a:rPr>
              <a:t>b) wetlands</a:t>
            </a:r>
          </a:p>
          <a:p>
            <a:pPr marL="1600200" lvl="1" indent="-742950">
              <a:lnSpc>
                <a:spcPct val="80000"/>
              </a:lnSpc>
              <a:buClr>
                <a:srgbClr val="418AB3"/>
              </a:buClr>
              <a:buFont typeface="+mj-lt"/>
              <a:buAutoNum type="arabicParenR"/>
            </a:pPr>
            <a:r>
              <a:rPr lang="en-US" altLang="en-US" sz="4600" b="1">
                <a:solidFill>
                  <a:srgbClr val="455F51"/>
                </a:solidFill>
              </a:rPr>
              <a:t>false</a:t>
            </a:r>
          </a:p>
          <a:p>
            <a:pPr marL="1600200" lvl="1" indent="-742950">
              <a:lnSpc>
                <a:spcPct val="80000"/>
              </a:lnSpc>
              <a:buClr>
                <a:srgbClr val="418AB3"/>
              </a:buClr>
              <a:buFont typeface="+mj-lt"/>
              <a:buAutoNum type="arabicParenR"/>
            </a:pPr>
            <a:r>
              <a:rPr lang="en-US" altLang="en-US" sz="4600" b="1">
                <a:solidFill>
                  <a:srgbClr val="455F51"/>
                </a:solidFill>
              </a:rPr>
              <a:t>a) cattail</a:t>
            </a:r>
          </a:p>
          <a:p>
            <a:pPr marL="1600200" lvl="1" indent="-742950">
              <a:lnSpc>
                <a:spcPct val="80000"/>
              </a:lnSpc>
              <a:buClr>
                <a:srgbClr val="418AB3"/>
              </a:buClr>
              <a:buFont typeface="+mj-lt"/>
              <a:buAutoNum type="arabicParenR"/>
            </a:pPr>
            <a:r>
              <a:rPr lang="en-US" altLang="en-US" sz="4600" b="1">
                <a:solidFill>
                  <a:srgbClr val="455F51"/>
                </a:solidFill>
              </a:rPr>
              <a:t>c) 25%</a:t>
            </a:r>
          </a:p>
          <a:p>
            <a:pPr marL="1600200" lvl="1" indent="-742950">
              <a:lnSpc>
                <a:spcPct val="80000"/>
              </a:lnSpc>
              <a:buClr>
                <a:srgbClr val="418AB3"/>
              </a:buClr>
              <a:buFont typeface="+mj-lt"/>
              <a:buAutoNum type="arabicParenR"/>
            </a:pPr>
            <a:r>
              <a:rPr lang="en-US" altLang="en-US" sz="4600" b="1">
                <a:solidFill>
                  <a:srgbClr val="455F51"/>
                </a:solidFill>
              </a:rPr>
              <a:t>e) all of the above</a:t>
            </a:r>
          </a:p>
          <a:p>
            <a:pPr marL="1600200" lvl="1" indent="-742950">
              <a:lnSpc>
                <a:spcPct val="80000"/>
              </a:lnSpc>
              <a:buClr>
                <a:srgbClr val="418AB3"/>
              </a:buClr>
              <a:buFont typeface="+mj-lt"/>
              <a:buAutoNum type="arabicParenR"/>
            </a:pPr>
            <a:r>
              <a:rPr lang="en-US" altLang="en-US" sz="4600" b="1">
                <a:solidFill>
                  <a:srgbClr val="455F51"/>
                </a:solidFill>
              </a:rPr>
              <a:t>true</a:t>
            </a:r>
          </a:p>
          <a:p>
            <a:pPr marL="1600200" lvl="1" indent="-742950">
              <a:lnSpc>
                <a:spcPct val="80000"/>
              </a:lnSpc>
              <a:buClr>
                <a:srgbClr val="418AB3"/>
              </a:buClr>
              <a:buFont typeface="+mj-lt"/>
              <a:buAutoNum type="arabicParenR"/>
            </a:pPr>
            <a:r>
              <a:rPr lang="en-US" altLang="en-US" sz="4600" b="1">
                <a:solidFill>
                  <a:srgbClr val="455F51"/>
                </a:solidFill>
              </a:rPr>
              <a:t>a) second</a:t>
            </a:r>
          </a:p>
          <a:p>
            <a:pPr marL="1600200" lvl="1" indent="-742950">
              <a:lnSpc>
                <a:spcPct val="80000"/>
              </a:lnSpc>
              <a:buClr>
                <a:srgbClr val="418AB3"/>
              </a:buClr>
              <a:buFont typeface="+mj-lt"/>
              <a:buAutoNum type="arabicParenR"/>
            </a:pPr>
            <a:r>
              <a:rPr lang="en-US" altLang="en-US" sz="4600" b="1">
                <a:solidFill>
                  <a:srgbClr val="455F51"/>
                </a:solidFill>
              </a:rPr>
              <a:t>f) all of the above</a:t>
            </a:r>
          </a:p>
          <a:p>
            <a:pPr marL="1600200" lvl="1" indent="-742950">
              <a:lnSpc>
                <a:spcPct val="80000"/>
              </a:lnSpc>
              <a:buClr>
                <a:srgbClr val="418AB3"/>
              </a:buClr>
              <a:buFont typeface="+mj-lt"/>
              <a:buAutoNum type="arabicParenR"/>
            </a:pPr>
            <a:endParaRPr lang="en-US" altLang="en-US" sz="4400" b="1">
              <a:solidFill>
                <a:srgbClr val="455F51"/>
              </a:solidFill>
            </a:endParaRPr>
          </a:p>
          <a:p>
            <a:endParaRPr lang="en-CA"/>
          </a:p>
        </p:txBody>
      </p:sp>
      <p:sp>
        <p:nvSpPr>
          <p:cNvPr id="6" name="TextBox 5">
            <a:extLst>
              <a:ext uri="{FF2B5EF4-FFF2-40B4-BE49-F238E27FC236}">
                <a16:creationId xmlns:a16="http://schemas.microsoft.com/office/drawing/2014/main" id="{B185CAA7-6D7E-482E-B606-A7CE9C45EDFF}"/>
              </a:ext>
            </a:extLst>
          </p:cNvPr>
          <p:cNvSpPr txBox="1"/>
          <p:nvPr/>
        </p:nvSpPr>
        <p:spPr>
          <a:xfrm>
            <a:off x="69116" y="6138042"/>
            <a:ext cx="2995448" cy="184666"/>
          </a:xfrm>
          <a:prstGeom prst="rect">
            <a:avLst/>
          </a:prstGeom>
          <a:noFill/>
        </p:spPr>
        <p:txBody>
          <a:bodyPr wrap="square" rtlCol="0">
            <a:spAutoFit/>
          </a:bodyPr>
          <a:lstStyle/>
          <a:p>
            <a:r>
              <a:rPr lang="en-CA" sz="600" i="1">
                <a:solidFill>
                  <a:schemeClr val="tx1">
                    <a:lumMod val="50000"/>
                    <a:lumOff val="50000"/>
                  </a:schemeClr>
                </a:solidFill>
              </a:rPr>
              <a:t>Image from DUC.</a:t>
            </a:r>
          </a:p>
        </p:txBody>
      </p:sp>
      <p:pic>
        <p:nvPicPr>
          <p:cNvPr id="8" name="Picture 7">
            <a:extLst>
              <a:ext uri="{FF2B5EF4-FFF2-40B4-BE49-F238E27FC236}">
                <a16:creationId xmlns:a16="http://schemas.microsoft.com/office/drawing/2014/main" id="{B7C0E544-5CC4-46A2-AD0F-54699BB33649}"/>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9791700" y="3978042"/>
            <a:ext cx="2160000" cy="2160000"/>
          </a:xfrm>
          <a:prstGeom prst="ellipse">
            <a:avLst/>
          </a:prstGeom>
          <a:ln>
            <a:solidFill>
              <a:schemeClr val="accent1"/>
            </a:solidFill>
          </a:ln>
        </p:spPr>
      </p:pic>
    </p:spTree>
    <p:extLst>
      <p:ext uri="{BB962C8B-B14F-4D97-AF65-F5344CB8AC3E}">
        <p14:creationId xmlns:p14="http://schemas.microsoft.com/office/powerpoint/2010/main" val="19248390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48D55-DD93-455C-965E-04A2EC9D4606}"/>
              </a:ext>
            </a:extLst>
          </p:cNvPr>
          <p:cNvSpPr>
            <a:spLocks noGrp="1"/>
          </p:cNvSpPr>
          <p:nvPr>
            <p:ph type="ctrTitle"/>
          </p:nvPr>
        </p:nvSpPr>
        <p:spPr>
          <a:xfrm>
            <a:off x="1066800" y="891104"/>
            <a:ext cx="10058400" cy="5075791"/>
          </a:xfrm>
          <a:blipFill>
            <a:blip r:embed="rId3">
              <a:alphaModFix amt="55000"/>
              <a:extLst>
                <a:ext uri="{28A0092B-C50C-407E-A947-70E740481C1C}">
                  <a14:useLocalDpi xmlns:a14="http://schemas.microsoft.com/office/drawing/2010/main"/>
                </a:ext>
              </a:extLst>
            </a:blip>
            <a:stretch>
              <a:fillRect/>
            </a:stretch>
          </a:blipFill>
        </p:spPr>
        <p:txBody>
          <a:bodyPr>
            <a:normAutofit fontScale="90000"/>
          </a:bodyPr>
          <a:lstStyle/>
          <a:p>
            <a:pPr algn="ctr"/>
            <a:br>
              <a:rPr lang="en-US" b="1">
                <a:latin typeface="Aleo"/>
              </a:rPr>
            </a:br>
            <a:r>
              <a:rPr lang="en-US" b="1">
                <a:latin typeface="Aleo"/>
              </a:rPr>
              <a:t>Round 2</a:t>
            </a:r>
            <a:br>
              <a:rPr lang="en-US" b="1">
                <a:latin typeface="Aleo"/>
              </a:rPr>
            </a:br>
            <a:r>
              <a:rPr lang="en-US" b="1">
                <a:latin typeface="Aleo"/>
              </a:rPr>
              <a:t>Invasive Species</a:t>
            </a:r>
            <a:br>
              <a:rPr lang="en-US" b="1">
                <a:latin typeface="Aleo"/>
              </a:rPr>
            </a:br>
            <a:br>
              <a:rPr lang="en-US" b="1">
                <a:latin typeface="Aleo"/>
              </a:rPr>
            </a:br>
            <a:endParaRPr lang="en-CA" b="1">
              <a:latin typeface="Aleo"/>
            </a:endParaRPr>
          </a:p>
        </p:txBody>
      </p:sp>
    </p:spTree>
    <p:extLst>
      <p:ext uri="{BB962C8B-B14F-4D97-AF65-F5344CB8AC3E}">
        <p14:creationId xmlns:p14="http://schemas.microsoft.com/office/powerpoint/2010/main" val="35947149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1AF64-2090-4F85-A147-5B990ADDF813}"/>
              </a:ext>
            </a:extLst>
          </p:cNvPr>
          <p:cNvSpPr>
            <a:spLocks noGrp="1"/>
          </p:cNvSpPr>
          <p:nvPr>
            <p:ph type="title"/>
          </p:nvPr>
        </p:nvSpPr>
        <p:spPr/>
        <p:txBody>
          <a:bodyPr/>
          <a:lstStyle/>
          <a:p>
            <a:r>
              <a:rPr lang="en-US" b="1">
                <a:latin typeface="Aleo" panose="020F0502020204030203"/>
              </a:rPr>
              <a:t>Question #1</a:t>
            </a:r>
            <a:endParaRPr lang="en-CA" b="1">
              <a:latin typeface="Aleo" panose="020F0502020204030203"/>
            </a:endParaRPr>
          </a:p>
        </p:txBody>
      </p:sp>
      <p:sp>
        <p:nvSpPr>
          <p:cNvPr id="3" name="Content Placeholder 2">
            <a:extLst>
              <a:ext uri="{FF2B5EF4-FFF2-40B4-BE49-F238E27FC236}">
                <a16:creationId xmlns:a16="http://schemas.microsoft.com/office/drawing/2014/main" id="{11B6694B-E23B-4B25-B234-A91D0C159636}"/>
              </a:ext>
            </a:extLst>
          </p:cNvPr>
          <p:cNvSpPr>
            <a:spLocks noGrp="1"/>
          </p:cNvSpPr>
          <p:nvPr>
            <p:ph idx="1"/>
          </p:nvPr>
        </p:nvSpPr>
        <p:spPr/>
        <p:txBody>
          <a:bodyPr>
            <a:normAutofit lnSpcReduction="10000"/>
          </a:bodyPr>
          <a:lstStyle/>
          <a:p>
            <a:pPr marL="457200" indent="0">
              <a:buNone/>
            </a:pPr>
            <a:r>
              <a:rPr lang="en-US" altLang="en-US" sz="5000" b="1">
                <a:solidFill>
                  <a:srgbClr val="455F51"/>
                </a:solidFill>
              </a:rPr>
              <a:t>A species indigenous to a given region or ecosystem is called:</a:t>
            </a:r>
          </a:p>
          <a:p>
            <a:pPr marL="457200" indent="0">
              <a:buNone/>
            </a:pPr>
            <a:endParaRPr lang="en-US" altLang="en-US" sz="2600" b="1">
              <a:solidFill>
                <a:srgbClr val="455F51"/>
              </a:solidFill>
            </a:endParaRPr>
          </a:p>
          <a:p>
            <a:pPr marL="857250" lvl="1" indent="0">
              <a:lnSpc>
                <a:spcPct val="80000"/>
              </a:lnSpc>
              <a:buClr>
                <a:srgbClr val="418AB3"/>
              </a:buClr>
              <a:buFontTx/>
              <a:buAutoNum type="alphaLcParenR"/>
            </a:pPr>
            <a:r>
              <a:rPr lang="en-US" altLang="en-US" sz="4400" b="1">
                <a:solidFill>
                  <a:srgbClr val="455F51"/>
                </a:solidFill>
              </a:rPr>
              <a:t> native</a:t>
            </a:r>
          </a:p>
          <a:p>
            <a:pPr marL="857250" lvl="1" indent="0">
              <a:lnSpc>
                <a:spcPct val="80000"/>
              </a:lnSpc>
              <a:buClr>
                <a:srgbClr val="418AB3"/>
              </a:buClr>
              <a:buFontTx/>
              <a:buAutoNum type="alphaLcParenR"/>
            </a:pPr>
            <a:r>
              <a:rPr lang="en-US" altLang="en-US" sz="4400" b="1">
                <a:solidFill>
                  <a:srgbClr val="455F51"/>
                </a:solidFill>
              </a:rPr>
              <a:t> introduced</a:t>
            </a:r>
          </a:p>
          <a:p>
            <a:pPr marL="857250" lvl="1" indent="0">
              <a:lnSpc>
                <a:spcPct val="80000"/>
              </a:lnSpc>
              <a:buClr>
                <a:srgbClr val="418AB3"/>
              </a:buClr>
              <a:buFontTx/>
              <a:buAutoNum type="alphaLcParenR"/>
            </a:pPr>
            <a:r>
              <a:rPr lang="en-US" altLang="en-US" sz="4400" b="1">
                <a:solidFill>
                  <a:srgbClr val="455F51"/>
                </a:solidFill>
              </a:rPr>
              <a:t> natural</a:t>
            </a:r>
          </a:p>
          <a:p>
            <a:pPr marL="857250" lvl="1" indent="0">
              <a:lnSpc>
                <a:spcPct val="80000"/>
              </a:lnSpc>
              <a:buClr>
                <a:srgbClr val="418AB3"/>
              </a:buClr>
              <a:buFontTx/>
              <a:buAutoNum type="alphaLcParenR"/>
            </a:pPr>
            <a:r>
              <a:rPr lang="en-US" altLang="en-US" sz="4400" b="1">
                <a:solidFill>
                  <a:srgbClr val="455F51"/>
                </a:solidFill>
              </a:rPr>
              <a:t> accidental</a:t>
            </a:r>
          </a:p>
          <a:p>
            <a:endParaRPr lang="en-CA">
              <a:solidFill>
                <a:srgbClr val="455F51"/>
              </a:solidFill>
            </a:endParaRPr>
          </a:p>
        </p:txBody>
      </p:sp>
      <p:sp>
        <p:nvSpPr>
          <p:cNvPr id="6" name="TextBox 5">
            <a:extLst>
              <a:ext uri="{FF2B5EF4-FFF2-40B4-BE49-F238E27FC236}">
                <a16:creationId xmlns:a16="http://schemas.microsoft.com/office/drawing/2014/main" id="{E9EDF74C-57C4-4194-927A-610F614751B7}"/>
              </a:ext>
            </a:extLst>
          </p:cNvPr>
          <p:cNvSpPr txBox="1"/>
          <p:nvPr/>
        </p:nvSpPr>
        <p:spPr>
          <a:xfrm>
            <a:off x="69116" y="6138042"/>
            <a:ext cx="2995448" cy="184666"/>
          </a:xfrm>
          <a:prstGeom prst="rect">
            <a:avLst/>
          </a:prstGeom>
          <a:noFill/>
        </p:spPr>
        <p:txBody>
          <a:bodyPr wrap="square" rtlCol="0">
            <a:spAutoFit/>
          </a:bodyPr>
          <a:lstStyle/>
          <a:p>
            <a:r>
              <a:rPr lang="en-CA" sz="600" i="1">
                <a:solidFill>
                  <a:schemeClr val="tx1">
                    <a:lumMod val="50000"/>
                    <a:lumOff val="50000"/>
                  </a:schemeClr>
                </a:solidFill>
              </a:rPr>
              <a:t>Image from Harry J. Enns Wetland Discovery Centre.</a:t>
            </a:r>
          </a:p>
        </p:txBody>
      </p:sp>
      <p:pic>
        <p:nvPicPr>
          <p:cNvPr id="5" name="Picture 4">
            <a:extLst>
              <a:ext uri="{FF2B5EF4-FFF2-40B4-BE49-F238E27FC236}">
                <a16:creationId xmlns:a16="http://schemas.microsoft.com/office/drawing/2014/main" id="{719A291D-489D-4613-8E0C-C0B06FC684F9}"/>
              </a:ext>
            </a:extLst>
          </p:cNvPr>
          <p:cNvPicPr>
            <a:picLocks/>
          </p:cNvPicPr>
          <p:nvPr/>
        </p:nvPicPr>
        <p:blipFill>
          <a:blip r:embed="rId3" cstate="print">
            <a:extLst>
              <a:ext uri="{28A0092B-C50C-407E-A947-70E740481C1C}">
                <a14:useLocalDpi xmlns:a14="http://schemas.microsoft.com/office/drawing/2010/main"/>
              </a:ext>
            </a:extLst>
          </a:blip>
          <a:stretch>
            <a:fillRect/>
          </a:stretch>
        </p:blipFill>
        <p:spPr>
          <a:xfrm>
            <a:off x="9350829" y="3711110"/>
            <a:ext cx="2157984" cy="2157984"/>
          </a:xfrm>
          <a:prstGeom prst="ellipse">
            <a:avLst/>
          </a:prstGeom>
          <a:ln>
            <a:solidFill>
              <a:schemeClr val="accent1"/>
            </a:solidFill>
          </a:ln>
        </p:spPr>
      </p:pic>
    </p:spTree>
    <p:extLst>
      <p:ext uri="{BB962C8B-B14F-4D97-AF65-F5344CB8AC3E}">
        <p14:creationId xmlns:p14="http://schemas.microsoft.com/office/powerpoint/2010/main" val="2791780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1000"/>
                                        <p:tgtEl>
                                          <p:spTgt spid="3">
                                            <p:txEl>
                                              <p:pRg st="3" end="3"/>
                                            </p:txEl>
                                          </p:spTgt>
                                        </p:tgtEl>
                                      </p:cBhvr>
                                    </p:animEffect>
                                    <p:anim calcmode="lin" valueType="num">
                                      <p:cBhvr>
                                        <p:cTn id="1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1000"/>
                                        <p:tgtEl>
                                          <p:spTgt spid="3">
                                            <p:txEl>
                                              <p:pRg st="4" end="4"/>
                                            </p:txEl>
                                          </p:spTgt>
                                        </p:tgtEl>
                                      </p:cBhvr>
                                    </p:animEffect>
                                    <p:anim calcmode="lin" valueType="num">
                                      <p:cBhvr>
                                        <p:cTn id="2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1000"/>
                                        <p:tgtEl>
                                          <p:spTgt spid="3">
                                            <p:txEl>
                                              <p:pRg st="5" end="5"/>
                                            </p:txEl>
                                          </p:spTgt>
                                        </p:tgtEl>
                                      </p:cBhvr>
                                    </p:animEffect>
                                    <p:anim calcmode="lin" valueType="num">
                                      <p:cBhvr>
                                        <p:cTn id="2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fade">
                                      <p:cBhvr>
                                        <p:cTn id="32" dur="1000"/>
                                        <p:tgtEl>
                                          <p:spTgt spid="2"/>
                                        </p:tgtEl>
                                      </p:cBhvr>
                                    </p:animEffect>
                                    <p:anim calcmode="lin" valueType="num">
                                      <p:cBhvr>
                                        <p:cTn id="33" dur="1000" fill="hold"/>
                                        <p:tgtEl>
                                          <p:spTgt spid="2"/>
                                        </p:tgtEl>
                                        <p:attrNameLst>
                                          <p:attrName>ppt_x</p:attrName>
                                        </p:attrNameLst>
                                      </p:cBhvr>
                                      <p:tavLst>
                                        <p:tav tm="0">
                                          <p:val>
                                            <p:strVal val="#ppt_x"/>
                                          </p:val>
                                        </p:tav>
                                        <p:tav tm="100000">
                                          <p:val>
                                            <p:strVal val="#ppt_x"/>
                                          </p:val>
                                        </p:tav>
                                      </p:tavLst>
                                    </p:anim>
                                    <p:anim calcmode="lin" valueType="num">
                                      <p:cBhvr>
                                        <p:cTn id="3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1AF64-2090-4F85-A147-5B990ADDF813}"/>
              </a:ext>
            </a:extLst>
          </p:cNvPr>
          <p:cNvSpPr>
            <a:spLocks noGrp="1"/>
          </p:cNvSpPr>
          <p:nvPr>
            <p:ph type="title"/>
          </p:nvPr>
        </p:nvSpPr>
        <p:spPr/>
        <p:txBody>
          <a:bodyPr/>
          <a:lstStyle/>
          <a:p>
            <a:r>
              <a:rPr lang="en-US" b="1">
                <a:latin typeface="Aleo" panose="020F0502020204030203"/>
              </a:rPr>
              <a:t>Question #2</a:t>
            </a:r>
            <a:endParaRPr lang="en-CA" b="1">
              <a:latin typeface="Aleo" panose="020F0502020204030203"/>
            </a:endParaRPr>
          </a:p>
        </p:txBody>
      </p:sp>
      <p:sp>
        <p:nvSpPr>
          <p:cNvPr id="3" name="Content Placeholder 2">
            <a:extLst>
              <a:ext uri="{FF2B5EF4-FFF2-40B4-BE49-F238E27FC236}">
                <a16:creationId xmlns:a16="http://schemas.microsoft.com/office/drawing/2014/main" id="{11B6694B-E23B-4B25-B234-A91D0C159636}"/>
              </a:ext>
            </a:extLst>
          </p:cNvPr>
          <p:cNvSpPr>
            <a:spLocks noGrp="1"/>
          </p:cNvSpPr>
          <p:nvPr>
            <p:ph idx="1"/>
          </p:nvPr>
        </p:nvSpPr>
        <p:spPr/>
        <p:txBody>
          <a:bodyPr>
            <a:normAutofit fontScale="85000" lnSpcReduction="20000"/>
          </a:bodyPr>
          <a:lstStyle/>
          <a:p>
            <a:pPr marL="457200" indent="0">
              <a:buNone/>
            </a:pPr>
            <a:r>
              <a:rPr lang="en-US" altLang="en-US" sz="5400" b="1">
                <a:solidFill>
                  <a:srgbClr val="455F51"/>
                </a:solidFill>
              </a:rPr>
              <a:t>A species that is not native to an area is called:</a:t>
            </a:r>
          </a:p>
          <a:p>
            <a:pPr marL="457200" indent="0">
              <a:buNone/>
            </a:pPr>
            <a:r>
              <a:rPr lang="en-US" altLang="en-US" sz="5000" b="1">
                <a:solidFill>
                  <a:srgbClr val="455F51"/>
                </a:solidFill>
              </a:rPr>
              <a:t> </a:t>
            </a:r>
          </a:p>
          <a:p>
            <a:pPr marL="857250" lvl="1" indent="0">
              <a:lnSpc>
                <a:spcPct val="80000"/>
              </a:lnSpc>
              <a:buClr>
                <a:srgbClr val="418AB3"/>
              </a:buClr>
              <a:buFontTx/>
              <a:buAutoNum type="alphaLcParenR"/>
            </a:pPr>
            <a:r>
              <a:rPr lang="en-US" altLang="en-US" sz="4400" b="1">
                <a:solidFill>
                  <a:srgbClr val="455F51"/>
                </a:solidFill>
              </a:rPr>
              <a:t> non-native</a:t>
            </a:r>
          </a:p>
          <a:p>
            <a:pPr marL="857250" lvl="1" indent="0">
              <a:lnSpc>
                <a:spcPct val="80000"/>
              </a:lnSpc>
              <a:buClr>
                <a:srgbClr val="418AB3"/>
              </a:buClr>
              <a:buFontTx/>
              <a:buAutoNum type="alphaLcParenR"/>
            </a:pPr>
            <a:r>
              <a:rPr lang="en-US" altLang="en-US" sz="4400" b="1">
                <a:solidFill>
                  <a:srgbClr val="455F51"/>
                </a:solidFill>
              </a:rPr>
              <a:t> extraordinary</a:t>
            </a:r>
          </a:p>
          <a:p>
            <a:pPr marL="857250" lvl="1" indent="0">
              <a:lnSpc>
                <a:spcPct val="80000"/>
              </a:lnSpc>
              <a:buClr>
                <a:srgbClr val="418AB3"/>
              </a:buClr>
              <a:buFontTx/>
              <a:buAutoNum type="alphaLcParenR"/>
            </a:pPr>
            <a:r>
              <a:rPr lang="en-US" altLang="en-US" sz="4400" b="1">
                <a:solidFill>
                  <a:srgbClr val="455F51"/>
                </a:solidFill>
              </a:rPr>
              <a:t> introduced</a:t>
            </a:r>
          </a:p>
          <a:p>
            <a:pPr marL="857250" lvl="1" indent="0">
              <a:lnSpc>
                <a:spcPct val="80000"/>
              </a:lnSpc>
              <a:buClr>
                <a:srgbClr val="418AB3"/>
              </a:buClr>
              <a:buFontTx/>
              <a:buAutoNum type="alphaLcParenR"/>
            </a:pPr>
            <a:r>
              <a:rPr lang="en-US" altLang="en-US" sz="4400" b="1">
                <a:solidFill>
                  <a:srgbClr val="455F51"/>
                </a:solidFill>
              </a:rPr>
              <a:t> endemic</a:t>
            </a:r>
          </a:p>
          <a:p>
            <a:pPr marL="857250" lvl="1" indent="0">
              <a:lnSpc>
                <a:spcPct val="80000"/>
              </a:lnSpc>
              <a:buClr>
                <a:srgbClr val="418AB3"/>
              </a:buClr>
              <a:buFontTx/>
              <a:buAutoNum type="alphaLcParenR"/>
            </a:pPr>
            <a:r>
              <a:rPr lang="en-US" altLang="en-US" sz="4400" b="1">
                <a:solidFill>
                  <a:srgbClr val="455F51"/>
                </a:solidFill>
              </a:rPr>
              <a:t> a &amp; c</a:t>
            </a:r>
          </a:p>
          <a:p>
            <a:pPr marL="857250" lvl="1" indent="0">
              <a:lnSpc>
                <a:spcPct val="80000"/>
              </a:lnSpc>
              <a:buClr>
                <a:srgbClr val="418AB3"/>
              </a:buClr>
              <a:buNone/>
            </a:pPr>
            <a:endParaRPr lang="en-US" altLang="en-US" sz="4400" b="1">
              <a:solidFill>
                <a:srgbClr val="455F51"/>
              </a:solidFill>
            </a:endParaRPr>
          </a:p>
          <a:p>
            <a:endParaRPr lang="en-CA"/>
          </a:p>
        </p:txBody>
      </p:sp>
      <p:sp>
        <p:nvSpPr>
          <p:cNvPr id="6" name="TextBox 5">
            <a:extLst>
              <a:ext uri="{FF2B5EF4-FFF2-40B4-BE49-F238E27FC236}">
                <a16:creationId xmlns:a16="http://schemas.microsoft.com/office/drawing/2014/main" id="{B185CAA7-6D7E-482E-B606-A7CE9C45EDFF}"/>
              </a:ext>
            </a:extLst>
          </p:cNvPr>
          <p:cNvSpPr txBox="1"/>
          <p:nvPr/>
        </p:nvSpPr>
        <p:spPr>
          <a:xfrm>
            <a:off x="69116" y="6138042"/>
            <a:ext cx="2995448" cy="184666"/>
          </a:xfrm>
          <a:prstGeom prst="rect">
            <a:avLst/>
          </a:prstGeom>
          <a:noFill/>
        </p:spPr>
        <p:txBody>
          <a:bodyPr wrap="square" rtlCol="0">
            <a:spAutoFit/>
          </a:bodyPr>
          <a:lstStyle/>
          <a:p>
            <a:r>
              <a:rPr lang="en-CA" sz="600" i="1">
                <a:solidFill>
                  <a:schemeClr val="tx1">
                    <a:lumMod val="50000"/>
                    <a:lumOff val="50000"/>
                  </a:schemeClr>
                </a:solidFill>
              </a:rPr>
              <a:t>Image from Bing Images – public domain.</a:t>
            </a:r>
          </a:p>
        </p:txBody>
      </p:sp>
      <p:pic>
        <p:nvPicPr>
          <p:cNvPr id="9" name="Picture 8">
            <a:extLst>
              <a:ext uri="{FF2B5EF4-FFF2-40B4-BE49-F238E27FC236}">
                <a16:creationId xmlns:a16="http://schemas.microsoft.com/office/drawing/2014/main" id="{ACF12E6A-4E3B-40CF-B671-366E0457FCFA}"/>
              </a:ext>
            </a:extLst>
          </p:cNvPr>
          <p:cNvPicPr>
            <a:picLocks/>
          </p:cNvPicPr>
          <p:nvPr/>
        </p:nvPicPr>
        <p:blipFill>
          <a:blip r:embed="rId3" cstate="print">
            <a:extLst>
              <a:ext uri="{28A0092B-C50C-407E-A947-70E740481C1C}">
                <a14:useLocalDpi xmlns:a14="http://schemas.microsoft.com/office/drawing/2010/main"/>
              </a:ext>
            </a:extLst>
          </a:blip>
          <a:stretch>
            <a:fillRect/>
          </a:stretch>
        </p:blipFill>
        <p:spPr>
          <a:xfrm>
            <a:off x="9694244" y="4072391"/>
            <a:ext cx="2157984" cy="2157984"/>
          </a:xfrm>
          <a:prstGeom prst="ellipse">
            <a:avLst/>
          </a:prstGeom>
          <a:solidFill>
            <a:schemeClr val="bg1"/>
          </a:solidFill>
        </p:spPr>
      </p:pic>
    </p:spTree>
    <p:extLst>
      <p:ext uri="{BB962C8B-B14F-4D97-AF65-F5344CB8AC3E}">
        <p14:creationId xmlns:p14="http://schemas.microsoft.com/office/powerpoint/2010/main" val="20715408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1AF64-2090-4F85-A147-5B990ADDF813}"/>
              </a:ext>
            </a:extLst>
          </p:cNvPr>
          <p:cNvSpPr>
            <a:spLocks noGrp="1"/>
          </p:cNvSpPr>
          <p:nvPr>
            <p:ph type="title"/>
          </p:nvPr>
        </p:nvSpPr>
        <p:spPr/>
        <p:txBody>
          <a:bodyPr/>
          <a:lstStyle/>
          <a:p>
            <a:r>
              <a:rPr lang="en-US" b="1">
                <a:latin typeface="Aleo" panose="020F0502020204030203"/>
              </a:rPr>
              <a:t>Question #3</a:t>
            </a:r>
            <a:endParaRPr lang="en-CA" b="1">
              <a:latin typeface="Aleo" panose="020F0502020204030203"/>
            </a:endParaRPr>
          </a:p>
        </p:txBody>
      </p:sp>
      <p:sp>
        <p:nvSpPr>
          <p:cNvPr id="3" name="Content Placeholder 2">
            <a:extLst>
              <a:ext uri="{FF2B5EF4-FFF2-40B4-BE49-F238E27FC236}">
                <a16:creationId xmlns:a16="http://schemas.microsoft.com/office/drawing/2014/main" id="{11B6694B-E23B-4B25-B234-A91D0C159636}"/>
              </a:ext>
            </a:extLst>
          </p:cNvPr>
          <p:cNvSpPr>
            <a:spLocks noGrp="1"/>
          </p:cNvSpPr>
          <p:nvPr>
            <p:ph idx="1"/>
          </p:nvPr>
        </p:nvSpPr>
        <p:spPr>
          <a:xfrm>
            <a:off x="1333500" y="1737359"/>
            <a:ext cx="9822179" cy="4451231"/>
          </a:xfrm>
        </p:spPr>
        <p:txBody>
          <a:bodyPr>
            <a:normAutofit/>
          </a:bodyPr>
          <a:lstStyle/>
          <a:p>
            <a:pPr marL="457200" indent="0">
              <a:buNone/>
            </a:pPr>
            <a:r>
              <a:rPr lang="en-US" altLang="en-US" sz="4800" b="1">
                <a:solidFill>
                  <a:srgbClr val="455F51"/>
                </a:solidFill>
              </a:rPr>
              <a:t>A species that is not native to an area and does harm is called:</a:t>
            </a:r>
          </a:p>
          <a:p>
            <a:pPr marL="457200" indent="0">
              <a:buNone/>
            </a:pPr>
            <a:endParaRPr lang="en-US" altLang="en-US" b="1">
              <a:solidFill>
                <a:srgbClr val="455F51"/>
              </a:solidFill>
            </a:endParaRPr>
          </a:p>
          <a:p>
            <a:pPr marL="857250" lvl="1" indent="0">
              <a:lnSpc>
                <a:spcPct val="80000"/>
              </a:lnSpc>
              <a:buClr>
                <a:srgbClr val="418AB3"/>
              </a:buClr>
              <a:buFontTx/>
              <a:buAutoNum type="alphaLcParenR"/>
            </a:pPr>
            <a:r>
              <a:rPr lang="en-US" altLang="en-US" sz="4100" b="1">
                <a:solidFill>
                  <a:srgbClr val="455F51"/>
                </a:solidFill>
              </a:rPr>
              <a:t> native</a:t>
            </a:r>
          </a:p>
          <a:p>
            <a:pPr marL="857250" lvl="1" indent="0">
              <a:lnSpc>
                <a:spcPct val="80000"/>
              </a:lnSpc>
              <a:buClr>
                <a:srgbClr val="418AB3"/>
              </a:buClr>
              <a:buFontTx/>
              <a:buAutoNum type="alphaLcParenR"/>
            </a:pPr>
            <a:r>
              <a:rPr lang="en-US" altLang="en-US" sz="4100" b="1">
                <a:solidFill>
                  <a:srgbClr val="455F51"/>
                </a:solidFill>
              </a:rPr>
              <a:t> invasive</a:t>
            </a:r>
          </a:p>
          <a:p>
            <a:pPr marL="857250" lvl="1" indent="0">
              <a:lnSpc>
                <a:spcPct val="80000"/>
              </a:lnSpc>
              <a:buClr>
                <a:srgbClr val="418AB3"/>
              </a:buClr>
              <a:buFontTx/>
              <a:buAutoNum type="alphaLcParenR"/>
            </a:pPr>
            <a:r>
              <a:rPr lang="en-US" altLang="en-US" sz="4100" b="1">
                <a:solidFill>
                  <a:srgbClr val="455F51"/>
                </a:solidFill>
              </a:rPr>
              <a:t> natural</a:t>
            </a:r>
          </a:p>
          <a:p>
            <a:pPr marL="857250" lvl="1" indent="0">
              <a:lnSpc>
                <a:spcPct val="80000"/>
              </a:lnSpc>
              <a:buClr>
                <a:srgbClr val="418AB3"/>
              </a:buClr>
              <a:buFontTx/>
              <a:buAutoNum type="alphaLcParenR"/>
            </a:pPr>
            <a:r>
              <a:rPr lang="en-US" altLang="en-US" sz="4100" b="1">
                <a:solidFill>
                  <a:srgbClr val="455F51"/>
                </a:solidFill>
              </a:rPr>
              <a:t> symbiotic</a:t>
            </a:r>
          </a:p>
        </p:txBody>
      </p:sp>
      <p:sp>
        <p:nvSpPr>
          <p:cNvPr id="6" name="TextBox 5">
            <a:extLst>
              <a:ext uri="{FF2B5EF4-FFF2-40B4-BE49-F238E27FC236}">
                <a16:creationId xmlns:a16="http://schemas.microsoft.com/office/drawing/2014/main" id="{B185CAA7-6D7E-482E-B606-A7CE9C45EDFF}"/>
              </a:ext>
            </a:extLst>
          </p:cNvPr>
          <p:cNvSpPr txBox="1"/>
          <p:nvPr/>
        </p:nvSpPr>
        <p:spPr>
          <a:xfrm>
            <a:off x="69116" y="6138042"/>
            <a:ext cx="2995448" cy="184666"/>
          </a:xfrm>
          <a:prstGeom prst="rect">
            <a:avLst/>
          </a:prstGeom>
          <a:noFill/>
        </p:spPr>
        <p:txBody>
          <a:bodyPr wrap="square" rtlCol="0">
            <a:spAutoFit/>
          </a:bodyPr>
          <a:lstStyle/>
          <a:p>
            <a:r>
              <a:rPr lang="en-CA" sz="600" i="1">
                <a:solidFill>
                  <a:schemeClr val="tx1">
                    <a:lumMod val="50000"/>
                    <a:lumOff val="50000"/>
                  </a:schemeClr>
                </a:solidFill>
              </a:rPr>
              <a:t>Image from DUC.</a:t>
            </a:r>
          </a:p>
        </p:txBody>
      </p:sp>
      <p:sp>
        <p:nvSpPr>
          <p:cNvPr id="7" name="TextBox 6">
            <a:extLst>
              <a:ext uri="{FF2B5EF4-FFF2-40B4-BE49-F238E27FC236}">
                <a16:creationId xmlns:a16="http://schemas.microsoft.com/office/drawing/2014/main" id="{9B42E9A0-53AD-4644-AAD0-85AB39FA3C2C}"/>
              </a:ext>
            </a:extLst>
          </p:cNvPr>
          <p:cNvSpPr txBox="1"/>
          <p:nvPr/>
        </p:nvSpPr>
        <p:spPr>
          <a:xfrm>
            <a:off x="8219663" y="3757949"/>
            <a:ext cx="1401418" cy="369332"/>
          </a:xfrm>
          <a:prstGeom prst="rect">
            <a:avLst/>
          </a:prstGeom>
          <a:solidFill>
            <a:schemeClr val="bg1"/>
          </a:solidFill>
        </p:spPr>
        <p:txBody>
          <a:bodyPr wrap="square" rtlCol="0">
            <a:spAutoFit/>
          </a:bodyPr>
          <a:lstStyle/>
          <a:p>
            <a:endParaRPr lang="en-CA"/>
          </a:p>
        </p:txBody>
      </p:sp>
      <p:pic>
        <p:nvPicPr>
          <p:cNvPr id="5" name="Picture 4">
            <a:extLst>
              <a:ext uri="{FF2B5EF4-FFF2-40B4-BE49-F238E27FC236}">
                <a16:creationId xmlns:a16="http://schemas.microsoft.com/office/drawing/2014/main" id="{E105B7BE-F0AB-4F3E-B568-415BD98958CA}"/>
              </a:ext>
            </a:extLst>
          </p:cNvPr>
          <p:cNvPicPr>
            <a:picLocks/>
          </p:cNvPicPr>
          <p:nvPr/>
        </p:nvPicPr>
        <p:blipFill>
          <a:blip r:embed="rId3" cstate="print">
            <a:extLst>
              <a:ext uri="{28A0092B-C50C-407E-A947-70E740481C1C}">
                <a14:useLocalDpi xmlns:a14="http://schemas.microsoft.com/office/drawing/2010/main"/>
              </a:ext>
            </a:extLst>
          </a:blip>
          <a:stretch>
            <a:fillRect/>
          </a:stretch>
        </p:blipFill>
        <p:spPr>
          <a:xfrm>
            <a:off x="9621081" y="4097665"/>
            <a:ext cx="2157984" cy="2157984"/>
          </a:xfrm>
          <a:prstGeom prst="ellipse">
            <a:avLst/>
          </a:prstGeom>
          <a:solidFill>
            <a:schemeClr val="bg1"/>
          </a:solidFill>
        </p:spPr>
      </p:pic>
    </p:spTree>
    <p:extLst>
      <p:ext uri="{BB962C8B-B14F-4D97-AF65-F5344CB8AC3E}">
        <p14:creationId xmlns:p14="http://schemas.microsoft.com/office/powerpoint/2010/main" val="28789430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1AF64-2090-4F85-A147-5B990ADDF813}"/>
              </a:ext>
            </a:extLst>
          </p:cNvPr>
          <p:cNvSpPr>
            <a:spLocks noGrp="1"/>
          </p:cNvSpPr>
          <p:nvPr>
            <p:ph type="title"/>
          </p:nvPr>
        </p:nvSpPr>
        <p:spPr/>
        <p:txBody>
          <a:bodyPr/>
          <a:lstStyle/>
          <a:p>
            <a:r>
              <a:rPr lang="en-US" b="1">
                <a:latin typeface="Aleo" panose="020F0502020204030203"/>
              </a:rPr>
              <a:t>Question #4</a:t>
            </a:r>
            <a:endParaRPr lang="en-CA" b="1">
              <a:latin typeface="Aleo" panose="020F0502020204030203"/>
            </a:endParaRPr>
          </a:p>
        </p:txBody>
      </p:sp>
      <p:sp>
        <p:nvSpPr>
          <p:cNvPr id="3" name="Content Placeholder 2">
            <a:extLst>
              <a:ext uri="{FF2B5EF4-FFF2-40B4-BE49-F238E27FC236}">
                <a16:creationId xmlns:a16="http://schemas.microsoft.com/office/drawing/2014/main" id="{11B6694B-E23B-4B25-B234-A91D0C159636}"/>
              </a:ext>
            </a:extLst>
          </p:cNvPr>
          <p:cNvSpPr>
            <a:spLocks noGrp="1"/>
          </p:cNvSpPr>
          <p:nvPr>
            <p:ph idx="1"/>
          </p:nvPr>
        </p:nvSpPr>
        <p:spPr/>
        <p:txBody>
          <a:bodyPr>
            <a:normAutofit/>
          </a:bodyPr>
          <a:lstStyle/>
          <a:p>
            <a:pPr marL="457200" indent="0">
              <a:buNone/>
            </a:pPr>
            <a:r>
              <a:rPr lang="en-US" altLang="en-US" sz="5400" b="1">
                <a:solidFill>
                  <a:srgbClr val="455F51"/>
                </a:solidFill>
              </a:rPr>
              <a:t>True or False.</a:t>
            </a:r>
            <a:endParaRPr lang="en-US" altLang="en-US" sz="3600" b="1">
              <a:solidFill>
                <a:srgbClr val="455F51"/>
              </a:solidFill>
            </a:endParaRPr>
          </a:p>
          <a:p>
            <a:pPr marL="857250" lvl="1" indent="0">
              <a:lnSpc>
                <a:spcPct val="80000"/>
              </a:lnSpc>
              <a:buClr>
                <a:srgbClr val="418AB3"/>
              </a:buClr>
              <a:buNone/>
            </a:pPr>
            <a:endParaRPr lang="en-US" altLang="en-US" sz="3200" b="1">
              <a:solidFill>
                <a:srgbClr val="455F51"/>
              </a:solidFill>
            </a:endParaRPr>
          </a:p>
          <a:p>
            <a:pPr marL="457200" indent="0">
              <a:buNone/>
            </a:pPr>
            <a:r>
              <a:rPr lang="en-US" altLang="en-US" sz="4800" b="1">
                <a:solidFill>
                  <a:srgbClr val="455F51"/>
                </a:solidFill>
              </a:rPr>
              <a:t>Invasive species don’t harm native species that are beneficial to the environment.</a:t>
            </a:r>
            <a:endParaRPr lang="en-US" altLang="en-US" sz="3200" b="1">
              <a:solidFill>
                <a:srgbClr val="455F51"/>
              </a:solidFill>
            </a:endParaRPr>
          </a:p>
          <a:p>
            <a:endParaRPr lang="en-CA"/>
          </a:p>
        </p:txBody>
      </p:sp>
      <p:sp>
        <p:nvSpPr>
          <p:cNvPr id="6" name="TextBox 5">
            <a:extLst>
              <a:ext uri="{FF2B5EF4-FFF2-40B4-BE49-F238E27FC236}">
                <a16:creationId xmlns:a16="http://schemas.microsoft.com/office/drawing/2014/main" id="{B185CAA7-6D7E-482E-B606-A7CE9C45EDFF}"/>
              </a:ext>
            </a:extLst>
          </p:cNvPr>
          <p:cNvSpPr txBox="1"/>
          <p:nvPr/>
        </p:nvSpPr>
        <p:spPr>
          <a:xfrm>
            <a:off x="69116" y="6138042"/>
            <a:ext cx="2995448" cy="184666"/>
          </a:xfrm>
          <a:prstGeom prst="rect">
            <a:avLst/>
          </a:prstGeom>
          <a:noFill/>
        </p:spPr>
        <p:txBody>
          <a:bodyPr wrap="square" rtlCol="0">
            <a:spAutoFit/>
          </a:bodyPr>
          <a:lstStyle/>
          <a:p>
            <a:r>
              <a:rPr lang="en-CA" sz="600" i="1">
                <a:solidFill>
                  <a:schemeClr val="tx1">
                    <a:lumMod val="50000"/>
                    <a:lumOff val="50000"/>
                  </a:schemeClr>
                </a:solidFill>
              </a:rPr>
              <a:t>Image from </a:t>
            </a:r>
            <a:r>
              <a:rPr lang="en-US" altLang="en-US" sz="600" i="1">
                <a:solidFill>
                  <a:schemeClr val="tx1">
                    <a:lumMod val="50000"/>
                    <a:lumOff val="50000"/>
                  </a:schemeClr>
                </a:solidFill>
              </a:rPr>
              <a:t>http://www.eppo.org/PUBLICATIONS/EPPONews/images/alien.gif</a:t>
            </a:r>
            <a:r>
              <a:rPr lang="en-CA" sz="600" i="1">
                <a:solidFill>
                  <a:schemeClr val="tx1">
                    <a:lumMod val="50000"/>
                    <a:lumOff val="50000"/>
                  </a:schemeClr>
                </a:solidFill>
              </a:rPr>
              <a:t>.</a:t>
            </a:r>
          </a:p>
        </p:txBody>
      </p:sp>
      <p:pic>
        <p:nvPicPr>
          <p:cNvPr id="7" name="Picture 5" descr="alien">
            <a:extLst>
              <a:ext uri="{FF2B5EF4-FFF2-40B4-BE49-F238E27FC236}">
                <a16:creationId xmlns:a16="http://schemas.microsoft.com/office/drawing/2014/main" id="{000A1A4C-D813-4FF9-B6E0-18251C684899}"/>
              </a:ext>
            </a:extLst>
          </p:cNvPr>
          <p:cNvPicPr>
            <a:picLocks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720943" y="4041649"/>
            <a:ext cx="2157984" cy="2157984"/>
          </a:xfrm>
          <a:prstGeom prst="ellipse">
            <a:avLst/>
          </a:prstGeom>
          <a:noFill/>
          <a:ln>
            <a:solidFill>
              <a:schemeClr val="accent1"/>
            </a:solidFill>
          </a:ln>
        </p:spPr>
      </p:pic>
    </p:spTree>
    <p:extLst>
      <p:ext uri="{BB962C8B-B14F-4D97-AF65-F5344CB8AC3E}">
        <p14:creationId xmlns:p14="http://schemas.microsoft.com/office/powerpoint/2010/main" val="23374156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1AF64-2090-4F85-A147-5B990ADDF813}"/>
              </a:ext>
            </a:extLst>
          </p:cNvPr>
          <p:cNvSpPr>
            <a:spLocks noGrp="1"/>
          </p:cNvSpPr>
          <p:nvPr>
            <p:ph type="title"/>
          </p:nvPr>
        </p:nvSpPr>
        <p:spPr/>
        <p:txBody>
          <a:bodyPr/>
          <a:lstStyle/>
          <a:p>
            <a:r>
              <a:rPr lang="en-US" b="1">
                <a:latin typeface="Aleo" panose="020F0502020204030203"/>
              </a:rPr>
              <a:t>Question #5</a:t>
            </a:r>
            <a:endParaRPr lang="en-CA" b="1">
              <a:latin typeface="Aleo" panose="020F0502020204030203"/>
            </a:endParaRPr>
          </a:p>
        </p:txBody>
      </p:sp>
      <p:sp>
        <p:nvSpPr>
          <p:cNvPr id="3" name="Content Placeholder 2">
            <a:extLst>
              <a:ext uri="{FF2B5EF4-FFF2-40B4-BE49-F238E27FC236}">
                <a16:creationId xmlns:a16="http://schemas.microsoft.com/office/drawing/2014/main" id="{11B6694B-E23B-4B25-B234-A91D0C159636}"/>
              </a:ext>
            </a:extLst>
          </p:cNvPr>
          <p:cNvSpPr>
            <a:spLocks noGrp="1"/>
          </p:cNvSpPr>
          <p:nvPr>
            <p:ph idx="1"/>
          </p:nvPr>
        </p:nvSpPr>
        <p:spPr>
          <a:xfrm>
            <a:off x="927848" y="1845734"/>
            <a:ext cx="10058400" cy="4023360"/>
          </a:xfrm>
        </p:spPr>
        <p:txBody>
          <a:bodyPr>
            <a:normAutofit fontScale="92500"/>
          </a:bodyPr>
          <a:lstStyle/>
          <a:p>
            <a:pPr marL="457200" indent="0">
              <a:buNone/>
            </a:pPr>
            <a:r>
              <a:rPr lang="en-US" altLang="en-US" sz="5000" b="1">
                <a:solidFill>
                  <a:srgbClr val="455F51"/>
                </a:solidFill>
              </a:rPr>
              <a:t>Why do populations of invasive species grow so quickly?</a:t>
            </a:r>
          </a:p>
          <a:p>
            <a:pPr marL="457200" indent="0">
              <a:buNone/>
            </a:pPr>
            <a:endParaRPr lang="en-US" altLang="en-US" sz="1700" b="1">
              <a:solidFill>
                <a:srgbClr val="455F51"/>
              </a:solidFill>
            </a:endParaRPr>
          </a:p>
          <a:p>
            <a:pPr marL="857250" lvl="1" indent="0">
              <a:lnSpc>
                <a:spcPct val="80000"/>
              </a:lnSpc>
              <a:buClr>
                <a:srgbClr val="418AB3"/>
              </a:buClr>
              <a:buFontTx/>
              <a:buAutoNum type="alphaLcParenR"/>
            </a:pPr>
            <a:r>
              <a:rPr lang="en-US" altLang="en-US" sz="4400" b="1">
                <a:solidFill>
                  <a:srgbClr val="455F51"/>
                </a:solidFill>
              </a:rPr>
              <a:t> </a:t>
            </a:r>
            <a:r>
              <a:rPr lang="en-US" sz="4300" b="1">
                <a:solidFill>
                  <a:srgbClr val="455F51"/>
                </a:solidFill>
              </a:rPr>
              <a:t>They keep the ecosystem in equilibrium.</a:t>
            </a:r>
          </a:p>
          <a:p>
            <a:pPr marL="857250" lvl="1" indent="0">
              <a:lnSpc>
                <a:spcPct val="80000"/>
              </a:lnSpc>
              <a:buClr>
                <a:srgbClr val="418AB3"/>
              </a:buClr>
              <a:buFontTx/>
              <a:buAutoNum type="alphaLcParenR"/>
            </a:pPr>
            <a:r>
              <a:rPr lang="en-US" altLang="en-US" sz="4300" b="1">
                <a:solidFill>
                  <a:srgbClr val="455F51"/>
                </a:solidFill>
              </a:rPr>
              <a:t> They are prey to many animals.</a:t>
            </a:r>
          </a:p>
          <a:p>
            <a:pPr marL="857250" lvl="1" indent="0">
              <a:lnSpc>
                <a:spcPct val="80000"/>
              </a:lnSpc>
              <a:buClr>
                <a:srgbClr val="418AB3"/>
              </a:buClr>
              <a:buFontTx/>
              <a:buAutoNum type="alphaLcParenR"/>
            </a:pPr>
            <a:r>
              <a:rPr lang="en-US" sz="4300" b="1">
                <a:solidFill>
                  <a:srgbClr val="455F51"/>
                </a:solidFill>
              </a:rPr>
              <a:t> </a:t>
            </a:r>
            <a:r>
              <a:rPr lang="en-US" altLang="en-US" sz="4300" b="1">
                <a:solidFill>
                  <a:srgbClr val="455F51"/>
                </a:solidFill>
              </a:rPr>
              <a:t>They are native to an area.</a:t>
            </a:r>
          </a:p>
          <a:p>
            <a:pPr marL="857250" lvl="1" indent="0">
              <a:lnSpc>
                <a:spcPct val="80000"/>
              </a:lnSpc>
              <a:buClr>
                <a:srgbClr val="418AB3"/>
              </a:buClr>
              <a:buFontTx/>
              <a:buAutoNum type="alphaLcParenR"/>
            </a:pPr>
            <a:r>
              <a:rPr lang="en-US" sz="4300" b="1">
                <a:solidFill>
                  <a:srgbClr val="455F51"/>
                </a:solidFill>
              </a:rPr>
              <a:t> They have no predators.</a:t>
            </a:r>
            <a:endParaRPr lang="en-CA" sz="1700"/>
          </a:p>
        </p:txBody>
      </p:sp>
      <p:sp>
        <p:nvSpPr>
          <p:cNvPr id="6" name="TextBox 5">
            <a:extLst>
              <a:ext uri="{FF2B5EF4-FFF2-40B4-BE49-F238E27FC236}">
                <a16:creationId xmlns:a16="http://schemas.microsoft.com/office/drawing/2014/main" id="{B185CAA7-6D7E-482E-B606-A7CE9C45EDFF}"/>
              </a:ext>
            </a:extLst>
          </p:cNvPr>
          <p:cNvSpPr txBox="1"/>
          <p:nvPr/>
        </p:nvSpPr>
        <p:spPr>
          <a:xfrm>
            <a:off x="69116" y="6138042"/>
            <a:ext cx="2995448" cy="184666"/>
          </a:xfrm>
          <a:prstGeom prst="rect">
            <a:avLst/>
          </a:prstGeom>
          <a:noFill/>
        </p:spPr>
        <p:txBody>
          <a:bodyPr wrap="square" rtlCol="0">
            <a:spAutoFit/>
          </a:bodyPr>
          <a:lstStyle/>
          <a:p>
            <a:r>
              <a:rPr lang="en-CA" sz="600" i="1">
                <a:solidFill>
                  <a:schemeClr val="tx1">
                    <a:lumMod val="50000"/>
                    <a:lumOff val="50000"/>
                  </a:schemeClr>
                </a:solidFill>
              </a:rPr>
              <a:t>Image from DUC.</a:t>
            </a:r>
          </a:p>
        </p:txBody>
      </p:sp>
      <p:pic>
        <p:nvPicPr>
          <p:cNvPr id="5" name="Picture 4">
            <a:extLst>
              <a:ext uri="{FF2B5EF4-FFF2-40B4-BE49-F238E27FC236}">
                <a16:creationId xmlns:a16="http://schemas.microsoft.com/office/drawing/2014/main" id="{D2FDE7A5-8BF9-441A-9D44-E169B0BF8DD9}"/>
              </a:ext>
            </a:extLst>
          </p:cNvPr>
          <p:cNvPicPr>
            <a:picLocks/>
          </p:cNvPicPr>
          <p:nvPr/>
        </p:nvPicPr>
        <p:blipFill>
          <a:blip r:embed="rId3" cstate="print">
            <a:extLst>
              <a:ext uri="{28A0092B-C50C-407E-A947-70E740481C1C}">
                <a14:useLocalDpi xmlns:a14="http://schemas.microsoft.com/office/drawing/2010/main"/>
              </a:ext>
            </a:extLst>
          </a:blip>
          <a:stretch>
            <a:fillRect/>
          </a:stretch>
        </p:blipFill>
        <p:spPr>
          <a:xfrm>
            <a:off x="9907256" y="4131654"/>
            <a:ext cx="2157984" cy="2157984"/>
          </a:xfrm>
          <a:prstGeom prst="ellipse">
            <a:avLst/>
          </a:prstGeom>
          <a:ln>
            <a:solidFill>
              <a:schemeClr val="accent1"/>
            </a:solidFill>
          </a:ln>
        </p:spPr>
      </p:pic>
    </p:spTree>
    <p:extLst>
      <p:ext uri="{BB962C8B-B14F-4D97-AF65-F5344CB8AC3E}">
        <p14:creationId xmlns:p14="http://schemas.microsoft.com/office/powerpoint/2010/main" val="13603313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48D55-DD93-455C-965E-04A2EC9D4606}"/>
              </a:ext>
            </a:extLst>
          </p:cNvPr>
          <p:cNvSpPr>
            <a:spLocks noGrp="1"/>
          </p:cNvSpPr>
          <p:nvPr>
            <p:ph type="ctrTitle"/>
          </p:nvPr>
        </p:nvSpPr>
        <p:spPr>
          <a:xfrm>
            <a:off x="1066800" y="748066"/>
            <a:ext cx="10058400" cy="5075791"/>
          </a:xfrm>
          <a:blipFill dpi="0" rotWithShape="1">
            <a:blip r:embed="rId3" cstate="print">
              <a:alphaModFix amt="72000"/>
              <a:extLst>
                <a:ext uri="{28A0092B-C50C-407E-A947-70E740481C1C}">
                  <a14:useLocalDpi xmlns:a14="http://schemas.microsoft.com/office/drawing/2010/main"/>
                </a:ext>
              </a:extLst>
            </a:blip>
            <a:srcRect/>
            <a:stretch>
              <a:fillRect/>
            </a:stretch>
          </a:blipFill>
        </p:spPr>
        <p:txBody>
          <a:bodyPr>
            <a:normAutofit/>
          </a:bodyPr>
          <a:lstStyle/>
          <a:p>
            <a:pPr algn="ctr"/>
            <a:br>
              <a:rPr lang="en-US" b="1">
                <a:latin typeface="Aleo"/>
              </a:rPr>
            </a:br>
            <a:r>
              <a:rPr lang="en-US" b="1">
                <a:latin typeface="Aleo"/>
              </a:rPr>
              <a:t>Round 1</a:t>
            </a:r>
            <a:br>
              <a:rPr lang="en-US" b="1">
                <a:latin typeface="Aleo"/>
              </a:rPr>
            </a:br>
            <a:r>
              <a:rPr lang="en-US" b="1">
                <a:latin typeface="Aleo"/>
              </a:rPr>
              <a:t>Wetlands</a:t>
            </a:r>
            <a:br>
              <a:rPr lang="en-US" b="1">
                <a:latin typeface="Aleo"/>
              </a:rPr>
            </a:br>
            <a:endParaRPr lang="en-CA" b="1">
              <a:latin typeface="Aleo"/>
            </a:endParaRPr>
          </a:p>
        </p:txBody>
      </p:sp>
    </p:spTree>
    <p:extLst>
      <p:ext uri="{BB962C8B-B14F-4D97-AF65-F5344CB8AC3E}">
        <p14:creationId xmlns:p14="http://schemas.microsoft.com/office/powerpoint/2010/main" val="33655033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1AF64-2090-4F85-A147-5B990ADDF813}"/>
              </a:ext>
            </a:extLst>
          </p:cNvPr>
          <p:cNvSpPr>
            <a:spLocks noGrp="1"/>
          </p:cNvSpPr>
          <p:nvPr>
            <p:ph type="title"/>
          </p:nvPr>
        </p:nvSpPr>
        <p:spPr/>
        <p:txBody>
          <a:bodyPr/>
          <a:lstStyle/>
          <a:p>
            <a:r>
              <a:rPr lang="en-US" b="1">
                <a:latin typeface="Aleo" panose="020F0502020204030203"/>
              </a:rPr>
              <a:t>Question #6</a:t>
            </a:r>
            <a:endParaRPr lang="en-CA" b="1">
              <a:latin typeface="Aleo" panose="020F0502020204030203"/>
            </a:endParaRPr>
          </a:p>
        </p:txBody>
      </p:sp>
      <p:sp>
        <p:nvSpPr>
          <p:cNvPr id="3" name="Content Placeholder 2">
            <a:extLst>
              <a:ext uri="{FF2B5EF4-FFF2-40B4-BE49-F238E27FC236}">
                <a16:creationId xmlns:a16="http://schemas.microsoft.com/office/drawing/2014/main" id="{11B6694B-E23B-4B25-B234-A91D0C159636}"/>
              </a:ext>
            </a:extLst>
          </p:cNvPr>
          <p:cNvSpPr>
            <a:spLocks noGrp="1"/>
          </p:cNvSpPr>
          <p:nvPr>
            <p:ph idx="1"/>
          </p:nvPr>
        </p:nvSpPr>
        <p:spPr>
          <a:xfrm>
            <a:off x="1097280" y="1845734"/>
            <a:ext cx="10683240" cy="4023360"/>
          </a:xfrm>
        </p:spPr>
        <p:txBody>
          <a:bodyPr vert="horz" lIns="0" tIns="45720" rIns="0" bIns="45720" rtlCol="0" anchor="t">
            <a:normAutofit lnSpcReduction="10000"/>
          </a:bodyPr>
          <a:lstStyle/>
          <a:p>
            <a:pPr marL="457200" indent="0">
              <a:buNone/>
            </a:pPr>
            <a:r>
              <a:rPr lang="en-US" altLang="en-US" sz="5000" b="1">
                <a:solidFill>
                  <a:srgbClr val="455F51"/>
                </a:solidFill>
              </a:rPr>
              <a:t>The primary cause of invasive species introduction is:</a:t>
            </a:r>
          </a:p>
          <a:p>
            <a:pPr marL="857250" lvl="1" indent="0">
              <a:lnSpc>
                <a:spcPct val="80000"/>
              </a:lnSpc>
              <a:buClr>
                <a:srgbClr val="418AB3"/>
              </a:buClr>
              <a:buNone/>
            </a:pPr>
            <a:endParaRPr lang="en-US" altLang="en-US" sz="2800" b="1">
              <a:solidFill>
                <a:srgbClr val="455F51"/>
              </a:solidFill>
            </a:endParaRPr>
          </a:p>
          <a:p>
            <a:pPr marL="857250" lvl="1" indent="0">
              <a:lnSpc>
                <a:spcPct val="80000"/>
              </a:lnSpc>
              <a:buClr>
                <a:srgbClr val="418AB3"/>
              </a:buClr>
              <a:buFontTx/>
              <a:buAutoNum type="alphaLcParenR"/>
            </a:pPr>
            <a:r>
              <a:rPr lang="en-US" altLang="en-US" sz="4400" b="1">
                <a:solidFill>
                  <a:srgbClr val="455F51"/>
                </a:solidFill>
              </a:rPr>
              <a:t> too much food</a:t>
            </a:r>
          </a:p>
          <a:p>
            <a:pPr marL="857250" lvl="1" indent="0">
              <a:lnSpc>
                <a:spcPct val="80000"/>
              </a:lnSpc>
              <a:buClr>
                <a:srgbClr val="418AB3"/>
              </a:buClr>
              <a:buFontTx/>
              <a:buAutoNum type="alphaLcParenR"/>
            </a:pPr>
            <a:r>
              <a:rPr lang="en-US" altLang="en-US" sz="4400" b="1">
                <a:solidFill>
                  <a:srgbClr val="455F51"/>
                </a:solidFill>
              </a:rPr>
              <a:t> human activities</a:t>
            </a:r>
            <a:endParaRPr lang="en-US" altLang="en-US" sz="4400" b="1">
              <a:solidFill>
                <a:srgbClr val="455F51"/>
              </a:solidFill>
              <a:cs typeface="Calibri"/>
            </a:endParaRPr>
          </a:p>
          <a:p>
            <a:pPr marL="857250" lvl="1" indent="0">
              <a:lnSpc>
                <a:spcPct val="80000"/>
              </a:lnSpc>
              <a:buClr>
                <a:srgbClr val="418AB3"/>
              </a:buClr>
              <a:buFontTx/>
              <a:buAutoNum type="alphaLcParenR"/>
            </a:pPr>
            <a:r>
              <a:rPr lang="en-US" altLang="en-US" sz="4400" b="1">
                <a:solidFill>
                  <a:srgbClr val="455F51"/>
                </a:solidFill>
              </a:rPr>
              <a:t> migration</a:t>
            </a:r>
          </a:p>
          <a:p>
            <a:pPr marL="857250" lvl="1" indent="0">
              <a:lnSpc>
                <a:spcPct val="80000"/>
              </a:lnSpc>
              <a:buClr>
                <a:srgbClr val="418AB3"/>
              </a:buClr>
              <a:buFontTx/>
              <a:buAutoNum type="alphaLcParenR"/>
            </a:pPr>
            <a:r>
              <a:rPr lang="en-US" altLang="en-US" sz="4400" b="1">
                <a:solidFill>
                  <a:srgbClr val="455F51"/>
                </a:solidFill>
              </a:rPr>
              <a:t> weather events</a:t>
            </a:r>
          </a:p>
          <a:p>
            <a:endParaRPr lang="en-CA"/>
          </a:p>
        </p:txBody>
      </p:sp>
      <p:sp>
        <p:nvSpPr>
          <p:cNvPr id="6" name="TextBox 5">
            <a:extLst>
              <a:ext uri="{FF2B5EF4-FFF2-40B4-BE49-F238E27FC236}">
                <a16:creationId xmlns:a16="http://schemas.microsoft.com/office/drawing/2014/main" id="{B185CAA7-6D7E-482E-B606-A7CE9C45EDFF}"/>
              </a:ext>
            </a:extLst>
          </p:cNvPr>
          <p:cNvSpPr txBox="1"/>
          <p:nvPr/>
        </p:nvSpPr>
        <p:spPr>
          <a:xfrm>
            <a:off x="69116" y="6138042"/>
            <a:ext cx="2995448" cy="184666"/>
          </a:xfrm>
          <a:prstGeom prst="rect">
            <a:avLst/>
          </a:prstGeom>
          <a:noFill/>
        </p:spPr>
        <p:txBody>
          <a:bodyPr wrap="square" rtlCol="0">
            <a:spAutoFit/>
          </a:bodyPr>
          <a:lstStyle/>
          <a:p>
            <a:r>
              <a:rPr lang="en-CA" sz="600" i="1">
                <a:solidFill>
                  <a:schemeClr val="tx1">
                    <a:lumMod val="50000"/>
                    <a:lumOff val="50000"/>
                  </a:schemeClr>
                </a:solidFill>
              </a:rPr>
              <a:t>Image from Bing Images – public domain.</a:t>
            </a:r>
          </a:p>
        </p:txBody>
      </p:sp>
      <p:pic>
        <p:nvPicPr>
          <p:cNvPr id="7" name="Picture 6">
            <a:extLst>
              <a:ext uri="{FF2B5EF4-FFF2-40B4-BE49-F238E27FC236}">
                <a16:creationId xmlns:a16="http://schemas.microsoft.com/office/drawing/2014/main" id="{DB58AF22-51C6-4DF2-9DF5-90C7D75635B4}"/>
              </a:ext>
            </a:extLst>
          </p:cNvPr>
          <p:cNvPicPr>
            <a:picLocks/>
          </p:cNvPicPr>
          <p:nvPr/>
        </p:nvPicPr>
        <p:blipFill>
          <a:blip r:embed="rId3" cstate="print">
            <a:extLst>
              <a:ext uri="{28A0092B-C50C-407E-A947-70E740481C1C}">
                <a14:useLocalDpi xmlns:a14="http://schemas.microsoft.com/office/drawing/2010/main"/>
              </a:ext>
            </a:extLst>
          </a:blip>
          <a:stretch>
            <a:fillRect/>
          </a:stretch>
        </p:blipFill>
        <p:spPr>
          <a:xfrm>
            <a:off x="9622536" y="3980058"/>
            <a:ext cx="2157984" cy="2157984"/>
          </a:xfrm>
          <a:prstGeom prst="ellipse">
            <a:avLst/>
          </a:prstGeom>
          <a:ln>
            <a:solidFill>
              <a:schemeClr val="accent1"/>
            </a:solidFill>
          </a:ln>
        </p:spPr>
      </p:pic>
    </p:spTree>
    <p:extLst>
      <p:ext uri="{BB962C8B-B14F-4D97-AF65-F5344CB8AC3E}">
        <p14:creationId xmlns:p14="http://schemas.microsoft.com/office/powerpoint/2010/main" val="7489213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1AF64-2090-4F85-A147-5B990ADDF813}"/>
              </a:ext>
            </a:extLst>
          </p:cNvPr>
          <p:cNvSpPr>
            <a:spLocks noGrp="1"/>
          </p:cNvSpPr>
          <p:nvPr>
            <p:ph type="title"/>
          </p:nvPr>
        </p:nvSpPr>
        <p:spPr/>
        <p:txBody>
          <a:bodyPr/>
          <a:lstStyle/>
          <a:p>
            <a:r>
              <a:rPr lang="en-US" b="1">
                <a:latin typeface="Aleo" panose="020F0502020204030203"/>
              </a:rPr>
              <a:t>Question #7</a:t>
            </a:r>
            <a:endParaRPr lang="en-CA" b="1">
              <a:latin typeface="Aleo" panose="020F0502020204030203"/>
            </a:endParaRPr>
          </a:p>
        </p:txBody>
      </p:sp>
      <p:sp>
        <p:nvSpPr>
          <p:cNvPr id="3" name="Content Placeholder 2">
            <a:extLst>
              <a:ext uri="{FF2B5EF4-FFF2-40B4-BE49-F238E27FC236}">
                <a16:creationId xmlns:a16="http://schemas.microsoft.com/office/drawing/2014/main" id="{11B6694B-E23B-4B25-B234-A91D0C159636}"/>
              </a:ext>
            </a:extLst>
          </p:cNvPr>
          <p:cNvSpPr>
            <a:spLocks noGrp="1"/>
          </p:cNvSpPr>
          <p:nvPr>
            <p:ph idx="1"/>
          </p:nvPr>
        </p:nvSpPr>
        <p:spPr>
          <a:xfrm>
            <a:off x="1097279" y="1845734"/>
            <a:ext cx="10058399" cy="4023360"/>
          </a:xfrm>
        </p:spPr>
        <p:txBody>
          <a:bodyPr>
            <a:normAutofit fontScale="85000" lnSpcReduction="10000"/>
          </a:bodyPr>
          <a:lstStyle/>
          <a:p>
            <a:pPr indent="0">
              <a:buFontTx/>
              <a:buNone/>
              <a:defRPr/>
            </a:pPr>
            <a:r>
              <a:rPr lang="en-CA" sz="5000" b="1">
                <a:solidFill>
                  <a:srgbClr val="455F51"/>
                </a:solidFill>
              </a:rPr>
              <a:t>What invasive species was brought to the Great Lakes in the ballast water of ships? </a:t>
            </a:r>
          </a:p>
          <a:p>
            <a:pPr marL="457200" indent="0">
              <a:buNone/>
            </a:pPr>
            <a:endParaRPr lang="en-US" altLang="en-US" sz="3600" b="1">
              <a:solidFill>
                <a:srgbClr val="455F51"/>
              </a:solidFill>
            </a:endParaRPr>
          </a:p>
          <a:p>
            <a:pPr marL="857250" lvl="1" indent="0">
              <a:lnSpc>
                <a:spcPct val="80000"/>
              </a:lnSpc>
              <a:buClr>
                <a:srgbClr val="418AB3"/>
              </a:buClr>
              <a:buFontTx/>
              <a:buAutoNum type="alphaLcParenR"/>
            </a:pPr>
            <a:r>
              <a:rPr lang="en-US" altLang="en-US" sz="4800" b="1">
                <a:solidFill>
                  <a:srgbClr val="455F51"/>
                </a:solidFill>
              </a:rPr>
              <a:t> mayflies</a:t>
            </a:r>
          </a:p>
          <a:p>
            <a:pPr marL="857250" lvl="1" indent="0">
              <a:lnSpc>
                <a:spcPct val="80000"/>
              </a:lnSpc>
              <a:buClr>
                <a:srgbClr val="418AB3"/>
              </a:buClr>
              <a:buFontTx/>
              <a:buAutoNum type="alphaLcParenR"/>
            </a:pPr>
            <a:r>
              <a:rPr lang="en-US" sz="4800" b="1">
                <a:solidFill>
                  <a:srgbClr val="455F51"/>
                </a:solidFill>
              </a:rPr>
              <a:t> stoneflies</a:t>
            </a:r>
          </a:p>
          <a:p>
            <a:pPr marL="857250" lvl="1" indent="0">
              <a:lnSpc>
                <a:spcPct val="80000"/>
              </a:lnSpc>
              <a:buClr>
                <a:srgbClr val="418AB3"/>
              </a:buClr>
              <a:buFontTx/>
              <a:buAutoNum type="alphaLcParenR"/>
            </a:pPr>
            <a:r>
              <a:rPr lang="en-CA" sz="5000" b="1">
                <a:solidFill>
                  <a:srgbClr val="455F51"/>
                </a:solidFill>
              </a:rPr>
              <a:t> zebra mussels</a:t>
            </a:r>
          </a:p>
          <a:p>
            <a:pPr marL="857250" lvl="1" indent="0">
              <a:lnSpc>
                <a:spcPct val="80000"/>
              </a:lnSpc>
              <a:buClr>
                <a:srgbClr val="418AB3"/>
              </a:buClr>
              <a:buFontTx/>
              <a:buAutoNum type="alphaLcParenR"/>
            </a:pPr>
            <a:r>
              <a:rPr lang="en-CA" sz="5000" b="1">
                <a:solidFill>
                  <a:srgbClr val="455F51"/>
                </a:solidFill>
              </a:rPr>
              <a:t> yellow perch</a:t>
            </a:r>
          </a:p>
          <a:p>
            <a:endParaRPr lang="en-CA"/>
          </a:p>
        </p:txBody>
      </p:sp>
      <p:sp>
        <p:nvSpPr>
          <p:cNvPr id="6" name="TextBox 5">
            <a:extLst>
              <a:ext uri="{FF2B5EF4-FFF2-40B4-BE49-F238E27FC236}">
                <a16:creationId xmlns:a16="http://schemas.microsoft.com/office/drawing/2014/main" id="{B185CAA7-6D7E-482E-B606-A7CE9C45EDFF}"/>
              </a:ext>
            </a:extLst>
          </p:cNvPr>
          <p:cNvSpPr txBox="1"/>
          <p:nvPr/>
        </p:nvSpPr>
        <p:spPr>
          <a:xfrm>
            <a:off x="69116" y="6138042"/>
            <a:ext cx="2995448" cy="184666"/>
          </a:xfrm>
          <a:prstGeom prst="rect">
            <a:avLst/>
          </a:prstGeom>
          <a:noFill/>
        </p:spPr>
        <p:txBody>
          <a:bodyPr wrap="square" rtlCol="0">
            <a:spAutoFit/>
          </a:bodyPr>
          <a:lstStyle/>
          <a:p>
            <a:r>
              <a:rPr lang="en-CA" sz="600" i="1">
                <a:solidFill>
                  <a:schemeClr val="tx1">
                    <a:lumMod val="50000"/>
                    <a:lumOff val="50000"/>
                  </a:schemeClr>
                </a:solidFill>
              </a:rPr>
              <a:t>Image from Bing Images – public domain.</a:t>
            </a:r>
          </a:p>
        </p:txBody>
      </p:sp>
      <p:pic>
        <p:nvPicPr>
          <p:cNvPr id="5" name="Picture 4">
            <a:extLst>
              <a:ext uri="{FF2B5EF4-FFF2-40B4-BE49-F238E27FC236}">
                <a16:creationId xmlns:a16="http://schemas.microsoft.com/office/drawing/2014/main" id="{C876DD6A-8BCF-4429-86E2-80F07F6F9715}"/>
              </a:ext>
            </a:extLst>
          </p:cNvPr>
          <p:cNvPicPr>
            <a:picLocks/>
          </p:cNvPicPr>
          <p:nvPr/>
        </p:nvPicPr>
        <p:blipFill>
          <a:blip r:embed="rId3">
            <a:extLst>
              <a:ext uri="{28A0092B-C50C-407E-A947-70E740481C1C}">
                <a14:useLocalDpi xmlns:a14="http://schemas.microsoft.com/office/drawing/2010/main"/>
              </a:ext>
            </a:extLst>
          </a:blip>
          <a:stretch>
            <a:fillRect/>
          </a:stretch>
        </p:blipFill>
        <p:spPr>
          <a:xfrm>
            <a:off x="9693343" y="3980058"/>
            <a:ext cx="2157984" cy="2157984"/>
          </a:xfrm>
          <a:prstGeom prst="ellipse">
            <a:avLst/>
          </a:prstGeom>
          <a:ln>
            <a:solidFill>
              <a:schemeClr val="accent1"/>
            </a:solidFill>
          </a:ln>
        </p:spPr>
      </p:pic>
    </p:spTree>
    <p:extLst>
      <p:ext uri="{BB962C8B-B14F-4D97-AF65-F5344CB8AC3E}">
        <p14:creationId xmlns:p14="http://schemas.microsoft.com/office/powerpoint/2010/main" val="36478261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1AF64-2090-4F85-A147-5B990ADDF813}"/>
              </a:ext>
            </a:extLst>
          </p:cNvPr>
          <p:cNvSpPr>
            <a:spLocks noGrp="1"/>
          </p:cNvSpPr>
          <p:nvPr>
            <p:ph type="title"/>
          </p:nvPr>
        </p:nvSpPr>
        <p:spPr/>
        <p:txBody>
          <a:bodyPr/>
          <a:lstStyle/>
          <a:p>
            <a:r>
              <a:rPr lang="en-US" b="1">
                <a:latin typeface="Aleo" panose="020F0502020204030203"/>
              </a:rPr>
              <a:t>Question #8</a:t>
            </a:r>
            <a:endParaRPr lang="en-CA" b="1">
              <a:latin typeface="Aleo" panose="020F0502020204030203"/>
            </a:endParaRPr>
          </a:p>
        </p:txBody>
      </p:sp>
      <p:sp>
        <p:nvSpPr>
          <p:cNvPr id="3" name="Content Placeholder 2">
            <a:extLst>
              <a:ext uri="{FF2B5EF4-FFF2-40B4-BE49-F238E27FC236}">
                <a16:creationId xmlns:a16="http://schemas.microsoft.com/office/drawing/2014/main" id="{11B6694B-E23B-4B25-B234-A91D0C159636}"/>
              </a:ext>
            </a:extLst>
          </p:cNvPr>
          <p:cNvSpPr>
            <a:spLocks noGrp="1"/>
          </p:cNvSpPr>
          <p:nvPr>
            <p:ph idx="1"/>
          </p:nvPr>
        </p:nvSpPr>
        <p:spPr/>
        <p:txBody>
          <a:bodyPr>
            <a:normAutofit lnSpcReduction="10000"/>
          </a:bodyPr>
          <a:lstStyle/>
          <a:p>
            <a:pPr marL="457200" indent="0">
              <a:buNone/>
            </a:pPr>
            <a:r>
              <a:rPr lang="en-US" altLang="en-US" sz="5000" b="1">
                <a:solidFill>
                  <a:srgbClr val="455F51"/>
                </a:solidFill>
              </a:rPr>
              <a:t>This invasive species stir up the bottom of a wetland.</a:t>
            </a:r>
          </a:p>
          <a:p>
            <a:pPr marL="457200" indent="0">
              <a:buNone/>
            </a:pPr>
            <a:endParaRPr lang="en-US" altLang="en-US" sz="1700" b="1">
              <a:solidFill>
                <a:srgbClr val="455F51"/>
              </a:solidFill>
            </a:endParaRPr>
          </a:p>
          <a:p>
            <a:pPr marL="857250" lvl="1" indent="0">
              <a:lnSpc>
                <a:spcPct val="80000"/>
              </a:lnSpc>
              <a:buClr>
                <a:srgbClr val="418AB3"/>
              </a:buClr>
              <a:buFontTx/>
              <a:buAutoNum type="alphaLcParenR"/>
            </a:pPr>
            <a:r>
              <a:rPr lang="en-US" altLang="en-US" sz="4400" b="1">
                <a:solidFill>
                  <a:srgbClr val="455F51"/>
                </a:solidFill>
              </a:rPr>
              <a:t> zebra mussels</a:t>
            </a:r>
          </a:p>
          <a:p>
            <a:pPr marL="857250" lvl="1" indent="0">
              <a:lnSpc>
                <a:spcPct val="80000"/>
              </a:lnSpc>
              <a:buClr>
                <a:srgbClr val="418AB3"/>
              </a:buClr>
              <a:buFontTx/>
              <a:buAutoNum type="alphaLcParenR"/>
            </a:pPr>
            <a:r>
              <a:rPr lang="en-US" altLang="en-US" sz="4400" b="1">
                <a:solidFill>
                  <a:srgbClr val="455F51"/>
                </a:solidFill>
              </a:rPr>
              <a:t> common carp</a:t>
            </a:r>
          </a:p>
          <a:p>
            <a:pPr marL="857250" lvl="1" indent="0">
              <a:lnSpc>
                <a:spcPct val="80000"/>
              </a:lnSpc>
              <a:buClr>
                <a:srgbClr val="418AB3"/>
              </a:buClr>
              <a:buFontTx/>
              <a:buAutoNum type="alphaLcParenR"/>
            </a:pPr>
            <a:r>
              <a:rPr lang="en-US" altLang="en-US" sz="4400" b="1">
                <a:solidFill>
                  <a:srgbClr val="455F51"/>
                </a:solidFill>
              </a:rPr>
              <a:t> spiny </a:t>
            </a:r>
            <a:r>
              <a:rPr lang="en-US" altLang="en-US" sz="4400" b="1" err="1">
                <a:solidFill>
                  <a:srgbClr val="455F51"/>
                </a:solidFill>
              </a:rPr>
              <a:t>waterflea</a:t>
            </a:r>
            <a:endParaRPr lang="en-US" altLang="en-US" sz="4400" b="1">
              <a:solidFill>
                <a:srgbClr val="455F51"/>
              </a:solidFill>
            </a:endParaRPr>
          </a:p>
          <a:p>
            <a:pPr marL="857250" lvl="1" indent="0">
              <a:lnSpc>
                <a:spcPct val="80000"/>
              </a:lnSpc>
              <a:buClr>
                <a:srgbClr val="418AB3"/>
              </a:buClr>
              <a:buFontTx/>
              <a:buAutoNum type="alphaLcParenR"/>
            </a:pPr>
            <a:r>
              <a:rPr lang="en-US" altLang="en-US" sz="4400" b="1">
                <a:solidFill>
                  <a:srgbClr val="455F51"/>
                </a:solidFill>
              </a:rPr>
              <a:t> rusty crayfish</a:t>
            </a:r>
          </a:p>
          <a:p>
            <a:endParaRPr lang="en-CA"/>
          </a:p>
        </p:txBody>
      </p:sp>
      <p:sp>
        <p:nvSpPr>
          <p:cNvPr id="6" name="Rectangle 5">
            <a:extLst>
              <a:ext uri="{FF2B5EF4-FFF2-40B4-BE49-F238E27FC236}">
                <a16:creationId xmlns:a16="http://schemas.microsoft.com/office/drawing/2014/main" id="{7DD152CC-B1A6-4067-B096-963901814EF1}"/>
              </a:ext>
            </a:extLst>
          </p:cNvPr>
          <p:cNvSpPr/>
          <p:nvPr/>
        </p:nvSpPr>
        <p:spPr>
          <a:xfrm>
            <a:off x="57243" y="6150838"/>
            <a:ext cx="705642" cy="184666"/>
          </a:xfrm>
          <a:prstGeom prst="rect">
            <a:avLst/>
          </a:prstGeom>
        </p:spPr>
        <p:txBody>
          <a:bodyPr wrap="none">
            <a:spAutoFit/>
          </a:bodyPr>
          <a:lstStyle/>
          <a:p>
            <a:r>
              <a:rPr lang="en-CA" sz="600" i="1">
                <a:solidFill>
                  <a:schemeClr val="tx1">
                    <a:lumMod val="50000"/>
                    <a:lumOff val="50000"/>
                  </a:schemeClr>
                </a:solidFill>
              </a:rPr>
              <a:t>Image from DUC</a:t>
            </a:r>
          </a:p>
        </p:txBody>
      </p:sp>
      <p:pic>
        <p:nvPicPr>
          <p:cNvPr id="7" name="Picture 6">
            <a:extLst>
              <a:ext uri="{FF2B5EF4-FFF2-40B4-BE49-F238E27FC236}">
                <a16:creationId xmlns:a16="http://schemas.microsoft.com/office/drawing/2014/main" id="{74F4D441-83CA-4089-A45A-07459ABA827E}"/>
              </a:ext>
            </a:extLst>
          </p:cNvPr>
          <p:cNvPicPr>
            <a:picLocks/>
          </p:cNvPicPr>
          <p:nvPr/>
        </p:nvPicPr>
        <p:blipFill>
          <a:blip r:embed="rId3" cstate="print">
            <a:extLst>
              <a:ext uri="{28A0092B-C50C-407E-A947-70E740481C1C}">
                <a14:useLocalDpi xmlns:a14="http://schemas.microsoft.com/office/drawing/2010/main"/>
              </a:ext>
            </a:extLst>
          </a:blip>
          <a:stretch>
            <a:fillRect/>
          </a:stretch>
        </p:blipFill>
        <p:spPr>
          <a:xfrm>
            <a:off x="9760491" y="3992854"/>
            <a:ext cx="2157984" cy="2157984"/>
          </a:xfrm>
          <a:prstGeom prst="ellipse">
            <a:avLst/>
          </a:prstGeom>
          <a:ln>
            <a:solidFill>
              <a:schemeClr val="accent1"/>
            </a:solidFill>
          </a:ln>
        </p:spPr>
      </p:pic>
    </p:spTree>
    <p:extLst>
      <p:ext uri="{BB962C8B-B14F-4D97-AF65-F5344CB8AC3E}">
        <p14:creationId xmlns:p14="http://schemas.microsoft.com/office/powerpoint/2010/main" val="22676050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1AF64-2090-4F85-A147-5B990ADDF813}"/>
              </a:ext>
            </a:extLst>
          </p:cNvPr>
          <p:cNvSpPr>
            <a:spLocks noGrp="1"/>
          </p:cNvSpPr>
          <p:nvPr>
            <p:ph type="title"/>
          </p:nvPr>
        </p:nvSpPr>
        <p:spPr/>
        <p:txBody>
          <a:bodyPr/>
          <a:lstStyle/>
          <a:p>
            <a:r>
              <a:rPr lang="en-US" b="1">
                <a:latin typeface="Aleo" panose="020F0502020204030203"/>
              </a:rPr>
              <a:t>Question #9</a:t>
            </a:r>
            <a:endParaRPr lang="en-CA" b="1">
              <a:latin typeface="Aleo" panose="020F0502020204030203"/>
            </a:endParaRPr>
          </a:p>
        </p:txBody>
      </p:sp>
      <p:sp>
        <p:nvSpPr>
          <p:cNvPr id="3" name="Content Placeholder 2">
            <a:extLst>
              <a:ext uri="{FF2B5EF4-FFF2-40B4-BE49-F238E27FC236}">
                <a16:creationId xmlns:a16="http://schemas.microsoft.com/office/drawing/2014/main" id="{11B6694B-E23B-4B25-B234-A91D0C159636}"/>
              </a:ext>
            </a:extLst>
          </p:cNvPr>
          <p:cNvSpPr>
            <a:spLocks noGrp="1"/>
          </p:cNvSpPr>
          <p:nvPr>
            <p:ph idx="1"/>
          </p:nvPr>
        </p:nvSpPr>
        <p:spPr>
          <a:xfrm>
            <a:off x="823582" y="1845734"/>
            <a:ext cx="10863072" cy="4023360"/>
          </a:xfrm>
        </p:spPr>
        <p:txBody>
          <a:bodyPr>
            <a:normAutofit lnSpcReduction="10000"/>
          </a:bodyPr>
          <a:lstStyle/>
          <a:p>
            <a:pPr marL="457200" indent="0">
              <a:lnSpc>
                <a:spcPct val="100000"/>
              </a:lnSpc>
              <a:spcBef>
                <a:spcPts val="0"/>
              </a:spcBef>
              <a:spcAft>
                <a:spcPts val="0"/>
              </a:spcAft>
              <a:buNone/>
            </a:pPr>
            <a:r>
              <a:rPr lang="en-CA" sz="4200" b="1">
                <a:solidFill>
                  <a:srgbClr val="455F51"/>
                </a:solidFill>
              </a:rPr>
              <a:t>This invasive species is best controlled by introducing another species. </a:t>
            </a:r>
          </a:p>
          <a:p>
            <a:pPr marL="457200" indent="0">
              <a:lnSpc>
                <a:spcPct val="110000"/>
              </a:lnSpc>
              <a:spcBef>
                <a:spcPts val="0"/>
              </a:spcBef>
              <a:spcAft>
                <a:spcPts val="0"/>
              </a:spcAft>
              <a:buNone/>
            </a:pPr>
            <a:endParaRPr lang="en-US" altLang="en-US" sz="4000">
              <a:solidFill>
                <a:srgbClr val="455F51"/>
              </a:solidFill>
            </a:endParaRPr>
          </a:p>
          <a:p>
            <a:pPr marL="857250" lvl="1" indent="0">
              <a:lnSpc>
                <a:spcPct val="80000"/>
              </a:lnSpc>
              <a:buClr>
                <a:srgbClr val="418AB3"/>
              </a:buClr>
              <a:buFontTx/>
              <a:buAutoNum type="alphaLcParenR"/>
            </a:pPr>
            <a:r>
              <a:rPr lang="en-US" altLang="en-US" sz="4400" b="1">
                <a:solidFill>
                  <a:srgbClr val="455F51"/>
                </a:solidFill>
              </a:rPr>
              <a:t> purple loosestrife</a:t>
            </a:r>
          </a:p>
          <a:p>
            <a:pPr marL="857250" lvl="1" indent="0">
              <a:lnSpc>
                <a:spcPct val="80000"/>
              </a:lnSpc>
              <a:buClr>
                <a:srgbClr val="418AB3"/>
              </a:buClr>
              <a:buFontTx/>
              <a:buAutoNum type="alphaLcParenR"/>
            </a:pPr>
            <a:r>
              <a:rPr lang="en-US" sz="4400" b="1">
                <a:solidFill>
                  <a:srgbClr val="455F51"/>
                </a:solidFill>
              </a:rPr>
              <a:t> Eurasian watermilfoil</a:t>
            </a:r>
          </a:p>
          <a:p>
            <a:pPr marL="857250" lvl="1" indent="0">
              <a:lnSpc>
                <a:spcPct val="80000"/>
              </a:lnSpc>
              <a:buClr>
                <a:srgbClr val="418AB3"/>
              </a:buClr>
              <a:buFontTx/>
              <a:buAutoNum type="alphaLcParenR"/>
            </a:pPr>
            <a:r>
              <a:rPr lang="en-US" sz="4400" b="1">
                <a:solidFill>
                  <a:srgbClr val="455F51"/>
                </a:solidFill>
              </a:rPr>
              <a:t> flowering rush</a:t>
            </a:r>
            <a:endParaRPr lang="en-CA" sz="4400" b="1">
              <a:solidFill>
                <a:srgbClr val="455F51"/>
              </a:solidFill>
            </a:endParaRPr>
          </a:p>
          <a:p>
            <a:pPr marL="857250" lvl="1" indent="0">
              <a:lnSpc>
                <a:spcPct val="80000"/>
              </a:lnSpc>
              <a:buClr>
                <a:srgbClr val="418AB3"/>
              </a:buClr>
              <a:buFontTx/>
              <a:buAutoNum type="alphaLcParenR"/>
            </a:pPr>
            <a:r>
              <a:rPr lang="en-CA" sz="4400" b="1">
                <a:solidFill>
                  <a:srgbClr val="455F51"/>
                </a:solidFill>
              </a:rPr>
              <a:t> rainbow smelt</a:t>
            </a:r>
            <a:endParaRPr lang="en-US" sz="4400" b="1">
              <a:solidFill>
                <a:srgbClr val="455F51"/>
              </a:solidFill>
            </a:endParaRPr>
          </a:p>
        </p:txBody>
      </p:sp>
      <p:sp>
        <p:nvSpPr>
          <p:cNvPr id="6" name="TextBox 5">
            <a:extLst>
              <a:ext uri="{FF2B5EF4-FFF2-40B4-BE49-F238E27FC236}">
                <a16:creationId xmlns:a16="http://schemas.microsoft.com/office/drawing/2014/main" id="{B185CAA7-6D7E-482E-B606-A7CE9C45EDFF}"/>
              </a:ext>
            </a:extLst>
          </p:cNvPr>
          <p:cNvSpPr txBox="1"/>
          <p:nvPr/>
        </p:nvSpPr>
        <p:spPr>
          <a:xfrm>
            <a:off x="69116" y="6138042"/>
            <a:ext cx="2995448" cy="184666"/>
          </a:xfrm>
          <a:prstGeom prst="rect">
            <a:avLst/>
          </a:prstGeom>
          <a:noFill/>
        </p:spPr>
        <p:txBody>
          <a:bodyPr wrap="square" rtlCol="0">
            <a:spAutoFit/>
          </a:bodyPr>
          <a:lstStyle/>
          <a:p>
            <a:r>
              <a:rPr lang="en-CA" sz="600" i="1">
                <a:solidFill>
                  <a:schemeClr val="tx1">
                    <a:lumMod val="50000"/>
                    <a:lumOff val="50000"/>
                  </a:schemeClr>
                </a:solidFill>
              </a:rPr>
              <a:t>Image from DUC.</a:t>
            </a:r>
          </a:p>
        </p:txBody>
      </p:sp>
      <p:pic>
        <p:nvPicPr>
          <p:cNvPr id="7" name="Picture 6">
            <a:extLst>
              <a:ext uri="{FF2B5EF4-FFF2-40B4-BE49-F238E27FC236}">
                <a16:creationId xmlns:a16="http://schemas.microsoft.com/office/drawing/2014/main" id="{EB0EF94B-1220-42D1-96C6-0B954CDB7DFA}"/>
              </a:ext>
            </a:extLst>
          </p:cNvPr>
          <p:cNvPicPr>
            <a:picLocks/>
          </p:cNvPicPr>
          <p:nvPr/>
        </p:nvPicPr>
        <p:blipFill>
          <a:blip r:embed="rId3" cstate="print">
            <a:extLst>
              <a:ext uri="{28A0092B-C50C-407E-A947-70E740481C1C}">
                <a14:useLocalDpi xmlns:a14="http://schemas.microsoft.com/office/drawing/2010/main"/>
              </a:ext>
            </a:extLst>
          </a:blip>
          <a:stretch>
            <a:fillRect/>
          </a:stretch>
        </p:blipFill>
        <p:spPr>
          <a:xfrm>
            <a:off x="9621081" y="4097665"/>
            <a:ext cx="2157984" cy="2157984"/>
          </a:xfrm>
          <a:prstGeom prst="ellipse">
            <a:avLst/>
          </a:prstGeom>
          <a:solidFill>
            <a:schemeClr val="bg1"/>
          </a:solidFill>
        </p:spPr>
      </p:pic>
    </p:spTree>
    <p:extLst>
      <p:ext uri="{BB962C8B-B14F-4D97-AF65-F5344CB8AC3E}">
        <p14:creationId xmlns:p14="http://schemas.microsoft.com/office/powerpoint/2010/main" val="26767016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1AF64-2090-4F85-A147-5B990ADDF813}"/>
              </a:ext>
            </a:extLst>
          </p:cNvPr>
          <p:cNvSpPr>
            <a:spLocks noGrp="1"/>
          </p:cNvSpPr>
          <p:nvPr>
            <p:ph type="title"/>
          </p:nvPr>
        </p:nvSpPr>
        <p:spPr/>
        <p:txBody>
          <a:bodyPr/>
          <a:lstStyle/>
          <a:p>
            <a:r>
              <a:rPr lang="en-US" b="1">
                <a:latin typeface="Aleo" panose="020F0502020204030203"/>
              </a:rPr>
              <a:t>Question #10</a:t>
            </a:r>
            <a:endParaRPr lang="en-CA" b="1">
              <a:latin typeface="Aleo" panose="020F0502020204030203"/>
            </a:endParaRPr>
          </a:p>
        </p:txBody>
      </p:sp>
      <p:sp>
        <p:nvSpPr>
          <p:cNvPr id="3" name="Content Placeholder 2">
            <a:extLst>
              <a:ext uri="{FF2B5EF4-FFF2-40B4-BE49-F238E27FC236}">
                <a16:creationId xmlns:a16="http://schemas.microsoft.com/office/drawing/2014/main" id="{11B6694B-E23B-4B25-B234-A91D0C159636}"/>
              </a:ext>
            </a:extLst>
          </p:cNvPr>
          <p:cNvSpPr>
            <a:spLocks noGrp="1"/>
          </p:cNvSpPr>
          <p:nvPr>
            <p:ph idx="1"/>
          </p:nvPr>
        </p:nvSpPr>
        <p:spPr/>
        <p:txBody>
          <a:bodyPr>
            <a:normAutofit fontScale="92500" lnSpcReduction="20000"/>
          </a:bodyPr>
          <a:lstStyle/>
          <a:p>
            <a:pPr marL="457200" indent="0">
              <a:buNone/>
            </a:pPr>
            <a:r>
              <a:rPr lang="en-US" altLang="en-US" sz="4800" b="1">
                <a:solidFill>
                  <a:srgbClr val="455F51"/>
                </a:solidFill>
              </a:rPr>
              <a:t>This species has been designated as being among the world’s worst invasive species.</a:t>
            </a:r>
            <a:endParaRPr lang="en-US" altLang="en-US" sz="4400">
              <a:solidFill>
                <a:srgbClr val="222222"/>
              </a:solidFill>
              <a:latin typeface="Georgia" panose="02040502050405020303" pitchFamily="18" charset="0"/>
            </a:endParaRPr>
          </a:p>
          <a:p>
            <a:pPr marL="457200" indent="0">
              <a:buNone/>
            </a:pPr>
            <a:endParaRPr lang="en-US" altLang="en-US" sz="2200" b="1">
              <a:solidFill>
                <a:srgbClr val="455F51"/>
              </a:solidFill>
            </a:endParaRPr>
          </a:p>
          <a:p>
            <a:pPr marL="857250" lvl="1" indent="0">
              <a:lnSpc>
                <a:spcPct val="80000"/>
              </a:lnSpc>
              <a:buClr>
                <a:srgbClr val="418AB3"/>
              </a:buClr>
              <a:buFontTx/>
              <a:buAutoNum type="alphaLcParenR"/>
            </a:pPr>
            <a:r>
              <a:rPr lang="en-US" altLang="en-US" sz="4400" b="1">
                <a:solidFill>
                  <a:srgbClr val="455F51"/>
                </a:solidFill>
              </a:rPr>
              <a:t> rainbow smelt </a:t>
            </a:r>
          </a:p>
          <a:p>
            <a:pPr marL="857250" lvl="1" indent="0">
              <a:lnSpc>
                <a:spcPct val="80000"/>
              </a:lnSpc>
              <a:buClr>
                <a:srgbClr val="418AB3"/>
              </a:buClr>
              <a:buFontTx/>
              <a:buAutoNum type="alphaLcParenR"/>
            </a:pPr>
            <a:r>
              <a:rPr lang="en-US" altLang="en-US" sz="4400" b="1">
                <a:solidFill>
                  <a:srgbClr val="455F51"/>
                </a:solidFill>
              </a:rPr>
              <a:t> rusty crayfish</a:t>
            </a:r>
          </a:p>
          <a:p>
            <a:pPr marL="857250" lvl="1" indent="0">
              <a:lnSpc>
                <a:spcPct val="80000"/>
              </a:lnSpc>
              <a:buClr>
                <a:srgbClr val="418AB3"/>
              </a:buClr>
              <a:buFontTx/>
              <a:buAutoNum type="alphaLcParenR"/>
            </a:pPr>
            <a:r>
              <a:rPr lang="en-US" altLang="en-US" sz="4400" b="1">
                <a:solidFill>
                  <a:srgbClr val="455F51"/>
                </a:solidFill>
              </a:rPr>
              <a:t> zebra mussels</a:t>
            </a:r>
          </a:p>
          <a:p>
            <a:pPr marL="857250" lvl="1" indent="0">
              <a:lnSpc>
                <a:spcPct val="80000"/>
              </a:lnSpc>
              <a:buClr>
                <a:srgbClr val="418AB3"/>
              </a:buClr>
              <a:buFontTx/>
              <a:buAutoNum type="alphaLcParenR"/>
            </a:pPr>
            <a:r>
              <a:rPr lang="en-US" altLang="en-US" sz="4400" b="1">
                <a:solidFill>
                  <a:srgbClr val="455F51"/>
                </a:solidFill>
              </a:rPr>
              <a:t> mosquitofish </a:t>
            </a:r>
          </a:p>
        </p:txBody>
      </p:sp>
      <p:sp>
        <p:nvSpPr>
          <p:cNvPr id="6" name="TextBox 5">
            <a:extLst>
              <a:ext uri="{FF2B5EF4-FFF2-40B4-BE49-F238E27FC236}">
                <a16:creationId xmlns:a16="http://schemas.microsoft.com/office/drawing/2014/main" id="{B185CAA7-6D7E-482E-B606-A7CE9C45EDFF}"/>
              </a:ext>
            </a:extLst>
          </p:cNvPr>
          <p:cNvSpPr txBox="1"/>
          <p:nvPr/>
        </p:nvSpPr>
        <p:spPr>
          <a:xfrm>
            <a:off x="69116" y="6138042"/>
            <a:ext cx="2995448" cy="184666"/>
          </a:xfrm>
          <a:prstGeom prst="rect">
            <a:avLst/>
          </a:prstGeom>
          <a:noFill/>
        </p:spPr>
        <p:txBody>
          <a:bodyPr wrap="square" rtlCol="0">
            <a:spAutoFit/>
          </a:bodyPr>
          <a:lstStyle/>
          <a:p>
            <a:r>
              <a:rPr lang="en-CA" sz="600" i="1">
                <a:solidFill>
                  <a:schemeClr val="tx1">
                    <a:lumMod val="50000"/>
                    <a:lumOff val="50000"/>
                  </a:schemeClr>
                </a:solidFill>
              </a:rPr>
              <a:t>Image from https://en.wikipedia.org/wiki/Mosquitofish.</a:t>
            </a:r>
          </a:p>
        </p:txBody>
      </p:sp>
      <p:pic>
        <p:nvPicPr>
          <p:cNvPr id="1026" name="Picture 2" descr="Mosquitofish - Wikipedia">
            <a:extLst>
              <a:ext uri="{FF2B5EF4-FFF2-40B4-BE49-F238E27FC236}">
                <a16:creationId xmlns:a16="http://schemas.microsoft.com/office/drawing/2014/main" id="{A4409DB0-460E-4388-B367-1FB393230FAF}"/>
              </a:ext>
            </a:extLst>
          </p:cNvPr>
          <p:cNvPicPr>
            <a:picLocks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9678014" y="4072391"/>
            <a:ext cx="2157984" cy="2157984"/>
          </a:xfrm>
          <a:prstGeom prst="ellipse">
            <a:avLst/>
          </a:prstGeom>
          <a:noFill/>
          <a:ln>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6442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1AF64-2090-4F85-A147-5B990ADDF813}"/>
              </a:ext>
            </a:extLst>
          </p:cNvPr>
          <p:cNvSpPr>
            <a:spLocks noGrp="1"/>
          </p:cNvSpPr>
          <p:nvPr>
            <p:ph type="title"/>
          </p:nvPr>
        </p:nvSpPr>
        <p:spPr/>
        <p:txBody>
          <a:bodyPr/>
          <a:lstStyle/>
          <a:p>
            <a:r>
              <a:rPr lang="en-US" b="1">
                <a:latin typeface="Aleo" panose="020F0502020204030203"/>
              </a:rPr>
              <a:t>Answers – Round 2</a:t>
            </a:r>
            <a:endParaRPr lang="en-CA" b="1">
              <a:latin typeface="Aleo" panose="020F0502020204030203"/>
            </a:endParaRPr>
          </a:p>
        </p:txBody>
      </p:sp>
      <p:sp>
        <p:nvSpPr>
          <p:cNvPr id="3" name="Content Placeholder 2">
            <a:extLst>
              <a:ext uri="{FF2B5EF4-FFF2-40B4-BE49-F238E27FC236}">
                <a16:creationId xmlns:a16="http://schemas.microsoft.com/office/drawing/2014/main" id="{11B6694B-E23B-4B25-B234-A91D0C159636}"/>
              </a:ext>
            </a:extLst>
          </p:cNvPr>
          <p:cNvSpPr>
            <a:spLocks noGrp="1"/>
          </p:cNvSpPr>
          <p:nvPr>
            <p:ph idx="1"/>
          </p:nvPr>
        </p:nvSpPr>
        <p:spPr>
          <a:xfrm>
            <a:off x="1097280" y="1845734"/>
            <a:ext cx="10058400" cy="4189306"/>
          </a:xfrm>
        </p:spPr>
        <p:txBody>
          <a:bodyPr vert="horz" lIns="0" tIns="45720" rIns="0" bIns="45720" rtlCol="0" anchor="t">
            <a:normAutofit fontScale="77500" lnSpcReduction="20000"/>
          </a:bodyPr>
          <a:lstStyle/>
          <a:p>
            <a:pPr marL="1600200" lvl="1" indent="-742950">
              <a:lnSpc>
                <a:spcPct val="80000"/>
              </a:lnSpc>
              <a:buClr>
                <a:srgbClr val="418AB3"/>
              </a:buClr>
              <a:buFont typeface="+mj-lt"/>
              <a:buAutoNum type="arabicParenR"/>
            </a:pPr>
            <a:r>
              <a:rPr lang="en-US" altLang="en-US" sz="4600" b="1">
                <a:solidFill>
                  <a:srgbClr val="455F51"/>
                </a:solidFill>
              </a:rPr>
              <a:t>a) a native species</a:t>
            </a:r>
          </a:p>
          <a:p>
            <a:pPr marL="1600200" lvl="1" indent="-742950">
              <a:lnSpc>
                <a:spcPct val="80000"/>
              </a:lnSpc>
              <a:buClr>
                <a:srgbClr val="418AB3"/>
              </a:buClr>
              <a:buFont typeface="+mj-lt"/>
              <a:buAutoNum type="arabicParenR"/>
            </a:pPr>
            <a:r>
              <a:rPr lang="en-US" altLang="en-US" sz="4600" b="1">
                <a:solidFill>
                  <a:srgbClr val="455F51"/>
                </a:solidFill>
              </a:rPr>
              <a:t>e) a &amp; c non-native or introduced</a:t>
            </a:r>
          </a:p>
          <a:p>
            <a:pPr marL="1600200" lvl="1" indent="-742950">
              <a:lnSpc>
                <a:spcPct val="80000"/>
              </a:lnSpc>
              <a:buClr>
                <a:srgbClr val="418AB3"/>
              </a:buClr>
              <a:buFont typeface="+mj-lt"/>
              <a:buAutoNum type="arabicParenR"/>
            </a:pPr>
            <a:r>
              <a:rPr lang="en-US" altLang="en-US" sz="4600" b="1">
                <a:solidFill>
                  <a:srgbClr val="455F51"/>
                </a:solidFill>
              </a:rPr>
              <a:t>b) an invasive species</a:t>
            </a:r>
          </a:p>
          <a:p>
            <a:pPr marL="1600200" lvl="1" indent="-742950">
              <a:lnSpc>
                <a:spcPct val="80000"/>
              </a:lnSpc>
              <a:buClr>
                <a:srgbClr val="418AB3"/>
              </a:buClr>
              <a:buFont typeface="+mj-lt"/>
              <a:buAutoNum type="arabicParenR"/>
            </a:pPr>
            <a:r>
              <a:rPr lang="en-US" altLang="en-US" sz="4600" b="1">
                <a:solidFill>
                  <a:srgbClr val="455F51"/>
                </a:solidFill>
              </a:rPr>
              <a:t>false</a:t>
            </a:r>
          </a:p>
          <a:p>
            <a:pPr marL="1600200" lvl="1" indent="-742950">
              <a:lnSpc>
                <a:spcPct val="80000"/>
              </a:lnSpc>
              <a:buClr>
                <a:srgbClr val="418AB3"/>
              </a:buClr>
              <a:buFont typeface="+mj-lt"/>
              <a:buAutoNum type="arabicParenR"/>
            </a:pPr>
            <a:r>
              <a:rPr lang="en-US" altLang="en-US" sz="4600" b="1">
                <a:solidFill>
                  <a:srgbClr val="455F51"/>
                </a:solidFill>
              </a:rPr>
              <a:t>d) They have no predators.</a:t>
            </a:r>
          </a:p>
          <a:p>
            <a:pPr marL="1600200" lvl="1" indent="-742950">
              <a:lnSpc>
                <a:spcPct val="80000"/>
              </a:lnSpc>
              <a:buClr>
                <a:srgbClr val="418AB3"/>
              </a:buClr>
              <a:buFont typeface="+mj-lt"/>
              <a:buAutoNum type="arabicParenR"/>
            </a:pPr>
            <a:r>
              <a:rPr lang="en-US" altLang="en-US" sz="4600" b="1">
                <a:solidFill>
                  <a:srgbClr val="455F51"/>
                </a:solidFill>
              </a:rPr>
              <a:t>b) human activities</a:t>
            </a:r>
            <a:endParaRPr lang="en-US" altLang="en-US" sz="4600" b="1">
              <a:solidFill>
                <a:srgbClr val="455F51"/>
              </a:solidFill>
              <a:cs typeface="Calibri"/>
            </a:endParaRPr>
          </a:p>
          <a:p>
            <a:pPr marL="1600200" lvl="1" indent="-742950">
              <a:lnSpc>
                <a:spcPct val="80000"/>
              </a:lnSpc>
              <a:buClr>
                <a:srgbClr val="418AB3"/>
              </a:buClr>
              <a:buFont typeface="+mj-lt"/>
              <a:buAutoNum type="arabicParenR"/>
            </a:pPr>
            <a:r>
              <a:rPr lang="en-US" altLang="en-US" sz="4600" b="1">
                <a:solidFill>
                  <a:srgbClr val="455F51"/>
                </a:solidFill>
              </a:rPr>
              <a:t>c) zebra mussels</a:t>
            </a:r>
          </a:p>
          <a:p>
            <a:pPr marL="1600200" lvl="1" indent="-742950">
              <a:lnSpc>
                <a:spcPct val="80000"/>
              </a:lnSpc>
              <a:buClr>
                <a:srgbClr val="418AB3"/>
              </a:buClr>
              <a:buFont typeface="+mj-lt"/>
              <a:buAutoNum type="arabicParenR"/>
            </a:pPr>
            <a:r>
              <a:rPr lang="en-US" altLang="en-US" sz="4600" b="1">
                <a:solidFill>
                  <a:srgbClr val="455F51"/>
                </a:solidFill>
              </a:rPr>
              <a:t>b) common carp</a:t>
            </a:r>
          </a:p>
          <a:p>
            <a:pPr marL="1600200" lvl="1" indent="-742950">
              <a:lnSpc>
                <a:spcPct val="80000"/>
              </a:lnSpc>
              <a:buClr>
                <a:srgbClr val="418AB3"/>
              </a:buClr>
              <a:buFont typeface="+mj-lt"/>
              <a:buAutoNum type="arabicParenR"/>
            </a:pPr>
            <a:r>
              <a:rPr lang="en-US" altLang="en-US" sz="4600" b="1">
                <a:solidFill>
                  <a:srgbClr val="455F51"/>
                </a:solidFill>
              </a:rPr>
              <a:t>a) purple loosestrife</a:t>
            </a:r>
          </a:p>
          <a:p>
            <a:pPr marL="1600200" lvl="1" indent="-742950">
              <a:lnSpc>
                <a:spcPct val="80000"/>
              </a:lnSpc>
              <a:buClr>
                <a:srgbClr val="418AB3"/>
              </a:buClr>
              <a:buFont typeface="+mj-lt"/>
              <a:buAutoNum type="arabicParenR"/>
            </a:pPr>
            <a:r>
              <a:rPr lang="en-US" altLang="en-US" sz="4600" b="1">
                <a:solidFill>
                  <a:srgbClr val="455F51"/>
                </a:solidFill>
              </a:rPr>
              <a:t>d) mosquitofish</a:t>
            </a:r>
            <a:endParaRPr lang="en-US" altLang="en-US" sz="4400" b="1">
              <a:solidFill>
                <a:srgbClr val="455F51"/>
              </a:solidFill>
            </a:endParaRPr>
          </a:p>
          <a:p>
            <a:endParaRPr lang="en-CA"/>
          </a:p>
        </p:txBody>
      </p:sp>
      <p:sp>
        <p:nvSpPr>
          <p:cNvPr id="6" name="TextBox 5">
            <a:extLst>
              <a:ext uri="{FF2B5EF4-FFF2-40B4-BE49-F238E27FC236}">
                <a16:creationId xmlns:a16="http://schemas.microsoft.com/office/drawing/2014/main" id="{B185CAA7-6D7E-482E-B606-A7CE9C45EDFF}"/>
              </a:ext>
            </a:extLst>
          </p:cNvPr>
          <p:cNvSpPr txBox="1"/>
          <p:nvPr/>
        </p:nvSpPr>
        <p:spPr>
          <a:xfrm>
            <a:off x="69116" y="6138042"/>
            <a:ext cx="2995448" cy="184666"/>
          </a:xfrm>
          <a:prstGeom prst="rect">
            <a:avLst/>
          </a:prstGeom>
          <a:noFill/>
        </p:spPr>
        <p:txBody>
          <a:bodyPr wrap="square" rtlCol="0">
            <a:spAutoFit/>
          </a:bodyPr>
          <a:lstStyle/>
          <a:p>
            <a:r>
              <a:rPr lang="en-CA" sz="600" i="1">
                <a:solidFill>
                  <a:schemeClr val="tx1">
                    <a:lumMod val="50000"/>
                    <a:lumOff val="50000"/>
                  </a:schemeClr>
                </a:solidFill>
              </a:rPr>
              <a:t>Image from DUC.</a:t>
            </a:r>
          </a:p>
        </p:txBody>
      </p:sp>
      <p:pic>
        <p:nvPicPr>
          <p:cNvPr id="5" name="Picture 4">
            <a:extLst>
              <a:ext uri="{FF2B5EF4-FFF2-40B4-BE49-F238E27FC236}">
                <a16:creationId xmlns:a16="http://schemas.microsoft.com/office/drawing/2014/main" id="{E0641ED8-830F-4A75-B019-89A4DD7C7B07}"/>
              </a:ext>
            </a:extLst>
          </p:cNvPr>
          <p:cNvPicPr>
            <a:picLocks/>
          </p:cNvPicPr>
          <p:nvPr/>
        </p:nvPicPr>
        <p:blipFill>
          <a:blip r:embed="rId3" cstate="print">
            <a:extLst>
              <a:ext uri="{28A0092B-C50C-407E-A947-70E740481C1C}">
                <a14:useLocalDpi xmlns:a14="http://schemas.microsoft.com/office/drawing/2010/main"/>
              </a:ext>
            </a:extLst>
          </a:blip>
          <a:stretch>
            <a:fillRect/>
          </a:stretch>
        </p:blipFill>
        <p:spPr>
          <a:xfrm>
            <a:off x="9656619" y="4072391"/>
            <a:ext cx="2157984" cy="2157984"/>
          </a:xfrm>
          <a:prstGeom prst="ellipse">
            <a:avLst/>
          </a:prstGeom>
          <a:ln>
            <a:solidFill>
              <a:schemeClr val="accent1"/>
            </a:solidFill>
          </a:ln>
        </p:spPr>
      </p:pic>
    </p:spTree>
    <p:extLst>
      <p:ext uri="{BB962C8B-B14F-4D97-AF65-F5344CB8AC3E}">
        <p14:creationId xmlns:p14="http://schemas.microsoft.com/office/powerpoint/2010/main" val="33805752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48D55-DD93-455C-965E-04A2EC9D4606}"/>
              </a:ext>
            </a:extLst>
          </p:cNvPr>
          <p:cNvSpPr>
            <a:spLocks noGrp="1"/>
          </p:cNvSpPr>
          <p:nvPr>
            <p:ph type="ctrTitle"/>
          </p:nvPr>
        </p:nvSpPr>
        <p:spPr>
          <a:xfrm>
            <a:off x="1066800" y="748066"/>
            <a:ext cx="10058400" cy="5075791"/>
          </a:xfrm>
          <a:blipFill dpi="0" rotWithShape="1">
            <a:blip r:embed="rId3">
              <a:alphaModFix amt="55000"/>
              <a:extLst>
                <a:ext uri="{28A0092B-C50C-407E-A947-70E740481C1C}">
                  <a14:useLocalDpi xmlns:a14="http://schemas.microsoft.com/office/drawing/2010/main"/>
                </a:ext>
              </a:extLst>
            </a:blip>
            <a:srcRect/>
            <a:stretch>
              <a:fillRect/>
            </a:stretch>
          </a:blipFill>
        </p:spPr>
        <p:txBody>
          <a:bodyPr>
            <a:normAutofit fontScale="90000"/>
          </a:bodyPr>
          <a:lstStyle/>
          <a:p>
            <a:pPr algn="ctr"/>
            <a:br>
              <a:rPr lang="en-US" b="1" dirty="0">
                <a:latin typeface="Aleo"/>
              </a:rPr>
            </a:br>
            <a:r>
              <a:rPr lang="en-US" b="1" dirty="0">
                <a:latin typeface="Aleo"/>
              </a:rPr>
              <a:t>Round 3</a:t>
            </a:r>
            <a:br>
              <a:rPr lang="en-US" b="1" dirty="0">
                <a:latin typeface="Aleo"/>
              </a:rPr>
            </a:br>
            <a:r>
              <a:rPr lang="en-US" b="1" dirty="0">
                <a:latin typeface="Aleo"/>
              </a:rPr>
              <a:t>Effects of Invasive Species</a:t>
            </a:r>
            <a:br>
              <a:rPr lang="en-US" b="1" dirty="0">
                <a:latin typeface="Aleo"/>
              </a:rPr>
            </a:br>
            <a:br>
              <a:rPr lang="en-US" b="1" dirty="0">
                <a:latin typeface="Aleo"/>
              </a:rPr>
            </a:br>
            <a:endParaRPr lang="en-CA" b="1" dirty="0">
              <a:latin typeface="Aleo"/>
            </a:endParaRPr>
          </a:p>
        </p:txBody>
      </p:sp>
    </p:spTree>
    <p:extLst>
      <p:ext uri="{BB962C8B-B14F-4D97-AF65-F5344CB8AC3E}">
        <p14:creationId xmlns:p14="http://schemas.microsoft.com/office/powerpoint/2010/main" val="36940624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1AF64-2090-4F85-A147-5B990ADDF813}"/>
              </a:ext>
            </a:extLst>
          </p:cNvPr>
          <p:cNvSpPr>
            <a:spLocks noGrp="1"/>
          </p:cNvSpPr>
          <p:nvPr>
            <p:ph type="title"/>
          </p:nvPr>
        </p:nvSpPr>
        <p:spPr/>
        <p:txBody>
          <a:bodyPr/>
          <a:lstStyle/>
          <a:p>
            <a:r>
              <a:rPr lang="en-US" b="1">
                <a:latin typeface="Aleo" panose="020F0502020204030203"/>
              </a:rPr>
              <a:t>Question #1</a:t>
            </a:r>
            <a:endParaRPr lang="en-CA" b="1">
              <a:latin typeface="Aleo" panose="020F0502020204030203"/>
            </a:endParaRPr>
          </a:p>
        </p:txBody>
      </p:sp>
      <p:sp>
        <p:nvSpPr>
          <p:cNvPr id="3" name="Content Placeholder 2">
            <a:extLst>
              <a:ext uri="{FF2B5EF4-FFF2-40B4-BE49-F238E27FC236}">
                <a16:creationId xmlns:a16="http://schemas.microsoft.com/office/drawing/2014/main" id="{11B6694B-E23B-4B25-B234-A91D0C159636}"/>
              </a:ext>
            </a:extLst>
          </p:cNvPr>
          <p:cNvSpPr>
            <a:spLocks noGrp="1"/>
          </p:cNvSpPr>
          <p:nvPr>
            <p:ph idx="1"/>
          </p:nvPr>
        </p:nvSpPr>
        <p:spPr/>
        <p:txBody>
          <a:bodyPr>
            <a:normAutofit/>
          </a:bodyPr>
          <a:lstStyle/>
          <a:p>
            <a:pPr marL="457200" indent="0">
              <a:buNone/>
            </a:pPr>
            <a:r>
              <a:rPr lang="en-US" altLang="en-US" sz="5000" b="1">
                <a:solidFill>
                  <a:srgbClr val="455F51"/>
                </a:solidFill>
              </a:rPr>
              <a:t>True or False.</a:t>
            </a:r>
          </a:p>
          <a:p>
            <a:pPr marL="457200" indent="0">
              <a:buNone/>
            </a:pPr>
            <a:endParaRPr lang="en-US" altLang="en-US" sz="1800" b="1">
              <a:solidFill>
                <a:srgbClr val="455F51"/>
              </a:solidFill>
            </a:endParaRPr>
          </a:p>
          <a:p>
            <a:pPr marL="457200" indent="0">
              <a:buNone/>
            </a:pPr>
            <a:r>
              <a:rPr lang="en-US" altLang="en-US" sz="5000" b="1">
                <a:solidFill>
                  <a:srgbClr val="455F51"/>
                </a:solidFill>
              </a:rPr>
              <a:t>Invasive species can have a major impact on the ecosystem.</a:t>
            </a:r>
          </a:p>
          <a:p>
            <a:endParaRPr lang="en-CA">
              <a:solidFill>
                <a:srgbClr val="455F51"/>
              </a:solidFill>
            </a:endParaRPr>
          </a:p>
        </p:txBody>
      </p:sp>
      <p:sp>
        <p:nvSpPr>
          <p:cNvPr id="6" name="TextBox 5">
            <a:extLst>
              <a:ext uri="{FF2B5EF4-FFF2-40B4-BE49-F238E27FC236}">
                <a16:creationId xmlns:a16="http://schemas.microsoft.com/office/drawing/2014/main" id="{E9EDF74C-57C4-4194-927A-610F614751B7}"/>
              </a:ext>
            </a:extLst>
          </p:cNvPr>
          <p:cNvSpPr txBox="1"/>
          <p:nvPr/>
        </p:nvSpPr>
        <p:spPr>
          <a:xfrm>
            <a:off x="69116" y="6138042"/>
            <a:ext cx="2995448" cy="184666"/>
          </a:xfrm>
          <a:prstGeom prst="rect">
            <a:avLst/>
          </a:prstGeom>
          <a:noFill/>
        </p:spPr>
        <p:txBody>
          <a:bodyPr wrap="square" rtlCol="0">
            <a:spAutoFit/>
          </a:bodyPr>
          <a:lstStyle/>
          <a:p>
            <a:r>
              <a:rPr lang="en-CA" sz="600" i="1">
                <a:solidFill>
                  <a:schemeClr val="tx1">
                    <a:lumMod val="50000"/>
                    <a:lumOff val="50000"/>
                  </a:schemeClr>
                </a:solidFill>
              </a:rPr>
              <a:t>Image from Bing Images – public domain.</a:t>
            </a:r>
          </a:p>
        </p:txBody>
      </p:sp>
      <p:pic>
        <p:nvPicPr>
          <p:cNvPr id="7" name="Picture 6">
            <a:extLst>
              <a:ext uri="{FF2B5EF4-FFF2-40B4-BE49-F238E27FC236}">
                <a16:creationId xmlns:a16="http://schemas.microsoft.com/office/drawing/2014/main" id="{2A24F82E-B3BD-4C3B-9527-BA00B399C2C7}"/>
              </a:ext>
            </a:extLst>
          </p:cNvPr>
          <p:cNvPicPr>
            <a:picLocks/>
          </p:cNvPicPr>
          <p:nvPr/>
        </p:nvPicPr>
        <p:blipFill>
          <a:blip r:embed="rId3">
            <a:extLst>
              <a:ext uri="{28A0092B-C50C-407E-A947-70E740481C1C}">
                <a14:useLocalDpi xmlns:a14="http://schemas.microsoft.com/office/drawing/2010/main"/>
              </a:ext>
            </a:extLst>
          </a:blip>
          <a:stretch>
            <a:fillRect/>
          </a:stretch>
        </p:blipFill>
        <p:spPr>
          <a:xfrm>
            <a:off x="9719847" y="4072391"/>
            <a:ext cx="2157984" cy="2157984"/>
          </a:xfrm>
          <a:prstGeom prst="ellipse">
            <a:avLst/>
          </a:prstGeom>
          <a:ln>
            <a:solidFill>
              <a:schemeClr val="accent1"/>
            </a:solidFill>
          </a:ln>
        </p:spPr>
      </p:pic>
    </p:spTree>
    <p:extLst>
      <p:ext uri="{BB962C8B-B14F-4D97-AF65-F5344CB8AC3E}">
        <p14:creationId xmlns:p14="http://schemas.microsoft.com/office/powerpoint/2010/main" val="30855389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1AF64-2090-4F85-A147-5B990ADDF813}"/>
              </a:ext>
            </a:extLst>
          </p:cNvPr>
          <p:cNvSpPr>
            <a:spLocks noGrp="1"/>
          </p:cNvSpPr>
          <p:nvPr>
            <p:ph type="title"/>
          </p:nvPr>
        </p:nvSpPr>
        <p:spPr/>
        <p:txBody>
          <a:bodyPr/>
          <a:lstStyle/>
          <a:p>
            <a:r>
              <a:rPr lang="en-US" b="1">
                <a:latin typeface="Aleo" panose="020F0502020204030203"/>
              </a:rPr>
              <a:t>Question #2</a:t>
            </a:r>
            <a:endParaRPr lang="en-CA" b="1">
              <a:latin typeface="Aleo" panose="020F0502020204030203"/>
            </a:endParaRPr>
          </a:p>
        </p:txBody>
      </p:sp>
      <p:sp>
        <p:nvSpPr>
          <p:cNvPr id="3" name="Content Placeholder 2">
            <a:extLst>
              <a:ext uri="{FF2B5EF4-FFF2-40B4-BE49-F238E27FC236}">
                <a16:creationId xmlns:a16="http://schemas.microsoft.com/office/drawing/2014/main" id="{11B6694B-E23B-4B25-B234-A91D0C159636}"/>
              </a:ext>
            </a:extLst>
          </p:cNvPr>
          <p:cNvSpPr>
            <a:spLocks noGrp="1"/>
          </p:cNvSpPr>
          <p:nvPr>
            <p:ph idx="1"/>
          </p:nvPr>
        </p:nvSpPr>
        <p:spPr>
          <a:xfrm>
            <a:off x="737432" y="1737359"/>
            <a:ext cx="9930848" cy="4451231"/>
          </a:xfrm>
        </p:spPr>
        <p:txBody>
          <a:bodyPr>
            <a:normAutofit fontScale="92500" lnSpcReduction="10000"/>
          </a:bodyPr>
          <a:lstStyle/>
          <a:p>
            <a:pPr marL="457200" indent="0">
              <a:buNone/>
            </a:pPr>
            <a:r>
              <a:rPr lang="en-US" altLang="en-US" sz="4400" b="1">
                <a:solidFill>
                  <a:srgbClr val="455F51"/>
                </a:solidFill>
              </a:rPr>
              <a:t>When introduced to a new habitat, non-native plants often threaten native plants in the new habitat. Why do they do this?</a:t>
            </a:r>
          </a:p>
          <a:p>
            <a:pPr marL="457200" indent="0">
              <a:buNone/>
            </a:pPr>
            <a:endParaRPr lang="en-US" altLang="en-US" b="1">
              <a:solidFill>
                <a:srgbClr val="455F51"/>
              </a:solidFill>
            </a:endParaRPr>
          </a:p>
          <a:p>
            <a:pPr marL="857250" lvl="1" indent="0">
              <a:lnSpc>
                <a:spcPct val="80000"/>
              </a:lnSpc>
              <a:buClr>
                <a:srgbClr val="418AB3"/>
              </a:buClr>
              <a:buFontTx/>
              <a:buAutoNum type="alphaLcParenR"/>
            </a:pPr>
            <a:r>
              <a:rPr lang="en-US" altLang="en-US" sz="4100" b="1">
                <a:solidFill>
                  <a:srgbClr val="455F51"/>
                </a:solidFill>
              </a:rPr>
              <a:t> They are able to mutate rapidly</a:t>
            </a:r>
          </a:p>
          <a:p>
            <a:pPr marL="857250" lvl="1" indent="0">
              <a:lnSpc>
                <a:spcPct val="80000"/>
              </a:lnSpc>
              <a:buClr>
                <a:srgbClr val="418AB3"/>
              </a:buClr>
              <a:buFontTx/>
              <a:buAutoNum type="alphaLcParenR"/>
            </a:pPr>
            <a:r>
              <a:rPr lang="en-US" sz="4100" b="1">
                <a:solidFill>
                  <a:srgbClr val="455F51"/>
                </a:solidFill>
              </a:rPr>
              <a:t> They are able to be used for medicine</a:t>
            </a:r>
          </a:p>
          <a:p>
            <a:pPr marL="857250" lvl="1" indent="0">
              <a:lnSpc>
                <a:spcPct val="80000"/>
              </a:lnSpc>
              <a:buClr>
                <a:srgbClr val="418AB3"/>
              </a:buClr>
              <a:buFontTx/>
              <a:buAutoNum type="alphaLcParenR"/>
            </a:pPr>
            <a:r>
              <a:rPr lang="en-US" sz="4100" b="1">
                <a:solidFill>
                  <a:srgbClr val="455F51"/>
                </a:solidFill>
              </a:rPr>
              <a:t> They cause native animals to relocate</a:t>
            </a:r>
          </a:p>
          <a:p>
            <a:pPr marL="857250" lvl="1" indent="0">
              <a:lnSpc>
                <a:spcPct val="80000"/>
              </a:lnSpc>
              <a:buClr>
                <a:srgbClr val="418AB3"/>
              </a:buClr>
              <a:buFontTx/>
              <a:buAutoNum type="alphaLcParenR"/>
            </a:pPr>
            <a:r>
              <a:rPr lang="en-US" sz="4100" b="1">
                <a:solidFill>
                  <a:srgbClr val="455F51"/>
                </a:solidFill>
              </a:rPr>
              <a:t> They compete with native plants for 			resources</a:t>
            </a:r>
            <a:endParaRPr lang="en-CA" sz="4100"/>
          </a:p>
        </p:txBody>
      </p:sp>
      <p:sp>
        <p:nvSpPr>
          <p:cNvPr id="6" name="TextBox 5">
            <a:extLst>
              <a:ext uri="{FF2B5EF4-FFF2-40B4-BE49-F238E27FC236}">
                <a16:creationId xmlns:a16="http://schemas.microsoft.com/office/drawing/2014/main" id="{B185CAA7-6D7E-482E-B606-A7CE9C45EDFF}"/>
              </a:ext>
            </a:extLst>
          </p:cNvPr>
          <p:cNvSpPr txBox="1"/>
          <p:nvPr/>
        </p:nvSpPr>
        <p:spPr>
          <a:xfrm>
            <a:off x="69116" y="6138042"/>
            <a:ext cx="2995448" cy="184666"/>
          </a:xfrm>
          <a:prstGeom prst="rect">
            <a:avLst/>
          </a:prstGeom>
          <a:noFill/>
        </p:spPr>
        <p:txBody>
          <a:bodyPr wrap="square" rtlCol="0">
            <a:spAutoFit/>
          </a:bodyPr>
          <a:lstStyle/>
          <a:p>
            <a:r>
              <a:rPr lang="en-CA" sz="600" i="1">
                <a:solidFill>
                  <a:schemeClr val="tx1">
                    <a:lumMod val="50000"/>
                    <a:lumOff val="50000"/>
                  </a:schemeClr>
                </a:solidFill>
              </a:rPr>
              <a:t>Image from Google.ca/maps.</a:t>
            </a:r>
          </a:p>
        </p:txBody>
      </p:sp>
      <p:pic>
        <p:nvPicPr>
          <p:cNvPr id="8" name="Picture 7">
            <a:extLst>
              <a:ext uri="{FF2B5EF4-FFF2-40B4-BE49-F238E27FC236}">
                <a16:creationId xmlns:a16="http://schemas.microsoft.com/office/drawing/2014/main" id="{2D62F2F9-AB0A-4A2B-BB0E-9A30B3EE5A52}"/>
              </a:ext>
            </a:extLst>
          </p:cNvPr>
          <p:cNvPicPr>
            <a:picLocks/>
          </p:cNvPicPr>
          <p:nvPr/>
        </p:nvPicPr>
        <p:blipFill>
          <a:blip r:embed="rId3" cstate="print">
            <a:extLst>
              <a:ext uri="{28A0092B-C50C-407E-A947-70E740481C1C}">
                <a14:useLocalDpi xmlns:a14="http://schemas.microsoft.com/office/drawing/2010/main"/>
              </a:ext>
            </a:extLst>
          </a:blip>
          <a:stretch>
            <a:fillRect/>
          </a:stretch>
        </p:blipFill>
        <p:spPr>
          <a:xfrm>
            <a:off x="9832988" y="4097665"/>
            <a:ext cx="2157984" cy="2157984"/>
          </a:xfrm>
          <a:prstGeom prst="ellipse">
            <a:avLst/>
          </a:prstGeom>
          <a:solidFill>
            <a:schemeClr val="bg1"/>
          </a:solidFill>
        </p:spPr>
      </p:pic>
    </p:spTree>
    <p:extLst>
      <p:ext uri="{BB962C8B-B14F-4D97-AF65-F5344CB8AC3E}">
        <p14:creationId xmlns:p14="http://schemas.microsoft.com/office/powerpoint/2010/main" val="28517964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1AF64-2090-4F85-A147-5B990ADDF813}"/>
              </a:ext>
            </a:extLst>
          </p:cNvPr>
          <p:cNvSpPr>
            <a:spLocks noGrp="1"/>
          </p:cNvSpPr>
          <p:nvPr>
            <p:ph type="title"/>
          </p:nvPr>
        </p:nvSpPr>
        <p:spPr/>
        <p:txBody>
          <a:bodyPr/>
          <a:lstStyle/>
          <a:p>
            <a:r>
              <a:rPr lang="en-US" b="1">
                <a:latin typeface="Aleo" panose="020F0502020204030203"/>
              </a:rPr>
              <a:t>Question #3</a:t>
            </a:r>
            <a:endParaRPr lang="en-CA" b="1">
              <a:latin typeface="Aleo" panose="020F0502020204030203"/>
            </a:endParaRPr>
          </a:p>
        </p:txBody>
      </p:sp>
      <p:sp>
        <p:nvSpPr>
          <p:cNvPr id="3" name="Content Placeholder 2">
            <a:extLst>
              <a:ext uri="{FF2B5EF4-FFF2-40B4-BE49-F238E27FC236}">
                <a16:creationId xmlns:a16="http://schemas.microsoft.com/office/drawing/2014/main" id="{11B6694B-E23B-4B25-B234-A91D0C159636}"/>
              </a:ext>
            </a:extLst>
          </p:cNvPr>
          <p:cNvSpPr>
            <a:spLocks noGrp="1"/>
          </p:cNvSpPr>
          <p:nvPr>
            <p:ph idx="1"/>
          </p:nvPr>
        </p:nvSpPr>
        <p:spPr>
          <a:xfrm>
            <a:off x="1097280" y="1845734"/>
            <a:ext cx="9027381" cy="4023360"/>
          </a:xfrm>
        </p:spPr>
        <p:txBody>
          <a:bodyPr>
            <a:normAutofit/>
          </a:bodyPr>
          <a:lstStyle/>
          <a:p>
            <a:pPr marL="457200" indent="0">
              <a:buNone/>
            </a:pPr>
            <a:r>
              <a:rPr lang="en-US" altLang="en-US" sz="5000" b="1">
                <a:solidFill>
                  <a:srgbClr val="455F51"/>
                </a:solidFill>
              </a:rPr>
              <a:t>True or False</a:t>
            </a:r>
          </a:p>
          <a:p>
            <a:pPr marL="457200" indent="0">
              <a:buNone/>
            </a:pPr>
            <a:endParaRPr lang="en-US" altLang="en-US" sz="1800" b="1">
              <a:solidFill>
                <a:srgbClr val="455F51"/>
              </a:solidFill>
            </a:endParaRPr>
          </a:p>
          <a:p>
            <a:pPr marL="457200" indent="0">
              <a:buNone/>
            </a:pPr>
            <a:r>
              <a:rPr lang="en-US" altLang="en-US" sz="4400" b="1">
                <a:solidFill>
                  <a:srgbClr val="455F51"/>
                </a:solidFill>
              </a:rPr>
              <a:t>Invasive species grow quickly due to the lack of predators, this leads to a decline or extinction of the native population.</a:t>
            </a:r>
            <a:endParaRPr lang="en-US" altLang="en-US" sz="4000" b="1">
              <a:solidFill>
                <a:srgbClr val="455F51"/>
              </a:solidFill>
            </a:endParaRPr>
          </a:p>
          <a:p>
            <a:pPr marL="857250" lvl="1" indent="0">
              <a:lnSpc>
                <a:spcPct val="80000"/>
              </a:lnSpc>
              <a:buClr>
                <a:srgbClr val="418AB3"/>
              </a:buClr>
              <a:buNone/>
            </a:pPr>
            <a:endParaRPr lang="en-US" altLang="en-US" sz="4400" b="1">
              <a:solidFill>
                <a:srgbClr val="455F51"/>
              </a:solidFill>
            </a:endParaRPr>
          </a:p>
          <a:p>
            <a:endParaRPr lang="en-CA"/>
          </a:p>
        </p:txBody>
      </p:sp>
      <p:sp>
        <p:nvSpPr>
          <p:cNvPr id="6" name="TextBox 5">
            <a:extLst>
              <a:ext uri="{FF2B5EF4-FFF2-40B4-BE49-F238E27FC236}">
                <a16:creationId xmlns:a16="http://schemas.microsoft.com/office/drawing/2014/main" id="{B185CAA7-6D7E-482E-B606-A7CE9C45EDFF}"/>
              </a:ext>
            </a:extLst>
          </p:cNvPr>
          <p:cNvSpPr txBox="1"/>
          <p:nvPr/>
        </p:nvSpPr>
        <p:spPr>
          <a:xfrm>
            <a:off x="69116" y="6138042"/>
            <a:ext cx="2995448" cy="184666"/>
          </a:xfrm>
          <a:prstGeom prst="rect">
            <a:avLst/>
          </a:prstGeom>
          <a:noFill/>
        </p:spPr>
        <p:txBody>
          <a:bodyPr wrap="square" rtlCol="0">
            <a:spAutoFit/>
          </a:bodyPr>
          <a:lstStyle/>
          <a:p>
            <a:r>
              <a:rPr lang="en-CA" sz="600" i="1">
                <a:solidFill>
                  <a:schemeClr val="tx1">
                    <a:lumMod val="50000"/>
                    <a:lumOff val="50000"/>
                  </a:schemeClr>
                </a:solidFill>
              </a:rPr>
              <a:t>Image from https://whsrn.org/whsrn_sites/fraser-river-estuary/.</a:t>
            </a:r>
          </a:p>
        </p:txBody>
      </p:sp>
      <p:pic>
        <p:nvPicPr>
          <p:cNvPr id="7" name="Picture 6">
            <a:extLst>
              <a:ext uri="{FF2B5EF4-FFF2-40B4-BE49-F238E27FC236}">
                <a16:creationId xmlns:a16="http://schemas.microsoft.com/office/drawing/2014/main" id="{071EF59F-0537-452E-A96C-06F6AC609E2D}"/>
              </a:ext>
            </a:extLst>
          </p:cNvPr>
          <p:cNvPicPr>
            <a:picLocks/>
          </p:cNvPicPr>
          <p:nvPr/>
        </p:nvPicPr>
        <p:blipFill>
          <a:blip r:embed="rId3">
            <a:extLst>
              <a:ext uri="{28A0092B-C50C-407E-A947-70E740481C1C}">
                <a14:useLocalDpi xmlns:a14="http://schemas.microsoft.com/office/drawing/2010/main"/>
              </a:ext>
            </a:extLst>
          </a:blip>
          <a:stretch>
            <a:fillRect/>
          </a:stretch>
        </p:blipFill>
        <p:spPr>
          <a:xfrm>
            <a:off x="9814534" y="3980058"/>
            <a:ext cx="2157984" cy="2157984"/>
          </a:xfrm>
          <a:prstGeom prst="ellipse">
            <a:avLst/>
          </a:prstGeom>
          <a:ln>
            <a:solidFill>
              <a:schemeClr val="accent1"/>
            </a:solidFill>
          </a:ln>
        </p:spPr>
      </p:pic>
    </p:spTree>
    <p:extLst>
      <p:ext uri="{BB962C8B-B14F-4D97-AF65-F5344CB8AC3E}">
        <p14:creationId xmlns:p14="http://schemas.microsoft.com/office/powerpoint/2010/main" val="13131300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1AF64-2090-4F85-A147-5B990ADDF813}"/>
              </a:ext>
            </a:extLst>
          </p:cNvPr>
          <p:cNvSpPr>
            <a:spLocks noGrp="1"/>
          </p:cNvSpPr>
          <p:nvPr>
            <p:ph type="title"/>
          </p:nvPr>
        </p:nvSpPr>
        <p:spPr/>
        <p:txBody>
          <a:bodyPr/>
          <a:lstStyle/>
          <a:p>
            <a:r>
              <a:rPr lang="en-US" b="1">
                <a:latin typeface="Aleo" panose="020F0502020204030203"/>
              </a:rPr>
              <a:t>Question #1</a:t>
            </a:r>
            <a:endParaRPr lang="en-CA" b="1">
              <a:latin typeface="Aleo" panose="020F0502020204030203"/>
            </a:endParaRPr>
          </a:p>
        </p:txBody>
      </p:sp>
      <p:sp>
        <p:nvSpPr>
          <p:cNvPr id="3" name="Content Placeholder 2">
            <a:extLst>
              <a:ext uri="{FF2B5EF4-FFF2-40B4-BE49-F238E27FC236}">
                <a16:creationId xmlns:a16="http://schemas.microsoft.com/office/drawing/2014/main" id="{11B6694B-E23B-4B25-B234-A91D0C159636}"/>
              </a:ext>
            </a:extLst>
          </p:cNvPr>
          <p:cNvSpPr>
            <a:spLocks noGrp="1"/>
          </p:cNvSpPr>
          <p:nvPr>
            <p:ph idx="1"/>
          </p:nvPr>
        </p:nvSpPr>
        <p:spPr>
          <a:xfrm>
            <a:off x="1097280" y="1845734"/>
            <a:ext cx="10408920" cy="4023360"/>
          </a:xfrm>
        </p:spPr>
        <p:txBody>
          <a:bodyPr>
            <a:normAutofit/>
          </a:bodyPr>
          <a:lstStyle/>
          <a:p>
            <a:pPr marL="457200" indent="0">
              <a:buNone/>
            </a:pPr>
            <a:r>
              <a:rPr lang="en-US" altLang="en-US" sz="5000" b="1">
                <a:solidFill>
                  <a:srgbClr val="455F51"/>
                </a:solidFill>
              </a:rPr>
              <a:t>What two things make up a wetland?</a:t>
            </a:r>
          </a:p>
          <a:p>
            <a:pPr marL="457200" indent="0">
              <a:buNone/>
            </a:pPr>
            <a:endParaRPr lang="en-US" altLang="en-US" sz="2200" b="1"/>
          </a:p>
          <a:p>
            <a:pPr marL="857250" lvl="1" indent="0">
              <a:lnSpc>
                <a:spcPct val="80000"/>
              </a:lnSpc>
              <a:buClr>
                <a:srgbClr val="418AB3"/>
              </a:buClr>
              <a:buFontTx/>
              <a:buAutoNum type="alphaLcParenR"/>
            </a:pPr>
            <a:r>
              <a:rPr lang="en-US" altLang="en-US" sz="4400" b="1">
                <a:solidFill>
                  <a:srgbClr val="455F51"/>
                </a:solidFill>
              </a:rPr>
              <a:t> water &amp; sun</a:t>
            </a:r>
          </a:p>
          <a:p>
            <a:pPr marL="857250" lvl="1" indent="0">
              <a:lnSpc>
                <a:spcPct val="80000"/>
              </a:lnSpc>
              <a:buClr>
                <a:srgbClr val="418AB3"/>
              </a:buClr>
              <a:buFontTx/>
              <a:buAutoNum type="alphaLcParenR"/>
            </a:pPr>
            <a:r>
              <a:rPr lang="en-US" altLang="en-US" sz="4400" b="1">
                <a:solidFill>
                  <a:srgbClr val="455F51"/>
                </a:solidFill>
              </a:rPr>
              <a:t> water &amp; plants</a:t>
            </a:r>
          </a:p>
          <a:p>
            <a:pPr marL="857250" lvl="1" indent="0">
              <a:lnSpc>
                <a:spcPct val="80000"/>
              </a:lnSpc>
              <a:buClr>
                <a:srgbClr val="418AB3"/>
              </a:buClr>
              <a:buFontTx/>
              <a:buAutoNum type="alphaLcParenR"/>
            </a:pPr>
            <a:r>
              <a:rPr lang="en-US" altLang="en-US" sz="4400" b="1">
                <a:solidFill>
                  <a:srgbClr val="455F51"/>
                </a:solidFill>
              </a:rPr>
              <a:t> water &amp; animals</a:t>
            </a:r>
          </a:p>
          <a:p>
            <a:pPr marL="857250" lvl="1" indent="0">
              <a:lnSpc>
                <a:spcPct val="80000"/>
              </a:lnSpc>
              <a:buClr>
                <a:srgbClr val="418AB3"/>
              </a:buClr>
              <a:buFontTx/>
              <a:buAutoNum type="alphaLcParenR"/>
            </a:pPr>
            <a:r>
              <a:rPr lang="en-US" altLang="en-US" sz="4400" b="1">
                <a:solidFill>
                  <a:srgbClr val="455F51"/>
                </a:solidFill>
              </a:rPr>
              <a:t> water &amp; land</a:t>
            </a:r>
          </a:p>
          <a:p>
            <a:endParaRPr lang="en-CA"/>
          </a:p>
        </p:txBody>
      </p:sp>
      <p:sp>
        <p:nvSpPr>
          <p:cNvPr id="6" name="TextBox 5">
            <a:extLst>
              <a:ext uri="{FF2B5EF4-FFF2-40B4-BE49-F238E27FC236}">
                <a16:creationId xmlns:a16="http://schemas.microsoft.com/office/drawing/2014/main" id="{E9EDF74C-57C4-4194-927A-610F614751B7}"/>
              </a:ext>
            </a:extLst>
          </p:cNvPr>
          <p:cNvSpPr txBox="1"/>
          <p:nvPr/>
        </p:nvSpPr>
        <p:spPr>
          <a:xfrm>
            <a:off x="69116" y="6138042"/>
            <a:ext cx="2995448" cy="184666"/>
          </a:xfrm>
          <a:prstGeom prst="rect">
            <a:avLst/>
          </a:prstGeom>
          <a:noFill/>
        </p:spPr>
        <p:txBody>
          <a:bodyPr wrap="square" rtlCol="0">
            <a:spAutoFit/>
          </a:bodyPr>
          <a:lstStyle/>
          <a:p>
            <a:r>
              <a:rPr lang="en-CA" sz="600" i="1">
                <a:solidFill>
                  <a:schemeClr val="tx1">
                    <a:lumMod val="50000"/>
                    <a:lumOff val="50000"/>
                  </a:schemeClr>
                </a:solidFill>
              </a:rPr>
              <a:t>Image from </a:t>
            </a:r>
            <a:r>
              <a:rPr lang="en-CA" sz="600" i="1" u="sng">
                <a:solidFill>
                  <a:schemeClr val="tx1">
                    <a:lumMod val="50000"/>
                    <a:lumOff val="50000"/>
                  </a:schemeClr>
                </a:solidFill>
                <a:effectLst/>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https://www.pexels.com/photo/water-drop-40784/</a:t>
            </a:r>
            <a:endParaRPr lang="en-CA" sz="600" i="1">
              <a:solidFill>
                <a:schemeClr val="tx1">
                  <a:lumMod val="50000"/>
                  <a:lumOff val="50000"/>
                </a:schemeClr>
              </a:solidFill>
              <a:effectLst/>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03473BFA-EF8C-4683-B2F5-A42E5DB643A4}"/>
              </a:ext>
            </a:extLst>
          </p:cNvPr>
          <p:cNvPicPr>
            <a:picLocks/>
          </p:cNvPicPr>
          <p:nvPr/>
        </p:nvPicPr>
        <p:blipFill>
          <a:blip r:embed="rId4" cstate="print">
            <a:extLst>
              <a:ext uri="{28A0092B-C50C-407E-A947-70E740481C1C}">
                <a14:useLocalDpi xmlns:a14="http://schemas.microsoft.com/office/drawing/2010/main"/>
              </a:ext>
            </a:extLst>
          </a:blip>
          <a:stretch>
            <a:fillRect/>
          </a:stretch>
        </p:blipFill>
        <p:spPr>
          <a:xfrm>
            <a:off x="9664700" y="3980058"/>
            <a:ext cx="2157984" cy="2157984"/>
          </a:xfrm>
          <a:prstGeom prst="ellipse">
            <a:avLst/>
          </a:prstGeom>
          <a:ln>
            <a:solidFill>
              <a:srgbClr val="99CB38"/>
            </a:solidFill>
          </a:ln>
        </p:spPr>
      </p:pic>
    </p:spTree>
    <p:extLst>
      <p:ext uri="{BB962C8B-B14F-4D97-AF65-F5344CB8AC3E}">
        <p14:creationId xmlns:p14="http://schemas.microsoft.com/office/powerpoint/2010/main" val="24981844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1AF64-2090-4F85-A147-5B990ADDF813}"/>
              </a:ext>
            </a:extLst>
          </p:cNvPr>
          <p:cNvSpPr>
            <a:spLocks noGrp="1"/>
          </p:cNvSpPr>
          <p:nvPr>
            <p:ph type="title"/>
          </p:nvPr>
        </p:nvSpPr>
        <p:spPr/>
        <p:txBody>
          <a:bodyPr/>
          <a:lstStyle/>
          <a:p>
            <a:r>
              <a:rPr lang="en-US" b="1">
                <a:latin typeface="Aleo" panose="020F0502020204030203"/>
              </a:rPr>
              <a:t>Question #4</a:t>
            </a:r>
            <a:endParaRPr lang="en-CA" b="1">
              <a:latin typeface="Aleo" panose="020F0502020204030203"/>
            </a:endParaRPr>
          </a:p>
        </p:txBody>
      </p:sp>
      <p:sp>
        <p:nvSpPr>
          <p:cNvPr id="3" name="Content Placeholder 2">
            <a:extLst>
              <a:ext uri="{FF2B5EF4-FFF2-40B4-BE49-F238E27FC236}">
                <a16:creationId xmlns:a16="http://schemas.microsoft.com/office/drawing/2014/main" id="{11B6694B-E23B-4B25-B234-A91D0C159636}"/>
              </a:ext>
            </a:extLst>
          </p:cNvPr>
          <p:cNvSpPr>
            <a:spLocks noGrp="1"/>
          </p:cNvSpPr>
          <p:nvPr>
            <p:ph idx="1"/>
          </p:nvPr>
        </p:nvSpPr>
        <p:spPr/>
        <p:txBody>
          <a:bodyPr>
            <a:normAutofit fontScale="85000" lnSpcReduction="20000"/>
          </a:bodyPr>
          <a:lstStyle/>
          <a:p>
            <a:pPr marL="457200" indent="0">
              <a:buNone/>
            </a:pPr>
            <a:r>
              <a:rPr lang="en-US" altLang="en-US" sz="4800" b="1">
                <a:solidFill>
                  <a:srgbClr val="455F51"/>
                </a:solidFill>
              </a:rPr>
              <a:t>Invasive species have been identified by the World Conservation Union as the ______ most significant threat to biodiversity.</a:t>
            </a:r>
          </a:p>
          <a:p>
            <a:pPr marL="457200" indent="0">
              <a:buNone/>
            </a:pPr>
            <a:endParaRPr lang="en-US" altLang="en-US" sz="2200" b="1">
              <a:solidFill>
                <a:srgbClr val="455F51"/>
              </a:solidFill>
            </a:endParaRPr>
          </a:p>
          <a:p>
            <a:pPr marL="857250" lvl="1" indent="0">
              <a:lnSpc>
                <a:spcPct val="80000"/>
              </a:lnSpc>
              <a:buClr>
                <a:srgbClr val="418AB3"/>
              </a:buClr>
              <a:buFontTx/>
              <a:buAutoNum type="alphaLcParenR"/>
            </a:pPr>
            <a:r>
              <a:rPr lang="en-US" altLang="en-US" sz="4400" b="1">
                <a:solidFill>
                  <a:srgbClr val="455F51"/>
                </a:solidFill>
              </a:rPr>
              <a:t> first</a:t>
            </a:r>
          </a:p>
          <a:p>
            <a:pPr marL="857250" lvl="1" indent="0">
              <a:lnSpc>
                <a:spcPct val="80000"/>
              </a:lnSpc>
              <a:buClr>
                <a:srgbClr val="418AB3"/>
              </a:buClr>
              <a:buFontTx/>
              <a:buAutoNum type="alphaLcParenR"/>
            </a:pPr>
            <a:r>
              <a:rPr lang="en-US" altLang="en-US" sz="4400" b="1">
                <a:solidFill>
                  <a:srgbClr val="455F51"/>
                </a:solidFill>
              </a:rPr>
              <a:t> second</a:t>
            </a:r>
          </a:p>
          <a:p>
            <a:pPr marL="857250" lvl="1" indent="0">
              <a:lnSpc>
                <a:spcPct val="80000"/>
              </a:lnSpc>
              <a:buClr>
                <a:srgbClr val="418AB3"/>
              </a:buClr>
              <a:buFontTx/>
              <a:buAutoNum type="alphaLcParenR"/>
            </a:pPr>
            <a:r>
              <a:rPr lang="en-US" altLang="en-US" sz="4400" b="1">
                <a:solidFill>
                  <a:srgbClr val="455F51"/>
                </a:solidFill>
              </a:rPr>
              <a:t> third</a:t>
            </a:r>
          </a:p>
          <a:p>
            <a:pPr marL="857250" lvl="1" indent="0">
              <a:lnSpc>
                <a:spcPct val="80000"/>
              </a:lnSpc>
              <a:buClr>
                <a:srgbClr val="418AB3"/>
              </a:buClr>
              <a:buFontTx/>
              <a:buAutoNum type="alphaLcParenR"/>
            </a:pPr>
            <a:r>
              <a:rPr lang="en-US" altLang="en-US" sz="4400" b="1">
                <a:solidFill>
                  <a:srgbClr val="455F51"/>
                </a:solidFill>
              </a:rPr>
              <a:t> fourth</a:t>
            </a:r>
          </a:p>
          <a:p>
            <a:pPr marL="857250" lvl="1" indent="0">
              <a:lnSpc>
                <a:spcPct val="80000"/>
              </a:lnSpc>
              <a:buClr>
                <a:srgbClr val="418AB3"/>
              </a:buClr>
              <a:buFontTx/>
              <a:buAutoNum type="alphaLcParenR"/>
            </a:pPr>
            <a:r>
              <a:rPr lang="en-US" altLang="en-US" sz="4400" b="1">
                <a:solidFill>
                  <a:srgbClr val="455F51"/>
                </a:solidFill>
              </a:rPr>
              <a:t> fifth</a:t>
            </a:r>
          </a:p>
          <a:p>
            <a:endParaRPr lang="en-CA"/>
          </a:p>
        </p:txBody>
      </p:sp>
      <p:sp>
        <p:nvSpPr>
          <p:cNvPr id="6" name="TextBox 5">
            <a:extLst>
              <a:ext uri="{FF2B5EF4-FFF2-40B4-BE49-F238E27FC236}">
                <a16:creationId xmlns:a16="http://schemas.microsoft.com/office/drawing/2014/main" id="{B185CAA7-6D7E-482E-B606-A7CE9C45EDFF}"/>
              </a:ext>
            </a:extLst>
          </p:cNvPr>
          <p:cNvSpPr txBox="1"/>
          <p:nvPr/>
        </p:nvSpPr>
        <p:spPr>
          <a:xfrm>
            <a:off x="69116" y="6138042"/>
            <a:ext cx="2995448" cy="184666"/>
          </a:xfrm>
          <a:prstGeom prst="rect">
            <a:avLst/>
          </a:prstGeom>
          <a:noFill/>
        </p:spPr>
        <p:txBody>
          <a:bodyPr wrap="square" rtlCol="0">
            <a:spAutoFit/>
          </a:bodyPr>
          <a:lstStyle/>
          <a:p>
            <a:r>
              <a:rPr lang="en-CA" sz="600" i="1">
                <a:solidFill>
                  <a:schemeClr val="tx1">
                    <a:lumMod val="50000"/>
                    <a:lumOff val="50000"/>
                  </a:schemeClr>
                </a:solidFill>
              </a:rPr>
              <a:t>Image from Bing Images – public domain.</a:t>
            </a:r>
          </a:p>
        </p:txBody>
      </p:sp>
      <p:pic>
        <p:nvPicPr>
          <p:cNvPr id="11266" name="Picture 2" descr="See the source image">
            <a:extLst>
              <a:ext uri="{FF2B5EF4-FFF2-40B4-BE49-F238E27FC236}">
                <a16:creationId xmlns:a16="http://schemas.microsoft.com/office/drawing/2014/main" id="{6D7E3D68-F7A0-4B29-9C43-CDB9F1AB4067}"/>
              </a:ext>
            </a:extLst>
          </p:cNvPr>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9804400" y="4070375"/>
            <a:ext cx="2160000" cy="2160000"/>
          </a:xfrm>
          <a:prstGeom prst="ellipse">
            <a:avLst/>
          </a:prstGeom>
          <a:noFill/>
          <a:ln>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44815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1AF64-2090-4F85-A147-5B990ADDF813}"/>
              </a:ext>
            </a:extLst>
          </p:cNvPr>
          <p:cNvSpPr>
            <a:spLocks noGrp="1"/>
          </p:cNvSpPr>
          <p:nvPr>
            <p:ph type="title"/>
          </p:nvPr>
        </p:nvSpPr>
        <p:spPr/>
        <p:txBody>
          <a:bodyPr/>
          <a:lstStyle/>
          <a:p>
            <a:r>
              <a:rPr lang="en-US" b="1">
                <a:latin typeface="Aleo" panose="020F0502020204030203"/>
              </a:rPr>
              <a:t>Question #5</a:t>
            </a:r>
            <a:endParaRPr lang="en-CA" b="1">
              <a:latin typeface="Aleo" panose="020F0502020204030203"/>
            </a:endParaRPr>
          </a:p>
        </p:txBody>
      </p:sp>
      <p:sp>
        <p:nvSpPr>
          <p:cNvPr id="3" name="Content Placeholder 2">
            <a:extLst>
              <a:ext uri="{FF2B5EF4-FFF2-40B4-BE49-F238E27FC236}">
                <a16:creationId xmlns:a16="http://schemas.microsoft.com/office/drawing/2014/main" id="{11B6694B-E23B-4B25-B234-A91D0C159636}"/>
              </a:ext>
            </a:extLst>
          </p:cNvPr>
          <p:cNvSpPr>
            <a:spLocks noGrp="1"/>
          </p:cNvSpPr>
          <p:nvPr>
            <p:ph idx="1"/>
          </p:nvPr>
        </p:nvSpPr>
        <p:spPr/>
        <p:txBody>
          <a:bodyPr vert="horz" lIns="0" tIns="45720" rIns="0" bIns="45720" rtlCol="0" anchor="t">
            <a:normAutofit lnSpcReduction="10000"/>
          </a:bodyPr>
          <a:lstStyle/>
          <a:p>
            <a:pPr marL="457200" indent="0">
              <a:buNone/>
            </a:pPr>
            <a:r>
              <a:rPr lang="en-US" altLang="en-US" sz="5000" b="1">
                <a:solidFill>
                  <a:srgbClr val="455F51"/>
                </a:solidFill>
              </a:rPr>
              <a:t>Invasive species lead to all these problems except:</a:t>
            </a:r>
          </a:p>
          <a:p>
            <a:pPr marL="457200" indent="0">
              <a:buNone/>
            </a:pPr>
            <a:endParaRPr lang="en-US" altLang="en-US" sz="1500" b="1">
              <a:solidFill>
                <a:srgbClr val="455F51"/>
              </a:solidFill>
            </a:endParaRPr>
          </a:p>
          <a:p>
            <a:pPr marL="857250" lvl="1" indent="0">
              <a:lnSpc>
                <a:spcPct val="80000"/>
              </a:lnSpc>
              <a:buClr>
                <a:srgbClr val="418AB3"/>
              </a:buClr>
              <a:buFontTx/>
              <a:buAutoNum type="alphaLcParenR"/>
            </a:pPr>
            <a:r>
              <a:rPr lang="en-US" altLang="en-US" sz="4400" b="1">
                <a:solidFill>
                  <a:srgbClr val="455F51"/>
                </a:solidFill>
              </a:rPr>
              <a:t> increased biodiversity</a:t>
            </a:r>
          </a:p>
          <a:p>
            <a:pPr marL="857250" lvl="1" indent="0">
              <a:lnSpc>
                <a:spcPct val="80000"/>
              </a:lnSpc>
              <a:buClr>
                <a:srgbClr val="418AB3"/>
              </a:buClr>
              <a:buFontTx/>
              <a:buAutoNum type="alphaLcParenR"/>
            </a:pPr>
            <a:r>
              <a:rPr lang="en-US" sz="4400" b="1">
                <a:solidFill>
                  <a:srgbClr val="455F51"/>
                </a:solidFill>
              </a:rPr>
              <a:t> loss of biodiversity</a:t>
            </a:r>
          </a:p>
          <a:p>
            <a:pPr marL="857250" lvl="1" indent="0">
              <a:lnSpc>
                <a:spcPct val="80000"/>
              </a:lnSpc>
              <a:buClr>
                <a:srgbClr val="418AB3"/>
              </a:buClr>
              <a:buFontTx/>
              <a:buAutoNum type="alphaLcParenR"/>
            </a:pPr>
            <a:r>
              <a:rPr lang="en-US" sz="4400" b="1">
                <a:solidFill>
                  <a:srgbClr val="455F51"/>
                </a:solidFill>
              </a:rPr>
              <a:t> disease</a:t>
            </a:r>
          </a:p>
          <a:p>
            <a:pPr marL="857250" lvl="1" indent="0">
              <a:lnSpc>
                <a:spcPct val="80000"/>
              </a:lnSpc>
              <a:buClr>
                <a:srgbClr val="418AB3"/>
              </a:buClr>
              <a:buFontTx/>
              <a:buAutoNum type="alphaLcParenR"/>
            </a:pPr>
            <a:r>
              <a:rPr lang="en-US" sz="4400" b="1">
                <a:solidFill>
                  <a:srgbClr val="455F51"/>
                </a:solidFill>
              </a:rPr>
              <a:t> loss of native species</a:t>
            </a:r>
          </a:p>
          <a:p>
            <a:pPr marL="857250" lvl="1" indent="0">
              <a:lnSpc>
                <a:spcPct val="80000"/>
              </a:lnSpc>
              <a:buClr>
                <a:srgbClr val="418AB3"/>
              </a:buClr>
              <a:buNone/>
            </a:pPr>
            <a:endParaRPr lang="en-CA"/>
          </a:p>
        </p:txBody>
      </p:sp>
      <p:sp>
        <p:nvSpPr>
          <p:cNvPr id="6" name="TextBox 5">
            <a:extLst>
              <a:ext uri="{FF2B5EF4-FFF2-40B4-BE49-F238E27FC236}">
                <a16:creationId xmlns:a16="http://schemas.microsoft.com/office/drawing/2014/main" id="{B185CAA7-6D7E-482E-B606-A7CE9C45EDFF}"/>
              </a:ext>
            </a:extLst>
          </p:cNvPr>
          <p:cNvSpPr txBox="1"/>
          <p:nvPr/>
        </p:nvSpPr>
        <p:spPr>
          <a:xfrm>
            <a:off x="69116" y="6138042"/>
            <a:ext cx="2995448" cy="184666"/>
          </a:xfrm>
          <a:prstGeom prst="rect">
            <a:avLst/>
          </a:prstGeom>
          <a:noFill/>
        </p:spPr>
        <p:txBody>
          <a:bodyPr wrap="square" rtlCol="0">
            <a:spAutoFit/>
          </a:bodyPr>
          <a:lstStyle/>
          <a:p>
            <a:r>
              <a:rPr lang="en-CA" sz="600" i="1">
                <a:solidFill>
                  <a:schemeClr val="tx1">
                    <a:lumMod val="50000"/>
                    <a:lumOff val="50000"/>
                  </a:schemeClr>
                </a:solidFill>
              </a:rPr>
              <a:t>Image from Ducks Unlimited Canada</a:t>
            </a:r>
          </a:p>
        </p:txBody>
      </p:sp>
      <p:pic>
        <p:nvPicPr>
          <p:cNvPr id="5" name="Picture 4">
            <a:extLst>
              <a:ext uri="{FF2B5EF4-FFF2-40B4-BE49-F238E27FC236}">
                <a16:creationId xmlns:a16="http://schemas.microsoft.com/office/drawing/2014/main" id="{6B027DAC-FF28-4B6F-850B-A367D9FA112A}"/>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9762930" y="4040641"/>
            <a:ext cx="2160000" cy="2160000"/>
          </a:xfrm>
          <a:prstGeom prst="ellipse">
            <a:avLst/>
          </a:prstGeom>
          <a:ln>
            <a:solidFill>
              <a:schemeClr val="accent1"/>
            </a:solidFill>
          </a:ln>
        </p:spPr>
      </p:pic>
    </p:spTree>
    <p:extLst>
      <p:ext uri="{BB962C8B-B14F-4D97-AF65-F5344CB8AC3E}">
        <p14:creationId xmlns:p14="http://schemas.microsoft.com/office/powerpoint/2010/main" val="4079891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1AF64-2090-4F85-A147-5B990ADDF813}"/>
              </a:ext>
            </a:extLst>
          </p:cNvPr>
          <p:cNvSpPr>
            <a:spLocks noGrp="1"/>
          </p:cNvSpPr>
          <p:nvPr>
            <p:ph type="title"/>
          </p:nvPr>
        </p:nvSpPr>
        <p:spPr/>
        <p:txBody>
          <a:bodyPr/>
          <a:lstStyle/>
          <a:p>
            <a:r>
              <a:rPr lang="en-US" b="1">
                <a:latin typeface="Aleo" panose="020F0502020204030203"/>
              </a:rPr>
              <a:t>Question #6</a:t>
            </a:r>
            <a:endParaRPr lang="en-CA" b="1">
              <a:latin typeface="Aleo" panose="020F0502020204030203"/>
            </a:endParaRPr>
          </a:p>
        </p:txBody>
      </p:sp>
      <p:sp>
        <p:nvSpPr>
          <p:cNvPr id="3" name="Content Placeholder 2">
            <a:extLst>
              <a:ext uri="{FF2B5EF4-FFF2-40B4-BE49-F238E27FC236}">
                <a16:creationId xmlns:a16="http://schemas.microsoft.com/office/drawing/2014/main" id="{11B6694B-E23B-4B25-B234-A91D0C159636}"/>
              </a:ext>
            </a:extLst>
          </p:cNvPr>
          <p:cNvSpPr>
            <a:spLocks noGrp="1"/>
          </p:cNvSpPr>
          <p:nvPr>
            <p:ph idx="1"/>
          </p:nvPr>
        </p:nvSpPr>
        <p:spPr/>
        <p:txBody>
          <a:bodyPr>
            <a:normAutofit fontScale="77500" lnSpcReduction="20000"/>
          </a:bodyPr>
          <a:lstStyle/>
          <a:p>
            <a:pPr marL="457200" indent="0">
              <a:buNone/>
            </a:pPr>
            <a:r>
              <a:rPr lang="en-US" sz="4800" b="1" i="0">
                <a:solidFill>
                  <a:srgbClr val="455F51"/>
                </a:solidFill>
                <a:effectLst/>
              </a:rPr>
              <a:t>Leafy spurge infests 340,000 acres of land in Manitoba, costing taxpayers an estimated $___ million per year to protect grazing land, public land, and rights-of-way.</a:t>
            </a:r>
            <a:endParaRPr lang="en-US" altLang="en-US" sz="5000" b="1">
              <a:solidFill>
                <a:srgbClr val="455F51"/>
              </a:solidFill>
            </a:endParaRPr>
          </a:p>
          <a:p>
            <a:pPr marL="457200" indent="0">
              <a:buNone/>
            </a:pPr>
            <a:endParaRPr lang="en-US" altLang="en-US" sz="1700" b="1">
              <a:solidFill>
                <a:srgbClr val="455F51"/>
              </a:solidFill>
            </a:endParaRPr>
          </a:p>
          <a:p>
            <a:pPr marL="857250" lvl="1" indent="0">
              <a:lnSpc>
                <a:spcPct val="80000"/>
              </a:lnSpc>
              <a:buClr>
                <a:srgbClr val="418AB3"/>
              </a:buClr>
              <a:buFontTx/>
              <a:buAutoNum type="alphaLcParenR"/>
            </a:pPr>
            <a:r>
              <a:rPr lang="en-US" altLang="en-US" sz="4400" b="1">
                <a:solidFill>
                  <a:srgbClr val="455F51"/>
                </a:solidFill>
              </a:rPr>
              <a:t> 3</a:t>
            </a:r>
          </a:p>
          <a:p>
            <a:pPr marL="857250" lvl="1" indent="0">
              <a:lnSpc>
                <a:spcPct val="80000"/>
              </a:lnSpc>
              <a:buClr>
                <a:srgbClr val="418AB3"/>
              </a:buClr>
              <a:buFontTx/>
              <a:buAutoNum type="alphaLcParenR"/>
            </a:pPr>
            <a:r>
              <a:rPr lang="en-US" altLang="en-US" sz="4400" b="1">
                <a:solidFill>
                  <a:srgbClr val="455F51"/>
                </a:solidFill>
              </a:rPr>
              <a:t> 7</a:t>
            </a:r>
          </a:p>
          <a:p>
            <a:pPr marL="857250" lvl="1" indent="0">
              <a:lnSpc>
                <a:spcPct val="80000"/>
              </a:lnSpc>
              <a:buClr>
                <a:srgbClr val="418AB3"/>
              </a:buClr>
              <a:buFontTx/>
              <a:buAutoNum type="alphaLcParenR"/>
            </a:pPr>
            <a:r>
              <a:rPr lang="en-US" altLang="en-US" sz="4400" b="1">
                <a:solidFill>
                  <a:srgbClr val="455F51"/>
                </a:solidFill>
              </a:rPr>
              <a:t> 13</a:t>
            </a:r>
          </a:p>
          <a:p>
            <a:pPr marL="857250" lvl="1" indent="0">
              <a:lnSpc>
                <a:spcPct val="80000"/>
              </a:lnSpc>
              <a:buClr>
                <a:srgbClr val="418AB3"/>
              </a:buClr>
              <a:buFontTx/>
              <a:buAutoNum type="alphaLcParenR"/>
            </a:pPr>
            <a:r>
              <a:rPr lang="en-US" altLang="en-US" sz="4400" b="1">
                <a:solidFill>
                  <a:srgbClr val="455F51"/>
                </a:solidFill>
              </a:rPr>
              <a:t> 19</a:t>
            </a:r>
          </a:p>
          <a:p>
            <a:pPr marL="857250" lvl="1" indent="0">
              <a:lnSpc>
                <a:spcPct val="80000"/>
              </a:lnSpc>
              <a:buClr>
                <a:srgbClr val="418AB3"/>
              </a:buClr>
              <a:buFontTx/>
              <a:buAutoNum type="alphaLcParenR"/>
            </a:pPr>
            <a:r>
              <a:rPr lang="en-US" altLang="en-US" sz="4400" b="1">
                <a:solidFill>
                  <a:srgbClr val="455F51"/>
                </a:solidFill>
              </a:rPr>
              <a:t> 25</a:t>
            </a:r>
          </a:p>
          <a:p>
            <a:endParaRPr lang="en-CA"/>
          </a:p>
        </p:txBody>
      </p:sp>
      <p:sp>
        <p:nvSpPr>
          <p:cNvPr id="6" name="Rectangle 5">
            <a:extLst>
              <a:ext uri="{FF2B5EF4-FFF2-40B4-BE49-F238E27FC236}">
                <a16:creationId xmlns:a16="http://schemas.microsoft.com/office/drawing/2014/main" id="{7DD152CC-B1A6-4067-B096-963901814EF1}"/>
              </a:ext>
            </a:extLst>
          </p:cNvPr>
          <p:cNvSpPr/>
          <p:nvPr/>
        </p:nvSpPr>
        <p:spPr>
          <a:xfrm>
            <a:off x="57243" y="6150838"/>
            <a:ext cx="809837" cy="184666"/>
          </a:xfrm>
          <a:prstGeom prst="rect">
            <a:avLst/>
          </a:prstGeom>
        </p:spPr>
        <p:txBody>
          <a:bodyPr wrap="none">
            <a:spAutoFit/>
          </a:bodyPr>
          <a:lstStyle/>
          <a:p>
            <a:r>
              <a:rPr lang="en-CA" sz="600" i="1">
                <a:solidFill>
                  <a:schemeClr val="tx1">
                    <a:lumMod val="50000"/>
                    <a:lumOff val="50000"/>
                  </a:schemeClr>
                </a:solidFill>
              </a:rPr>
              <a:t>Image from OHMIC.</a:t>
            </a:r>
          </a:p>
        </p:txBody>
      </p:sp>
      <p:pic>
        <p:nvPicPr>
          <p:cNvPr id="5" name="Picture 4">
            <a:extLst>
              <a:ext uri="{FF2B5EF4-FFF2-40B4-BE49-F238E27FC236}">
                <a16:creationId xmlns:a16="http://schemas.microsoft.com/office/drawing/2014/main" id="{F7DDB52D-5BF4-4009-BA18-BFE1D5F8A70B}"/>
              </a:ext>
            </a:extLst>
          </p:cNvPr>
          <p:cNvPicPr>
            <a:picLocks/>
          </p:cNvPicPr>
          <p:nvPr/>
        </p:nvPicPr>
        <p:blipFill>
          <a:blip r:embed="rId3" cstate="print">
            <a:extLst>
              <a:ext uri="{28A0092B-C50C-407E-A947-70E740481C1C}">
                <a14:useLocalDpi xmlns:a14="http://schemas.microsoft.com/office/drawing/2010/main"/>
              </a:ext>
            </a:extLst>
          </a:blip>
          <a:stretch>
            <a:fillRect/>
          </a:stretch>
        </p:blipFill>
        <p:spPr>
          <a:xfrm>
            <a:off x="9592432" y="3914566"/>
            <a:ext cx="2157984" cy="2157984"/>
          </a:xfrm>
          <a:prstGeom prst="ellipse">
            <a:avLst/>
          </a:prstGeom>
          <a:ln>
            <a:solidFill>
              <a:schemeClr val="accent1"/>
            </a:solidFill>
          </a:ln>
        </p:spPr>
      </p:pic>
    </p:spTree>
    <p:extLst>
      <p:ext uri="{BB962C8B-B14F-4D97-AF65-F5344CB8AC3E}">
        <p14:creationId xmlns:p14="http://schemas.microsoft.com/office/powerpoint/2010/main" val="35846006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1AF64-2090-4F85-A147-5B990ADDF813}"/>
              </a:ext>
            </a:extLst>
          </p:cNvPr>
          <p:cNvSpPr>
            <a:spLocks noGrp="1"/>
          </p:cNvSpPr>
          <p:nvPr>
            <p:ph type="title"/>
          </p:nvPr>
        </p:nvSpPr>
        <p:spPr/>
        <p:txBody>
          <a:bodyPr/>
          <a:lstStyle/>
          <a:p>
            <a:r>
              <a:rPr lang="en-US" b="1">
                <a:latin typeface="Aleo" panose="020F0502020204030203"/>
              </a:rPr>
              <a:t>Question #7</a:t>
            </a:r>
            <a:endParaRPr lang="en-CA" b="1">
              <a:latin typeface="Aleo" panose="020F0502020204030203"/>
            </a:endParaRPr>
          </a:p>
        </p:txBody>
      </p:sp>
      <p:sp>
        <p:nvSpPr>
          <p:cNvPr id="3" name="Content Placeholder 2">
            <a:extLst>
              <a:ext uri="{FF2B5EF4-FFF2-40B4-BE49-F238E27FC236}">
                <a16:creationId xmlns:a16="http://schemas.microsoft.com/office/drawing/2014/main" id="{11B6694B-E23B-4B25-B234-A91D0C159636}"/>
              </a:ext>
            </a:extLst>
          </p:cNvPr>
          <p:cNvSpPr>
            <a:spLocks noGrp="1"/>
          </p:cNvSpPr>
          <p:nvPr>
            <p:ph idx="1"/>
          </p:nvPr>
        </p:nvSpPr>
        <p:spPr>
          <a:xfrm>
            <a:off x="1097280" y="1845734"/>
            <a:ext cx="10683240" cy="4023360"/>
          </a:xfrm>
        </p:spPr>
        <p:txBody>
          <a:bodyPr>
            <a:normAutofit fontScale="92500" lnSpcReduction="20000"/>
          </a:bodyPr>
          <a:lstStyle/>
          <a:p>
            <a:pPr marL="457200" indent="0">
              <a:buNone/>
            </a:pPr>
            <a:r>
              <a:rPr lang="en-US" altLang="en-US" sz="5000" b="1">
                <a:solidFill>
                  <a:srgbClr val="455F51"/>
                </a:solidFill>
              </a:rPr>
              <a:t>What Manitoba wetland has Ducks Unlimited Canada worked in to exclude the Common Carp? </a:t>
            </a:r>
          </a:p>
          <a:p>
            <a:pPr marL="457200" indent="0">
              <a:buNone/>
            </a:pPr>
            <a:endParaRPr lang="en-US" altLang="en-US" sz="1900" b="1">
              <a:solidFill>
                <a:srgbClr val="455F51"/>
              </a:solidFill>
            </a:endParaRPr>
          </a:p>
          <a:p>
            <a:pPr marL="857250" lvl="1" indent="0">
              <a:lnSpc>
                <a:spcPct val="80000"/>
              </a:lnSpc>
              <a:buClr>
                <a:srgbClr val="418AB3"/>
              </a:buClr>
              <a:buFontTx/>
              <a:buAutoNum type="alphaLcParenR"/>
            </a:pPr>
            <a:r>
              <a:rPr lang="en-US" altLang="en-US" sz="4400" b="1">
                <a:solidFill>
                  <a:srgbClr val="455F51"/>
                </a:solidFill>
              </a:rPr>
              <a:t> Oak Hammock Marsh</a:t>
            </a:r>
          </a:p>
          <a:p>
            <a:pPr marL="857250" lvl="1" indent="0">
              <a:lnSpc>
                <a:spcPct val="80000"/>
              </a:lnSpc>
              <a:buClr>
                <a:srgbClr val="418AB3"/>
              </a:buClr>
              <a:buFontTx/>
              <a:buAutoNum type="alphaLcParenR"/>
            </a:pPr>
            <a:r>
              <a:rPr lang="en-US" altLang="en-US" sz="4400" b="1">
                <a:solidFill>
                  <a:srgbClr val="455F51"/>
                </a:solidFill>
              </a:rPr>
              <a:t> Whitewater Lake</a:t>
            </a:r>
          </a:p>
          <a:p>
            <a:pPr marL="857250" lvl="1" indent="0">
              <a:lnSpc>
                <a:spcPct val="80000"/>
              </a:lnSpc>
              <a:buClr>
                <a:srgbClr val="418AB3"/>
              </a:buClr>
              <a:buFontTx/>
              <a:buAutoNum type="alphaLcParenR"/>
            </a:pPr>
            <a:r>
              <a:rPr lang="en-US" altLang="en-US" sz="4400" b="1">
                <a:solidFill>
                  <a:srgbClr val="455F51"/>
                </a:solidFill>
              </a:rPr>
              <a:t> Delta Marsh</a:t>
            </a:r>
          </a:p>
          <a:p>
            <a:pPr marL="857250" lvl="1" indent="0">
              <a:lnSpc>
                <a:spcPct val="80000"/>
              </a:lnSpc>
              <a:buClr>
                <a:srgbClr val="418AB3"/>
              </a:buClr>
              <a:buFontTx/>
              <a:buAutoNum type="alphaLcParenR"/>
            </a:pPr>
            <a:r>
              <a:rPr lang="en-US" altLang="en-US" sz="4400" b="1">
                <a:solidFill>
                  <a:srgbClr val="455F51"/>
                </a:solidFill>
              </a:rPr>
              <a:t> </a:t>
            </a:r>
            <a:r>
              <a:rPr lang="en-US" altLang="en-US" sz="4400" b="1" err="1">
                <a:solidFill>
                  <a:srgbClr val="455F51"/>
                </a:solidFill>
              </a:rPr>
              <a:t>Netley-Libau</a:t>
            </a:r>
            <a:r>
              <a:rPr lang="en-US" altLang="en-US" sz="4400" b="1">
                <a:solidFill>
                  <a:srgbClr val="455F51"/>
                </a:solidFill>
              </a:rPr>
              <a:t> Marsh</a:t>
            </a:r>
          </a:p>
        </p:txBody>
      </p:sp>
      <p:sp>
        <p:nvSpPr>
          <p:cNvPr id="6" name="TextBox 5">
            <a:extLst>
              <a:ext uri="{FF2B5EF4-FFF2-40B4-BE49-F238E27FC236}">
                <a16:creationId xmlns:a16="http://schemas.microsoft.com/office/drawing/2014/main" id="{B185CAA7-6D7E-482E-B606-A7CE9C45EDFF}"/>
              </a:ext>
            </a:extLst>
          </p:cNvPr>
          <p:cNvSpPr txBox="1"/>
          <p:nvPr/>
        </p:nvSpPr>
        <p:spPr>
          <a:xfrm>
            <a:off x="69116" y="6138042"/>
            <a:ext cx="2995448" cy="184666"/>
          </a:xfrm>
          <a:prstGeom prst="rect">
            <a:avLst/>
          </a:prstGeom>
          <a:noFill/>
        </p:spPr>
        <p:txBody>
          <a:bodyPr wrap="square" rtlCol="0">
            <a:spAutoFit/>
          </a:bodyPr>
          <a:lstStyle/>
          <a:p>
            <a:r>
              <a:rPr lang="en-CA" sz="600" i="1">
                <a:solidFill>
                  <a:schemeClr val="tx1">
                    <a:lumMod val="50000"/>
                    <a:lumOff val="50000"/>
                  </a:schemeClr>
                </a:solidFill>
              </a:rPr>
              <a:t>Image from Ducks Unlimited Canada.</a:t>
            </a:r>
          </a:p>
        </p:txBody>
      </p:sp>
      <p:pic>
        <p:nvPicPr>
          <p:cNvPr id="5" name="Picture 4">
            <a:extLst>
              <a:ext uri="{FF2B5EF4-FFF2-40B4-BE49-F238E27FC236}">
                <a16:creationId xmlns:a16="http://schemas.microsoft.com/office/drawing/2014/main" id="{32BAC8BB-259C-4ED2-B83A-550A81D97333}"/>
              </a:ext>
            </a:extLst>
          </p:cNvPr>
          <p:cNvPicPr>
            <a:picLocks/>
          </p:cNvPicPr>
          <p:nvPr/>
        </p:nvPicPr>
        <p:blipFill>
          <a:blip r:embed="rId3" cstate="print">
            <a:extLst>
              <a:ext uri="{28A0092B-C50C-407E-A947-70E740481C1C}">
                <a14:useLocalDpi xmlns:a14="http://schemas.microsoft.com/office/drawing/2010/main"/>
              </a:ext>
            </a:extLst>
          </a:blip>
          <a:stretch>
            <a:fillRect/>
          </a:stretch>
        </p:blipFill>
        <p:spPr>
          <a:xfrm>
            <a:off x="9622536" y="4072391"/>
            <a:ext cx="2157984" cy="2157984"/>
          </a:xfrm>
          <a:prstGeom prst="ellipse">
            <a:avLst/>
          </a:prstGeom>
          <a:ln>
            <a:solidFill>
              <a:schemeClr val="accent1"/>
            </a:solidFill>
          </a:ln>
        </p:spPr>
      </p:pic>
    </p:spTree>
    <p:extLst>
      <p:ext uri="{BB962C8B-B14F-4D97-AF65-F5344CB8AC3E}">
        <p14:creationId xmlns:p14="http://schemas.microsoft.com/office/powerpoint/2010/main" val="14574406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1AF64-2090-4F85-A147-5B990ADDF813}"/>
              </a:ext>
            </a:extLst>
          </p:cNvPr>
          <p:cNvSpPr>
            <a:spLocks noGrp="1"/>
          </p:cNvSpPr>
          <p:nvPr>
            <p:ph type="title"/>
          </p:nvPr>
        </p:nvSpPr>
        <p:spPr/>
        <p:txBody>
          <a:bodyPr/>
          <a:lstStyle/>
          <a:p>
            <a:r>
              <a:rPr lang="en-US" b="1">
                <a:latin typeface="Aleo" panose="020F0502020204030203"/>
              </a:rPr>
              <a:t>Question #8</a:t>
            </a:r>
            <a:endParaRPr lang="en-CA" b="1">
              <a:latin typeface="Aleo" panose="020F0502020204030203"/>
            </a:endParaRPr>
          </a:p>
        </p:txBody>
      </p:sp>
      <p:sp>
        <p:nvSpPr>
          <p:cNvPr id="3" name="Content Placeholder 2">
            <a:extLst>
              <a:ext uri="{FF2B5EF4-FFF2-40B4-BE49-F238E27FC236}">
                <a16:creationId xmlns:a16="http://schemas.microsoft.com/office/drawing/2014/main" id="{11B6694B-E23B-4B25-B234-A91D0C159636}"/>
              </a:ext>
            </a:extLst>
          </p:cNvPr>
          <p:cNvSpPr>
            <a:spLocks noGrp="1"/>
          </p:cNvSpPr>
          <p:nvPr>
            <p:ph idx="1"/>
          </p:nvPr>
        </p:nvSpPr>
        <p:spPr>
          <a:xfrm>
            <a:off x="1097280" y="1845734"/>
            <a:ext cx="10683240" cy="4023360"/>
          </a:xfrm>
        </p:spPr>
        <p:txBody>
          <a:bodyPr>
            <a:normAutofit fontScale="70000" lnSpcReduction="20000"/>
          </a:bodyPr>
          <a:lstStyle/>
          <a:p>
            <a:pPr marL="457200" indent="0">
              <a:buNone/>
            </a:pPr>
            <a:r>
              <a:rPr lang="en-US" altLang="en-US" sz="5000" b="1">
                <a:solidFill>
                  <a:srgbClr val="455F51"/>
                </a:solidFill>
              </a:rPr>
              <a:t>Emerald Ash Borers kill 99% of ash trees. Winnipeg has 356 000 ash trees. It costs about $1000/tree to treat or remove and replace it. What is the total cost to deal with this invasive species?</a:t>
            </a:r>
          </a:p>
          <a:p>
            <a:pPr marL="457200" indent="0">
              <a:buNone/>
            </a:pPr>
            <a:endParaRPr lang="en-US" altLang="en-US" sz="2600" b="1">
              <a:solidFill>
                <a:srgbClr val="455F51"/>
              </a:solidFill>
            </a:endParaRPr>
          </a:p>
          <a:p>
            <a:pPr marL="857250" lvl="1" indent="0">
              <a:lnSpc>
                <a:spcPct val="80000"/>
              </a:lnSpc>
              <a:buClr>
                <a:srgbClr val="418AB3"/>
              </a:buClr>
              <a:buFontTx/>
              <a:buAutoNum type="alphaLcParenR"/>
            </a:pPr>
            <a:r>
              <a:rPr lang="en-US" altLang="en-US" sz="4400" b="1">
                <a:solidFill>
                  <a:srgbClr val="455F51"/>
                </a:solidFill>
              </a:rPr>
              <a:t> $303 million</a:t>
            </a:r>
          </a:p>
          <a:p>
            <a:pPr marL="857250" lvl="1" indent="0">
              <a:lnSpc>
                <a:spcPct val="80000"/>
              </a:lnSpc>
              <a:buClr>
                <a:srgbClr val="418AB3"/>
              </a:buClr>
              <a:buFontTx/>
              <a:buAutoNum type="alphaLcParenR"/>
            </a:pPr>
            <a:r>
              <a:rPr lang="en-US" altLang="en-US" sz="4400" b="1">
                <a:solidFill>
                  <a:srgbClr val="455F51"/>
                </a:solidFill>
              </a:rPr>
              <a:t> $327 million</a:t>
            </a:r>
          </a:p>
          <a:p>
            <a:pPr marL="857250" lvl="1" indent="0">
              <a:lnSpc>
                <a:spcPct val="80000"/>
              </a:lnSpc>
              <a:buClr>
                <a:srgbClr val="418AB3"/>
              </a:buClr>
              <a:buFontTx/>
              <a:buAutoNum type="alphaLcParenR"/>
            </a:pPr>
            <a:r>
              <a:rPr lang="en-US" altLang="en-US" sz="4400" b="1">
                <a:solidFill>
                  <a:srgbClr val="455F51"/>
                </a:solidFill>
              </a:rPr>
              <a:t> $352 million</a:t>
            </a:r>
          </a:p>
          <a:p>
            <a:pPr marL="857250" lvl="1" indent="0">
              <a:lnSpc>
                <a:spcPct val="80000"/>
              </a:lnSpc>
              <a:buClr>
                <a:srgbClr val="418AB3"/>
              </a:buClr>
              <a:buFontTx/>
              <a:buAutoNum type="alphaLcParenR"/>
            </a:pPr>
            <a:r>
              <a:rPr lang="en-US" altLang="en-US" sz="4400" b="1">
                <a:solidFill>
                  <a:srgbClr val="455F51"/>
                </a:solidFill>
              </a:rPr>
              <a:t> $373 million</a:t>
            </a:r>
          </a:p>
          <a:p>
            <a:pPr marL="857250" lvl="1" indent="0">
              <a:lnSpc>
                <a:spcPct val="80000"/>
              </a:lnSpc>
              <a:buClr>
                <a:srgbClr val="418AB3"/>
              </a:buClr>
              <a:buFontTx/>
              <a:buAutoNum type="alphaLcParenR"/>
            </a:pPr>
            <a:endParaRPr lang="en-US" altLang="en-US" sz="4400" b="1">
              <a:solidFill>
                <a:srgbClr val="455F51"/>
              </a:solidFill>
            </a:endParaRPr>
          </a:p>
          <a:p>
            <a:pPr marL="857250" lvl="1" indent="0">
              <a:lnSpc>
                <a:spcPct val="80000"/>
              </a:lnSpc>
              <a:buClr>
                <a:srgbClr val="418AB3"/>
              </a:buClr>
              <a:buFontTx/>
              <a:buAutoNum type="alphaLcParenR"/>
            </a:pPr>
            <a:endParaRPr lang="en-US" altLang="en-US" sz="4400" b="1">
              <a:solidFill>
                <a:srgbClr val="455F51"/>
              </a:solidFill>
            </a:endParaRPr>
          </a:p>
        </p:txBody>
      </p:sp>
      <p:sp>
        <p:nvSpPr>
          <p:cNvPr id="8" name="TextBox 7">
            <a:extLst>
              <a:ext uri="{FF2B5EF4-FFF2-40B4-BE49-F238E27FC236}">
                <a16:creationId xmlns:a16="http://schemas.microsoft.com/office/drawing/2014/main" id="{4CADADB9-FE48-416A-B706-D0C3B91368D7}"/>
              </a:ext>
            </a:extLst>
          </p:cNvPr>
          <p:cNvSpPr txBox="1"/>
          <p:nvPr/>
        </p:nvSpPr>
        <p:spPr>
          <a:xfrm>
            <a:off x="69116" y="6138042"/>
            <a:ext cx="2995448" cy="184666"/>
          </a:xfrm>
          <a:prstGeom prst="rect">
            <a:avLst/>
          </a:prstGeom>
          <a:noFill/>
        </p:spPr>
        <p:txBody>
          <a:bodyPr wrap="square" rtlCol="0">
            <a:spAutoFit/>
          </a:bodyPr>
          <a:lstStyle/>
          <a:p>
            <a:r>
              <a:rPr lang="en-CA" sz="600" i="1">
                <a:solidFill>
                  <a:schemeClr val="tx1">
                    <a:lumMod val="50000"/>
                    <a:lumOff val="50000"/>
                  </a:schemeClr>
                </a:solidFill>
              </a:rPr>
              <a:t>Image from https://bugspray.com/emerald-ash-borer-control.html.</a:t>
            </a:r>
          </a:p>
        </p:txBody>
      </p:sp>
      <p:pic>
        <p:nvPicPr>
          <p:cNvPr id="7" name="Picture 6">
            <a:extLst>
              <a:ext uri="{FF2B5EF4-FFF2-40B4-BE49-F238E27FC236}">
                <a16:creationId xmlns:a16="http://schemas.microsoft.com/office/drawing/2014/main" id="{97D1B7FB-9394-453F-9644-1DBC535FACED}"/>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532876" y="3980058"/>
            <a:ext cx="3408666" cy="2157984"/>
          </a:xfrm>
          <a:prstGeom prst="ellipse">
            <a:avLst/>
          </a:prstGeom>
          <a:ln>
            <a:solidFill>
              <a:schemeClr val="accent1"/>
            </a:solidFill>
          </a:ln>
        </p:spPr>
      </p:pic>
    </p:spTree>
    <p:extLst>
      <p:ext uri="{BB962C8B-B14F-4D97-AF65-F5344CB8AC3E}">
        <p14:creationId xmlns:p14="http://schemas.microsoft.com/office/powerpoint/2010/main" val="2516476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1AF64-2090-4F85-A147-5B990ADDF813}"/>
              </a:ext>
            </a:extLst>
          </p:cNvPr>
          <p:cNvSpPr>
            <a:spLocks noGrp="1"/>
          </p:cNvSpPr>
          <p:nvPr>
            <p:ph type="title"/>
          </p:nvPr>
        </p:nvSpPr>
        <p:spPr/>
        <p:txBody>
          <a:bodyPr/>
          <a:lstStyle/>
          <a:p>
            <a:r>
              <a:rPr lang="en-US" b="1">
                <a:latin typeface="Aleo" panose="020F0502020204030203"/>
              </a:rPr>
              <a:t>Question #9</a:t>
            </a:r>
            <a:endParaRPr lang="en-CA" b="1">
              <a:latin typeface="Aleo" panose="020F0502020204030203"/>
            </a:endParaRPr>
          </a:p>
        </p:txBody>
      </p:sp>
      <p:sp>
        <p:nvSpPr>
          <p:cNvPr id="3" name="Content Placeholder 2">
            <a:extLst>
              <a:ext uri="{FF2B5EF4-FFF2-40B4-BE49-F238E27FC236}">
                <a16:creationId xmlns:a16="http://schemas.microsoft.com/office/drawing/2014/main" id="{11B6694B-E23B-4B25-B234-A91D0C159636}"/>
              </a:ext>
            </a:extLst>
          </p:cNvPr>
          <p:cNvSpPr>
            <a:spLocks noGrp="1"/>
          </p:cNvSpPr>
          <p:nvPr>
            <p:ph idx="1"/>
          </p:nvPr>
        </p:nvSpPr>
        <p:spPr>
          <a:xfrm>
            <a:off x="572122" y="1737360"/>
            <a:ext cx="10058400" cy="4023360"/>
          </a:xfrm>
        </p:spPr>
        <p:txBody>
          <a:bodyPr>
            <a:normAutofit lnSpcReduction="10000"/>
          </a:bodyPr>
          <a:lstStyle/>
          <a:p>
            <a:pPr marL="457200" indent="0">
              <a:lnSpc>
                <a:spcPct val="100000"/>
              </a:lnSpc>
              <a:spcBef>
                <a:spcPts val="0"/>
              </a:spcBef>
              <a:spcAft>
                <a:spcPts val="0"/>
              </a:spcAft>
              <a:buNone/>
            </a:pPr>
            <a:r>
              <a:rPr lang="en-CA" sz="4200" b="1">
                <a:solidFill>
                  <a:srgbClr val="455F51"/>
                </a:solidFill>
              </a:rPr>
              <a:t>Which animals are used to monitor for West Nile Virus?</a:t>
            </a:r>
          </a:p>
          <a:p>
            <a:pPr marL="457200" indent="0">
              <a:lnSpc>
                <a:spcPct val="110000"/>
              </a:lnSpc>
              <a:spcBef>
                <a:spcPts val="0"/>
              </a:spcBef>
              <a:spcAft>
                <a:spcPts val="0"/>
              </a:spcAft>
              <a:buNone/>
            </a:pPr>
            <a:endParaRPr lang="en-US" altLang="en-US" sz="2400">
              <a:solidFill>
                <a:srgbClr val="455F51"/>
              </a:solidFill>
            </a:endParaRPr>
          </a:p>
          <a:p>
            <a:pPr marL="857250" lvl="1" indent="0">
              <a:lnSpc>
                <a:spcPct val="80000"/>
              </a:lnSpc>
              <a:buClr>
                <a:srgbClr val="418AB3"/>
              </a:buClr>
              <a:buFontTx/>
              <a:buAutoNum type="alphaLcParenR"/>
            </a:pPr>
            <a:r>
              <a:rPr lang="en-US" altLang="en-US" sz="4400" b="1">
                <a:solidFill>
                  <a:srgbClr val="455F51"/>
                </a:solidFill>
              </a:rPr>
              <a:t> people, mosquitos, birds &amp; horses</a:t>
            </a:r>
          </a:p>
          <a:p>
            <a:pPr marL="857250" lvl="1" indent="0">
              <a:lnSpc>
                <a:spcPct val="80000"/>
              </a:lnSpc>
              <a:buClr>
                <a:srgbClr val="418AB3"/>
              </a:buClr>
              <a:buFontTx/>
              <a:buAutoNum type="alphaLcParenR"/>
            </a:pPr>
            <a:r>
              <a:rPr lang="en-US" sz="4400" b="1">
                <a:solidFill>
                  <a:srgbClr val="455F51"/>
                </a:solidFill>
              </a:rPr>
              <a:t> people, flies, amphibians &amp; horses</a:t>
            </a:r>
          </a:p>
          <a:p>
            <a:pPr marL="857250" lvl="1" indent="0">
              <a:lnSpc>
                <a:spcPct val="80000"/>
              </a:lnSpc>
              <a:buClr>
                <a:srgbClr val="418AB3"/>
              </a:buClr>
              <a:buFontTx/>
              <a:buAutoNum type="alphaLcParenR"/>
            </a:pPr>
            <a:r>
              <a:rPr lang="en-US" sz="4400" b="1">
                <a:solidFill>
                  <a:srgbClr val="455F51"/>
                </a:solidFill>
              </a:rPr>
              <a:t> people, mosquitos, fish &amp; horses</a:t>
            </a:r>
            <a:endParaRPr lang="en-CA" sz="4400" b="1">
              <a:solidFill>
                <a:srgbClr val="455F51"/>
              </a:solidFill>
            </a:endParaRPr>
          </a:p>
          <a:p>
            <a:pPr marL="857250" lvl="1" indent="0">
              <a:lnSpc>
                <a:spcPct val="80000"/>
              </a:lnSpc>
              <a:buClr>
                <a:srgbClr val="418AB3"/>
              </a:buClr>
              <a:buFontTx/>
              <a:buAutoNum type="alphaLcParenR"/>
            </a:pPr>
            <a:r>
              <a:rPr lang="en-CA" sz="4400" b="1">
                <a:solidFill>
                  <a:srgbClr val="455F51"/>
                </a:solidFill>
              </a:rPr>
              <a:t> people, flies, birds &amp; horses</a:t>
            </a:r>
            <a:endParaRPr lang="en-US" sz="4400" b="1">
              <a:solidFill>
                <a:srgbClr val="455F51"/>
              </a:solidFill>
            </a:endParaRPr>
          </a:p>
        </p:txBody>
      </p:sp>
      <p:sp>
        <p:nvSpPr>
          <p:cNvPr id="6" name="TextBox 5">
            <a:extLst>
              <a:ext uri="{FF2B5EF4-FFF2-40B4-BE49-F238E27FC236}">
                <a16:creationId xmlns:a16="http://schemas.microsoft.com/office/drawing/2014/main" id="{B185CAA7-6D7E-482E-B606-A7CE9C45EDFF}"/>
              </a:ext>
            </a:extLst>
          </p:cNvPr>
          <p:cNvSpPr txBox="1"/>
          <p:nvPr/>
        </p:nvSpPr>
        <p:spPr>
          <a:xfrm>
            <a:off x="69116" y="6138042"/>
            <a:ext cx="2995448" cy="184666"/>
          </a:xfrm>
          <a:prstGeom prst="rect">
            <a:avLst/>
          </a:prstGeom>
          <a:noFill/>
        </p:spPr>
        <p:txBody>
          <a:bodyPr wrap="square" rtlCol="0">
            <a:spAutoFit/>
          </a:bodyPr>
          <a:lstStyle/>
          <a:p>
            <a:r>
              <a:rPr lang="en-CA" sz="600" i="1">
                <a:solidFill>
                  <a:schemeClr val="tx1">
                    <a:lumMod val="50000"/>
                    <a:lumOff val="50000"/>
                  </a:schemeClr>
                </a:solidFill>
              </a:rPr>
              <a:t>Image from DUC.</a:t>
            </a:r>
          </a:p>
        </p:txBody>
      </p:sp>
      <p:pic>
        <p:nvPicPr>
          <p:cNvPr id="5" name="Picture 4">
            <a:extLst>
              <a:ext uri="{FF2B5EF4-FFF2-40B4-BE49-F238E27FC236}">
                <a16:creationId xmlns:a16="http://schemas.microsoft.com/office/drawing/2014/main" id="{9BBBC097-FAE6-4E8B-8FEA-28B7D151E91C}"/>
              </a:ext>
            </a:extLst>
          </p:cNvPr>
          <p:cNvPicPr>
            <a:picLocks/>
          </p:cNvPicPr>
          <p:nvPr/>
        </p:nvPicPr>
        <p:blipFill>
          <a:blip r:embed="rId3" cstate="print">
            <a:extLst>
              <a:ext uri="{28A0092B-C50C-407E-A947-70E740481C1C}">
                <a14:useLocalDpi xmlns:a14="http://schemas.microsoft.com/office/drawing/2010/main"/>
              </a:ext>
            </a:extLst>
          </a:blip>
          <a:stretch>
            <a:fillRect/>
          </a:stretch>
        </p:blipFill>
        <p:spPr>
          <a:xfrm>
            <a:off x="9814109" y="4072391"/>
            <a:ext cx="2157984" cy="2157984"/>
          </a:xfrm>
          <a:prstGeom prst="ellipse">
            <a:avLst/>
          </a:prstGeom>
          <a:ln>
            <a:solidFill>
              <a:schemeClr val="accent1"/>
            </a:solidFill>
          </a:ln>
        </p:spPr>
      </p:pic>
    </p:spTree>
    <p:extLst>
      <p:ext uri="{BB962C8B-B14F-4D97-AF65-F5344CB8AC3E}">
        <p14:creationId xmlns:p14="http://schemas.microsoft.com/office/powerpoint/2010/main" val="12833649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1AF64-2090-4F85-A147-5B990ADDF813}"/>
              </a:ext>
            </a:extLst>
          </p:cNvPr>
          <p:cNvSpPr>
            <a:spLocks noGrp="1"/>
          </p:cNvSpPr>
          <p:nvPr>
            <p:ph type="title"/>
          </p:nvPr>
        </p:nvSpPr>
        <p:spPr/>
        <p:txBody>
          <a:bodyPr/>
          <a:lstStyle/>
          <a:p>
            <a:r>
              <a:rPr lang="en-US" b="1">
                <a:latin typeface="Aleo" panose="020F0502020204030203"/>
              </a:rPr>
              <a:t>Question #10</a:t>
            </a:r>
            <a:endParaRPr lang="en-CA" b="1">
              <a:latin typeface="Aleo" panose="020F0502020204030203"/>
            </a:endParaRPr>
          </a:p>
        </p:txBody>
      </p:sp>
      <p:sp>
        <p:nvSpPr>
          <p:cNvPr id="3" name="Content Placeholder 2">
            <a:extLst>
              <a:ext uri="{FF2B5EF4-FFF2-40B4-BE49-F238E27FC236}">
                <a16:creationId xmlns:a16="http://schemas.microsoft.com/office/drawing/2014/main" id="{11B6694B-E23B-4B25-B234-A91D0C159636}"/>
              </a:ext>
            </a:extLst>
          </p:cNvPr>
          <p:cNvSpPr>
            <a:spLocks noGrp="1"/>
          </p:cNvSpPr>
          <p:nvPr>
            <p:ph idx="1"/>
          </p:nvPr>
        </p:nvSpPr>
        <p:spPr/>
        <p:txBody>
          <a:bodyPr>
            <a:normAutofit lnSpcReduction="10000"/>
          </a:bodyPr>
          <a:lstStyle/>
          <a:p>
            <a:pPr marL="457200" indent="0">
              <a:buNone/>
            </a:pPr>
            <a:r>
              <a:rPr lang="en-US" altLang="en-US" sz="4800" b="1">
                <a:solidFill>
                  <a:srgbClr val="455F51"/>
                </a:solidFill>
              </a:rPr>
              <a:t>This invasive species can lower the health and market value of livestock.</a:t>
            </a:r>
          </a:p>
          <a:p>
            <a:pPr marL="457200" indent="0">
              <a:buNone/>
            </a:pPr>
            <a:endParaRPr lang="en-US" altLang="en-US" sz="2200" b="1">
              <a:solidFill>
                <a:srgbClr val="455F51"/>
              </a:solidFill>
            </a:endParaRPr>
          </a:p>
          <a:p>
            <a:pPr marL="857250" lvl="1" indent="0">
              <a:lnSpc>
                <a:spcPct val="80000"/>
              </a:lnSpc>
              <a:buClr>
                <a:srgbClr val="418AB3"/>
              </a:buClr>
              <a:buFontTx/>
              <a:buAutoNum type="alphaLcParenR"/>
            </a:pPr>
            <a:r>
              <a:rPr lang="en-US" altLang="en-US" sz="4400" b="1">
                <a:solidFill>
                  <a:srgbClr val="455F51"/>
                </a:solidFill>
              </a:rPr>
              <a:t> yellow toadflax</a:t>
            </a:r>
          </a:p>
          <a:p>
            <a:pPr marL="857250" lvl="1" indent="0">
              <a:lnSpc>
                <a:spcPct val="80000"/>
              </a:lnSpc>
              <a:buClr>
                <a:srgbClr val="418AB3"/>
              </a:buClr>
              <a:buFontTx/>
              <a:buAutoNum type="alphaLcParenR"/>
            </a:pPr>
            <a:r>
              <a:rPr lang="en-US" altLang="en-US" sz="4400" b="1">
                <a:solidFill>
                  <a:srgbClr val="455F51"/>
                </a:solidFill>
              </a:rPr>
              <a:t> ox-eye daisy</a:t>
            </a:r>
          </a:p>
          <a:p>
            <a:pPr marL="857250" lvl="1" indent="0">
              <a:lnSpc>
                <a:spcPct val="80000"/>
              </a:lnSpc>
              <a:buClr>
                <a:srgbClr val="418AB3"/>
              </a:buClr>
              <a:buFontTx/>
              <a:buAutoNum type="alphaLcParenR"/>
            </a:pPr>
            <a:r>
              <a:rPr lang="en-US" sz="4400" b="1">
                <a:solidFill>
                  <a:srgbClr val="455F51"/>
                </a:solidFill>
              </a:rPr>
              <a:t> common burdock</a:t>
            </a:r>
          </a:p>
          <a:p>
            <a:pPr marL="857250" lvl="1" indent="0">
              <a:lnSpc>
                <a:spcPct val="80000"/>
              </a:lnSpc>
              <a:buClr>
                <a:srgbClr val="418AB3"/>
              </a:buClr>
              <a:buFontTx/>
              <a:buAutoNum type="alphaLcParenR"/>
            </a:pPr>
            <a:r>
              <a:rPr lang="en-US" sz="4400" b="1">
                <a:solidFill>
                  <a:srgbClr val="455F51"/>
                </a:solidFill>
              </a:rPr>
              <a:t> bird vetch</a:t>
            </a:r>
          </a:p>
        </p:txBody>
      </p:sp>
      <p:sp>
        <p:nvSpPr>
          <p:cNvPr id="6" name="TextBox 5">
            <a:extLst>
              <a:ext uri="{FF2B5EF4-FFF2-40B4-BE49-F238E27FC236}">
                <a16:creationId xmlns:a16="http://schemas.microsoft.com/office/drawing/2014/main" id="{B185CAA7-6D7E-482E-B606-A7CE9C45EDFF}"/>
              </a:ext>
            </a:extLst>
          </p:cNvPr>
          <p:cNvSpPr txBox="1"/>
          <p:nvPr/>
        </p:nvSpPr>
        <p:spPr>
          <a:xfrm>
            <a:off x="69116" y="6138042"/>
            <a:ext cx="2995448" cy="184666"/>
          </a:xfrm>
          <a:prstGeom prst="rect">
            <a:avLst/>
          </a:prstGeom>
          <a:noFill/>
        </p:spPr>
        <p:txBody>
          <a:bodyPr wrap="square" rtlCol="0">
            <a:spAutoFit/>
          </a:bodyPr>
          <a:lstStyle/>
          <a:p>
            <a:r>
              <a:rPr lang="en-CA" sz="600" i="1">
                <a:solidFill>
                  <a:schemeClr val="tx1">
                    <a:lumMod val="50000"/>
                    <a:lumOff val="50000"/>
                  </a:schemeClr>
                </a:solidFill>
              </a:rPr>
              <a:t>Image from Bing Images – public domain.</a:t>
            </a:r>
          </a:p>
        </p:txBody>
      </p:sp>
      <p:pic>
        <p:nvPicPr>
          <p:cNvPr id="5" name="Picture 4">
            <a:extLst>
              <a:ext uri="{FF2B5EF4-FFF2-40B4-BE49-F238E27FC236}">
                <a16:creationId xmlns:a16="http://schemas.microsoft.com/office/drawing/2014/main" id="{96D39EEA-6EFB-4D53-9B8B-B571E1E452DD}"/>
              </a:ext>
            </a:extLst>
          </p:cNvPr>
          <p:cNvPicPr>
            <a:picLocks/>
          </p:cNvPicPr>
          <p:nvPr/>
        </p:nvPicPr>
        <p:blipFill>
          <a:blip r:embed="rId3" cstate="print">
            <a:extLst>
              <a:ext uri="{28A0092B-C50C-407E-A947-70E740481C1C}">
                <a14:useLocalDpi xmlns:a14="http://schemas.microsoft.com/office/drawing/2010/main"/>
              </a:ext>
            </a:extLst>
          </a:blip>
          <a:stretch>
            <a:fillRect/>
          </a:stretch>
        </p:blipFill>
        <p:spPr>
          <a:xfrm>
            <a:off x="9127438" y="4072391"/>
            <a:ext cx="2877312" cy="2157984"/>
          </a:xfrm>
          <a:prstGeom prst="ellipse">
            <a:avLst/>
          </a:prstGeom>
          <a:ln>
            <a:solidFill>
              <a:schemeClr val="accent1"/>
            </a:solidFill>
          </a:ln>
        </p:spPr>
      </p:pic>
    </p:spTree>
    <p:extLst>
      <p:ext uri="{BB962C8B-B14F-4D97-AF65-F5344CB8AC3E}">
        <p14:creationId xmlns:p14="http://schemas.microsoft.com/office/powerpoint/2010/main" val="10061846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1AF64-2090-4F85-A147-5B990ADDF813}"/>
              </a:ext>
            </a:extLst>
          </p:cNvPr>
          <p:cNvSpPr>
            <a:spLocks noGrp="1"/>
          </p:cNvSpPr>
          <p:nvPr>
            <p:ph type="title"/>
          </p:nvPr>
        </p:nvSpPr>
        <p:spPr/>
        <p:txBody>
          <a:bodyPr/>
          <a:lstStyle/>
          <a:p>
            <a:r>
              <a:rPr lang="en-US" b="1">
                <a:latin typeface="Aleo" panose="020F0502020204030203"/>
              </a:rPr>
              <a:t>Answers – Round 3</a:t>
            </a:r>
            <a:endParaRPr lang="en-CA" b="1">
              <a:latin typeface="Aleo" panose="020F0502020204030203"/>
            </a:endParaRPr>
          </a:p>
        </p:txBody>
      </p:sp>
      <p:sp>
        <p:nvSpPr>
          <p:cNvPr id="3" name="Content Placeholder 2">
            <a:extLst>
              <a:ext uri="{FF2B5EF4-FFF2-40B4-BE49-F238E27FC236}">
                <a16:creationId xmlns:a16="http://schemas.microsoft.com/office/drawing/2014/main" id="{11B6694B-E23B-4B25-B234-A91D0C159636}"/>
              </a:ext>
            </a:extLst>
          </p:cNvPr>
          <p:cNvSpPr>
            <a:spLocks noGrp="1"/>
          </p:cNvSpPr>
          <p:nvPr>
            <p:ph idx="1"/>
          </p:nvPr>
        </p:nvSpPr>
        <p:spPr>
          <a:xfrm>
            <a:off x="1097280" y="1845734"/>
            <a:ext cx="10058400" cy="4189306"/>
          </a:xfrm>
        </p:spPr>
        <p:txBody>
          <a:bodyPr>
            <a:normAutofit fontScale="70000" lnSpcReduction="20000"/>
          </a:bodyPr>
          <a:lstStyle/>
          <a:p>
            <a:pPr marL="1600200" lvl="1" indent="-742950">
              <a:lnSpc>
                <a:spcPct val="80000"/>
              </a:lnSpc>
              <a:buClr>
                <a:srgbClr val="418AB3"/>
              </a:buClr>
              <a:buFont typeface="+mj-lt"/>
              <a:buAutoNum type="arabicParenR"/>
            </a:pPr>
            <a:r>
              <a:rPr lang="en-US" altLang="en-US" sz="4600" b="1">
                <a:solidFill>
                  <a:srgbClr val="455F51"/>
                </a:solidFill>
              </a:rPr>
              <a:t>true</a:t>
            </a:r>
          </a:p>
          <a:p>
            <a:pPr marL="1600200" lvl="1" indent="-742950">
              <a:lnSpc>
                <a:spcPct val="80000"/>
              </a:lnSpc>
              <a:buClr>
                <a:srgbClr val="418AB3"/>
              </a:buClr>
              <a:buFont typeface="+mj-lt"/>
              <a:buAutoNum type="arabicParenR"/>
            </a:pPr>
            <a:r>
              <a:rPr lang="en-US" altLang="en-US" sz="4600" b="1">
                <a:solidFill>
                  <a:srgbClr val="455F51"/>
                </a:solidFill>
              </a:rPr>
              <a:t>d) </a:t>
            </a:r>
            <a:r>
              <a:rPr lang="en-US" altLang="en-US" sz="4800" b="1">
                <a:solidFill>
                  <a:srgbClr val="455F51"/>
                </a:solidFill>
              </a:rPr>
              <a:t>th</a:t>
            </a:r>
            <a:r>
              <a:rPr lang="en-US" sz="4800" b="1">
                <a:solidFill>
                  <a:srgbClr val="455F51"/>
                </a:solidFill>
              </a:rPr>
              <a:t>ey compete with native plants for 			resources</a:t>
            </a:r>
            <a:endParaRPr lang="en-US" altLang="en-US" sz="4600" b="1">
              <a:solidFill>
                <a:srgbClr val="455F51"/>
              </a:solidFill>
            </a:endParaRPr>
          </a:p>
          <a:p>
            <a:pPr marL="1600200" lvl="1" indent="-742950">
              <a:lnSpc>
                <a:spcPct val="80000"/>
              </a:lnSpc>
              <a:buClr>
                <a:srgbClr val="418AB3"/>
              </a:buClr>
              <a:buFont typeface="+mj-lt"/>
              <a:buAutoNum type="arabicParenR"/>
            </a:pPr>
            <a:r>
              <a:rPr lang="en-US" altLang="en-US" sz="4600" b="1">
                <a:solidFill>
                  <a:srgbClr val="455F51"/>
                </a:solidFill>
              </a:rPr>
              <a:t>true</a:t>
            </a:r>
          </a:p>
          <a:p>
            <a:pPr marL="1600200" lvl="1" indent="-742950">
              <a:lnSpc>
                <a:spcPct val="80000"/>
              </a:lnSpc>
              <a:buClr>
                <a:srgbClr val="418AB3"/>
              </a:buClr>
              <a:buFont typeface="+mj-lt"/>
              <a:buAutoNum type="arabicParenR"/>
            </a:pPr>
            <a:r>
              <a:rPr lang="en-US" altLang="en-US" sz="4600" b="1">
                <a:solidFill>
                  <a:srgbClr val="455F51"/>
                </a:solidFill>
              </a:rPr>
              <a:t>b) second</a:t>
            </a:r>
          </a:p>
          <a:p>
            <a:pPr marL="1600200" lvl="1" indent="-742950">
              <a:lnSpc>
                <a:spcPct val="80000"/>
              </a:lnSpc>
              <a:buClr>
                <a:srgbClr val="418AB3"/>
              </a:buClr>
              <a:buFont typeface="+mj-lt"/>
              <a:buAutoNum type="arabicParenR"/>
            </a:pPr>
            <a:r>
              <a:rPr lang="en-US" altLang="en-US" sz="4600" b="1">
                <a:solidFill>
                  <a:srgbClr val="455F51"/>
                </a:solidFill>
              </a:rPr>
              <a:t>a) increased biodiversity</a:t>
            </a:r>
          </a:p>
          <a:p>
            <a:pPr marL="1600200" lvl="1" indent="-742950">
              <a:lnSpc>
                <a:spcPct val="80000"/>
              </a:lnSpc>
              <a:buClr>
                <a:srgbClr val="418AB3"/>
              </a:buClr>
              <a:buFont typeface="+mj-lt"/>
              <a:buAutoNum type="arabicParenR"/>
            </a:pPr>
            <a:r>
              <a:rPr lang="en-US" altLang="en-US" sz="4600" b="1">
                <a:solidFill>
                  <a:srgbClr val="455F51"/>
                </a:solidFill>
              </a:rPr>
              <a:t>d) 19</a:t>
            </a:r>
          </a:p>
          <a:p>
            <a:pPr marL="1600200" lvl="1" indent="-742950">
              <a:lnSpc>
                <a:spcPct val="80000"/>
              </a:lnSpc>
              <a:buClr>
                <a:srgbClr val="418AB3"/>
              </a:buClr>
              <a:buFont typeface="+mj-lt"/>
              <a:buAutoNum type="arabicParenR"/>
            </a:pPr>
            <a:r>
              <a:rPr lang="en-US" altLang="en-US" sz="4600" b="1">
                <a:solidFill>
                  <a:srgbClr val="455F51"/>
                </a:solidFill>
              </a:rPr>
              <a:t>c) Delta Marsh</a:t>
            </a:r>
          </a:p>
          <a:p>
            <a:pPr marL="1600200" lvl="1" indent="-742950">
              <a:lnSpc>
                <a:spcPct val="80000"/>
              </a:lnSpc>
              <a:buClr>
                <a:srgbClr val="418AB3"/>
              </a:buClr>
              <a:buFont typeface="+mj-lt"/>
              <a:buAutoNum type="arabicParenR"/>
            </a:pPr>
            <a:r>
              <a:rPr lang="en-US" altLang="en-US" sz="4600" b="1">
                <a:solidFill>
                  <a:srgbClr val="455F51"/>
                </a:solidFill>
              </a:rPr>
              <a:t>c) $352 million</a:t>
            </a:r>
          </a:p>
          <a:p>
            <a:pPr marL="1600200" lvl="1" indent="-742950">
              <a:lnSpc>
                <a:spcPct val="80000"/>
              </a:lnSpc>
              <a:buClr>
                <a:srgbClr val="418AB3"/>
              </a:buClr>
              <a:buFont typeface="+mj-lt"/>
              <a:buAutoNum type="arabicParenR"/>
            </a:pPr>
            <a:r>
              <a:rPr lang="en-US" altLang="en-US" sz="4600" b="1">
                <a:solidFill>
                  <a:srgbClr val="455F51"/>
                </a:solidFill>
              </a:rPr>
              <a:t>a) people, mosquitos, birds &amp; horses</a:t>
            </a:r>
          </a:p>
          <a:p>
            <a:pPr marL="1600200" lvl="1" indent="-742950">
              <a:lnSpc>
                <a:spcPct val="80000"/>
              </a:lnSpc>
              <a:buClr>
                <a:srgbClr val="418AB3"/>
              </a:buClr>
              <a:buFont typeface="+mj-lt"/>
              <a:buAutoNum type="arabicParenR"/>
            </a:pPr>
            <a:r>
              <a:rPr lang="en-US" altLang="en-US" sz="4600" b="1">
                <a:solidFill>
                  <a:srgbClr val="455F51"/>
                </a:solidFill>
              </a:rPr>
              <a:t>c) common burdock</a:t>
            </a:r>
            <a:endParaRPr lang="en-US" altLang="en-US" sz="4400" b="1">
              <a:solidFill>
                <a:srgbClr val="455F51"/>
              </a:solidFill>
            </a:endParaRPr>
          </a:p>
          <a:p>
            <a:endParaRPr lang="en-CA"/>
          </a:p>
        </p:txBody>
      </p:sp>
      <p:sp>
        <p:nvSpPr>
          <p:cNvPr id="6" name="TextBox 5">
            <a:extLst>
              <a:ext uri="{FF2B5EF4-FFF2-40B4-BE49-F238E27FC236}">
                <a16:creationId xmlns:a16="http://schemas.microsoft.com/office/drawing/2014/main" id="{B185CAA7-6D7E-482E-B606-A7CE9C45EDFF}"/>
              </a:ext>
            </a:extLst>
          </p:cNvPr>
          <p:cNvSpPr txBox="1"/>
          <p:nvPr/>
        </p:nvSpPr>
        <p:spPr>
          <a:xfrm>
            <a:off x="69115" y="6138042"/>
            <a:ext cx="4321001" cy="184666"/>
          </a:xfrm>
          <a:prstGeom prst="rect">
            <a:avLst/>
          </a:prstGeom>
          <a:noFill/>
        </p:spPr>
        <p:txBody>
          <a:bodyPr wrap="square" rtlCol="0">
            <a:spAutoFit/>
          </a:bodyPr>
          <a:lstStyle/>
          <a:p>
            <a:r>
              <a:rPr lang="en-CA" sz="600" i="1">
                <a:solidFill>
                  <a:schemeClr val="tx1">
                    <a:lumMod val="50000"/>
                    <a:lumOff val="50000"/>
                  </a:schemeClr>
                </a:solidFill>
              </a:rPr>
              <a:t>Image from https://globalnews.ca/news/4223683/growing-invasion-of-lake-winnipeg-evident-as-countless-shells-wash-ashore/.</a:t>
            </a:r>
          </a:p>
        </p:txBody>
      </p:sp>
      <p:pic>
        <p:nvPicPr>
          <p:cNvPr id="5" name="Picture 4">
            <a:extLst>
              <a:ext uri="{FF2B5EF4-FFF2-40B4-BE49-F238E27FC236}">
                <a16:creationId xmlns:a16="http://schemas.microsoft.com/office/drawing/2014/main" id="{A96DEEFC-ABE1-40E0-8BD5-C93B2B8B6641}"/>
              </a:ext>
            </a:extLst>
          </p:cNvPr>
          <p:cNvPicPr>
            <a:picLocks/>
          </p:cNvPicPr>
          <p:nvPr/>
        </p:nvPicPr>
        <p:blipFill>
          <a:blip r:embed="rId3">
            <a:extLst>
              <a:ext uri="{28A0092B-C50C-407E-A947-70E740481C1C}">
                <a14:useLocalDpi xmlns:a14="http://schemas.microsoft.com/office/drawing/2010/main"/>
              </a:ext>
            </a:extLst>
          </a:blip>
          <a:stretch>
            <a:fillRect/>
          </a:stretch>
        </p:blipFill>
        <p:spPr>
          <a:xfrm>
            <a:off x="9713843" y="4041649"/>
            <a:ext cx="2157984" cy="2157984"/>
          </a:xfrm>
          <a:prstGeom prst="ellipse">
            <a:avLst/>
          </a:prstGeom>
          <a:ln>
            <a:solidFill>
              <a:schemeClr val="accent1"/>
            </a:solidFill>
          </a:ln>
        </p:spPr>
      </p:pic>
    </p:spTree>
    <p:extLst>
      <p:ext uri="{BB962C8B-B14F-4D97-AF65-F5344CB8AC3E}">
        <p14:creationId xmlns:p14="http://schemas.microsoft.com/office/powerpoint/2010/main" val="11402362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37874" y="5185410"/>
            <a:ext cx="2809483" cy="807727"/>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8915399" y="5325271"/>
            <a:ext cx="2769983" cy="528003"/>
          </a:xfrm>
          <a:prstGeom prst="rect">
            <a:avLst/>
          </a:prstGeom>
        </p:spPr>
      </p:pic>
      <p:sp>
        <p:nvSpPr>
          <p:cNvPr id="9" name="TextBox 8"/>
          <p:cNvSpPr txBox="1"/>
          <p:nvPr/>
        </p:nvSpPr>
        <p:spPr>
          <a:xfrm>
            <a:off x="3768006" y="936198"/>
            <a:ext cx="4571999" cy="923330"/>
          </a:xfrm>
          <a:prstGeom prst="rect">
            <a:avLst/>
          </a:prstGeom>
          <a:noFill/>
        </p:spPr>
        <p:txBody>
          <a:bodyPr wrap="square" rtlCol="0">
            <a:spAutoFit/>
          </a:bodyPr>
          <a:lstStyle/>
          <a:p>
            <a:pPr algn="ctr"/>
            <a:r>
              <a:rPr lang="en-CA" sz="5400" b="1" i="1">
                <a:solidFill>
                  <a:srgbClr val="1B5337"/>
                </a:solidFill>
                <a:latin typeface="Aleo" panose="020F0502020204030203" pitchFamily="34" charset="0"/>
              </a:rPr>
              <a:t>Thank You!</a:t>
            </a:r>
          </a:p>
        </p:txBody>
      </p:sp>
      <p:pic>
        <p:nvPicPr>
          <p:cNvPr id="6" name="Picture 5">
            <a:extLst>
              <a:ext uri="{FF2B5EF4-FFF2-40B4-BE49-F238E27FC236}">
                <a16:creationId xmlns:a16="http://schemas.microsoft.com/office/drawing/2014/main" id="{66B88CA4-BB6A-4ABF-8F41-D05C1FE9BBD5}"/>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332032" y="2205318"/>
            <a:ext cx="3864260" cy="2447364"/>
          </a:xfrm>
          <a:prstGeom prst="rect">
            <a:avLst/>
          </a:prstGeom>
        </p:spPr>
      </p:pic>
    </p:spTree>
    <p:extLst>
      <p:ext uri="{BB962C8B-B14F-4D97-AF65-F5344CB8AC3E}">
        <p14:creationId xmlns:p14="http://schemas.microsoft.com/office/powerpoint/2010/main" val="30050332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1AF64-2090-4F85-A147-5B990ADDF813}"/>
              </a:ext>
            </a:extLst>
          </p:cNvPr>
          <p:cNvSpPr>
            <a:spLocks noGrp="1"/>
          </p:cNvSpPr>
          <p:nvPr>
            <p:ph type="title"/>
          </p:nvPr>
        </p:nvSpPr>
        <p:spPr/>
        <p:txBody>
          <a:bodyPr/>
          <a:lstStyle/>
          <a:p>
            <a:r>
              <a:rPr lang="en-US" b="1">
                <a:latin typeface="Aleo" panose="020F0502020204030203"/>
              </a:rPr>
              <a:t>Question #2</a:t>
            </a:r>
            <a:endParaRPr lang="en-CA" b="1">
              <a:latin typeface="Aleo" panose="020F0502020204030203"/>
            </a:endParaRPr>
          </a:p>
        </p:txBody>
      </p:sp>
      <p:sp>
        <p:nvSpPr>
          <p:cNvPr id="3" name="Content Placeholder 2">
            <a:extLst>
              <a:ext uri="{FF2B5EF4-FFF2-40B4-BE49-F238E27FC236}">
                <a16:creationId xmlns:a16="http://schemas.microsoft.com/office/drawing/2014/main" id="{11B6694B-E23B-4B25-B234-A91D0C159636}"/>
              </a:ext>
            </a:extLst>
          </p:cNvPr>
          <p:cNvSpPr>
            <a:spLocks noGrp="1"/>
          </p:cNvSpPr>
          <p:nvPr>
            <p:ph idx="1"/>
          </p:nvPr>
        </p:nvSpPr>
        <p:spPr/>
        <p:txBody>
          <a:bodyPr vert="horz" lIns="0" tIns="45720" rIns="0" bIns="45720" rtlCol="0" anchor="t">
            <a:normAutofit fontScale="92500" lnSpcReduction="10000"/>
          </a:bodyPr>
          <a:lstStyle/>
          <a:p>
            <a:pPr marL="457200" indent="0">
              <a:buNone/>
            </a:pPr>
            <a:r>
              <a:rPr lang="en-US" altLang="en-US" sz="5000" b="1">
                <a:solidFill>
                  <a:srgbClr val="455F51"/>
                </a:solidFill>
              </a:rPr>
              <a:t>What is the maximum depth a wetland can be?</a:t>
            </a:r>
          </a:p>
          <a:p>
            <a:pPr marL="857250" lvl="1" indent="0">
              <a:lnSpc>
                <a:spcPct val="80000"/>
              </a:lnSpc>
              <a:buClr>
                <a:srgbClr val="418AB3"/>
              </a:buClr>
              <a:buNone/>
            </a:pPr>
            <a:endParaRPr lang="en-US" altLang="en-US" sz="3000" b="1">
              <a:solidFill>
                <a:srgbClr val="455F51"/>
              </a:solidFill>
            </a:endParaRPr>
          </a:p>
          <a:p>
            <a:pPr marL="857250" lvl="1" indent="0">
              <a:lnSpc>
                <a:spcPct val="80000"/>
              </a:lnSpc>
              <a:buClr>
                <a:srgbClr val="418AB3"/>
              </a:buClr>
              <a:buFontTx/>
              <a:buAutoNum type="alphaLcParenR"/>
            </a:pPr>
            <a:r>
              <a:rPr lang="en-US" altLang="en-US" sz="4400" b="1">
                <a:solidFill>
                  <a:srgbClr val="455F51"/>
                </a:solidFill>
              </a:rPr>
              <a:t> 0.5 m</a:t>
            </a:r>
          </a:p>
          <a:p>
            <a:pPr marL="857250" lvl="1" indent="0">
              <a:lnSpc>
                <a:spcPct val="80000"/>
              </a:lnSpc>
              <a:buClr>
                <a:srgbClr val="418AB3"/>
              </a:buClr>
              <a:buFontTx/>
              <a:buAutoNum type="alphaLcParenR"/>
            </a:pPr>
            <a:r>
              <a:rPr lang="en-US" altLang="en-US" sz="4400" b="1">
                <a:solidFill>
                  <a:srgbClr val="455F51"/>
                </a:solidFill>
              </a:rPr>
              <a:t> 1 m</a:t>
            </a:r>
          </a:p>
          <a:p>
            <a:pPr marL="857250" lvl="1" indent="0">
              <a:lnSpc>
                <a:spcPct val="80000"/>
              </a:lnSpc>
              <a:buClr>
                <a:srgbClr val="418AB3"/>
              </a:buClr>
              <a:buFontTx/>
              <a:buAutoNum type="alphaLcParenR"/>
            </a:pPr>
            <a:r>
              <a:rPr lang="en-US" altLang="en-US" sz="4400" b="1">
                <a:solidFill>
                  <a:srgbClr val="455F51"/>
                </a:solidFill>
              </a:rPr>
              <a:t> 2 m</a:t>
            </a:r>
          </a:p>
          <a:p>
            <a:pPr marL="857250" lvl="1" indent="0">
              <a:lnSpc>
                <a:spcPct val="80000"/>
              </a:lnSpc>
              <a:buClr>
                <a:srgbClr val="418AB3"/>
              </a:buClr>
              <a:buFontTx/>
              <a:buAutoNum type="alphaLcParenR"/>
            </a:pPr>
            <a:r>
              <a:rPr lang="en-US" altLang="en-US" sz="4400" b="1">
                <a:solidFill>
                  <a:srgbClr val="455F51"/>
                </a:solidFill>
              </a:rPr>
              <a:t> 2.5 m</a:t>
            </a:r>
          </a:p>
          <a:p>
            <a:endParaRPr lang="en-CA"/>
          </a:p>
        </p:txBody>
      </p:sp>
      <p:sp>
        <p:nvSpPr>
          <p:cNvPr id="6" name="TextBox 5">
            <a:extLst>
              <a:ext uri="{FF2B5EF4-FFF2-40B4-BE49-F238E27FC236}">
                <a16:creationId xmlns:a16="http://schemas.microsoft.com/office/drawing/2014/main" id="{B185CAA7-6D7E-482E-B606-A7CE9C45EDFF}"/>
              </a:ext>
            </a:extLst>
          </p:cNvPr>
          <p:cNvSpPr txBox="1"/>
          <p:nvPr/>
        </p:nvSpPr>
        <p:spPr>
          <a:xfrm>
            <a:off x="69116" y="6138042"/>
            <a:ext cx="2995448" cy="184666"/>
          </a:xfrm>
          <a:prstGeom prst="rect">
            <a:avLst/>
          </a:prstGeom>
          <a:noFill/>
        </p:spPr>
        <p:txBody>
          <a:bodyPr wrap="square" rtlCol="0">
            <a:spAutoFit/>
          </a:bodyPr>
          <a:lstStyle/>
          <a:p>
            <a:r>
              <a:rPr lang="en-CA" sz="600" i="1">
                <a:solidFill>
                  <a:schemeClr val="tx1">
                    <a:lumMod val="50000"/>
                    <a:lumOff val="50000"/>
                  </a:schemeClr>
                </a:solidFill>
                <a:latin typeface="Calibri" panose="020F0502020204030204" pitchFamily="34" charset="0"/>
                <a:cs typeface="Calibri" panose="020F0502020204030204" pitchFamily="34" charset="0"/>
              </a:rPr>
              <a:t>Image from </a:t>
            </a:r>
            <a:r>
              <a:rPr lang="en-CA" sz="600" i="1" u="sng">
                <a:solidFill>
                  <a:schemeClr val="tx1">
                    <a:lumMod val="50000"/>
                    <a:lumOff val="50000"/>
                  </a:schemeClr>
                </a:solidFill>
                <a:effectLst/>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https://www.flinnsci.com/meter-sticks-hardwood-englishmetric/</a:t>
            </a:r>
            <a:endParaRPr lang="en-CA" sz="600" i="1">
              <a:solidFill>
                <a:schemeClr val="tx1">
                  <a:lumMod val="50000"/>
                  <a:lumOff val="50000"/>
                </a:schemeClr>
              </a:solidFill>
              <a:effectLst/>
              <a:latin typeface="Calibri" panose="020F0502020204030204" pitchFamily="34" charset="0"/>
              <a:ea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6928CD37-7E8C-488B-A514-3311F78371C8}"/>
              </a:ext>
            </a:extLst>
          </p:cNvPr>
          <p:cNvPicPr>
            <a:picLocks/>
          </p:cNvPicPr>
          <p:nvPr/>
        </p:nvPicPr>
        <p:blipFill>
          <a:blip r:embed="rId4">
            <a:extLst>
              <a:ext uri="{28A0092B-C50C-407E-A947-70E740481C1C}">
                <a14:useLocalDpi xmlns:a14="http://schemas.microsoft.com/office/drawing/2010/main"/>
              </a:ext>
            </a:extLst>
          </a:blip>
          <a:stretch>
            <a:fillRect/>
          </a:stretch>
        </p:blipFill>
        <p:spPr>
          <a:xfrm>
            <a:off x="9386824" y="3980058"/>
            <a:ext cx="2157984" cy="2157984"/>
          </a:xfrm>
          <a:prstGeom prst="ellipse">
            <a:avLst/>
          </a:prstGeom>
          <a:ln>
            <a:solidFill>
              <a:srgbClr val="99CB38"/>
            </a:solidFill>
          </a:ln>
        </p:spPr>
      </p:pic>
    </p:spTree>
    <p:extLst>
      <p:ext uri="{BB962C8B-B14F-4D97-AF65-F5344CB8AC3E}">
        <p14:creationId xmlns:p14="http://schemas.microsoft.com/office/powerpoint/2010/main" val="26128754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1AF64-2090-4F85-A147-5B990ADDF813}"/>
              </a:ext>
            </a:extLst>
          </p:cNvPr>
          <p:cNvSpPr>
            <a:spLocks noGrp="1"/>
          </p:cNvSpPr>
          <p:nvPr>
            <p:ph type="title"/>
          </p:nvPr>
        </p:nvSpPr>
        <p:spPr/>
        <p:txBody>
          <a:bodyPr/>
          <a:lstStyle/>
          <a:p>
            <a:r>
              <a:rPr lang="en-US" b="1">
                <a:latin typeface="Aleo" panose="020F0502020204030203"/>
              </a:rPr>
              <a:t>Question #3</a:t>
            </a:r>
            <a:endParaRPr lang="en-CA" b="1">
              <a:latin typeface="Aleo" panose="020F0502020204030203"/>
            </a:endParaRPr>
          </a:p>
        </p:txBody>
      </p:sp>
      <p:sp>
        <p:nvSpPr>
          <p:cNvPr id="3" name="Content Placeholder 2">
            <a:extLst>
              <a:ext uri="{FF2B5EF4-FFF2-40B4-BE49-F238E27FC236}">
                <a16:creationId xmlns:a16="http://schemas.microsoft.com/office/drawing/2014/main" id="{11B6694B-E23B-4B25-B234-A91D0C159636}"/>
              </a:ext>
            </a:extLst>
          </p:cNvPr>
          <p:cNvSpPr>
            <a:spLocks noGrp="1"/>
          </p:cNvSpPr>
          <p:nvPr>
            <p:ph idx="1"/>
          </p:nvPr>
        </p:nvSpPr>
        <p:spPr>
          <a:xfrm>
            <a:off x="1097279" y="1845734"/>
            <a:ext cx="10058399" cy="4023360"/>
          </a:xfrm>
        </p:spPr>
        <p:txBody>
          <a:bodyPr>
            <a:normAutofit lnSpcReduction="10000"/>
          </a:bodyPr>
          <a:lstStyle/>
          <a:p>
            <a:pPr indent="0">
              <a:buFontTx/>
              <a:buNone/>
              <a:defRPr/>
            </a:pPr>
            <a:r>
              <a:rPr lang="en-CA" sz="5000" b="1">
                <a:solidFill>
                  <a:srgbClr val="455F51"/>
                </a:solidFill>
              </a:rPr>
              <a:t>Bogs, fens, marshes and swamps are types of _________.</a:t>
            </a:r>
          </a:p>
          <a:p>
            <a:pPr indent="0">
              <a:buFontTx/>
              <a:buNone/>
              <a:defRPr/>
            </a:pPr>
            <a:endParaRPr lang="en-CA" sz="2200" b="1">
              <a:solidFill>
                <a:srgbClr val="455F51"/>
              </a:solidFill>
            </a:endParaRPr>
          </a:p>
          <a:p>
            <a:pPr marL="857250" lvl="1" indent="0">
              <a:lnSpc>
                <a:spcPct val="80000"/>
              </a:lnSpc>
              <a:buClr>
                <a:srgbClr val="418AB3"/>
              </a:buClr>
              <a:buFontTx/>
              <a:buAutoNum type="alphaLcParenR"/>
            </a:pPr>
            <a:r>
              <a:rPr lang="en-US" altLang="en-US" sz="4400" b="1">
                <a:solidFill>
                  <a:srgbClr val="455F51"/>
                </a:solidFill>
              </a:rPr>
              <a:t> ponds</a:t>
            </a:r>
          </a:p>
          <a:p>
            <a:pPr marL="857250" lvl="1" indent="0">
              <a:lnSpc>
                <a:spcPct val="80000"/>
              </a:lnSpc>
              <a:buClr>
                <a:srgbClr val="418AB3"/>
              </a:buClr>
              <a:buFontTx/>
              <a:buAutoNum type="alphaLcParenR"/>
            </a:pPr>
            <a:r>
              <a:rPr lang="en-US" altLang="en-US" sz="4400" b="1">
                <a:solidFill>
                  <a:srgbClr val="455F51"/>
                </a:solidFill>
              </a:rPr>
              <a:t> wetlands</a:t>
            </a:r>
          </a:p>
          <a:p>
            <a:pPr marL="857250" lvl="1" indent="0">
              <a:lnSpc>
                <a:spcPct val="80000"/>
              </a:lnSpc>
              <a:buClr>
                <a:srgbClr val="418AB3"/>
              </a:buClr>
              <a:buFontTx/>
              <a:buAutoNum type="alphaLcParenR"/>
            </a:pPr>
            <a:r>
              <a:rPr lang="en-US" altLang="en-US" sz="4400" b="1">
                <a:solidFill>
                  <a:srgbClr val="455F51"/>
                </a:solidFill>
              </a:rPr>
              <a:t> lakes</a:t>
            </a:r>
          </a:p>
          <a:p>
            <a:pPr marL="857250" lvl="1" indent="0">
              <a:lnSpc>
                <a:spcPct val="80000"/>
              </a:lnSpc>
              <a:buClr>
                <a:srgbClr val="418AB3"/>
              </a:buClr>
              <a:buFontTx/>
              <a:buAutoNum type="alphaLcParenR"/>
            </a:pPr>
            <a:r>
              <a:rPr lang="en-US" altLang="en-US" sz="4400" b="1">
                <a:solidFill>
                  <a:srgbClr val="455F51"/>
                </a:solidFill>
              </a:rPr>
              <a:t> plants</a:t>
            </a:r>
          </a:p>
          <a:p>
            <a:pPr indent="0">
              <a:buFontTx/>
              <a:buNone/>
              <a:defRPr/>
            </a:pPr>
            <a:endParaRPr lang="en-CA" sz="5000" b="1">
              <a:solidFill>
                <a:srgbClr val="455F51"/>
              </a:solidFill>
            </a:endParaRPr>
          </a:p>
          <a:p>
            <a:endParaRPr lang="en-CA"/>
          </a:p>
        </p:txBody>
      </p:sp>
      <p:sp>
        <p:nvSpPr>
          <p:cNvPr id="6" name="TextBox 5">
            <a:extLst>
              <a:ext uri="{FF2B5EF4-FFF2-40B4-BE49-F238E27FC236}">
                <a16:creationId xmlns:a16="http://schemas.microsoft.com/office/drawing/2014/main" id="{B185CAA7-6D7E-482E-B606-A7CE9C45EDFF}"/>
              </a:ext>
            </a:extLst>
          </p:cNvPr>
          <p:cNvSpPr txBox="1"/>
          <p:nvPr/>
        </p:nvSpPr>
        <p:spPr>
          <a:xfrm>
            <a:off x="69116" y="6138042"/>
            <a:ext cx="2995448" cy="184666"/>
          </a:xfrm>
          <a:prstGeom prst="rect">
            <a:avLst/>
          </a:prstGeom>
          <a:noFill/>
        </p:spPr>
        <p:txBody>
          <a:bodyPr wrap="square" rtlCol="0">
            <a:spAutoFit/>
          </a:bodyPr>
          <a:lstStyle/>
          <a:p>
            <a:r>
              <a:rPr lang="en-CA" sz="600" i="1">
                <a:solidFill>
                  <a:schemeClr val="tx1">
                    <a:lumMod val="50000"/>
                    <a:lumOff val="50000"/>
                  </a:schemeClr>
                </a:solidFill>
              </a:rPr>
              <a:t>Image from DUC.</a:t>
            </a:r>
          </a:p>
        </p:txBody>
      </p:sp>
      <p:pic>
        <p:nvPicPr>
          <p:cNvPr id="5" name="Picture 4">
            <a:extLst>
              <a:ext uri="{FF2B5EF4-FFF2-40B4-BE49-F238E27FC236}">
                <a16:creationId xmlns:a16="http://schemas.microsoft.com/office/drawing/2014/main" id="{439EBC1F-2DEA-44AA-9120-11271553B01A}"/>
              </a:ext>
            </a:extLst>
          </p:cNvPr>
          <p:cNvPicPr>
            <a:picLocks/>
          </p:cNvPicPr>
          <p:nvPr/>
        </p:nvPicPr>
        <p:blipFill>
          <a:blip r:embed="rId3" cstate="print">
            <a:extLst>
              <a:ext uri="{28A0092B-C50C-407E-A947-70E740481C1C}">
                <a14:useLocalDpi xmlns:a14="http://schemas.microsoft.com/office/drawing/2010/main"/>
              </a:ext>
            </a:extLst>
          </a:blip>
          <a:stretch>
            <a:fillRect/>
          </a:stretch>
        </p:blipFill>
        <p:spPr>
          <a:xfrm>
            <a:off x="9550400" y="3980058"/>
            <a:ext cx="2157984" cy="2157984"/>
          </a:xfrm>
          <a:prstGeom prst="ellipse">
            <a:avLst/>
          </a:prstGeom>
          <a:ln>
            <a:solidFill>
              <a:prstClr val="ltGray"/>
            </a:solidFill>
          </a:ln>
        </p:spPr>
      </p:pic>
    </p:spTree>
    <p:extLst>
      <p:ext uri="{BB962C8B-B14F-4D97-AF65-F5344CB8AC3E}">
        <p14:creationId xmlns:p14="http://schemas.microsoft.com/office/powerpoint/2010/main" val="21063817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1AF64-2090-4F85-A147-5B990ADDF813}"/>
              </a:ext>
            </a:extLst>
          </p:cNvPr>
          <p:cNvSpPr>
            <a:spLocks noGrp="1"/>
          </p:cNvSpPr>
          <p:nvPr>
            <p:ph type="title"/>
          </p:nvPr>
        </p:nvSpPr>
        <p:spPr/>
        <p:txBody>
          <a:bodyPr/>
          <a:lstStyle/>
          <a:p>
            <a:r>
              <a:rPr lang="en-US" b="1">
                <a:latin typeface="Aleo" panose="020F0502020204030203"/>
              </a:rPr>
              <a:t>Question #4</a:t>
            </a:r>
            <a:endParaRPr lang="en-CA" b="1">
              <a:latin typeface="Aleo" panose="020F0502020204030203"/>
            </a:endParaRPr>
          </a:p>
        </p:txBody>
      </p:sp>
      <p:sp>
        <p:nvSpPr>
          <p:cNvPr id="3" name="Content Placeholder 2">
            <a:extLst>
              <a:ext uri="{FF2B5EF4-FFF2-40B4-BE49-F238E27FC236}">
                <a16:creationId xmlns:a16="http://schemas.microsoft.com/office/drawing/2014/main" id="{11B6694B-E23B-4B25-B234-A91D0C159636}"/>
              </a:ext>
            </a:extLst>
          </p:cNvPr>
          <p:cNvSpPr>
            <a:spLocks noGrp="1"/>
          </p:cNvSpPr>
          <p:nvPr>
            <p:ph idx="1"/>
          </p:nvPr>
        </p:nvSpPr>
        <p:spPr/>
        <p:txBody>
          <a:bodyPr>
            <a:normAutofit/>
          </a:bodyPr>
          <a:lstStyle/>
          <a:p>
            <a:pPr marL="457200" indent="0">
              <a:buNone/>
            </a:pPr>
            <a:r>
              <a:rPr lang="en-US" altLang="en-US" sz="5400" b="1">
                <a:solidFill>
                  <a:srgbClr val="455F51"/>
                </a:solidFill>
              </a:rPr>
              <a:t>True or False.</a:t>
            </a:r>
          </a:p>
          <a:p>
            <a:pPr marL="457200" indent="0">
              <a:buNone/>
            </a:pPr>
            <a:endParaRPr lang="en-US" altLang="en-US" sz="5400" b="1">
              <a:solidFill>
                <a:srgbClr val="455F51"/>
              </a:solidFill>
            </a:endParaRPr>
          </a:p>
          <a:p>
            <a:pPr marL="457200" indent="0">
              <a:buNone/>
            </a:pPr>
            <a:r>
              <a:rPr lang="en-US" altLang="en-US" sz="5400" b="1">
                <a:solidFill>
                  <a:srgbClr val="455F51"/>
                </a:solidFill>
              </a:rPr>
              <a:t>A lake is a type of wetland.</a:t>
            </a:r>
            <a:br>
              <a:rPr lang="en-US" altLang="en-US" sz="6600" b="1">
                <a:solidFill>
                  <a:srgbClr val="455F51"/>
                </a:solidFill>
              </a:rPr>
            </a:br>
            <a:endParaRPr lang="en-US" altLang="en-US" sz="3600" b="1">
              <a:solidFill>
                <a:srgbClr val="455F51"/>
              </a:solidFill>
            </a:endParaRPr>
          </a:p>
          <a:p>
            <a:endParaRPr lang="en-CA"/>
          </a:p>
        </p:txBody>
      </p:sp>
      <p:sp>
        <p:nvSpPr>
          <p:cNvPr id="6" name="TextBox 5">
            <a:extLst>
              <a:ext uri="{FF2B5EF4-FFF2-40B4-BE49-F238E27FC236}">
                <a16:creationId xmlns:a16="http://schemas.microsoft.com/office/drawing/2014/main" id="{B185CAA7-6D7E-482E-B606-A7CE9C45EDFF}"/>
              </a:ext>
            </a:extLst>
          </p:cNvPr>
          <p:cNvSpPr txBox="1"/>
          <p:nvPr/>
        </p:nvSpPr>
        <p:spPr>
          <a:xfrm>
            <a:off x="69116" y="6138042"/>
            <a:ext cx="2995448" cy="184666"/>
          </a:xfrm>
          <a:prstGeom prst="rect">
            <a:avLst/>
          </a:prstGeom>
          <a:noFill/>
        </p:spPr>
        <p:txBody>
          <a:bodyPr wrap="square" rtlCol="0">
            <a:spAutoFit/>
          </a:bodyPr>
          <a:lstStyle/>
          <a:p>
            <a:r>
              <a:rPr lang="en-CA" sz="600" i="1">
                <a:solidFill>
                  <a:schemeClr val="tx1">
                    <a:lumMod val="50000"/>
                    <a:lumOff val="50000"/>
                  </a:schemeClr>
                </a:solidFill>
              </a:rPr>
              <a:t>Image from DUC.</a:t>
            </a:r>
          </a:p>
        </p:txBody>
      </p:sp>
      <p:pic>
        <p:nvPicPr>
          <p:cNvPr id="7" name="Picture 6">
            <a:extLst>
              <a:ext uri="{FF2B5EF4-FFF2-40B4-BE49-F238E27FC236}">
                <a16:creationId xmlns:a16="http://schemas.microsoft.com/office/drawing/2014/main" id="{20996ACC-CDC1-4E8B-83A1-5D6BDB1BB810}"/>
              </a:ext>
            </a:extLst>
          </p:cNvPr>
          <p:cNvPicPr>
            <a:picLocks/>
          </p:cNvPicPr>
          <p:nvPr/>
        </p:nvPicPr>
        <p:blipFill>
          <a:blip r:embed="rId3" cstate="print">
            <a:extLst>
              <a:ext uri="{28A0092B-C50C-407E-A947-70E740481C1C}">
                <a14:useLocalDpi xmlns:a14="http://schemas.microsoft.com/office/drawing/2010/main"/>
              </a:ext>
            </a:extLst>
          </a:blip>
          <a:stretch>
            <a:fillRect/>
          </a:stretch>
        </p:blipFill>
        <p:spPr>
          <a:xfrm>
            <a:off x="9677400" y="3980058"/>
            <a:ext cx="2157984" cy="2157984"/>
          </a:xfrm>
          <a:prstGeom prst="ellipse">
            <a:avLst/>
          </a:prstGeom>
          <a:ln>
            <a:solidFill>
              <a:prstClr val="ltGray"/>
            </a:solidFill>
          </a:ln>
        </p:spPr>
      </p:pic>
    </p:spTree>
    <p:extLst>
      <p:ext uri="{BB962C8B-B14F-4D97-AF65-F5344CB8AC3E}">
        <p14:creationId xmlns:p14="http://schemas.microsoft.com/office/powerpoint/2010/main" val="40052075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1AF64-2090-4F85-A147-5B990ADDF813}"/>
              </a:ext>
            </a:extLst>
          </p:cNvPr>
          <p:cNvSpPr>
            <a:spLocks noGrp="1"/>
          </p:cNvSpPr>
          <p:nvPr>
            <p:ph type="title"/>
          </p:nvPr>
        </p:nvSpPr>
        <p:spPr/>
        <p:txBody>
          <a:bodyPr/>
          <a:lstStyle/>
          <a:p>
            <a:r>
              <a:rPr lang="en-US" b="1">
                <a:latin typeface="Aleo" panose="020F0502020204030203"/>
              </a:rPr>
              <a:t>Question #5</a:t>
            </a:r>
            <a:endParaRPr lang="en-CA" b="1">
              <a:latin typeface="Aleo" panose="020F0502020204030203"/>
            </a:endParaRPr>
          </a:p>
        </p:txBody>
      </p:sp>
      <p:sp>
        <p:nvSpPr>
          <p:cNvPr id="3" name="Content Placeholder 2">
            <a:extLst>
              <a:ext uri="{FF2B5EF4-FFF2-40B4-BE49-F238E27FC236}">
                <a16:creationId xmlns:a16="http://schemas.microsoft.com/office/drawing/2014/main" id="{11B6694B-E23B-4B25-B234-A91D0C159636}"/>
              </a:ext>
            </a:extLst>
          </p:cNvPr>
          <p:cNvSpPr>
            <a:spLocks noGrp="1"/>
          </p:cNvSpPr>
          <p:nvPr>
            <p:ph idx="1"/>
          </p:nvPr>
        </p:nvSpPr>
        <p:spPr/>
        <p:txBody>
          <a:bodyPr>
            <a:normAutofit/>
          </a:bodyPr>
          <a:lstStyle/>
          <a:p>
            <a:pPr marL="457200" indent="0">
              <a:buNone/>
            </a:pPr>
            <a:r>
              <a:rPr lang="en-US" altLang="en-US" sz="5000" b="1">
                <a:solidFill>
                  <a:srgbClr val="455F51"/>
                </a:solidFill>
              </a:rPr>
              <a:t>Name this plant.</a:t>
            </a:r>
          </a:p>
          <a:p>
            <a:pPr marL="457200" indent="0">
              <a:buNone/>
            </a:pPr>
            <a:endParaRPr lang="en-US" altLang="en-US" sz="2200" b="1">
              <a:solidFill>
                <a:srgbClr val="455F51"/>
              </a:solidFill>
            </a:endParaRPr>
          </a:p>
          <a:p>
            <a:pPr marL="857250" lvl="1" indent="0">
              <a:lnSpc>
                <a:spcPct val="80000"/>
              </a:lnSpc>
              <a:buClr>
                <a:srgbClr val="418AB3"/>
              </a:buClr>
              <a:buFontTx/>
              <a:buAutoNum type="alphaLcParenR"/>
            </a:pPr>
            <a:r>
              <a:rPr lang="en-US" altLang="en-US" sz="4400" b="1">
                <a:solidFill>
                  <a:srgbClr val="455F51"/>
                </a:solidFill>
              </a:rPr>
              <a:t> cattail</a:t>
            </a:r>
          </a:p>
          <a:p>
            <a:pPr marL="857250" lvl="1" indent="0">
              <a:lnSpc>
                <a:spcPct val="80000"/>
              </a:lnSpc>
              <a:buClr>
                <a:srgbClr val="418AB3"/>
              </a:buClr>
              <a:buFontTx/>
              <a:buAutoNum type="alphaLcParenR"/>
            </a:pPr>
            <a:r>
              <a:rPr lang="en-US" altLang="en-US" sz="4400" b="1">
                <a:solidFill>
                  <a:srgbClr val="455F51"/>
                </a:solidFill>
              </a:rPr>
              <a:t> willow</a:t>
            </a:r>
          </a:p>
          <a:p>
            <a:pPr marL="857250" lvl="1" indent="0">
              <a:lnSpc>
                <a:spcPct val="80000"/>
              </a:lnSpc>
              <a:buClr>
                <a:srgbClr val="418AB3"/>
              </a:buClr>
              <a:buFontTx/>
              <a:buAutoNum type="alphaLcParenR"/>
            </a:pPr>
            <a:r>
              <a:rPr lang="en-US" altLang="en-US" sz="4400" b="1">
                <a:solidFill>
                  <a:srgbClr val="455F51"/>
                </a:solidFill>
              </a:rPr>
              <a:t> bulrush</a:t>
            </a:r>
          </a:p>
          <a:p>
            <a:pPr marL="857250" lvl="1" indent="0">
              <a:lnSpc>
                <a:spcPct val="80000"/>
              </a:lnSpc>
              <a:buClr>
                <a:srgbClr val="418AB3"/>
              </a:buClr>
              <a:buFontTx/>
              <a:buAutoNum type="alphaLcParenR"/>
            </a:pPr>
            <a:r>
              <a:rPr lang="en-US" altLang="en-US" sz="4400" b="1">
                <a:solidFill>
                  <a:srgbClr val="455F51"/>
                </a:solidFill>
              </a:rPr>
              <a:t> grass</a:t>
            </a:r>
          </a:p>
          <a:p>
            <a:endParaRPr lang="en-CA"/>
          </a:p>
        </p:txBody>
      </p:sp>
      <p:sp>
        <p:nvSpPr>
          <p:cNvPr id="6" name="TextBox 5">
            <a:extLst>
              <a:ext uri="{FF2B5EF4-FFF2-40B4-BE49-F238E27FC236}">
                <a16:creationId xmlns:a16="http://schemas.microsoft.com/office/drawing/2014/main" id="{B185CAA7-6D7E-482E-B606-A7CE9C45EDFF}"/>
              </a:ext>
            </a:extLst>
          </p:cNvPr>
          <p:cNvSpPr txBox="1"/>
          <p:nvPr/>
        </p:nvSpPr>
        <p:spPr>
          <a:xfrm>
            <a:off x="69116" y="6138042"/>
            <a:ext cx="2995448" cy="184666"/>
          </a:xfrm>
          <a:prstGeom prst="rect">
            <a:avLst/>
          </a:prstGeom>
          <a:noFill/>
        </p:spPr>
        <p:txBody>
          <a:bodyPr wrap="square" rtlCol="0">
            <a:spAutoFit/>
          </a:bodyPr>
          <a:lstStyle/>
          <a:p>
            <a:r>
              <a:rPr lang="en-CA" sz="600" i="1">
                <a:solidFill>
                  <a:schemeClr val="tx1">
                    <a:lumMod val="50000"/>
                    <a:lumOff val="50000"/>
                  </a:schemeClr>
                </a:solidFill>
              </a:rPr>
              <a:t>Image from DUC.</a:t>
            </a:r>
          </a:p>
        </p:txBody>
      </p:sp>
      <p:pic>
        <p:nvPicPr>
          <p:cNvPr id="5" name="Picture 4">
            <a:extLst>
              <a:ext uri="{FF2B5EF4-FFF2-40B4-BE49-F238E27FC236}">
                <a16:creationId xmlns:a16="http://schemas.microsoft.com/office/drawing/2014/main" id="{CA07E0D2-74D2-4D76-9141-833421CB1D2D}"/>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rot="5400000">
            <a:off x="6667500" y="1315217"/>
            <a:ext cx="5511800" cy="4133850"/>
          </a:xfrm>
          <a:prstGeom prst="rect">
            <a:avLst/>
          </a:prstGeom>
        </p:spPr>
      </p:pic>
    </p:spTree>
    <p:extLst>
      <p:ext uri="{BB962C8B-B14F-4D97-AF65-F5344CB8AC3E}">
        <p14:creationId xmlns:p14="http://schemas.microsoft.com/office/powerpoint/2010/main" val="7246130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1AF64-2090-4F85-A147-5B990ADDF813}"/>
              </a:ext>
            </a:extLst>
          </p:cNvPr>
          <p:cNvSpPr>
            <a:spLocks noGrp="1"/>
          </p:cNvSpPr>
          <p:nvPr>
            <p:ph type="title"/>
          </p:nvPr>
        </p:nvSpPr>
        <p:spPr/>
        <p:txBody>
          <a:bodyPr/>
          <a:lstStyle/>
          <a:p>
            <a:r>
              <a:rPr lang="en-US" b="1">
                <a:latin typeface="Aleo" panose="020F0502020204030203"/>
              </a:rPr>
              <a:t>Question #6</a:t>
            </a:r>
            <a:endParaRPr lang="en-CA" b="1">
              <a:latin typeface="Aleo" panose="020F0502020204030203"/>
            </a:endParaRPr>
          </a:p>
        </p:txBody>
      </p:sp>
      <p:sp>
        <p:nvSpPr>
          <p:cNvPr id="3" name="Content Placeholder 2">
            <a:extLst>
              <a:ext uri="{FF2B5EF4-FFF2-40B4-BE49-F238E27FC236}">
                <a16:creationId xmlns:a16="http://schemas.microsoft.com/office/drawing/2014/main" id="{11B6694B-E23B-4B25-B234-A91D0C159636}"/>
              </a:ext>
            </a:extLst>
          </p:cNvPr>
          <p:cNvSpPr>
            <a:spLocks noGrp="1"/>
          </p:cNvSpPr>
          <p:nvPr>
            <p:ph idx="1"/>
          </p:nvPr>
        </p:nvSpPr>
        <p:spPr>
          <a:xfrm>
            <a:off x="1097280" y="1845734"/>
            <a:ext cx="10683240" cy="4023360"/>
          </a:xfrm>
        </p:spPr>
        <p:txBody>
          <a:bodyPr>
            <a:normAutofit lnSpcReduction="10000"/>
          </a:bodyPr>
          <a:lstStyle/>
          <a:p>
            <a:pPr marL="457200" indent="0">
              <a:buNone/>
            </a:pPr>
            <a:r>
              <a:rPr lang="en-US" altLang="en-US" sz="5000" b="1" dirty="0">
                <a:solidFill>
                  <a:srgbClr val="455F51"/>
                </a:solidFill>
              </a:rPr>
              <a:t>Canada has __% of the world’s wetlands.</a:t>
            </a:r>
          </a:p>
          <a:p>
            <a:pPr marL="457200" indent="0">
              <a:buNone/>
            </a:pPr>
            <a:endParaRPr lang="en-US" altLang="en-US" sz="2200" b="1" dirty="0">
              <a:solidFill>
                <a:srgbClr val="455F51"/>
              </a:solidFill>
            </a:endParaRPr>
          </a:p>
          <a:p>
            <a:pPr marL="857250" lvl="1" indent="0">
              <a:lnSpc>
                <a:spcPct val="80000"/>
              </a:lnSpc>
              <a:buClr>
                <a:srgbClr val="418AB3"/>
              </a:buClr>
              <a:buFontTx/>
              <a:buAutoNum type="alphaLcParenR"/>
            </a:pPr>
            <a:r>
              <a:rPr lang="en-US" altLang="en-US" sz="4400" b="1" dirty="0">
                <a:solidFill>
                  <a:srgbClr val="455F51"/>
                </a:solidFill>
              </a:rPr>
              <a:t> 5</a:t>
            </a:r>
          </a:p>
          <a:p>
            <a:pPr marL="857250" lvl="1" indent="0">
              <a:lnSpc>
                <a:spcPct val="80000"/>
              </a:lnSpc>
              <a:buClr>
                <a:srgbClr val="418AB3"/>
              </a:buClr>
              <a:buFontTx/>
              <a:buAutoNum type="alphaLcParenR"/>
            </a:pPr>
            <a:r>
              <a:rPr lang="en-US" altLang="en-US" sz="4400" b="1" dirty="0">
                <a:solidFill>
                  <a:srgbClr val="455F51"/>
                </a:solidFill>
              </a:rPr>
              <a:t> 15</a:t>
            </a:r>
          </a:p>
          <a:p>
            <a:pPr marL="857250" lvl="1" indent="0">
              <a:lnSpc>
                <a:spcPct val="80000"/>
              </a:lnSpc>
              <a:buClr>
                <a:srgbClr val="418AB3"/>
              </a:buClr>
              <a:buFontTx/>
              <a:buAutoNum type="alphaLcParenR"/>
            </a:pPr>
            <a:r>
              <a:rPr lang="en-US" altLang="en-US" sz="4400" b="1" dirty="0">
                <a:solidFill>
                  <a:srgbClr val="455F51"/>
                </a:solidFill>
              </a:rPr>
              <a:t> 25</a:t>
            </a:r>
          </a:p>
          <a:p>
            <a:pPr marL="857250" lvl="1" indent="0">
              <a:lnSpc>
                <a:spcPct val="80000"/>
              </a:lnSpc>
              <a:buClr>
                <a:srgbClr val="418AB3"/>
              </a:buClr>
              <a:buFontTx/>
              <a:buAutoNum type="alphaLcParenR"/>
            </a:pPr>
            <a:r>
              <a:rPr lang="en-US" altLang="en-US" sz="4400" b="1" dirty="0">
                <a:solidFill>
                  <a:srgbClr val="455F51"/>
                </a:solidFill>
              </a:rPr>
              <a:t> 35</a:t>
            </a:r>
          </a:p>
          <a:p>
            <a:endParaRPr lang="en-CA" dirty="0"/>
          </a:p>
        </p:txBody>
      </p:sp>
      <p:sp>
        <p:nvSpPr>
          <p:cNvPr id="6" name="TextBox 5">
            <a:extLst>
              <a:ext uri="{FF2B5EF4-FFF2-40B4-BE49-F238E27FC236}">
                <a16:creationId xmlns:a16="http://schemas.microsoft.com/office/drawing/2014/main" id="{B185CAA7-6D7E-482E-B606-A7CE9C45EDFF}"/>
              </a:ext>
            </a:extLst>
          </p:cNvPr>
          <p:cNvSpPr txBox="1"/>
          <p:nvPr/>
        </p:nvSpPr>
        <p:spPr>
          <a:xfrm>
            <a:off x="69116" y="6138042"/>
            <a:ext cx="4269204" cy="184666"/>
          </a:xfrm>
          <a:prstGeom prst="rect">
            <a:avLst/>
          </a:prstGeom>
          <a:noFill/>
        </p:spPr>
        <p:txBody>
          <a:bodyPr wrap="square" rtlCol="0">
            <a:spAutoFit/>
          </a:bodyPr>
          <a:lstStyle/>
          <a:p>
            <a:r>
              <a:rPr lang="en-CA" sz="600" i="1">
                <a:solidFill>
                  <a:schemeClr val="tx1">
                    <a:lumMod val="50000"/>
                    <a:lumOff val="50000"/>
                  </a:schemeClr>
                </a:solidFill>
              </a:rPr>
              <a:t>Image from </a:t>
            </a:r>
            <a:r>
              <a:rPr lang="en-CA" sz="600" i="1" u="sng">
                <a:solidFill>
                  <a:schemeClr val="tx1">
                    <a:lumMod val="50000"/>
                    <a:lumOff val="50000"/>
                  </a:schemeClr>
                </a:solidFill>
                <a:effectLst/>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https://www.goodfreephotos.com/canada/nova-scotia/other-nova-scotia/satellite-image-of-nova-scotia.jpg.php</a:t>
            </a:r>
            <a:r>
              <a:rPr lang="en-CA" sz="600" i="1">
                <a:solidFill>
                  <a:schemeClr val="tx1">
                    <a:lumMod val="50000"/>
                    <a:lumOff val="50000"/>
                  </a:schemeClr>
                </a:solidFill>
                <a:latin typeface="Calibri" panose="020F0502020204030204" pitchFamily="34" charset="0"/>
                <a:cs typeface="Calibri" panose="020F0502020204030204" pitchFamily="34" charset="0"/>
              </a:rPr>
              <a:t>.</a:t>
            </a:r>
          </a:p>
        </p:txBody>
      </p:sp>
      <p:pic>
        <p:nvPicPr>
          <p:cNvPr id="8" name="Picture 7">
            <a:extLst>
              <a:ext uri="{FF2B5EF4-FFF2-40B4-BE49-F238E27FC236}">
                <a16:creationId xmlns:a16="http://schemas.microsoft.com/office/drawing/2014/main" id="{DE59BFFD-63B6-40A1-BFB6-DDD6681CE584}"/>
              </a:ext>
            </a:extLst>
          </p:cNvPr>
          <p:cNvPicPr>
            <a:picLocks/>
          </p:cNvPicPr>
          <p:nvPr/>
        </p:nvPicPr>
        <p:blipFill rotWithShape="1">
          <a:blip r:embed="rId4" cstate="print">
            <a:extLst>
              <a:ext uri="{28A0092B-C50C-407E-A947-70E740481C1C}">
                <a14:useLocalDpi xmlns:a14="http://schemas.microsoft.com/office/drawing/2010/main"/>
              </a:ext>
            </a:extLst>
          </a:blip>
          <a:srcRect/>
          <a:stretch/>
        </p:blipFill>
        <p:spPr>
          <a:xfrm>
            <a:off x="9889806" y="4452442"/>
            <a:ext cx="1745468" cy="1685600"/>
          </a:xfrm>
          <a:prstGeom prst="ellipse">
            <a:avLst/>
          </a:prstGeom>
          <a:ln>
            <a:solidFill>
              <a:srgbClr val="99CB38"/>
            </a:solidFill>
          </a:ln>
        </p:spPr>
      </p:pic>
    </p:spTree>
    <p:extLst>
      <p:ext uri="{BB962C8B-B14F-4D97-AF65-F5344CB8AC3E}">
        <p14:creationId xmlns:p14="http://schemas.microsoft.com/office/powerpoint/2010/main" val="29093429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1AF64-2090-4F85-A147-5B990ADDF813}"/>
              </a:ext>
            </a:extLst>
          </p:cNvPr>
          <p:cNvSpPr>
            <a:spLocks noGrp="1"/>
          </p:cNvSpPr>
          <p:nvPr>
            <p:ph type="title"/>
          </p:nvPr>
        </p:nvSpPr>
        <p:spPr/>
        <p:txBody>
          <a:bodyPr/>
          <a:lstStyle/>
          <a:p>
            <a:r>
              <a:rPr lang="en-US" b="1">
                <a:latin typeface="Aleo" panose="020F0502020204030203"/>
              </a:rPr>
              <a:t>Question #7</a:t>
            </a:r>
            <a:endParaRPr lang="en-CA" b="1">
              <a:latin typeface="Aleo" panose="020F0502020204030203"/>
            </a:endParaRPr>
          </a:p>
        </p:txBody>
      </p:sp>
      <p:sp>
        <p:nvSpPr>
          <p:cNvPr id="3" name="Content Placeholder 2">
            <a:extLst>
              <a:ext uri="{FF2B5EF4-FFF2-40B4-BE49-F238E27FC236}">
                <a16:creationId xmlns:a16="http://schemas.microsoft.com/office/drawing/2014/main" id="{11B6694B-E23B-4B25-B234-A91D0C159636}"/>
              </a:ext>
            </a:extLst>
          </p:cNvPr>
          <p:cNvSpPr>
            <a:spLocks noGrp="1"/>
          </p:cNvSpPr>
          <p:nvPr>
            <p:ph idx="1"/>
          </p:nvPr>
        </p:nvSpPr>
        <p:spPr>
          <a:xfrm>
            <a:off x="282270" y="1737359"/>
            <a:ext cx="11135029" cy="4451231"/>
          </a:xfrm>
        </p:spPr>
        <p:txBody>
          <a:bodyPr>
            <a:normAutofit/>
          </a:bodyPr>
          <a:lstStyle/>
          <a:p>
            <a:pPr marL="457200" indent="0">
              <a:buNone/>
            </a:pPr>
            <a:r>
              <a:rPr lang="en-US" altLang="en-US" sz="4400" b="1">
                <a:solidFill>
                  <a:srgbClr val="455F51"/>
                </a:solidFill>
              </a:rPr>
              <a:t>Why are wetlands important?</a:t>
            </a:r>
          </a:p>
          <a:p>
            <a:pPr marL="457200" indent="0">
              <a:buNone/>
            </a:pPr>
            <a:endParaRPr lang="en-US" altLang="en-US" b="1">
              <a:solidFill>
                <a:srgbClr val="455F51"/>
              </a:solidFill>
            </a:endParaRPr>
          </a:p>
          <a:p>
            <a:pPr marL="857250" lvl="1" indent="0">
              <a:lnSpc>
                <a:spcPct val="80000"/>
              </a:lnSpc>
              <a:buClr>
                <a:srgbClr val="418AB3"/>
              </a:buClr>
              <a:buFontTx/>
              <a:buAutoNum type="alphaLcParenR"/>
            </a:pPr>
            <a:r>
              <a:rPr lang="en-US" altLang="en-US" sz="3600" b="1">
                <a:solidFill>
                  <a:srgbClr val="455F51"/>
                </a:solidFill>
              </a:rPr>
              <a:t> filter water</a:t>
            </a:r>
          </a:p>
          <a:p>
            <a:pPr marL="857250" lvl="1" indent="0">
              <a:lnSpc>
                <a:spcPct val="80000"/>
              </a:lnSpc>
              <a:buClr>
                <a:srgbClr val="418AB3"/>
              </a:buClr>
              <a:buFontTx/>
              <a:buAutoNum type="alphaLcParenR"/>
            </a:pPr>
            <a:r>
              <a:rPr lang="en-US" altLang="en-US" sz="3600" b="1">
                <a:solidFill>
                  <a:srgbClr val="455F51"/>
                </a:solidFill>
              </a:rPr>
              <a:t> place for food</a:t>
            </a:r>
          </a:p>
          <a:p>
            <a:pPr marL="857250" lvl="1" indent="0">
              <a:lnSpc>
                <a:spcPct val="80000"/>
              </a:lnSpc>
              <a:buClr>
                <a:srgbClr val="418AB3"/>
              </a:buClr>
              <a:buFontTx/>
              <a:buAutoNum type="alphaLcParenR"/>
            </a:pPr>
            <a:r>
              <a:rPr lang="en-US" altLang="en-US" sz="3600" b="1">
                <a:solidFill>
                  <a:srgbClr val="455F51"/>
                </a:solidFill>
              </a:rPr>
              <a:t> prevent floods</a:t>
            </a:r>
          </a:p>
          <a:p>
            <a:pPr marL="857250" lvl="1" indent="0">
              <a:lnSpc>
                <a:spcPct val="80000"/>
              </a:lnSpc>
              <a:buClr>
                <a:srgbClr val="418AB3"/>
              </a:buClr>
              <a:buFontTx/>
              <a:buAutoNum type="alphaLcParenR"/>
            </a:pPr>
            <a:r>
              <a:rPr lang="en-US" altLang="en-US" sz="3600" b="1">
                <a:solidFill>
                  <a:srgbClr val="455F51"/>
                </a:solidFill>
              </a:rPr>
              <a:t> prevent erosion</a:t>
            </a:r>
          </a:p>
          <a:p>
            <a:pPr marL="857250" lvl="1" indent="0">
              <a:lnSpc>
                <a:spcPct val="80000"/>
              </a:lnSpc>
              <a:buClr>
                <a:srgbClr val="418AB3"/>
              </a:buClr>
              <a:buFontTx/>
              <a:buAutoNum type="alphaLcParenR"/>
            </a:pPr>
            <a:r>
              <a:rPr lang="en-US" altLang="en-US" sz="3600" b="1">
                <a:solidFill>
                  <a:srgbClr val="455F51"/>
                </a:solidFill>
              </a:rPr>
              <a:t> all of the above</a:t>
            </a:r>
          </a:p>
          <a:p>
            <a:endParaRPr lang="en-CA"/>
          </a:p>
        </p:txBody>
      </p:sp>
      <p:sp>
        <p:nvSpPr>
          <p:cNvPr id="6" name="TextBox 5">
            <a:extLst>
              <a:ext uri="{FF2B5EF4-FFF2-40B4-BE49-F238E27FC236}">
                <a16:creationId xmlns:a16="http://schemas.microsoft.com/office/drawing/2014/main" id="{B185CAA7-6D7E-482E-B606-A7CE9C45EDFF}"/>
              </a:ext>
            </a:extLst>
          </p:cNvPr>
          <p:cNvSpPr txBox="1"/>
          <p:nvPr/>
        </p:nvSpPr>
        <p:spPr>
          <a:xfrm>
            <a:off x="69116" y="6138042"/>
            <a:ext cx="2995448" cy="184666"/>
          </a:xfrm>
          <a:prstGeom prst="rect">
            <a:avLst/>
          </a:prstGeom>
          <a:noFill/>
        </p:spPr>
        <p:txBody>
          <a:bodyPr wrap="square" rtlCol="0">
            <a:spAutoFit/>
          </a:bodyPr>
          <a:lstStyle/>
          <a:p>
            <a:r>
              <a:rPr lang="en-CA" sz="600" i="1">
                <a:solidFill>
                  <a:schemeClr val="tx1">
                    <a:lumMod val="50000"/>
                    <a:lumOff val="50000"/>
                  </a:schemeClr>
                </a:solidFill>
              </a:rPr>
              <a:t>Image from DUC.</a:t>
            </a:r>
          </a:p>
        </p:txBody>
      </p:sp>
      <p:sp>
        <p:nvSpPr>
          <p:cNvPr id="7" name="TextBox 6">
            <a:extLst>
              <a:ext uri="{FF2B5EF4-FFF2-40B4-BE49-F238E27FC236}">
                <a16:creationId xmlns:a16="http://schemas.microsoft.com/office/drawing/2014/main" id="{9B42E9A0-53AD-4644-AAD0-85AB39FA3C2C}"/>
              </a:ext>
            </a:extLst>
          </p:cNvPr>
          <p:cNvSpPr txBox="1"/>
          <p:nvPr/>
        </p:nvSpPr>
        <p:spPr>
          <a:xfrm>
            <a:off x="8219663" y="3757949"/>
            <a:ext cx="1401418" cy="369332"/>
          </a:xfrm>
          <a:prstGeom prst="rect">
            <a:avLst/>
          </a:prstGeom>
          <a:solidFill>
            <a:schemeClr val="bg1"/>
          </a:solidFill>
        </p:spPr>
        <p:txBody>
          <a:bodyPr wrap="square" rtlCol="0">
            <a:spAutoFit/>
          </a:bodyPr>
          <a:lstStyle/>
          <a:p>
            <a:endParaRPr lang="en-CA"/>
          </a:p>
        </p:txBody>
      </p:sp>
      <p:pic>
        <p:nvPicPr>
          <p:cNvPr id="9" name="Picture 8">
            <a:extLst>
              <a:ext uri="{FF2B5EF4-FFF2-40B4-BE49-F238E27FC236}">
                <a16:creationId xmlns:a16="http://schemas.microsoft.com/office/drawing/2014/main" id="{D9202CDA-6178-437D-99DF-90E9DAD63D4B}"/>
              </a:ext>
            </a:extLst>
          </p:cNvPr>
          <p:cNvPicPr>
            <a:picLocks/>
          </p:cNvPicPr>
          <p:nvPr/>
        </p:nvPicPr>
        <p:blipFill>
          <a:blip r:embed="rId3" cstate="print">
            <a:extLst>
              <a:ext uri="{28A0092B-C50C-407E-A947-70E740481C1C}">
                <a14:useLocalDpi xmlns:a14="http://schemas.microsoft.com/office/drawing/2010/main"/>
              </a:ext>
            </a:extLst>
          </a:blip>
          <a:stretch>
            <a:fillRect/>
          </a:stretch>
        </p:blipFill>
        <p:spPr>
          <a:xfrm>
            <a:off x="9621081" y="4030606"/>
            <a:ext cx="2157984" cy="2157984"/>
          </a:xfrm>
          <a:prstGeom prst="ellipse">
            <a:avLst/>
          </a:prstGeom>
          <a:ln>
            <a:solidFill>
              <a:prstClr val="ltGray"/>
            </a:solidFill>
          </a:ln>
        </p:spPr>
      </p:pic>
    </p:spTree>
    <p:extLst>
      <p:ext uri="{BB962C8B-B14F-4D97-AF65-F5344CB8AC3E}">
        <p14:creationId xmlns:p14="http://schemas.microsoft.com/office/powerpoint/2010/main" val="1972150347"/>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4BCA6C6B0BC6E4FBB68B56678D0D2A8" ma:contentTypeVersion="15" ma:contentTypeDescription="Create a new document." ma:contentTypeScope="" ma:versionID="ddddc9040c149a8c6186ce11eeb146bc">
  <xsd:schema xmlns:xsd="http://www.w3.org/2001/XMLSchema" xmlns:xs="http://www.w3.org/2001/XMLSchema" xmlns:p="http://schemas.microsoft.com/office/2006/metadata/properties" xmlns:ns1="http://schemas.microsoft.com/sharepoint/v3" xmlns:ns2="eb741441-2dce-446e-a303-1f1b1d8633c3" xmlns:ns3="0137a5ad-ac98-4981-b4c7-8563c6144a29" targetNamespace="http://schemas.microsoft.com/office/2006/metadata/properties" ma:root="true" ma:fieldsID="8eb6fcf7c380437cfd3ea3f77f3c353b" ns1:_="" ns2:_="" ns3:_="">
    <xsd:import namespace="http://schemas.microsoft.com/sharepoint/v3"/>
    <xsd:import namespace="eb741441-2dce-446e-a303-1f1b1d8633c3"/>
    <xsd:import namespace="0137a5ad-ac98-4981-b4c7-8563c6144a2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Locatio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1:_ip_UnifiedCompliancePolicyProperties" minOccurs="0"/>
                <xsd:element ref="ns1:_ip_UnifiedCompliancePolicyUIAc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b741441-2dce-446e-a303-1f1b1d8633c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Location" ma:index="11" nillable="true" ma:displayName="Location" ma:internalName="MediaServiceLocation" ma:readOnly="true">
      <xsd:simpleType>
        <xsd:restriction base="dms:Text"/>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2"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137a5ad-ac98-4981-b4c7-8563c6144a29"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C7AB35B-AA1F-4F42-A6A7-57A917FF1482}">
  <ds:schemaRefs>
    <ds:schemaRef ds:uri="http://schemas.microsoft.com/office/2006/metadata/properties"/>
    <ds:schemaRef ds:uri="http://schemas.microsoft.com/office/infopath/2007/PartnerControls"/>
    <ds:schemaRef ds:uri="http://schemas.microsoft.com/sharepoint/v3"/>
  </ds:schemaRefs>
</ds:datastoreItem>
</file>

<file path=customXml/itemProps2.xml><?xml version="1.0" encoding="utf-8"?>
<ds:datastoreItem xmlns:ds="http://schemas.openxmlformats.org/officeDocument/2006/customXml" ds:itemID="{AC89727A-67CA-4665-9CA5-C59E2593A75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b741441-2dce-446e-a303-1f1b1d8633c3"/>
    <ds:schemaRef ds:uri="0137a5ad-ac98-4981-b4c7-8563c6144a2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33DF8AE-0E4A-4226-AFC9-EB88384300F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Retrospect</Template>
  <TotalTime>0</TotalTime>
  <Words>7006</Words>
  <Application>Microsoft Office PowerPoint</Application>
  <PresentationFormat>Widescreen</PresentationFormat>
  <Paragraphs>649</Paragraphs>
  <Slides>38</Slides>
  <Notes>38</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38</vt:i4>
      </vt:variant>
    </vt:vector>
  </HeadingPairs>
  <TitlesOfParts>
    <vt:vector size="54" baseType="lpstr">
      <vt:lpstr>Aleo</vt:lpstr>
      <vt:lpstr>-apple-system</vt:lpstr>
      <vt:lpstr>Arial</vt:lpstr>
      <vt:lpstr>Calibri</vt:lpstr>
      <vt:lpstr>Calibri Light</vt:lpstr>
      <vt:lpstr>Fira Sans</vt:lpstr>
      <vt:lpstr>Georgia</vt:lpstr>
      <vt:lpstr>inherit</vt:lpstr>
      <vt:lpstr>Lato</vt:lpstr>
      <vt:lpstr>Noto Sans</vt:lpstr>
      <vt:lpstr>Open Sans</vt:lpstr>
      <vt:lpstr>Segoe UI</vt:lpstr>
      <vt:lpstr>Tahoma</vt:lpstr>
      <vt:lpstr>Times New Roman</vt:lpstr>
      <vt:lpstr>Verdana</vt:lpstr>
      <vt:lpstr>Retrospect</vt:lpstr>
      <vt:lpstr>Wetland Invasive Species Trivia!</vt:lpstr>
      <vt:lpstr> Round 1 Wetlands </vt:lpstr>
      <vt:lpstr>Question #1</vt:lpstr>
      <vt:lpstr>Question #2</vt:lpstr>
      <vt:lpstr>Question #3</vt:lpstr>
      <vt:lpstr>Question #4</vt:lpstr>
      <vt:lpstr>Question #5</vt:lpstr>
      <vt:lpstr>Question #6</vt:lpstr>
      <vt:lpstr>Question #7</vt:lpstr>
      <vt:lpstr>Question #8</vt:lpstr>
      <vt:lpstr>Question #9</vt:lpstr>
      <vt:lpstr>Question #10</vt:lpstr>
      <vt:lpstr>Answers – Round 1</vt:lpstr>
      <vt:lpstr> Round 2 Invasive Species  </vt:lpstr>
      <vt:lpstr>Question #1</vt:lpstr>
      <vt:lpstr>Question #2</vt:lpstr>
      <vt:lpstr>Question #3</vt:lpstr>
      <vt:lpstr>Question #4</vt:lpstr>
      <vt:lpstr>Question #5</vt:lpstr>
      <vt:lpstr>Question #6</vt:lpstr>
      <vt:lpstr>Question #7</vt:lpstr>
      <vt:lpstr>Question #8</vt:lpstr>
      <vt:lpstr>Question #9</vt:lpstr>
      <vt:lpstr>Question #10</vt:lpstr>
      <vt:lpstr>Answers – Round 2</vt:lpstr>
      <vt:lpstr> Round 3 Effects of Invasive Species  </vt:lpstr>
      <vt:lpstr>Question #1</vt:lpstr>
      <vt:lpstr>Question #2</vt:lpstr>
      <vt:lpstr>Question #3</vt:lpstr>
      <vt:lpstr>Question #4</vt:lpstr>
      <vt:lpstr>Question #5</vt:lpstr>
      <vt:lpstr>Question #6</vt:lpstr>
      <vt:lpstr>Question #7</vt:lpstr>
      <vt:lpstr>Question #8</vt:lpstr>
      <vt:lpstr>Question #9</vt:lpstr>
      <vt:lpstr>Question #10</vt:lpstr>
      <vt:lpstr>Answers – Round 3</vt:lpstr>
      <vt:lpstr>PowerPoint Presentation</vt:lpstr>
    </vt:vector>
  </TitlesOfParts>
  <Company>Ducks Unlimited Canada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Know You Zone!</dc:title>
  <dc:creator>Ducks Unlimited</dc:creator>
  <cp:lastModifiedBy>Paula Grieef</cp:lastModifiedBy>
  <cp:revision>2</cp:revision>
  <dcterms:created xsi:type="dcterms:W3CDTF">2018-07-24T21:14:02Z</dcterms:created>
  <dcterms:modified xsi:type="dcterms:W3CDTF">2021-06-21T16:22:01Z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0x01010064BCA6C6B0BC6E4FBB68B56678D0D2A8</vt:lpwstr>
  </property>
</Properties>
</file>