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60" r:id="rId6"/>
    <p:sldId id="257" r:id="rId7"/>
    <p:sldId id="283" r:id="rId8"/>
    <p:sldId id="284" r:id="rId9"/>
    <p:sldId id="285" r:id="rId10"/>
    <p:sldId id="286" r:id="rId11"/>
    <p:sldId id="287" r:id="rId12"/>
    <p:sldId id="288" r:id="rId13"/>
    <p:sldId id="289" r:id="rId14"/>
    <p:sldId id="272" r:id="rId15"/>
    <p:sldId id="276" r:id="rId16"/>
  </p:sldIdLst>
  <p:sldSz cx="12192000" cy="6858000"/>
  <p:notesSz cx="6858000" cy="296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enson" initials="AB" lastIdx="23" clrIdx="0">
    <p:extLst>
      <p:ext uri="{19B8F6BF-5375-455C-9EA6-DF929625EA0E}">
        <p15:presenceInfo xmlns:p15="http://schemas.microsoft.com/office/powerpoint/2012/main" userId="S::a_benson@ducks.ca::58b1cdbe-8fda-49c4-8e2f-923ab3549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337"/>
    <a:srgbClr val="455F51"/>
    <a:srgbClr val="815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4BFD2-FBD7-461F-BC37-C809A272949A}" v="37" dt="2020-04-14T18:47:40.701"/>
    <p1510:client id="{EEB1C29F-60C7-C000-1BD6-D571586E6FBF}" v="8" dt="2021-04-28T14:46:50.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Grieef" userId="S::p_grieef@ducks.ca::96de0d9c-1f8c-47f0-864f-e877647c7b66" providerId="AD" clId="Web-{EEB1C29F-60C7-C000-1BD6-D571586E6FBF}"/>
    <pc:docChg chg="modSld">
      <pc:chgData name="Paula Grieef" userId="S::p_grieef@ducks.ca::96de0d9c-1f8c-47f0-864f-e877647c7b66" providerId="AD" clId="Web-{EEB1C29F-60C7-C000-1BD6-D571586E6FBF}" dt="2021-04-28T14:46:50.343" v="3" actId="20577"/>
      <pc:docMkLst>
        <pc:docMk/>
      </pc:docMkLst>
      <pc:sldChg chg="modSp">
        <pc:chgData name="Paula Grieef" userId="S::p_grieef@ducks.ca::96de0d9c-1f8c-47f0-864f-e877647c7b66" providerId="AD" clId="Web-{EEB1C29F-60C7-C000-1BD6-D571586E6FBF}" dt="2021-04-28T14:46:50.343" v="3" actId="20577"/>
        <pc:sldMkLst>
          <pc:docMk/>
          <pc:sldMk cId="3174780516" sldId="272"/>
        </pc:sldMkLst>
        <pc:spChg chg="mod">
          <ac:chgData name="Paula Grieef" userId="S::p_grieef@ducks.ca::96de0d9c-1f8c-47f0-864f-e877647c7b66" providerId="AD" clId="Web-{EEB1C29F-60C7-C000-1BD6-D571586E6FBF}" dt="2021-04-28T14:46:50.343" v="3" actId="20577"/>
          <ac:spMkLst>
            <pc:docMk/>
            <pc:sldMk cId="3174780516" sldId="272"/>
            <ac:spMk id="9" creationId="{00000000-0000-0000-0000-000000000000}"/>
          </ac:spMkLst>
        </pc:spChg>
      </pc:sldChg>
    </pc:docChg>
  </pc:docChgLst>
  <pc:docChgLst>
    <pc:chgData name="Amanda Benson" userId="S::a_benson@ducks.ca::58b1cdbe-8fda-49c4-8e2f-923ab35499f2" providerId="AD" clId="Web-{97E4BFD2-FBD7-461F-BC37-C809A272949A}"/>
    <pc:docChg chg="">
      <pc:chgData name="Amanda Benson" userId="S::a_benson@ducks.ca::58b1cdbe-8fda-49c4-8e2f-923ab35499f2" providerId="AD" clId="Web-{97E4BFD2-FBD7-461F-BC37-C809A272949A}" dt="2020-04-14T18:47:40.701" v="34"/>
      <pc:docMkLst>
        <pc:docMk/>
      </pc:docMkLst>
      <pc:sldChg chg="addCm modCm">
        <pc:chgData name="Amanda Benson" userId="S::a_benson@ducks.ca::58b1cdbe-8fda-49c4-8e2f-923ab35499f2" providerId="AD" clId="Web-{97E4BFD2-FBD7-461F-BC37-C809A272949A}" dt="2020-04-14T16:35:18.381" v="11"/>
        <pc:sldMkLst>
          <pc:docMk/>
          <pc:sldMk cId="3867939422" sldId="259"/>
        </pc:sldMkLst>
      </pc:sldChg>
      <pc:sldChg chg="addCm">
        <pc:chgData name="Amanda Benson" userId="S::a_benson@ducks.ca::58b1cdbe-8fda-49c4-8e2f-923ab35499f2" providerId="AD" clId="Web-{97E4BFD2-FBD7-461F-BC37-C809A272949A}" dt="2020-04-14T15:17:09.090" v="1"/>
        <pc:sldMkLst>
          <pc:docMk/>
          <pc:sldMk cId="3622601352" sldId="260"/>
        </pc:sldMkLst>
      </pc:sldChg>
      <pc:sldChg chg="addCm modCm">
        <pc:chgData name="Amanda Benson" userId="S::a_benson@ducks.ca::58b1cdbe-8fda-49c4-8e2f-923ab35499f2" providerId="AD" clId="Web-{97E4BFD2-FBD7-461F-BC37-C809A272949A}" dt="2020-04-14T18:39:05.057" v="28"/>
        <pc:sldMkLst>
          <pc:docMk/>
          <pc:sldMk cId="3444494601" sldId="261"/>
        </pc:sldMkLst>
      </pc:sldChg>
      <pc:sldChg chg="addCm modCm">
        <pc:chgData name="Amanda Benson" userId="S::a_benson@ducks.ca::58b1cdbe-8fda-49c4-8e2f-923ab35499f2" providerId="AD" clId="Web-{97E4BFD2-FBD7-461F-BC37-C809A272949A}" dt="2020-04-14T18:47:40.701" v="34"/>
        <pc:sldMkLst>
          <pc:docMk/>
          <pc:sldMk cId="3174780516" sldId="272"/>
        </pc:sldMkLst>
      </pc:sldChg>
      <pc:sldChg chg="addCm modCm">
        <pc:chgData name="Amanda Benson" userId="S::a_benson@ducks.ca::58b1cdbe-8fda-49c4-8e2f-923ab35499f2" providerId="AD" clId="Web-{97E4BFD2-FBD7-461F-BC37-C809A272949A}" dt="2020-04-14T15:28:10.014" v="6"/>
        <pc:sldMkLst>
          <pc:docMk/>
          <pc:sldMk cId="3770742684" sldId="273"/>
        </pc:sldMkLst>
      </pc:sldChg>
      <pc:sldChg chg="addCm delCm modCm">
        <pc:chgData name="Amanda Benson" userId="S::a_benson@ducks.ca::58b1cdbe-8fda-49c4-8e2f-923ab35499f2" providerId="AD" clId="Web-{97E4BFD2-FBD7-461F-BC37-C809A272949A}" dt="2020-04-14T18:20:35.051" v="19"/>
        <pc:sldMkLst>
          <pc:docMk/>
          <pc:sldMk cId="3317594429"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6B96C-D1A2-4962-931A-724BB3D2DEA6}" type="datetimeFigureOut">
              <a:rPr lang="en-CA" smtClean="0"/>
              <a:t>2021-06-21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84BF-4991-4DD1-85D4-E8A8B5C9AE35}" type="slidenum">
              <a:rPr lang="en-CA" smtClean="0"/>
              <a:t>‹#›</a:t>
            </a:fld>
            <a:endParaRPr lang="en-CA"/>
          </a:p>
        </p:txBody>
      </p:sp>
    </p:spTree>
    <p:extLst>
      <p:ext uri="{BB962C8B-B14F-4D97-AF65-F5344CB8AC3E}">
        <p14:creationId xmlns:p14="http://schemas.microsoft.com/office/powerpoint/2010/main" val="15472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vasivespeciesmanitoba.com/si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Today we will be learning about invasive species, their effect and how to control them.</a:t>
            </a:r>
            <a:endParaRPr lang="en-CA" baseline="0"/>
          </a:p>
          <a:p>
            <a:endParaRPr lang="en-CA" baseline="0"/>
          </a:p>
        </p:txBody>
      </p:sp>
      <p:sp>
        <p:nvSpPr>
          <p:cNvPr id="4" name="Slide Number Placeholder 3"/>
          <p:cNvSpPr>
            <a:spLocks noGrp="1"/>
          </p:cNvSpPr>
          <p:nvPr>
            <p:ph type="sldNum" sz="quarter" idx="10"/>
          </p:nvPr>
        </p:nvSpPr>
        <p:spPr/>
        <p:txBody>
          <a:bodyPr/>
          <a:lstStyle/>
          <a:p>
            <a:fld id="{EF7B84BF-4991-4DD1-85D4-E8A8B5C9AE35}" type="slidenum">
              <a:rPr lang="en-CA" smtClean="0"/>
              <a:t>1</a:t>
            </a:fld>
            <a:endParaRPr lang="en-CA"/>
          </a:p>
        </p:txBody>
      </p:sp>
    </p:spTree>
    <p:extLst>
      <p:ext uri="{BB962C8B-B14F-4D97-AF65-F5344CB8AC3E}">
        <p14:creationId xmlns:p14="http://schemas.microsoft.com/office/powerpoint/2010/main" val="239381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Invasive Species Council of Manitoba: http://invasivespeciesmanitoba.com/site/index.php?page=zebra-mussels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10</a:t>
            </a:fld>
            <a:endParaRPr lang="en-CA"/>
          </a:p>
        </p:txBody>
      </p:sp>
    </p:spTree>
    <p:extLst>
      <p:ext uri="{BB962C8B-B14F-4D97-AF65-F5344CB8AC3E}">
        <p14:creationId xmlns:p14="http://schemas.microsoft.com/office/powerpoint/2010/main" val="407245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Individually or in groups, students will be researching and presenting a wetland invasive species. Students will need to answer these questions..</a:t>
            </a:r>
            <a:endParaRPr lang="en-CA" baseline="0"/>
          </a:p>
        </p:txBody>
      </p:sp>
      <p:sp>
        <p:nvSpPr>
          <p:cNvPr id="4" name="Slide Number Placeholder 3"/>
          <p:cNvSpPr>
            <a:spLocks noGrp="1"/>
          </p:cNvSpPr>
          <p:nvPr>
            <p:ph type="sldNum" sz="quarter" idx="10"/>
          </p:nvPr>
        </p:nvSpPr>
        <p:spPr/>
        <p:txBody>
          <a:bodyPr/>
          <a:lstStyle/>
          <a:p>
            <a:fld id="{EF7B84BF-4991-4DD1-85D4-E8A8B5C9AE35}" type="slidenum">
              <a:rPr lang="en-CA" smtClean="0"/>
              <a:t>11</a:t>
            </a:fld>
            <a:endParaRPr lang="en-CA"/>
          </a:p>
        </p:txBody>
      </p:sp>
    </p:spTree>
    <p:extLst>
      <p:ext uri="{BB962C8B-B14F-4D97-AF65-F5344CB8AC3E}">
        <p14:creationId xmlns:p14="http://schemas.microsoft.com/office/powerpoint/2010/main" val="41585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12</a:t>
            </a:fld>
            <a:endParaRPr lang="en-CA"/>
          </a:p>
        </p:txBody>
      </p:sp>
    </p:spTree>
    <p:extLst>
      <p:ext uri="{BB962C8B-B14F-4D97-AF65-F5344CB8AC3E}">
        <p14:creationId xmlns:p14="http://schemas.microsoft.com/office/powerpoint/2010/main" val="391523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Wetlands cover</a:t>
            </a:r>
            <a:r>
              <a:rPr lang="en-CA" baseline="0"/>
              <a:t> almost half of Manitoba, and can be found in every region (ecozone) in the province. </a:t>
            </a:r>
            <a:endParaRPr lang="en-CA"/>
          </a:p>
          <a:p>
            <a:endParaRPr lang="en-CA"/>
          </a:p>
          <a:p>
            <a:r>
              <a:rPr lang="en-CA"/>
              <a:t>The main biotic</a:t>
            </a:r>
            <a:r>
              <a:rPr lang="en-CA" baseline="0"/>
              <a:t> and abiotic characteristics of a wetland are:</a:t>
            </a:r>
          </a:p>
          <a:p>
            <a:pPr marL="171450" indent="-171450">
              <a:buFont typeface="Arial" panose="020B0604020202020204" pitchFamily="34" charset="0"/>
              <a:buChar char="•"/>
            </a:pPr>
            <a:r>
              <a:rPr lang="en-CA" baseline="0"/>
              <a:t>An area of land that is permanently or periodically saturated with water</a:t>
            </a:r>
          </a:p>
          <a:p>
            <a:pPr marL="171450" indent="-171450">
              <a:buFont typeface="Arial" panose="020B0604020202020204" pitchFamily="34" charset="0"/>
              <a:buChar char="•"/>
            </a:pPr>
            <a:r>
              <a:rPr lang="en-CA" baseline="0"/>
              <a:t>The water is 2 metres or less in depth</a:t>
            </a:r>
          </a:p>
          <a:p>
            <a:pPr marL="171450" indent="-171450">
              <a:buFont typeface="Arial" panose="020B0604020202020204" pitchFamily="34" charset="0"/>
              <a:buChar char="•"/>
            </a:pPr>
            <a:r>
              <a:rPr lang="en-CA" baseline="0"/>
              <a:t>Water-loving plants grow in and around the water</a:t>
            </a:r>
            <a:endParaRPr lang="en-CA"/>
          </a:p>
          <a:p>
            <a:endParaRPr lang="en-CA"/>
          </a:p>
          <a:p>
            <a:r>
              <a:rPr lang="en-CA"/>
              <a:t>Each type of wetland has slightly</a:t>
            </a:r>
            <a:r>
              <a:rPr lang="en-CA" baseline="0"/>
              <a:t> different biotic and abiotic characteristics that make it distinct from other types of wetlands, all while still following the overall characteristics of a wetland. </a:t>
            </a:r>
            <a:br>
              <a:rPr lang="en-CA" baseline="0"/>
            </a:br>
            <a:br>
              <a:rPr lang="en-CA" baseline="0"/>
            </a:br>
            <a:r>
              <a:rPr lang="en-CA" b="1" i="1" baseline="0"/>
              <a:t>Note to Teachers:</a:t>
            </a:r>
            <a:br>
              <a:rPr lang="en-CA" i="1" baseline="0"/>
            </a:br>
            <a:r>
              <a:rPr lang="en-CA" i="1" baseline="0"/>
              <a:t>There is a complete description of unique characteristics for each type of wetland shown here included in the Grade 11 pre- and post-visit activity guide. </a:t>
            </a:r>
            <a:endParaRPr lang="en-CA" i="1"/>
          </a:p>
        </p:txBody>
      </p:sp>
      <p:sp>
        <p:nvSpPr>
          <p:cNvPr id="4" name="Slide Number Placeholder 3"/>
          <p:cNvSpPr>
            <a:spLocks noGrp="1"/>
          </p:cNvSpPr>
          <p:nvPr>
            <p:ph type="sldNum" sz="quarter" idx="10"/>
          </p:nvPr>
        </p:nvSpPr>
        <p:spPr/>
        <p:txBody>
          <a:bodyPr/>
          <a:lstStyle/>
          <a:p>
            <a:fld id="{EF7B84BF-4991-4DD1-85D4-E8A8B5C9AE35}" type="slidenum">
              <a:rPr lang="en-CA" smtClean="0"/>
              <a:t>2</a:t>
            </a:fld>
            <a:endParaRPr lang="en-CA"/>
          </a:p>
        </p:txBody>
      </p:sp>
    </p:spTree>
    <p:extLst>
      <p:ext uri="{BB962C8B-B14F-4D97-AF65-F5344CB8AC3E}">
        <p14:creationId xmlns:p14="http://schemas.microsoft.com/office/powerpoint/2010/main" val="329571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i="1">
                <a:solidFill>
                  <a:schemeClr val="tx1">
                    <a:lumMod val="50000"/>
                    <a:lumOff val="50000"/>
                  </a:schemeClr>
                </a:solidFill>
              </a:rPr>
              <a:t>Emerald Ash Borer image from: https://bugspray.com/emerald-ash-borer-control.html</a:t>
            </a:r>
          </a:p>
          <a:p>
            <a:r>
              <a:rPr lang="en-CA" sz="800" i="1">
                <a:solidFill>
                  <a:schemeClr val="tx1">
                    <a:lumMod val="50000"/>
                    <a:lumOff val="50000"/>
                  </a:schemeClr>
                </a:solidFill>
              </a:rPr>
              <a:t>Ox-eyed Daisy image from: https://en.wikipedia.org/wiki/Leucanthemum_vulgare</a:t>
            </a:r>
          </a:p>
          <a:p>
            <a:r>
              <a:rPr lang="en-CA" sz="800" i="1">
                <a:solidFill>
                  <a:schemeClr val="tx1">
                    <a:lumMod val="50000"/>
                    <a:lumOff val="50000"/>
                  </a:schemeClr>
                </a:solidFill>
              </a:rPr>
              <a:t>Dame’s Rocket image from: https://en.wikipedia.org/wiki/Hesperis_matronalis</a:t>
            </a:r>
          </a:p>
          <a:p>
            <a:endParaRPr lang="en-CA" sz="800" i="1">
              <a:solidFill>
                <a:schemeClr val="tx1">
                  <a:lumMod val="50000"/>
                  <a:lumOff val="50000"/>
                </a:schemeClr>
              </a:solidFill>
            </a:endParaRPr>
          </a:p>
          <a:p>
            <a:endParaRPr lang="en-CA" sz="800" i="1">
              <a:solidFill>
                <a:schemeClr val="tx1">
                  <a:lumMod val="50000"/>
                  <a:lumOff val="50000"/>
                </a:schemeClr>
              </a:solidFill>
            </a:endParaRPr>
          </a:p>
          <a:p>
            <a:r>
              <a:rPr lang="en-US" sz="800"/>
              <a:t>Resources</a:t>
            </a:r>
          </a:p>
          <a:p>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Times New Roman" panose="02020603050405020304" pitchFamily="18" charset="0"/>
                <a:ea typeface="Calibri" panose="020F0502020204030204" pitchFamily="34" charset="0"/>
                <a:cs typeface="Times New Roman" panose="02020603050405020304" pitchFamily="18" charset="0"/>
              </a:rPr>
              <a:t>Invasive Species Council of Manitoba: </a:t>
            </a:r>
            <a:r>
              <a:rPr lang="en-US" sz="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http://invasivespeciesmanitoba.com/site/</a:t>
            </a:r>
            <a:endParaRPr lang="en-US" sz="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Invasive Species in Manitoba: River, Lake and Wetland Invaders; a pocket field guide by the Invasive Species Council of Manitoba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i="0"/>
              <a:t>www.invasivespeciesinfo.gov: </a:t>
            </a:r>
            <a:r>
              <a:rPr lang="en-US" sz="800"/>
              <a:t>https://www.invasivespeciesinfo.gov/what-are-invasive-species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a:t>https://www.invasivespeciescentre.ca/learn/</a:t>
            </a:r>
          </a:p>
          <a:p>
            <a:endParaRPr lang="en-CA" sz="800" i="1">
              <a:solidFill>
                <a:schemeClr val="tx1">
                  <a:lumMod val="50000"/>
                  <a:lumOff val="50000"/>
                </a:schemeClr>
              </a:solidFill>
            </a:endParaRPr>
          </a:p>
          <a:p>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3</a:t>
            </a:fld>
            <a:endParaRPr lang="en-CA"/>
          </a:p>
        </p:txBody>
      </p:sp>
    </p:spTree>
    <p:extLst>
      <p:ext uri="{BB962C8B-B14F-4D97-AF65-F5344CB8AC3E}">
        <p14:creationId xmlns:p14="http://schemas.microsoft.com/office/powerpoint/2010/main" val="94645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slide highlight the wetland invasive species that the students will research in depth. They will select one of the six and answer a series of questions (slide 11).</a:t>
            </a:r>
            <a:endParaRPr lang="en-CA"/>
          </a:p>
        </p:txBody>
      </p:sp>
      <p:sp>
        <p:nvSpPr>
          <p:cNvPr id="4" name="Slide Number Placeholder 3"/>
          <p:cNvSpPr>
            <a:spLocks noGrp="1"/>
          </p:cNvSpPr>
          <p:nvPr>
            <p:ph type="sldNum" sz="quarter" idx="5"/>
          </p:nvPr>
        </p:nvSpPr>
        <p:spPr/>
        <p:txBody>
          <a:bodyPr/>
          <a:lstStyle/>
          <a:p>
            <a:fld id="{EF7B84BF-4991-4DD1-85D4-E8A8B5C9AE35}" type="slidenum">
              <a:rPr lang="en-CA" smtClean="0"/>
              <a:t>4</a:t>
            </a:fld>
            <a:endParaRPr lang="en-CA"/>
          </a:p>
        </p:txBody>
      </p:sp>
    </p:spTree>
    <p:extLst>
      <p:ext uri="{BB962C8B-B14F-4D97-AF65-F5344CB8AC3E}">
        <p14:creationId xmlns:p14="http://schemas.microsoft.com/office/powerpoint/2010/main" val="331561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Invasive Species Council of Manitoba: http://invasivespeciesmanitoba.com/site/index.php?page=common-carp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Ducks Unlimited Canada: https://www.ducks.ca/stories/conservator/ducs-fight-against-invasive-species/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5</a:t>
            </a:fld>
            <a:endParaRPr lang="en-CA"/>
          </a:p>
        </p:txBody>
      </p:sp>
    </p:spTree>
    <p:extLst>
      <p:ext uri="{BB962C8B-B14F-4D97-AF65-F5344CB8AC3E}">
        <p14:creationId xmlns:p14="http://schemas.microsoft.com/office/powerpoint/2010/main" val="31921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Invasive Species Council of Manitoba: http://invasivespeciesmanitoba.com/site/index.php?page=purple-loosestrife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Ducks Unlimited Canada: https://www.ducks.ca/stories/conservator/ducs-fight-against-invasive-species/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6</a:t>
            </a:fld>
            <a:endParaRPr lang="en-CA"/>
          </a:p>
        </p:txBody>
      </p:sp>
    </p:spTree>
    <p:extLst>
      <p:ext uri="{BB962C8B-B14F-4D97-AF65-F5344CB8AC3E}">
        <p14:creationId xmlns:p14="http://schemas.microsoft.com/office/powerpoint/2010/main" val="386104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Invasive Species Council of Manitoba: http://invasivespeciesmanitoba.com/site/index.php?page=rusty-crayfish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7</a:t>
            </a:fld>
            <a:endParaRPr lang="en-CA"/>
          </a:p>
        </p:txBody>
      </p:sp>
    </p:spTree>
    <p:extLst>
      <p:ext uri="{BB962C8B-B14F-4D97-AF65-F5344CB8AC3E}">
        <p14:creationId xmlns:p14="http://schemas.microsoft.com/office/powerpoint/2010/main" val="29139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a:t>https://en.wikipedia.org/wiki/West_Nile_virus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https://www.cdc.gov/westnile/</a:t>
            </a:r>
          </a:p>
        </p:txBody>
      </p:sp>
      <p:sp>
        <p:nvSpPr>
          <p:cNvPr id="4" name="Slide Number Placeholder 3"/>
          <p:cNvSpPr>
            <a:spLocks noGrp="1"/>
          </p:cNvSpPr>
          <p:nvPr>
            <p:ph type="sldNum" sz="quarter" idx="10"/>
          </p:nvPr>
        </p:nvSpPr>
        <p:spPr/>
        <p:txBody>
          <a:bodyPr/>
          <a:lstStyle/>
          <a:p>
            <a:fld id="{EF7B84BF-4991-4DD1-85D4-E8A8B5C9AE35}" type="slidenum">
              <a:rPr lang="en-CA" smtClean="0"/>
              <a:t>8</a:t>
            </a:fld>
            <a:endParaRPr lang="en-CA"/>
          </a:p>
        </p:txBody>
      </p:sp>
    </p:spTree>
    <p:extLst>
      <p:ext uri="{BB962C8B-B14F-4D97-AF65-F5344CB8AC3E}">
        <p14:creationId xmlns:p14="http://schemas.microsoft.com/office/powerpoint/2010/main" val="193245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Invasive Species Council of Manitoba: http://invasivespeciesmanitoba.com/site/index.php?page=common-reed-phragmites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EF7B84BF-4991-4DD1-85D4-E8A8B5C9AE35}" type="slidenum">
              <a:rPr lang="en-CA" smtClean="0"/>
              <a:t>9</a:t>
            </a:fld>
            <a:endParaRPr lang="en-CA"/>
          </a:p>
        </p:txBody>
      </p:sp>
    </p:spTree>
    <p:extLst>
      <p:ext uri="{BB962C8B-B14F-4D97-AF65-F5344CB8AC3E}">
        <p14:creationId xmlns:p14="http://schemas.microsoft.com/office/powerpoint/2010/main" val="315533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54083" y="5109967"/>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188720" y="492980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6/21/2021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6/21/2021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81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6/21/2021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5337"/>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5337"/>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5337"/>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533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anitoulinstreams.com/rusty-crayfis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891" y="2699883"/>
            <a:ext cx="10332720" cy="2240453"/>
          </a:xfrm>
        </p:spPr>
        <p:txBody>
          <a:bodyPr>
            <a:normAutofit/>
          </a:bodyPr>
          <a:lstStyle/>
          <a:p>
            <a:pPr algn="ctr"/>
            <a:r>
              <a:rPr lang="en-CA" b="1">
                <a:solidFill>
                  <a:srgbClr val="1B5337"/>
                </a:solidFill>
                <a:latin typeface="Aleo" panose="020F0502020204030203"/>
              </a:rPr>
              <a:t>Invasive Species</a:t>
            </a:r>
            <a:br>
              <a:rPr lang="en-CA" b="1">
                <a:solidFill>
                  <a:srgbClr val="1B5337"/>
                </a:solidFill>
                <a:latin typeface="Aleo" panose="020F0502020204030203"/>
              </a:rPr>
            </a:br>
            <a:r>
              <a:rPr lang="en-CA" b="1">
                <a:solidFill>
                  <a:srgbClr val="1B5337"/>
                </a:solidFill>
                <a:latin typeface="Aleo" panose="020F0502020204030203"/>
              </a:rPr>
              <a:t>project</a:t>
            </a:r>
            <a:endParaRPr lang="en-CA">
              <a:solidFill>
                <a:srgbClr val="1B5337"/>
              </a:solidFill>
              <a:latin typeface="Aleo" panose="020F0502020204030203"/>
            </a:endParaRPr>
          </a:p>
        </p:txBody>
      </p:sp>
      <p:sp>
        <p:nvSpPr>
          <p:cNvPr id="3" name="Subtitle 2"/>
          <p:cNvSpPr>
            <a:spLocks noGrp="1"/>
          </p:cNvSpPr>
          <p:nvPr>
            <p:ph type="subTitle" idx="1"/>
          </p:nvPr>
        </p:nvSpPr>
        <p:spPr>
          <a:xfrm>
            <a:off x="1237211" y="5308600"/>
            <a:ext cx="10058400" cy="774736"/>
          </a:xfrm>
        </p:spPr>
        <p:txBody>
          <a:bodyPr/>
          <a:lstStyle/>
          <a:p>
            <a:pPr algn="ctr"/>
            <a:r>
              <a:rPr lang="en-CA" spc="300">
                <a:solidFill>
                  <a:schemeClr val="accent3">
                    <a:lumMod val="50000"/>
                  </a:schemeClr>
                </a:solidFill>
              </a:rPr>
              <a:t>An in depth study of an invasive species</a:t>
            </a:r>
            <a:endParaRPr lang="en-CA" spc="300">
              <a:solidFill>
                <a:srgbClr val="FF0000"/>
              </a:solidFill>
            </a:endParaRPr>
          </a:p>
        </p:txBody>
      </p:sp>
      <p:pic>
        <p:nvPicPr>
          <p:cNvPr id="5" name="Picture 4">
            <a:extLst>
              <a:ext uri="{FF2B5EF4-FFF2-40B4-BE49-F238E27FC236}">
                <a16:creationId xmlns:a16="http://schemas.microsoft.com/office/drawing/2014/main" id="{42D82FC6-2C90-4B55-96A1-29BA2EC47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121" y="470647"/>
            <a:ext cx="3864260" cy="2447364"/>
          </a:xfrm>
          <a:prstGeom prst="rect">
            <a:avLst/>
          </a:prstGeom>
        </p:spPr>
      </p:pic>
    </p:spTree>
    <p:extLst>
      <p:ext uri="{BB962C8B-B14F-4D97-AF65-F5344CB8AC3E}">
        <p14:creationId xmlns:p14="http://schemas.microsoft.com/office/powerpoint/2010/main" val="388858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1B5337"/>
                </a:solidFill>
                <a:latin typeface="Aleo" panose="020F0502020204030203" pitchFamily="34" charset="0"/>
              </a:rPr>
              <a:t>Zebra Mussels</a:t>
            </a:r>
          </a:p>
        </p:txBody>
      </p:sp>
      <p:sp>
        <p:nvSpPr>
          <p:cNvPr id="69" name="TextBox 68"/>
          <p:cNvSpPr txBox="1"/>
          <p:nvPr/>
        </p:nvSpPr>
        <p:spPr>
          <a:xfrm>
            <a:off x="1097281" y="2150408"/>
            <a:ext cx="5608320" cy="3785652"/>
          </a:xfrm>
          <a:prstGeom prst="rect">
            <a:avLst/>
          </a:prstGeom>
          <a:noFill/>
        </p:spPr>
        <p:txBody>
          <a:bodyPr wrap="square" rtlCol="0">
            <a:spAutoFit/>
          </a:bodyPr>
          <a:lstStyle/>
          <a:p>
            <a:pPr marL="342900" indent="-342900">
              <a:buFont typeface="Arial" panose="020B0604020202020204" pitchFamily="34" charset="0"/>
              <a:buChar char="•"/>
            </a:pPr>
            <a:r>
              <a:rPr lang="en-CA" sz="2400">
                <a:solidFill>
                  <a:srgbClr val="1B5337"/>
                </a:solidFill>
              </a:rPr>
              <a:t>Native to the Black and Caspian Sea region of Eurasia. </a:t>
            </a:r>
          </a:p>
          <a:p>
            <a:pPr marL="342900" indent="-342900">
              <a:buFont typeface="Arial" panose="020B0604020202020204" pitchFamily="34" charset="0"/>
              <a:buChar char="•"/>
            </a:pPr>
            <a:r>
              <a:rPr lang="en-CA" sz="2400">
                <a:solidFill>
                  <a:srgbClr val="1B5337"/>
                </a:solidFill>
              </a:rPr>
              <a:t>Zebra Mussels are notorious for colonizing and constricting flow through water supply pipes of power plants and industrial facilities. </a:t>
            </a:r>
          </a:p>
          <a:p>
            <a:pPr marL="342900" indent="-342900">
              <a:buFont typeface="Arial" panose="020B0604020202020204" pitchFamily="34" charset="0"/>
              <a:buChar char="•"/>
            </a:pPr>
            <a:r>
              <a:rPr lang="en-CA" sz="2400">
                <a:solidFill>
                  <a:srgbClr val="1B5337"/>
                </a:solidFill>
              </a:rPr>
              <a:t>They can also have profound effects on the ecosystems they invade through reducing the amount of food available to other species.</a:t>
            </a:r>
            <a:endParaRPr lang="en-US" sz="2400">
              <a:solidFill>
                <a:srgbClr val="1B5337"/>
              </a:solidFill>
            </a:endParaRPr>
          </a:p>
        </p:txBody>
      </p:sp>
      <p:sp>
        <p:nvSpPr>
          <p:cNvPr id="22" name="TextBox 21">
            <a:extLst>
              <a:ext uri="{FF2B5EF4-FFF2-40B4-BE49-F238E27FC236}">
                <a16:creationId xmlns:a16="http://schemas.microsoft.com/office/drawing/2014/main" id="{4891CD0D-4EC7-4347-A7CA-4F5140A9297C}"/>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Image from Bing Images – public domain.</a:t>
            </a:r>
          </a:p>
        </p:txBody>
      </p:sp>
      <p:pic>
        <p:nvPicPr>
          <p:cNvPr id="5" name="Picture 4">
            <a:extLst>
              <a:ext uri="{FF2B5EF4-FFF2-40B4-BE49-F238E27FC236}">
                <a16:creationId xmlns:a16="http://schemas.microsoft.com/office/drawing/2014/main" id="{0A49ECE9-B663-4754-8FDB-121784685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002" y="2688671"/>
            <a:ext cx="5112072" cy="3490310"/>
          </a:xfrm>
          <a:prstGeom prst="ellipse">
            <a:avLst/>
          </a:prstGeom>
          <a:ln>
            <a:solidFill>
              <a:schemeClr val="accent1"/>
            </a:solidFill>
          </a:ln>
        </p:spPr>
      </p:pic>
    </p:spTree>
    <p:extLst>
      <p:ext uri="{BB962C8B-B14F-4D97-AF65-F5344CB8AC3E}">
        <p14:creationId xmlns:p14="http://schemas.microsoft.com/office/powerpoint/2010/main" val="358528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1B5337"/>
                </a:solidFill>
                <a:latin typeface="Aleo" panose="020F0502020204030203" pitchFamily="34" charset="0"/>
              </a:rPr>
              <a:t>Invasive Species project</a:t>
            </a:r>
          </a:p>
        </p:txBody>
      </p:sp>
      <p:sp>
        <p:nvSpPr>
          <p:cNvPr id="8" name="TextBox 7"/>
          <p:cNvSpPr txBox="1"/>
          <p:nvPr/>
        </p:nvSpPr>
        <p:spPr>
          <a:xfrm>
            <a:off x="1164647" y="1964724"/>
            <a:ext cx="9650627" cy="830997"/>
          </a:xfrm>
          <a:prstGeom prst="rect">
            <a:avLst/>
          </a:prstGeom>
          <a:noFill/>
        </p:spPr>
        <p:txBody>
          <a:bodyPr wrap="square" rtlCol="0">
            <a:spAutoFit/>
          </a:bodyPr>
          <a:lstStyle/>
          <a:p>
            <a:r>
              <a:rPr lang="en-CA" sz="2400">
                <a:solidFill>
                  <a:srgbClr val="1B5337"/>
                </a:solidFill>
              </a:rPr>
              <a:t>You will be researching one of the wetland invasive species just discussed. You must answer the following questions:</a:t>
            </a:r>
          </a:p>
        </p:txBody>
      </p:sp>
      <p:sp>
        <p:nvSpPr>
          <p:cNvPr id="9" name="TextBox 8"/>
          <p:cNvSpPr txBox="1"/>
          <p:nvPr/>
        </p:nvSpPr>
        <p:spPr>
          <a:xfrm>
            <a:off x="1376726" y="2795721"/>
            <a:ext cx="8686800" cy="3416320"/>
          </a:xfrm>
          <a:prstGeom prst="rect">
            <a:avLst/>
          </a:prstGeom>
          <a:noFill/>
        </p:spPr>
        <p:txBody>
          <a:bodyPr wrap="square" lIns="91440" tIns="45720" rIns="91440" bIns="45720" rtlCol="0" anchor="t">
            <a:spAutoFit/>
          </a:bodyPr>
          <a:lstStyle/>
          <a:p>
            <a:pPr marL="457200" indent="-457200">
              <a:buAutoNum type="arabicParenR"/>
            </a:pPr>
            <a:r>
              <a:rPr lang="en-US" sz="2400">
                <a:solidFill>
                  <a:srgbClr val="1B5337"/>
                </a:solidFill>
              </a:rPr>
              <a:t>Where is the species native to?</a:t>
            </a:r>
          </a:p>
          <a:p>
            <a:pPr marL="457200" indent="-457200">
              <a:buAutoNum type="arabicParenR"/>
            </a:pPr>
            <a:r>
              <a:rPr lang="en-US" sz="2400">
                <a:solidFill>
                  <a:srgbClr val="1B5337"/>
                </a:solidFill>
              </a:rPr>
              <a:t>When and how was it introduced</a:t>
            </a:r>
            <a:r>
              <a:rPr lang="en-CA" sz="2400">
                <a:solidFill>
                  <a:srgbClr val="1B5337"/>
                </a:solidFill>
              </a:rPr>
              <a:t>?</a:t>
            </a:r>
          </a:p>
          <a:p>
            <a:pPr marL="457200" indent="-457200">
              <a:buAutoNum type="arabicParenR"/>
            </a:pPr>
            <a:r>
              <a:rPr lang="en-CA" sz="2400">
                <a:solidFill>
                  <a:srgbClr val="1B5337"/>
                </a:solidFill>
              </a:rPr>
              <a:t>What are its effects on wetlands and their inhabitants?</a:t>
            </a:r>
          </a:p>
          <a:p>
            <a:pPr marL="457200" indent="-457200">
              <a:buAutoNum type="arabicParenR"/>
            </a:pPr>
            <a:r>
              <a:rPr lang="en-CA" sz="2400">
                <a:solidFill>
                  <a:srgbClr val="1B5337"/>
                </a:solidFill>
              </a:rPr>
              <a:t>What are its effects on the economy?</a:t>
            </a:r>
          </a:p>
          <a:p>
            <a:pPr marL="457200" indent="-457200">
              <a:buAutoNum type="arabicParenR"/>
            </a:pPr>
            <a:r>
              <a:rPr lang="en-CA" sz="2400">
                <a:solidFill>
                  <a:srgbClr val="1B5337"/>
                </a:solidFill>
              </a:rPr>
              <a:t>What are its effects on society?</a:t>
            </a:r>
          </a:p>
          <a:p>
            <a:pPr marL="457200" indent="-457200">
              <a:buAutoNum type="arabicParenR"/>
            </a:pPr>
            <a:r>
              <a:rPr lang="en-CA" sz="2400">
                <a:solidFill>
                  <a:srgbClr val="1B5337"/>
                </a:solidFill>
              </a:rPr>
              <a:t>What are possible control or eradication measures?</a:t>
            </a:r>
          </a:p>
          <a:p>
            <a:pPr marL="457200" indent="-457200">
              <a:buAutoNum type="arabicParenR"/>
            </a:pPr>
            <a:r>
              <a:rPr lang="en-CA" sz="2400">
                <a:solidFill>
                  <a:srgbClr val="1B5337"/>
                </a:solidFill>
              </a:rPr>
              <a:t>How does science play a role?</a:t>
            </a:r>
          </a:p>
          <a:p>
            <a:pPr marL="457200" indent="-457200">
              <a:buAutoNum type="arabicParenR"/>
            </a:pPr>
            <a:r>
              <a:rPr lang="en-CA" sz="2400">
                <a:solidFill>
                  <a:srgbClr val="1B5337"/>
                </a:solidFill>
              </a:rPr>
              <a:t>How does technology play a role?</a:t>
            </a:r>
          </a:p>
          <a:p>
            <a:pPr marL="457200" indent="-457200">
              <a:buAutoNum type="arabicParenR"/>
            </a:pPr>
            <a:r>
              <a:rPr lang="en-CA" sz="2400">
                <a:solidFill>
                  <a:srgbClr val="1B5337"/>
                </a:solidFill>
              </a:rPr>
              <a:t>Which solution would you select and why?</a:t>
            </a:r>
            <a:endParaRPr lang="en-US" sz="2400">
              <a:solidFill>
                <a:srgbClr val="1B5337"/>
              </a:solidFill>
            </a:endParaRPr>
          </a:p>
        </p:txBody>
      </p:sp>
    </p:spTree>
    <p:extLst>
      <p:ext uri="{BB962C8B-B14F-4D97-AF65-F5344CB8AC3E}">
        <p14:creationId xmlns:p14="http://schemas.microsoft.com/office/powerpoint/2010/main" val="31747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9" name="TextBox 8"/>
          <p:cNvSpPr txBox="1"/>
          <p:nvPr/>
        </p:nvSpPr>
        <p:spPr>
          <a:xfrm>
            <a:off x="3768006" y="936198"/>
            <a:ext cx="4571999" cy="923330"/>
          </a:xfrm>
          <a:prstGeom prst="rect">
            <a:avLst/>
          </a:prstGeom>
          <a:noFill/>
        </p:spPr>
        <p:txBody>
          <a:bodyPr wrap="square" rtlCol="0">
            <a:spAutoFit/>
          </a:bodyPr>
          <a:lstStyle/>
          <a:p>
            <a:pPr algn="ctr"/>
            <a:r>
              <a:rPr lang="en-CA" sz="5400" b="1" i="1">
                <a:solidFill>
                  <a:srgbClr val="1B5337"/>
                </a:solidFill>
                <a:latin typeface="Aleo" panose="020F0502020204030203" pitchFamily="34" charset="0"/>
              </a:rPr>
              <a:t>Thank You!</a:t>
            </a:r>
          </a:p>
        </p:txBody>
      </p:sp>
      <p:pic>
        <p:nvPicPr>
          <p:cNvPr id="6" name="Picture 5">
            <a:extLst>
              <a:ext uri="{FF2B5EF4-FFF2-40B4-BE49-F238E27FC236}">
                <a16:creationId xmlns:a16="http://schemas.microsoft.com/office/drawing/2014/main" id="{FBCCAA3F-AFF3-4589-9B3D-8D546AAE3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875" y="2205318"/>
            <a:ext cx="3864260" cy="2447364"/>
          </a:xfrm>
          <a:prstGeom prst="rect">
            <a:avLst/>
          </a:prstGeom>
        </p:spPr>
      </p:pic>
    </p:spTree>
    <p:extLst>
      <p:ext uri="{BB962C8B-B14F-4D97-AF65-F5344CB8AC3E}">
        <p14:creationId xmlns:p14="http://schemas.microsoft.com/office/powerpoint/2010/main" val="300503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7825" y="2726483"/>
            <a:ext cx="9954201" cy="1200329"/>
          </a:xfrm>
          <a:prstGeom prst="rect">
            <a:avLst/>
          </a:prstGeom>
          <a:noFill/>
        </p:spPr>
        <p:txBody>
          <a:bodyPr wrap="square" rtlCol="0">
            <a:spAutoFit/>
          </a:bodyPr>
          <a:lstStyle/>
          <a:p>
            <a:r>
              <a:rPr lang="en-CA" sz="2400">
                <a:solidFill>
                  <a:schemeClr val="accent3">
                    <a:lumMod val="50000"/>
                  </a:schemeClr>
                </a:solidFill>
              </a:rPr>
              <a:t>A</a:t>
            </a:r>
            <a:r>
              <a:rPr lang="en-CA" sz="2400" b="1">
                <a:solidFill>
                  <a:schemeClr val="accent3">
                    <a:lumMod val="50000"/>
                  </a:schemeClr>
                </a:solidFill>
              </a:rPr>
              <a:t> wetland </a:t>
            </a:r>
            <a:r>
              <a:rPr lang="en-CA" sz="2400">
                <a:solidFill>
                  <a:schemeClr val="accent3">
                    <a:lumMod val="50000"/>
                  </a:schemeClr>
                </a:solidFill>
              </a:rPr>
              <a:t>is</a:t>
            </a:r>
            <a:r>
              <a:rPr lang="en-CA" sz="2400" b="1">
                <a:solidFill>
                  <a:schemeClr val="accent3">
                    <a:lumMod val="50000"/>
                  </a:schemeClr>
                </a:solidFill>
              </a:rPr>
              <a:t> </a:t>
            </a:r>
            <a:r>
              <a:rPr lang="en-CA" sz="2400">
                <a:solidFill>
                  <a:schemeClr val="accent3">
                    <a:lumMod val="50000"/>
                  </a:schemeClr>
                </a:solidFill>
              </a:rPr>
              <a:t>an area of land that is permanently or periodically saturated with water. The water can only be 2 metres or less in depth, due to the water-loving plants that grow in and around the water. </a:t>
            </a:r>
          </a:p>
        </p:txBody>
      </p:sp>
      <p:sp>
        <p:nvSpPr>
          <p:cNvPr id="7" name="TextBox 6"/>
          <p:cNvSpPr txBox="1"/>
          <p:nvPr/>
        </p:nvSpPr>
        <p:spPr>
          <a:xfrm>
            <a:off x="1097280" y="3947596"/>
            <a:ext cx="3306724" cy="523220"/>
          </a:xfrm>
          <a:prstGeom prst="rect">
            <a:avLst/>
          </a:prstGeom>
          <a:noFill/>
        </p:spPr>
        <p:txBody>
          <a:bodyPr wrap="square" rtlCol="0">
            <a:spAutoFit/>
          </a:bodyPr>
          <a:lstStyle/>
          <a:p>
            <a:r>
              <a:rPr lang="en-CA" sz="2800" b="1">
                <a:solidFill>
                  <a:schemeClr val="tx1">
                    <a:lumMod val="75000"/>
                    <a:lumOff val="25000"/>
                  </a:schemeClr>
                </a:solidFill>
              </a:rPr>
              <a:t>Types of Wetlands:</a:t>
            </a:r>
          </a:p>
        </p:txBody>
      </p:sp>
      <p:grpSp>
        <p:nvGrpSpPr>
          <p:cNvPr id="8" name="Group 7"/>
          <p:cNvGrpSpPr/>
          <p:nvPr/>
        </p:nvGrpSpPr>
        <p:grpSpPr>
          <a:xfrm>
            <a:off x="5357390" y="4464514"/>
            <a:ext cx="1303989" cy="1621217"/>
            <a:chOff x="5549871" y="4475004"/>
            <a:chExt cx="1303989" cy="1621217"/>
          </a:xfrm>
        </p:grpSpPr>
        <p:sp>
          <p:nvSpPr>
            <p:cNvPr id="9" name="Rectangle 8"/>
            <p:cNvSpPr/>
            <p:nvPr/>
          </p:nvSpPr>
          <p:spPr>
            <a:xfrm>
              <a:off x="5776823" y="5726889"/>
              <a:ext cx="885371" cy="369332"/>
            </a:xfrm>
            <a:prstGeom prst="rect">
              <a:avLst/>
            </a:prstGeom>
          </p:spPr>
          <p:txBody>
            <a:bodyPr wrap="none">
              <a:spAutoFit/>
            </a:bodyPr>
            <a:lstStyle/>
            <a:p>
              <a:r>
                <a:rPr lang="en-CA" b="1">
                  <a:solidFill>
                    <a:schemeClr val="tx1">
                      <a:lumMod val="75000"/>
                      <a:lumOff val="25000"/>
                    </a:schemeClr>
                  </a:solidFill>
                </a:rPr>
                <a:t>Swamp</a:t>
              </a:r>
            </a:p>
          </p:txBody>
        </p:sp>
        <p:sp>
          <p:nvSpPr>
            <p:cNvPr id="10" name="Oval 9"/>
            <p:cNvSpPr/>
            <p:nvPr/>
          </p:nvSpPr>
          <p:spPr>
            <a:xfrm>
              <a:off x="5549871" y="4475004"/>
              <a:ext cx="1303989" cy="12518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 10"/>
          <p:cNvGrpSpPr/>
          <p:nvPr/>
        </p:nvGrpSpPr>
        <p:grpSpPr>
          <a:xfrm>
            <a:off x="7335400" y="4466774"/>
            <a:ext cx="1303989" cy="1621217"/>
            <a:chOff x="7568318" y="4483377"/>
            <a:chExt cx="1303989" cy="1621217"/>
          </a:xfrm>
        </p:grpSpPr>
        <p:sp>
          <p:nvSpPr>
            <p:cNvPr id="12" name="Rectangle 11"/>
            <p:cNvSpPr/>
            <p:nvPr/>
          </p:nvSpPr>
          <p:spPr>
            <a:xfrm>
              <a:off x="7888987" y="5735262"/>
              <a:ext cx="662650" cy="369332"/>
            </a:xfrm>
            <a:prstGeom prst="rect">
              <a:avLst/>
            </a:prstGeom>
          </p:spPr>
          <p:txBody>
            <a:bodyPr wrap="square">
              <a:spAutoFit/>
            </a:bodyPr>
            <a:lstStyle/>
            <a:p>
              <a:pPr algn="ctr"/>
              <a:r>
                <a:rPr lang="en-CA" b="1">
                  <a:solidFill>
                    <a:schemeClr val="tx1">
                      <a:lumMod val="75000"/>
                      <a:lumOff val="25000"/>
                    </a:schemeClr>
                  </a:solidFill>
                </a:rPr>
                <a:t>Bog</a:t>
              </a:r>
            </a:p>
          </p:txBody>
        </p:sp>
        <p:sp>
          <p:nvSpPr>
            <p:cNvPr id="13" name="Oval 12"/>
            <p:cNvSpPr/>
            <p:nvPr/>
          </p:nvSpPr>
          <p:spPr>
            <a:xfrm>
              <a:off x="7568318" y="4483377"/>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p:cNvGrpSpPr/>
          <p:nvPr/>
        </p:nvGrpSpPr>
        <p:grpSpPr>
          <a:xfrm>
            <a:off x="3447668" y="4507457"/>
            <a:ext cx="1303989" cy="1629591"/>
            <a:chOff x="3531424" y="4475003"/>
            <a:chExt cx="1303989" cy="1629591"/>
          </a:xfrm>
        </p:grpSpPr>
        <p:sp>
          <p:nvSpPr>
            <p:cNvPr id="15" name="Rectangle 14"/>
            <p:cNvSpPr/>
            <p:nvPr/>
          </p:nvSpPr>
          <p:spPr>
            <a:xfrm>
              <a:off x="3946270" y="5735262"/>
              <a:ext cx="613687" cy="369332"/>
            </a:xfrm>
            <a:prstGeom prst="rect">
              <a:avLst/>
            </a:prstGeom>
          </p:spPr>
          <p:txBody>
            <a:bodyPr wrap="square">
              <a:spAutoFit/>
            </a:bodyPr>
            <a:lstStyle/>
            <a:p>
              <a:r>
                <a:rPr lang="en-CA" b="1">
                  <a:solidFill>
                    <a:schemeClr val="tx1">
                      <a:lumMod val="75000"/>
                      <a:lumOff val="25000"/>
                    </a:schemeClr>
                  </a:solidFill>
                </a:rPr>
                <a:t>Fen</a:t>
              </a:r>
            </a:p>
          </p:txBody>
        </p:sp>
        <p:sp>
          <p:nvSpPr>
            <p:cNvPr id="16" name="Oval 15"/>
            <p:cNvSpPr/>
            <p:nvPr/>
          </p:nvSpPr>
          <p:spPr>
            <a:xfrm>
              <a:off x="3531424" y="4475003"/>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p:cNvGrpSpPr/>
          <p:nvPr/>
        </p:nvGrpSpPr>
        <p:grpSpPr>
          <a:xfrm>
            <a:off x="1251608" y="4537917"/>
            <a:ext cx="1969108" cy="1621217"/>
            <a:chOff x="1259928" y="4475003"/>
            <a:chExt cx="1969108" cy="1621217"/>
          </a:xfrm>
        </p:grpSpPr>
        <p:sp>
          <p:nvSpPr>
            <p:cNvPr id="18" name="TextBox 17"/>
            <p:cNvSpPr txBox="1"/>
            <p:nvPr/>
          </p:nvSpPr>
          <p:spPr>
            <a:xfrm>
              <a:off x="1259928" y="5726888"/>
              <a:ext cx="1969108" cy="369332"/>
            </a:xfrm>
            <a:prstGeom prst="rect">
              <a:avLst/>
            </a:prstGeom>
            <a:noFill/>
          </p:spPr>
          <p:txBody>
            <a:bodyPr wrap="square" rtlCol="0">
              <a:spAutoFit/>
            </a:bodyPr>
            <a:lstStyle/>
            <a:p>
              <a:r>
                <a:rPr lang="en-CA" b="1">
                  <a:solidFill>
                    <a:schemeClr val="tx1">
                      <a:lumMod val="75000"/>
                      <a:lumOff val="25000"/>
                    </a:schemeClr>
                  </a:solidFill>
                </a:rPr>
                <a:t>Freshwater Marsh</a:t>
              </a:r>
            </a:p>
          </p:txBody>
        </p:sp>
        <p:sp>
          <p:nvSpPr>
            <p:cNvPr id="19" name="Oval 18"/>
            <p:cNvSpPr/>
            <p:nvPr/>
          </p:nvSpPr>
          <p:spPr>
            <a:xfrm>
              <a:off x="1512977" y="4475003"/>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 name="Group 1"/>
          <p:cNvGrpSpPr/>
          <p:nvPr/>
        </p:nvGrpSpPr>
        <p:grpSpPr>
          <a:xfrm>
            <a:off x="8960058" y="4464514"/>
            <a:ext cx="2149050" cy="1623477"/>
            <a:chOff x="8960058" y="4464514"/>
            <a:chExt cx="2149050" cy="1623477"/>
          </a:xfrm>
        </p:grpSpPr>
        <p:sp>
          <p:nvSpPr>
            <p:cNvPr id="21" name="Rectangle 20"/>
            <p:cNvSpPr/>
            <p:nvPr/>
          </p:nvSpPr>
          <p:spPr>
            <a:xfrm>
              <a:off x="8960058" y="5718659"/>
              <a:ext cx="2149050" cy="369332"/>
            </a:xfrm>
            <a:prstGeom prst="rect">
              <a:avLst/>
            </a:prstGeom>
            <a:noFill/>
          </p:spPr>
          <p:txBody>
            <a:bodyPr wrap="none">
              <a:spAutoFit/>
            </a:bodyPr>
            <a:lstStyle/>
            <a:p>
              <a:r>
                <a:rPr lang="en-CA" b="1">
                  <a:solidFill>
                    <a:schemeClr val="tx1">
                      <a:lumMod val="75000"/>
                      <a:lumOff val="25000"/>
                    </a:schemeClr>
                  </a:solidFill>
                </a:rPr>
                <a:t>Shallow Open Water</a:t>
              </a:r>
              <a:endParaRPr lang="en-CA">
                <a:solidFill>
                  <a:schemeClr val="tx1">
                    <a:lumMod val="75000"/>
                    <a:lumOff val="25000"/>
                  </a:schemeClr>
                </a:solidFill>
              </a:endParaRPr>
            </a:p>
          </p:txBody>
        </p:sp>
        <p:sp>
          <p:nvSpPr>
            <p:cNvPr id="22" name="Oval 21"/>
            <p:cNvSpPr/>
            <p:nvPr/>
          </p:nvSpPr>
          <p:spPr>
            <a:xfrm>
              <a:off x="9244166" y="4464514"/>
              <a:ext cx="1303989" cy="1251885"/>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Rectangle 22"/>
          <p:cNvSpPr/>
          <p:nvPr/>
        </p:nvSpPr>
        <p:spPr>
          <a:xfrm>
            <a:off x="1387824" y="1863698"/>
            <a:ext cx="9954201" cy="830997"/>
          </a:xfrm>
          <a:prstGeom prst="rect">
            <a:avLst/>
          </a:prstGeom>
        </p:spPr>
        <p:txBody>
          <a:bodyPr wrap="square">
            <a:spAutoFit/>
          </a:bodyPr>
          <a:lstStyle/>
          <a:p>
            <a:r>
              <a:rPr lang="en-CA" sz="2400">
                <a:solidFill>
                  <a:schemeClr val="accent3">
                    <a:lumMod val="50000"/>
                  </a:schemeClr>
                </a:solidFill>
              </a:rPr>
              <a:t>Wetlands are ecosystems that have specific biotic and abiotic characteristics that make it distinct from other ecosystems. </a:t>
            </a:r>
          </a:p>
        </p:txBody>
      </p:sp>
      <p:sp>
        <p:nvSpPr>
          <p:cNvPr id="24" name="Title 3"/>
          <p:cNvSpPr>
            <a:spLocks noGrp="1"/>
          </p:cNvSpPr>
          <p:nvPr>
            <p:ph type="title"/>
          </p:nvPr>
        </p:nvSpPr>
        <p:spPr>
          <a:xfrm>
            <a:off x="1097280" y="286603"/>
            <a:ext cx="10058400" cy="1450757"/>
          </a:xfrm>
        </p:spPr>
        <p:txBody>
          <a:bodyPr/>
          <a:lstStyle/>
          <a:p>
            <a:r>
              <a:rPr lang="en-CA" b="1">
                <a:solidFill>
                  <a:srgbClr val="1B5337"/>
                </a:solidFill>
                <a:latin typeface="Aleo" panose="020F0502020204030203" pitchFamily="34" charset="0"/>
              </a:rPr>
              <a:t>Wetlands</a:t>
            </a:r>
          </a:p>
        </p:txBody>
      </p:sp>
      <p:sp>
        <p:nvSpPr>
          <p:cNvPr id="25" name="TextBox 24"/>
          <p:cNvSpPr txBox="1"/>
          <p:nvPr/>
        </p:nvSpPr>
        <p:spPr>
          <a:xfrm>
            <a:off x="69116" y="6138042"/>
            <a:ext cx="3378552" cy="184666"/>
          </a:xfrm>
          <a:prstGeom prst="rect">
            <a:avLst/>
          </a:prstGeom>
          <a:noFill/>
        </p:spPr>
        <p:txBody>
          <a:bodyPr wrap="square" rtlCol="0">
            <a:spAutoFit/>
          </a:bodyPr>
          <a:lstStyle/>
          <a:p>
            <a:r>
              <a:rPr lang="en-CA" sz="600" i="1">
                <a:solidFill>
                  <a:schemeClr val="tx1">
                    <a:lumMod val="50000"/>
                    <a:lumOff val="50000"/>
                  </a:schemeClr>
                </a:solidFill>
              </a:rPr>
              <a:t>Shallow water image from geograph.org.uk. All other images from Ducks Unlimited Canada.</a:t>
            </a:r>
          </a:p>
        </p:txBody>
      </p:sp>
    </p:spTree>
    <p:extLst>
      <p:ext uri="{BB962C8B-B14F-4D97-AF65-F5344CB8AC3E}">
        <p14:creationId xmlns:p14="http://schemas.microsoft.com/office/powerpoint/2010/main" val="36226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2" y="1905000"/>
            <a:ext cx="8534399" cy="4267200"/>
          </a:xfrm>
        </p:spPr>
        <p:txBody>
          <a:bodyPr/>
          <a:lstStyle/>
          <a:p>
            <a:pPr marL="347472" indent="-347472">
              <a:lnSpc>
                <a:spcPct val="100000"/>
              </a:lnSpc>
              <a:spcBef>
                <a:spcPts val="0"/>
              </a:spcBef>
              <a:spcAft>
                <a:spcPts val="0"/>
              </a:spcAft>
              <a:buFont typeface="Arial" panose="020B0604020202020204" pitchFamily="34" charset="0"/>
              <a:buChar char="•"/>
            </a:pPr>
            <a:r>
              <a:rPr lang="en-US" sz="2400">
                <a:solidFill>
                  <a:srgbClr val="1B5337"/>
                </a:solidFill>
              </a:rPr>
              <a:t>Introduced species or organism which causes damage to biodiversity, agricultural production or human health</a:t>
            </a:r>
          </a:p>
          <a:p>
            <a:pPr marL="347472" indent="-347472">
              <a:lnSpc>
                <a:spcPct val="100000"/>
              </a:lnSpc>
              <a:spcBef>
                <a:spcPts val="0"/>
              </a:spcBef>
              <a:spcAft>
                <a:spcPts val="0"/>
              </a:spcAft>
              <a:buFont typeface="Arial" panose="020B0604020202020204" pitchFamily="34" charset="0"/>
              <a:buChar char="•"/>
            </a:pPr>
            <a:r>
              <a:rPr lang="en-US" sz="2400">
                <a:solidFill>
                  <a:srgbClr val="1B5337"/>
                </a:solidFill>
              </a:rPr>
              <a:t>No natural enemies/predators here in Manitoba</a:t>
            </a:r>
          </a:p>
          <a:p>
            <a:pPr marL="347472" indent="-347472">
              <a:lnSpc>
                <a:spcPct val="100000"/>
              </a:lnSpc>
              <a:spcBef>
                <a:spcPts val="0"/>
              </a:spcBef>
              <a:spcAft>
                <a:spcPts val="0"/>
              </a:spcAft>
              <a:buFont typeface="Arial" panose="020B0604020202020204" pitchFamily="34" charset="0"/>
              <a:buChar char="•"/>
            </a:pPr>
            <a:r>
              <a:rPr lang="en-US" sz="2400">
                <a:solidFill>
                  <a:srgbClr val="1B5337"/>
                </a:solidFill>
              </a:rPr>
              <a:t>Outcompetes native species</a:t>
            </a:r>
          </a:p>
          <a:p>
            <a:pPr marL="0" indent="0">
              <a:lnSpc>
                <a:spcPct val="100000"/>
              </a:lnSpc>
              <a:spcBef>
                <a:spcPts val="0"/>
              </a:spcBef>
              <a:spcAft>
                <a:spcPts val="0"/>
              </a:spcAft>
              <a:buNone/>
            </a:pPr>
            <a:endParaRPr lang="en-US" sz="2400">
              <a:solidFill>
                <a:srgbClr val="455F51"/>
              </a:solidFill>
            </a:endParaRPr>
          </a:p>
          <a:p>
            <a:endParaRPr lang="en-US"/>
          </a:p>
        </p:txBody>
      </p:sp>
      <p:sp>
        <p:nvSpPr>
          <p:cNvPr id="2" name="Title 1"/>
          <p:cNvSpPr>
            <a:spLocks noGrp="1"/>
          </p:cNvSpPr>
          <p:nvPr>
            <p:ph type="title"/>
          </p:nvPr>
        </p:nvSpPr>
        <p:spPr/>
        <p:txBody>
          <a:bodyPr/>
          <a:lstStyle/>
          <a:p>
            <a:r>
              <a:rPr lang="en-CA" b="1">
                <a:solidFill>
                  <a:srgbClr val="1B5337"/>
                </a:solidFill>
                <a:latin typeface="Aleo" panose="020F0502020204030203" pitchFamily="34" charset="0"/>
              </a:rPr>
              <a:t>What is an invasive species?</a:t>
            </a:r>
            <a:endParaRPr lang="en-US" b="1">
              <a:solidFill>
                <a:srgbClr val="1B5337"/>
              </a:solidFill>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8440419" y="3975608"/>
            <a:ext cx="3352800" cy="2157984"/>
          </a:xfrm>
          <a:prstGeom prst="ellipse">
            <a:avLst/>
          </a:prstGeom>
          <a:ln>
            <a:solidFill>
              <a:schemeClr val="accent1"/>
            </a:solidFill>
          </a:ln>
        </p:spPr>
      </p:pic>
      <p:pic>
        <p:nvPicPr>
          <p:cNvPr id="8" name="Picture 7">
            <a:extLst>
              <a:ext uri="{FF2B5EF4-FFF2-40B4-BE49-F238E27FC236}">
                <a16:creationId xmlns:a16="http://schemas.microsoft.com/office/drawing/2014/main" id="{281DD92C-69DD-4D20-AAA1-934D84E664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01" y="4014216"/>
            <a:ext cx="3408666" cy="2157984"/>
          </a:xfrm>
          <a:prstGeom prst="ellipse">
            <a:avLst/>
          </a:prstGeom>
          <a:ln>
            <a:solidFill>
              <a:schemeClr val="accent1"/>
            </a:solidFill>
          </a:ln>
        </p:spPr>
      </p:pic>
      <p:sp>
        <p:nvSpPr>
          <p:cNvPr id="9" name="TextBox 8">
            <a:extLst>
              <a:ext uri="{FF2B5EF4-FFF2-40B4-BE49-F238E27FC236}">
                <a16:creationId xmlns:a16="http://schemas.microsoft.com/office/drawing/2014/main" id="{21596497-3A80-4C25-9593-35D448040461}"/>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See notes for image sources.</a:t>
            </a:r>
          </a:p>
        </p:txBody>
      </p:sp>
      <p:pic>
        <p:nvPicPr>
          <p:cNvPr id="10" name="Picture 9">
            <a:extLst>
              <a:ext uri="{FF2B5EF4-FFF2-40B4-BE49-F238E27FC236}">
                <a16:creationId xmlns:a16="http://schemas.microsoft.com/office/drawing/2014/main" id="{68B290CB-1FCF-4B06-AFF5-145ACA42BFB6}"/>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047488" y="4014216"/>
            <a:ext cx="2157984" cy="2157984"/>
          </a:xfrm>
          <a:prstGeom prst="ellipse">
            <a:avLst/>
          </a:prstGeom>
          <a:ln>
            <a:solidFill>
              <a:schemeClr val="accent1"/>
            </a:solidFill>
          </a:ln>
        </p:spPr>
      </p:pic>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C140-00A5-4D31-80B1-468C554DF836}"/>
              </a:ext>
            </a:extLst>
          </p:cNvPr>
          <p:cNvSpPr>
            <a:spLocks noGrp="1"/>
          </p:cNvSpPr>
          <p:nvPr>
            <p:ph type="title"/>
          </p:nvPr>
        </p:nvSpPr>
        <p:spPr/>
        <p:txBody>
          <a:bodyPr/>
          <a:lstStyle/>
          <a:p>
            <a:pPr algn="ctr"/>
            <a:r>
              <a:rPr lang="en-US" b="1">
                <a:solidFill>
                  <a:srgbClr val="1B5337"/>
                </a:solidFill>
                <a:latin typeface="+mn-lt"/>
              </a:rPr>
              <a:t>Wetland Invasive Species</a:t>
            </a:r>
            <a:endParaRPr lang="en-CA" b="1">
              <a:solidFill>
                <a:srgbClr val="1B5337"/>
              </a:solidFill>
              <a:latin typeface="+mn-lt"/>
            </a:endParaRPr>
          </a:p>
        </p:txBody>
      </p:sp>
      <p:sp>
        <p:nvSpPr>
          <p:cNvPr id="3" name="Text Placeholder 2">
            <a:extLst>
              <a:ext uri="{FF2B5EF4-FFF2-40B4-BE49-F238E27FC236}">
                <a16:creationId xmlns:a16="http://schemas.microsoft.com/office/drawing/2014/main" id="{AE69CC06-EE81-46C1-A27B-9BF4ACB95D6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29027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1B5337"/>
                </a:solidFill>
                <a:latin typeface="Aleo" panose="020F0502020204030203" pitchFamily="34" charset="0"/>
              </a:rPr>
              <a:t>Common Carp</a:t>
            </a:r>
          </a:p>
        </p:txBody>
      </p:sp>
      <p:sp>
        <p:nvSpPr>
          <p:cNvPr id="69" name="TextBox 68"/>
          <p:cNvSpPr txBox="1"/>
          <p:nvPr/>
        </p:nvSpPr>
        <p:spPr>
          <a:xfrm>
            <a:off x="1097281" y="2150408"/>
            <a:ext cx="5608320" cy="3785652"/>
          </a:xfrm>
          <a:prstGeom prst="rect">
            <a:avLst/>
          </a:prstGeom>
          <a:noFill/>
        </p:spPr>
        <p:txBody>
          <a:bodyPr wrap="square" rtlCol="0">
            <a:spAutoFit/>
          </a:bodyPr>
          <a:lstStyle/>
          <a:p>
            <a:pPr marL="342900" indent="-342900">
              <a:buFont typeface="Arial" panose="020B0604020202020204" pitchFamily="34" charset="0"/>
              <a:buChar char="•"/>
            </a:pPr>
            <a:r>
              <a:rPr lang="en-CA" sz="2400">
                <a:solidFill>
                  <a:srgbClr val="1B5337"/>
                </a:solidFill>
              </a:rPr>
              <a:t>Common Carp is native in Asia and parts of Europe. </a:t>
            </a:r>
          </a:p>
          <a:p>
            <a:pPr marL="342900" indent="-342900">
              <a:buFont typeface="Arial" panose="020B0604020202020204" pitchFamily="34" charset="0"/>
              <a:buChar char="•"/>
            </a:pPr>
            <a:r>
              <a:rPr lang="en-CA" sz="2400">
                <a:solidFill>
                  <a:srgbClr val="1B5337"/>
                </a:solidFill>
              </a:rPr>
              <a:t>Carp are constantly stirring up the substrate when they feed, meaning that they can greatly decrease the clarity of the water. This makes waterways unattractive, destroys habitat, reduces the abundance of aquatic plants, and can make the water unsuitable for swimming or drinking. </a:t>
            </a:r>
            <a:endParaRPr lang="en-US" sz="2400">
              <a:solidFill>
                <a:srgbClr val="1B5337"/>
              </a:solidFill>
            </a:endParaRPr>
          </a:p>
        </p:txBody>
      </p:sp>
      <p:sp>
        <p:nvSpPr>
          <p:cNvPr id="22" name="TextBox 21">
            <a:extLst>
              <a:ext uri="{FF2B5EF4-FFF2-40B4-BE49-F238E27FC236}">
                <a16:creationId xmlns:a16="http://schemas.microsoft.com/office/drawing/2014/main" id="{4891CD0D-4EC7-4347-A7CA-4F5140A9297C}"/>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Image from https://www.startribune.com/why-some-anglers-love-carp/270345611/.</a:t>
            </a:r>
          </a:p>
        </p:txBody>
      </p:sp>
      <p:pic>
        <p:nvPicPr>
          <p:cNvPr id="4" name="Picture 3">
            <a:extLst>
              <a:ext uri="{FF2B5EF4-FFF2-40B4-BE49-F238E27FC236}">
                <a16:creationId xmlns:a16="http://schemas.microsoft.com/office/drawing/2014/main" id="{3A90EDC1-12DC-467F-A74C-AA7AAA652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222" y="3725271"/>
            <a:ext cx="5436432" cy="2453710"/>
          </a:xfrm>
          <a:prstGeom prst="ellipse">
            <a:avLst/>
          </a:prstGeom>
          <a:ln>
            <a:solidFill>
              <a:schemeClr val="accent1"/>
            </a:solidFill>
          </a:ln>
        </p:spPr>
      </p:pic>
    </p:spTree>
    <p:extLst>
      <p:ext uri="{BB962C8B-B14F-4D97-AF65-F5344CB8AC3E}">
        <p14:creationId xmlns:p14="http://schemas.microsoft.com/office/powerpoint/2010/main" val="54223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1B5337"/>
                </a:solidFill>
                <a:latin typeface="Aleo" panose="020F0502020204030203" pitchFamily="34" charset="0"/>
              </a:rPr>
              <a:t>Purple Loosestrife</a:t>
            </a:r>
          </a:p>
        </p:txBody>
      </p:sp>
      <p:sp>
        <p:nvSpPr>
          <p:cNvPr id="69" name="TextBox 68"/>
          <p:cNvSpPr txBox="1"/>
          <p:nvPr/>
        </p:nvSpPr>
        <p:spPr>
          <a:xfrm>
            <a:off x="1097281" y="2150408"/>
            <a:ext cx="5608320" cy="1938992"/>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1B5337"/>
                </a:solidFill>
              </a:rPr>
              <a:t>Native to </a:t>
            </a:r>
            <a:r>
              <a:rPr lang="en-CA" sz="2400">
                <a:solidFill>
                  <a:srgbClr val="1B5337"/>
                </a:solidFill>
              </a:rPr>
              <a:t>Eurasia</a:t>
            </a:r>
          </a:p>
          <a:p>
            <a:pPr marL="342900" indent="-342900">
              <a:buFont typeface="Arial" panose="020B0604020202020204" pitchFamily="34" charset="0"/>
              <a:buChar char="•"/>
            </a:pPr>
            <a:r>
              <a:rPr lang="en-CA" sz="2400">
                <a:solidFill>
                  <a:srgbClr val="1B5337"/>
                </a:solidFill>
              </a:rPr>
              <a:t>Degrades natural habitats such as wetlands and riparian areas reducing biological diversity by out-competing native vegetation.</a:t>
            </a:r>
          </a:p>
        </p:txBody>
      </p:sp>
      <p:sp>
        <p:nvSpPr>
          <p:cNvPr id="22" name="TextBox 21">
            <a:extLst>
              <a:ext uri="{FF2B5EF4-FFF2-40B4-BE49-F238E27FC236}">
                <a16:creationId xmlns:a16="http://schemas.microsoft.com/office/drawing/2014/main" id="{4891CD0D-4EC7-4347-A7CA-4F5140A9297C}"/>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0AA88043-F0E1-4753-9E50-132B044F3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123" y="2802864"/>
            <a:ext cx="5101382" cy="3399168"/>
          </a:xfrm>
          <a:prstGeom prst="ellipse">
            <a:avLst/>
          </a:prstGeom>
          <a:ln>
            <a:solidFill>
              <a:schemeClr val="accent1"/>
            </a:solidFill>
          </a:ln>
        </p:spPr>
      </p:pic>
    </p:spTree>
    <p:extLst>
      <p:ext uri="{BB962C8B-B14F-4D97-AF65-F5344CB8AC3E}">
        <p14:creationId xmlns:p14="http://schemas.microsoft.com/office/powerpoint/2010/main" val="319435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1B5337"/>
                </a:solidFill>
                <a:latin typeface="Aleo" panose="020F0502020204030203" pitchFamily="34" charset="0"/>
              </a:rPr>
              <a:t>R</a:t>
            </a:r>
            <a:r>
              <a:rPr lang="en-CA" b="1" err="1">
                <a:solidFill>
                  <a:srgbClr val="1B5337"/>
                </a:solidFill>
                <a:latin typeface="Aleo" panose="020F0502020204030203" pitchFamily="34" charset="0"/>
              </a:rPr>
              <a:t>usty</a:t>
            </a:r>
            <a:r>
              <a:rPr lang="en-CA" b="1">
                <a:solidFill>
                  <a:srgbClr val="1B5337"/>
                </a:solidFill>
                <a:latin typeface="Aleo" panose="020F0502020204030203" pitchFamily="34" charset="0"/>
              </a:rPr>
              <a:t> Crayfish</a:t>
            </a:r>
          </a:p>
        </p:txBody>
      </p:sp>
      <p:sp>
        <p:nvSpPr>
          <p:cNvPr id="69" name="TextBox 68"/>
          <p:cNvSpPr txBox="1"/>
          <p:nvPr/>
        </p:nvSpPr>
        <p:spPr>
          <a:xfrm>
            <a:off x="1097281" y="2150408"/>
            <a:ext cx="5608320" cy="2677656"/>
          </a:xfrm>
          <a:prstGeom prst="rect">
            <a:avLst/>
          </a:prstGeom>
          <a:noFill/>
        </p:spPr>
        <p:txBody>
          <a:bodyPr wrap="square" rtlCol="0">
            <a:spAutoFit/>
          </a:bodyPr>
          <a:lstStyle/>
          <a:p>
            <a:pPr marL="342900" indent="-342900">
              <a:buFont typeface="Arial" panose="020B0604020202020204" pitchFamily="34" charset="0"/>
              <a:buChar char="•"/>
            </a:pPr>
            <a:r>
              <a:rPr lang="en-CA" sz="2400">
                <a:solidFill>
                  <a:srgbClr val="1B5337"/>
                </a:solidFill>
              </a:rPr>
              <a:t>Originating in the Ohio River Basin, USA.</a:t>
            </a:r>
          </a:p>
          <a:p>
            <a:pPr marL="342900" indent="-342900">
              <a:buFont typeface="Arial" panose="020B0604020202020204" pitchFamily="34" charset="0"/>
              <a:buChar char="•"/>
            </a:pPr>
            <a:r>
              <a:rPr lang="en-CA" sz="2400">
                <a:solidFill>
                  <a:srgbClr val="1B5337"/>
                </a:solidFill>
              </a:rPr>
              <a:t>Rusty Crayfish, especially juveniles, feed heavily on aquatic plants, small fish and water insects, often twice as much as a native Crayfish. This puts strain on the food sources for young fish and other invertebrates.</a:t>
            </a:r>
            <a:endParaRPr lang="en-US" sz="2400">
              <a:solidFill>
                <a:srgbClr val="1B5337"/>
              </a:solidFill>
            </a:endParaRPr>
          </a:p>
        </p:txBody>
      </p:sp>
      <p:sp>
        <p:nvSpPr>
          <p:cNvPr id="22" name="TextBox 21">
            <a:extLst>
              <a:ext uri="{FF2B5EF4-FFF2-40B4-BE49-F238E27FC236}">
                <a16:creationId xmlns:a16="http://schemas.microsoft.com/office/drawing/2014/main" id="{4891CD0D-4EC7-4347-A7CA-4F5140A9297C}"/>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Image from </a:t>
            </a:r>
            <a:r>
              <a:rPr lang="en-CA" sz="600" u="sng">
                <a:solidFill>
                  <a:schemeClr val="tx1">
                    <a:lumMod val="50000"/>
                    <a:lumOff val="50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http://www.manitoulinstreams.com/rusty-crayfish.html</a:t>
            </a:r>
            <a:r>
              <a:rPr lang="en-CA" sz="600" i="1">
                <a:solidFill>
                  <a:schemeClr val="tx1">
                    <a:lumMod val="50000"/>
                    <a:lumOff val="50000"/>
                  </a:schemeClr>
                </a:solidFill>
              </a:rPr>
              <a:t>/.</a:t>
            </a:r>
          </a:p>
        </p:txBody>
      </p:sp>
      <p:pic>
        <p:nvPicPr>
          <p:cNvPr id="5" name="Picture 4">
            <a:extLst>
              <a:ext uri="{FF2B5EF4-FFF2-40B4-BE49-F238E27FC236}">
                <a16:creationId xmlns:a16="http://schemas.microsoft.com/office/drawing/2014/main" id="{5D4457C3-DEB1-47AE-AAFA-0E2E99BB8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040" y="2872291"/>
            <a:ext cx="4953000" cy="3306690"/>
          </a:xfrm>
          <a:prstGeom prst="ellipse">
            <a:avLst/>
          </a:prstGeom>
          <a:ln>
            <a:solidFill>
              <a:schemeClr val="accent1"/>
            </a:solidFill>
          </a:ln>
        </p:spPr>
      </p:pic>
    </p:spTree>
    <p:extLst>
      <p:ext uri="{BB962C8B-B14F-4D97-AF65-F5344CB8AC3E}">
        <p14:creationId xmlns:p14="http://schemas.microsoft.com/office/powerpoint/2010/main" val="347443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1B5337"/>
                </a:solidFill>
                <a:latin typeface="Aleo" panose="020F0502020204030203" pitchFamily="34" charset="0"/>
              </a:rPr>
              <a:t>West Nile Virus</a:t>
            </a:r>
          </a:p>
        </p:txBody>
      </p:sp>
      <p:sp>
        <p:nvSpPr>
          <p:cNvPr id="69" name="TextBox 68"/>
          <p:cNvSpPr txBox="1"/>
          <p:nvPr/>
        </p:nvSpPr>
        <p:spPr>
          <a:xfrm>
            <a:off x="1097281" y="2150408"/>
            <a:ext cx="5608320" cy="3785652"/>
          </a:xfrm>
          <a:prstGeom prst="rect">
            <a:avLst/>
          </a:prstGeom>
          <a:noFill/>
        </p:spPr>
        <p:txBody>
          <a:bodyPr wrap="square" rtlCol="0">
            <a:spAutoFit/>
          </a:bodyPr>
          <a:lstStyle/>
          <a:p>
            <a:pPr marL="342900" indent="-342900">
              <a:buFont typeface="Arial" panose="020B0604020202020204" pitchFamily="34" charset="0"/>
              <a:buChar char="•"/>
            </a:pPr>
            <a:r>
              <a:rPr lang="en-CA" sz="2400">
                <a:solidFill>
                  <a:srgbClr val="1B5337"/>
                </a:solidFill>
              </a:rPr>
              <a:t>West Nile Virus is native to Africa.</a:t>
            </a:r>
          </a:p>
          <a:p>
            <a:pPr marL="342900" indent="-342900">
              <a:buFont typeface="Arial" panose="020B0604020202020204" pitchFamily="34" charset="0"/>
              <a:buChar char="•"/>
            </a:pPr>
            <a:r>
              <a:rPr lang="en-US" sz="2400" b="0" i="0">
                <a:solidFill>
                  <a:srgbClr val="1B5337"/>
                </a:solidFill>
                <a:effectLst/>
              </a:rPr>
              <a:t>Is the leading cause of mosquito-borne disease in the continental U.S. It is most commonly spread to people by the bite of an infected mosquito. Cases of WNV occur during mosquito season, which starts in the summer and continues through fall. There are no vaccines to prevent or medications to treat WNV in people.</a:t>
            </a:r>
            <a:endParaRPr lang="en-US" sz="2400">
              <a:solidFill>
                <a:srgbClr val="1B5337"/>
              </a:solidFill>
            </a:endParaRPr>
          </a:p>
        </p:txBody>
      </p:sp>
      <p:sp>
        <p:nvSpPr>
          <p:cNvPr id="22" name="TextBox 21">
            <a:extLst>
              <a:ext uri="{FF2B5EF4-FFF2-40B4-BE49-F238E27FC236}">
                <a16:creationId xmlns:a16="http://schemas.microsoft.com/office/drawing/2014/main" id="{4891CD0D-4EC7-4347-A7CA-4F5140A9297C}"/>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Image from https://en.wikipedia.org/wiki/West_Nile_virus.</a:t>
            </a:r>
          </a:p>
        </p:txBody>
      </p:sp>
      <p:pic>
        <p:nvPicPr>
          <p:cNvPr id="5" name="Picture 4">
            <a:extLst>
              <a:ext uri="{FF2B5EF4-FFF2-40B4-BE49-F238E27FC236}">
                <a16:creationId xmlns:a16="http://schemas.microsoft.com/office/drawing/2014/main" id="{BA3C08BC-9842-4A97-AF10-7C6AF9F89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035" y="2665565"/>
            <a:ext cx="4430930" cy="3411816"/>
          </a:xfrm>
          <a:prstGeom prst="ellipse">
            <a:avLst/>
          </a:prstGeom>
          <a:ln>
            <a:solidFill>
              <a:schemeClr val="accent1"/>
            </a:solidFill>
          </a:ln>
        </p:spPr>
      </p:pic>
    </p:spTree>
    <p:extLst>
      <p:ext uri="{BB962C8B-B14F-4D97-AF65-F5344CB8AC3E}">
        <p14:creationId xmlns:p14="http://schemas.microsoft.com/office/powerpoint/2010/main" val="25338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1B5337"/>
                </a:solidFill>
                <a:latin typeface="Aleo" panose="020F0502020204030203" pitchFamily="34" charset="0"/>
              </a:rPr>
              <a:t>Invasive Phragmites</a:t>
            </a:r>
          </a:p>
        </p:txBody>
      </p:sp>
      <p:sp>
        <p:nvSpPr>
          <p:cNvPr id="69" name="TextBox 68"/>
          <p:cNvSpPr txBox="1"/>
          <p:nvPr/>
        </p:nvSpPr>
        <p:spPr>
          <a:xfrm>
            <a:off x="1097281" y="2150408"/>
            <a:ext cx="5608320" cy="156966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1B5337"/>
                </a:solidFill>
              </a:rPr>
              <a:t>Native to Europe</a:t>
            </a:r>
          </a:p>
          <a:p>
            <a:pPr marL="342900" indent="-342900">
              <a:buFont typeface="Arial" panose="020B0604020202020204" pitchFamily="34" charset="0"/>
              <a:buChar char="•"/>
            </a:pPr>
            <a:r>
              <a:rPr lang="en-CA" sz="2400">
                <a:solidFill>
                  <a:srgbClr val="1B5337"/>
                </a:solidFill>
              </a:rPr>
              <a:t>Dense monocultural stands eliminate habitat for wildlife species altering ecological function of wetlands.</a:t>
            </a:r>
          </a:p>
        </p:txBody>
      </p:sp>
      <p:sp>
        <p:nvSpPr>
          <p:cNvPr id="22" name="TextBox 21">
            <a:extLst>
              <a:ext uri="{FF2B5EF4-FFF2-40B4-BE49-F238E27FC236}">
                <a16:creationId xmlns:a16="http://schemas.microsoft.com/office/drawing/2014/main" id="{4891CD0D-4EC7-4347-A7CA-4F5140A9297C}"/>
              </a:ext>
            </a:extLst>
          </p:cNvPr>
          <p:cNvSpPr txBox="1"/>
          <p:nvPr/>
        </p:nvSpPr>
        <p:spPr>
          <a:xfrm>
            <a:off x="69116" y="6178981"/>
            <a:ext cx="2995448" cy="184666"/>
          </a:xfrm>
          <a:prstGeom prst="rect">
            <a:avLst/>
          </a:prstGeom>
          <a:noFill/>
        </p:spPr>
        <p:txBody>
          <a:bodyPr wrap="square" rtlCol="0">
            <a:spAutoFit/>
          </a:bodyPr>
          <a:lstStyle/>
          <a:p>
            <a:r>
              <a:rPr lang="en-CA" sz="600" i="1">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7DFDF4D9-A67B-41FC-A89D-BD8CD04EF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922" y="1891811"/>
            <a:ext cx="3243178" cy="4324238"/>
          </a:xfrm>
          <a:prstGeom prst="ellipse">
            <a:avLst/>
          </a:prstGeom>
          <a:ln>
            <a:solidFill>
              <a:schemeClr val="accent1"/>
            </a:solidFill>
          </a:ln>
        </p:spPr>
      </p:pic>
    </p:spTree>
    <p:extLst>
      <p:ext uri="{BB962C8B-B14F-4D97-AF65-F5344CB8AC3E}">
        <p14:creationId xmlns:p14="http://schemas.microsoft.com/office/powerpoint/2010/main" val="28693633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15" ma:contentTypeDescription="Create a new document." ma:contentTypeScope="" ma:versionID="ddddc9040c149a8c6186ce11eeb146bc">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8eb6fcf7c380437cfd3ea3f77f3c353b"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B35B-AA1F-4F42-A6A7-57A917FF148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1289AC9-E2E1-4C75-A264-97B6622D6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3DF8AE-0E4A-4226-AFC9-EB8838430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1075</Words>
  <Application>Microsoft Office PowerPoint</Application>
  <PresentationFormat>Widescreen</PresentationFormat>
  <Paragraphs>102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Aleo</vt:lpstr>
      <vt:lpstr>Arial</vt:lpstr>
      <vt:lpstr>Calibri</vt:lpstr>
      <vt:lpstr>Calibri Light</vt:lpstr>
      <vt:lpstr>Times New Roman</vt:lpstr>
      <vt:lpstr>Retrospect</vt:lpstr>
      <vt:lpstr>Invasive Species project</vt:lpstr>
      <vt:lpstr>Wetlands</vt:lpstr>
      <vt:lpstr>What is an invasive species?</vt:lpstr>
      <vt:lpstr>Wetland Invasive Species</vt:lpstr>
      <vt:lpstr>Common Carp</vt:lpstr>
      <vt:lpstr>Purple Loosestrife</vt:lpstr>
      <vt:lpstr>Rusty Crayfish</vt:lpstr>
      <vt:lpstr>West Nile Virus</vt:lpstr>
      <vt:lpstr>Invasive Phragmites</vt:lpstr>
      <vt:lpstr>Zebra Mussels</vt:lpstr>
      <vt:lpstr>Invasive Species project</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 Zone!</dc:title>
  <dc:creator>Ducks Unlimited</dc:creator>
  <cp:lastModifiedBy>Paula Grieef</cp:lastModifiedBy>
  <cp:revision>2</cp:revision>
  <dcterms:created xsi:type="dcterms:W3CDTF">2018-07-24T21:14:02Z</dcterms:created>
  <dcterms:modified xsi:type="dcterms:W3CDTF">2021-06-21T16:14:30Z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