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56" r:id="rId5"/>
    <p:sldId id="291" r:id="rId6"/>
    <p:sldId id="718" r:id="rId7"/>
    <p:sldId id="782" r:id="rId8"/>
    <p:sldId id="283" r:id="rId9"/>
    <p:sldId id="308" r:id="rId10"/>
    <p:sldId id="309" r:id="rId11"/>
    <p:sldId id="310" r:id="rId12"/>
    <p:sldId id="311" r:id="rId13"/>
    <p:sldId id="783" r:id="rId14"/>
    <p:sldId id="785" r:id="rId15"/>
    <p:sldId id="786" r:id="rId16"/>
    <p:sldId id="784" r:id="rId17"/>
    <p:sldId id="787" r:id="rId18"/>
    <p:sldId id="788" r:id="rId19"/>
    <p:sldId id="789" r:id="rId20"/>
    <p:sldId id="780" r:id="rId21"/>
    <p:sldId id="781" r:id="rId22"/>
    <p:sldId id="790" r:id="rId23"/>
    <p:sldId id="276" r:id="rId24"/>
  </p:sldIdLst>
  <p:sldSz cx="12192000" cy="6858000"/>
  <p:notesSz cx="6858000" cy="296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Benson" initials="AB" lastIdx="23" clrIdx="0">
    <p:extLst>
      <p:ext uri="{19B8F6BF-5375-455C-9EA6-DF929625EA0E}">
        <p15:presenceInfo xmlns:p15="http://schemas.microsoft.com/office/powerpoint/2012/main" userId="S::a_benson@ducks.ca::58b1cdbe-8fda-49c4-8e2f-923ab35499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337"/>
    <a:srgbClr val="1F4CA5"/>
    <a:srgbClr val="455F51"/>
    <a:srgbClr val="815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9026" autoAdjust="0"/>
  </p:normalViewPr>
  <p:slideViewPr>
    <p:cSldViewPr snapToGrid="0">
      <p:cViewPr varScale="1">
        <p:scale>
          <a:sx n="68" d="100"/>
          <a:sy n="68" d="100"/>
        </p:scale>
        <p:origin x="1123"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Grieef" userId="96de0d9c-1f8c-47f0-864f-e877647c7b66" providerId="ADAL" clId="{DD4F0A68-26F0-4A14-A13E-B2C40E5AB0C1}"/>
    <pc:docChg chg="modSld">
      <pc:chgData name="Paula Grieef" userId="96de0d9c-1f8c-47f0-864f-e877647c7b66" providerId="ADAL" clId="{DD4F0A68-26F0-4A14-A13E-B2C40E5AB0C1}" dt="2021-05-26T15:08:42.565" v="7" actId="20577"/>
      <pc:docMkLst>
        <pc:docMk/>
      </pc:docMkLst>
      <pc:sldChg chg="modSp">
        <pc:chgData name="Paula Grieef" userId="96de0d9c-1f8c-47f0-864f-e877647c7b66" providerId="ADAL" clId="{DD4F0A68-26F0-4A14-A13E-B2C40E5AB0C1}" dt="2021-05-26T15:08:42.565" v="7" actId="20577"/>
        <pc:sldMkLst>
          <pc:docMk/>
          <pc:sldMk cId="2290275251" sldId="283"/>
        </pc:sldMkLst>
        <pc:spChg chg="mod">
          <ac:chgData name="Paula Grieef" userId="96de0d9c-1f8c-47f0-864f-e877647c7b66" providerId="ADAL" clId="{DD4F0A68-26F0-4A14-A13E-B2C40E5AB0C1}" dt="2021-05-26T15:08:42.565" v="7" actId="20577"/>
          <ac:spMkLst>
            <pc:docMk/>
            <pc:sldMk cId="2290275251" sldId="283"/>
            <ac:spMk id="2" creationId="{135DC140-00A5-4D31-80B1-468C554DF83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CA" sz="1800" dirty="0">
                <a:solidFill>
                  <a:schemeClr val="tx1"/>
                </a:solidFill>
              </a:rPr>
              <a:t>Submersed</a:t>
            </a:r>
            <a:r>
              <a:rPr lang="en-CA" sz="1800" baseline="0" dirty="0">
                <a:solidFill>
                  <a:schemeClr val="tx1"/>
                </a:solidFill>
              </a:rPr>
              <a:t> aquatic vegetation – East Marsh</a:t>
            </a:r>
            <a:endParaRPr lang="en-CA" sz="1800" dirty="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xVal>
            <c:numRef>
              <c:f>'2014,2016,2017 East unit only'!$A$21:$A$26</c:f>
              <c:numCache>
                <c:formatCode>General</c:formatCode>
                <c:ptCount val="6"/>
                <c:pt idx="0">
                  <c:v>1974</c:v>
                </c:pt>
                <c:pt idx="1">
                  <c:v>1997</c:v>
                </c:pt>
                <c:pt idx="2">
                  <c:v>2009</c:v>
                </c:pt>
                <c:pt idx="3">
                  <c:v>2014</c:v>
                </c:pt>
                <c:pt idx="4">
                  <c:v>2016</c:v>
                </c:pt>
                <c:pt idx="5">
                  <c:v>2017</c:v>
                </c:pt>
              </c:numCache>
            </c:numRef>
          </c:xVal>
          <c:yVal>
            <c:numRef>
              <c:f>'2014,2016,2017 East unit only'!$B$21:$B$26</c:f>
              <c:numCache>
                <c:formatCode>General</c:formatCode>
                <c:ptCount val="6"/>
                <c:pt idx="0">
                  <c:v>294.08999999999997</c:v>
                </c:pt>
                <c:pt idx="1">
                  <c:v>164.58</c:v>
                </c:pt>
                <c:pt idx="2">
                  <c:v>36.700000000000003</c:v>
                </c:pt>
                <c:pt idx="3" formatCode="0.00">
                  <c:v>84.908951999999999</c:v>
                </c:pt>
                <c:pt idx="4" formatCode="0.00">
                  <c:v>165.96964399999999</c:v>
                </c:pt>
                <c:pt idx="5" formatCode="0.00">
                  <c:v>239.73450500000001</c:v>
                </c:pt>
              </c:numCache>
            </c:numRef>
          </c:yVal>
          <c:smooth val="0"/>
          <c:extLst>
            <c:ext xmlns:c16="http://schemas.microsoft.com/office/drawing/2014/chart" uri="{C3380CC4-5D6E-409C-BE32-E72D297353CC}">
              <c16:uniqueId val="{00000000-BA1B-4522-BFAE-C6B5344F2D84}"/>
            </c:ext>
          </c:extLst>
        </c:ser>
        <c:dLbls>
          <c:showLegendKey val="0"/>
          <c:showVal val="0"/>
          <c:showCatName val="0"/>
          <c:showSerName val="0"/>
          <c:showPercent val="0"/>
          <c:showBubbleSize val="0"/>
        </c:dLbls>
        <c:axId val="218339912"/>
        <c:axId val="218340304"/>
      </c:scatterChart>
      <c:valAx>
        <c:axId val="21833991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CA" sz="1600">
                    <a:solidFill>
                      <a:schemeClr val="tx1"/>
                    </a:solidFill>
                  </a:rPr>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18340304"/>
        <c:crosses val="autoZero"/>
        <c:crossBetween val="midCat"/>
      </c:valAx>
      <c:valAx>
        <c:axId val="218340304"/>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CA" sz="1600" dirty="0">
                    <a:solidFill>
                      <a:schemeClr val="tx1"/>
                    </a:solidFill>
                  </a:rPr>
                  <a:t>Area</a:t>
                </a:r>
                <a:r>
                  <a:rPr lang="en-CA" sz="1600" baseline="0" dirty="0">
                    <a:solidFill>
                      <a:schemeClr val="tx1"/>
                    </a:solidFill>
                  </a:rPr>
                  <a:t> (hectares)</a:t>
                </a:r>
                <a:endParaRPr lang="en-CA" sz="1600" dirty="0">
                  <a:solidFill>
                    <a:schemeClr val="tx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18339912"/>
        <c:crosses val="autoZero"/>
        <c:crossBetween val="midCat"/>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0.90789</cdr:x>
      <cdr:y>0.29292</cdr:y>
    </cdr:from>
    <cdr:to>
      <cdr:x>0.91849</cdr:x>
      <cdr:y>0.34682</cdr:y>
    </cdr:to>
    <cdr:cxnSp macro="">
      <cdr:nvCxnSpPr>
        <cdr:cNvPr id="3" name="Straight Connector 2">
          <a:extLst xmlns:a="http://schemas.openxmlformats.org/drawingml/2006/main">
            <a:ext uri="{FF2B5EF4-FFF2-40B4-BE49-F238E27FC236}">
              <a16:creationId xmlns:a16="http://schemas.microsoft.com/office/drawing/2014/main" id="{EC29F8FF-4F35-4063-AD3A-0F3CD9836641}"/>
            </a:ext>
          </a:extLst>
        </cdr:cNvPr>
        <cdr:cNvCxnSpPr/>
      </cdr:nvCxnSpPr>
      <cdr:spPr>
        <a:xfrm xmlns:a="http://schemas.openxmlformats.org/drawingml/2006/main" flipV="1">
          <a:off x="5867941" y="1277231"/>
          <a:ext cx="68466" cy="235026"/>
        </a:xfrm>
        <a:prstGeom xmlns:a="http://schemas.openxmlformats.org/drawingml/2006/main" prst="line">
          <a:avLst/>
        </a:prstGeom>
        <a:ln xmlns:a="http://schemas.openxmlformats.org/drawingml/2006/main" w="190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6B96C-D1A2-4962-931A-724BB3D2DEA6}" type="datetimeFigureOut">
              <a:rPr lang="en-CA" smtClean="0"/>
              <a:t>2021-06-21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B84BF-4991-4DD1-85D4-E8A8B5C9AE35}" type="slidenum">
              <a:rPr lang="en-CA" smtClean="0"/>
              <a:t>‹#›</a:t>
            </a:fld>
            <a:endParaRPr lang="en-CA"/>
          </a:p>
        </p:txBody>
      </p:sp>
    </p:spTree>
    <p:extLst>
      <p:ext uri="{BB962C8B-B14F-4D97-AF65-F5344CB8AC3E}">
        <p14:creationId xmlns:p14="http://schemas.microsoft.com/office/powerpoint/2010/main" val="154724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we will be learning about the solution Ducks Unlimited Canada came up with.</a:t>
            </a: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EF7B84BF-4991-4DD1-85D4-E8A8B5C9AE35}" type="slidenum">
              <a:rPr lang="en-CA" smtClean="0"/>
              <a:t>1</a:t>
            </a:fld>
            <a:endParaRPr lang="en-CA"/>
          </a:p>
        </p:txBody>
      </p:sp>
    </p:spTree>
    <p:extLst>
      <p:ext uri="{BB962C8B-B14F-4D97-AF65-F5344CB8AC3E}">
        <p14:creationId xmlns:p14="http://schemas.microsoft.com/office/powerpoint/2010/main" val="239381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Short video to show carp being excluded (YouTube video: https://www.youtube.com/watch?v=Spy0XSwcfXA)</a:t>
            </a:r>
          </a:p>
          <a:p>
            <a:endParaRPr lang="en-US" dirty="0"/>
          </a:p>
          <a:p>
            <a:endParaRPr lang="en-US" dirty="0"/>
          </a:p>
          <a:p>
            <a:r>
              <a:rPr lang="en-US" dirty="0"/>
              <a:t>Pod Cast of Ducks Unlimited Inc.: </a:t>
            </a:r>
          </a:p>
          <a:p>
            <a:r>
              <a:rPr lang="en-US" dirty="0"/>
              <a:t>Episode 2: https://www.youtube.com/watch?v=sWmgfA87lz4 (focus is on carp project)</a:t>
            </a:r>
          </a:p>
          <a:p>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13</a:t>
            </a:fld>
            <a:endParaRPr lang="en-CA"/>
          </a:p>
        </p:txBody>
      </p:sp>
    </p:spTree>
    <p:extLst>
      <p:ext uri="{BB962C8B-B14F-4D97-AF65-F5344CB8AC3E}">
        <p14:creationId xmlns:p14="http://schemas.microsoft.com/office/powerpoint/2010/main" val="365161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Sampled plants living in the water before the screens went in and carp were kept out and then again after the screens were in place.</a:t>
            </a:r>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14</a:t>
            </a:fld>
            <a:endParaRPr lang="en-CA"/>
          </a:p>
        </p:txBody>
      </p:sp>
    </p:spTree>
    <p:extLst>
      <p:ext uri="{BB962C8B-B14F-4D97-AF65-F5344CB8AC3E}">
        <p14:creationId xmlns:p14="http://schemas.microsoft.com/office/powerpoint/2010/main" val="350939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-Vegetation loss in mapped years since 1974</a:t>
            </a:r>
          </a:p>
          <a:p>
            <a:pPr lvl="0"/>
            <a:r>
              <a:rPr lang="en-CA" sz="1200" kern="1200" dirty="0">
                <a:solidFill>
                  <a:schemeClr val="tx1"/>
                </a:solidFill>
                <a:effectLst/>
                <a:latin typeface="+mn-lt"/>
                <a:ea typeface="+mn-ea"/>
                <a:cs typeface="+mn-cs"/>
              </a:rPr>
              <a:t>-Sharp gain in recent years (2009-2014 [2x], 2016-2017 [1.5x]</a:t>
            </a:r>
          </a:p>
          <a:p>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15</a:t>
            </a:fld>
            <a:endParaRPr lang="en-CA"/>
          </a:p>
        </p:txBody>
      </p:sp>
    </p:spTree>
    <p:extLst>
      <p:ext uri="{BB962C8B-B14F-4D97-AF65-F5344CB8AC3E}">
        <p14:creationId xmlns:p14="http://schemas.microsoft.com/office/powerpoint/2010/main" val="219820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waterfowl surveys (from planes) before the screens went in and carp were kept out and then again after the screens were in place.</a:t>
            </a:r>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16</a:t>
            </a:fld>
            <a:endParaRPr lang="en-CA"/>
          </a:p>
        </p:txBody>
      </p:sp>
    </p:spTree>
    <p:extLst>
      <p:ext uri="{BB962C8B-B14F-4D97-AF65-F5344CB8AC3E}">
        <p14:creationId xmlns:p14="http://schemas.microsoft.com/office/powerpoint/2010/main" val="284720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carp were introduced into Delta Marsh in the late 1950s. The effects on vegetation were being seen by the 1970s and then it took a few more years before waterfowl numbers started to be affected. By the 1990’s duck numbers had dropped substantially. When the screens went in in 2013 and the carp was excluded the vegetation came back quickly and the response of waterfowl was almost immediate.</a:t>
            </a:r>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17</a:t>
            </a:fld>
            <a:endParaRPr lang="en-CA"/>
          </a:p>
        </p:txBody>
      </p:sp>
    </p:spTree>
    <p:extLst>
      <p:ext uri="{BB962C8B-B14F-4D97-AF65-F5344CB8AC3E}">
        <p14:creationId xmlns:p14="http://schemas.microsoft.com/office/powerpoint/2010/main" val="331912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19</a:t>
            </a:fld>
            <a:endParaRPr lang="en-CA"/>
          </a:p>
        </p:txBody>
      </p:sp>
    </p:spTree>
    <p:extLst>
      <p:ext uri="{BB962C8B-B14F-4D97-AF65-F5344CB8AC3E}">
        <p14:creationId xmlns:p14="http://schemas.microsoft.com/office/powerpoint/2010/main" val="545916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20</a:t>
            </a:fld>
            <a:endParaRPr lang="en-CA"/>
          </a:p>
        </p:txBody>
      </p:sp>
    </p:spTree>
    <p:extLst>
      <p:ext uri="{BB962C8B-B14F-4D97-AF65-F5344CB8AC3E}">
        <p14:creationId xmlns:p14="http://schemas.microsoft.com/office/powerpoint/2010/main" val="391523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is an example of the screen</a:t>
            </a:r>
          </a:p>
          <a:p>
            <a:endParaRPr lang="en-US" dirty="0"/>
          </a:p>
          <a:p>
            <a:r>
              <a:rPr lang="en-US"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1F1E"/>
                </a:solidFill>
                <a:effectLst/>
                <a:latin typeface="Calibri" panose="020F0502020204030204" pitchFamily="34" charset="0"/>
              </a:rPr>
              <a:t>Ducks Unlimited Canada. Unpublished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Options for reducing the number of Carp in a large wetland such as Delta Marsh are limited, especially for a coastal wetland connected to a much larger water body such as Lake Manitoba. In such situations where fish migrate seasonally to access wetland habitat, exclusion screens placed at marsh entry points are a viable management option. This was the control measure considered best for Delta Marsh. A working example of this approach 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Cootes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Paradise Marsh, a 250 ha coastal wetland adjoining Lake Ontario. Permanent 50 mm vertical bar screens are used on the single channel connecting the marsh to the lake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Theysmeyer</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2001). Large fish unable to pass through the screens are captured, hand sorted, and native fish are released into the marsh while Carp are released back on the lake side of the structure. Hand sorting of large fish is a costly option that is not practical for a wetland as Delta Marsh, with multiple entry channels.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goal of Carp exclusion at Delta Marsh was the exclusion of large Carp; as large Carp at high densities have been reported to be most destructive to shallow water ecosystems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Crivelli</a:t>
            </a:r>
            <a:r>
              <a:rPr lang="en-US" sz="1800" dirty="0">
                <a:effectLst/>
                <a:latin typeface="Calibri" panose="020F0502020204030204" pitchFamily="34" charset="0"/>
                <a:ea typeface="Calibri" panose="020F0502020204030204" pitchFamily="34" charset="0"/>
                <a:cs typeface="Times New Roman" panose="02020603050405020304" pitchFamily="18" charset="0"/>
              </a:rPr>
              <a:t> 1983, Driver et al. 2005,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Kloskowski</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2011). Many of the fish species that use Delta Marsh are small (Table 1.1) and would be able access the marsh through any screen opening size targeted at the exclusion of large Carp. However, large individuals of some species, such as White Sucker, Northern Pike and Walleye may be unable to access the marsh while exclusion screens are in place. To minimize the possible negative impacts on these species, screen opening size must be a compromise between preventing the largest, most destructive Carp from entering the marsh while allowing as many large native fish access to the marsh as possible. It is recognized that it will not be possible to keep all Carp out of the marsh, not even all large Carp, but by significantly reducing their numbers we hypothesized that there should be an improvement in marsh conditions, specifically increased water clarity and submersed aquatic vegetation.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Exclusion screens are only needed when Carp are actively trying to access the marsh in the spring and early summer. The timing of exclusion screen placement in relation to the timing of species-specific fish migration into the marsh can be used to advantage. Lapointe (1986) found the earliest arriving mature females at Cram Creek were White Sucker, Northern Pike and Yellow Perch (Table 2.1). Mature female Carp arrived almost three weeks after the first native fish was captured. Carp congregate in deeper waters to overwinter, and then move into shallow vegetated habitats during the spring and summer to spawn when water temperatures warm (e.g.,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Swee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McCrimmon 1966, Penne and Pierce 2008, Bajer and Sorensen 2010). At Delta Marsh, rather than permanent structures, exclusion screens only need to be in place seasonally. The rest of the year they would not be needed, allowing all fish unimpeded movement between the marsh and the lake. A combination of appropriate screen opening size and screen placement timing was thought to be sufficient to significantly reduce the abundance of large Carp at Delta Marsh.</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2</a:t>
            </a:fld>
            <a:endParaRPr lang="en-CA"/>
          </a:p>
        </p:txBody>
      </p:sp>
    </p:spTree>
    <p:extLst>
      <p:ext uri="{BB962C8B-B14F-4D97-AF65-F5344CB8AC3E}">
        <p14:creationId xmlns:p14="http://schemas.microsoft.com/office/powerpoint/2010/main" val="350128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5</a:t>
            </a:fld>
            <a:endParaRPr lang="en-CA"/>
          </a:p>
        </p:txBody>
      </p:sp>
    </p:spTree>
    <p:extLst>
      <p:ext uri="{BB962C8B-B14F-4D97-AF65-F5344CB8AC3E}">
        <p14:creationId xmlns:p14="http://schemas.microsoft.com/office/powerpoint/2010/main" val="331561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places they had to put in the culverts or weirs so that screens could then be installed.</a:t>
            </a:r>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6</a:t>
            </a:fld>
            <a:endParaRPr lang="en-CA"/>
          </a:p>
        </p:txBody>
      </p:sp>
    </p:spTree>
    <p:extLst>
      <p:ext uri="{BB962C8B-B14F-4D97-AF65-F5344CB8AC3E}">
        <p14:creationId xmlns:p14="http://schemas.microsoft.com/office/powerpoint/2010/main" val="225830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photo</a:t>
            </a:r>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7</a:t>
            </a:fld>
            <a:endParaRPr lang="en-CA"/>
          </a:p>
        </p:txBody>
      </p:sp>
    </p:spTree>
    <p:extLst>
      <p:ext uri="{BB962C8B-B14F-4D97-AF65-F5344CB8AC3E}">
        <p14:creationId xmlns:p14="http://schemas.microsoft.com/office/powerpoint/2010/main" val="112297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Construction photo</a:t>
            </a:r>
            <a:endParaRPr lang="en-CA" dirty="0"/>
          </a:p>
          <a:p>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8</a:t>
            </a:fld>
            <a:endParaRPr lang="en-CA"/>
          </a:p>
        </p:txBody>
      </p:sp>
    </p:spTree>
    <p:extLst>
      <p:ext uri="{BB962C8B-B14F-4D97-AF65-F5344CB8AC3E}">
        <p14:creationId xmlns:p14="http://schemas.microsoft.com/office/powerpoint/2010/main" val="324317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weir</a:t>
            </a:r>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9</a:t>
            </a:fld>
            <a:endParaRPr lang="en-CA"/>
          </a:p>
        </p:txBody>
      </p:sp>
    </p:spTree>
    <p:extLst>
      <p:ext uri="{BB962C8B-B14F-4D97-AF65-F5344CB8AC3E}">
        <p14:creationId xmlns:p14="http://schemas.microsoft.com/office/powerpoint/2010/main" val="1524234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weir</a:t>
            </a:r>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10</a:t>
            </a:fld>
            <a:endParaRPr lang="en-CA"/>
          </a:p>
        </p:txBody>
      </p:sp>
    </p:spTree>
    <p:extLst>
      <p:ext uri="{BB962C8B-B14F-4D97-AF65-F5344CB8AC3E}">
        <p14:creationId xmlns:p14="http://schemas.microsoft.com/office/powerpoint/2010/main" val="10922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F7B84BF-4991-4DD1-85D4-E8A8B5C9AE35}" type="slidenum">
              <a:rPr lang="en-CA" smtClean="0"/>
              <a:t>11</a:t>
            </a:fld>
            <a:endParaRPr lang="en-CA"/>
          </a:p>
        </p:txBody>
      </p:sp>
    </p:spTree>
    <p:extLst>
      <p:ext uri="{BB962C8B-B14F-4D97-AF65-F5344CB8AC3E}">
        <p14:creationId xmlns:p14="http://schemas.microsoft.com/office/powerpoint/2010/main" val="331561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1F4C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54083" y="5109967"/>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188720" y="492980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1F4C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1F4C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6/21/2021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6/21/2021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1F4C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6/21/2021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6/21/2021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1F4C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6/21/2021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5337"/>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5337"/>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5337"/>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5337"/>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Spy0XSwcfXA?feature=oembed"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891" y="2699883"/>
            <a:ext cx="10332720" cy="2240453"/>
          </a:xfrm>
        </p:spPr>
        <p:txBody>
          <a:bodyPr>
            <a:normAutofit/>
          </a:bodyPr>
          <a:lstStyle/>
          <a:p>
            <a:pPr algn="ctr"/>
            <a:r>
              <a:rPr lang="en-CA" b="1" dirty="0">
                <a:solidFill>
                  <a:srgbClr val="1B5337"/>
                </a:solidFill>
                <a:latin typeface="Aleo" panose="020F0502020204030203"/>
              </a:rPr>
              <a:t>Common Carp </a:t>
            </a:r>
            <a:br>
              <a:rPr lang="en-CA" b="1" dirty="0">
                <a:solidFill>
                  <a:srgbClr val="1B5337"/>
                </a:solidFill>
                <a:latin typeface="Aleo" panose="020F0502020204030203"/>
              </a:rPr>
            </a:br>
            <a:r>
              <a:rPr lang="en-CA" b="1" dirty="0">
                <a:solidFill>
                  <a:srgbClr val="1B5337"/>
                </a:solidFill>
                <a:latin typeface="Aleo" panose="020F0502020204030203"/>
              </a:rPr>
              <a:t>at Delta Marsh</a:t>
            </a:r>
            <a:endParaRPr lang="en-CA" dirty="0">
              <a:solidFill>
                <a:srgbClr val="1B5337"/>
              </a:solidFill>
              <a:latin typeface="Aleo" panose="020F0502020204030203"/>
            </a:endParaRPr>
          </a:p>
        </p:txBody>
      </p:sp>
      <p:sp>
        <p:nvSpPr>
          <p:cNvPr id="3" name="Subtitle 2"/>
          <p:cNvSpPr>
            <a:spLocks noGrp="1"/>
          </p:cNvSpPr>
          <p:nvPr>
            <p:ph type="subTitle" idx="1"/>
          </p:nvPr>
        </p:nvSpPr>
        <p:spPr>
          <a:xfrm>
            <a:off x="1237211" y="5308600"/>
            <a:ext cx="10058400" cy="774736"/>
          </a:xfrm>
        </p:spPr>
        <p:txBody>
          <a:bodyPr/>
          <a:lstStyle/>
          <a:p>
            <a:pPr algn="ctr"/>
            <a:r>
              <a:rPr lang="en-CA" spc="300" dirty="0">
                <a:solidFill>
                  <a:schemeClr val="accent3">
                    <a:lumMod val="50000"/>
                  </a:schemeClr>
                </a:solidFill>
              </a:rPr>
              <a:t>What ducks unlimited Canada did</a:t>
            </a:r>
            <a:endParaRPr lang="en-CA" spc="300" dirty="0">
              <a:solidFill>
                <a:srgbClr val="FF0000"/>
              </a:solidFill>
            </a:endParaRPr>
          </a:p>
        </p:txBody>
      </p:sp>
      <p:pic>
        <p:nvPicPr>
          <p:cNvPr id="6" name="Picture 5">
            <a:extLst>
              <a:ext uri="{FF2B5EF4-FFF2-40B4-BE49-F238E27FC236}">
                <a16:creationId xmlns:a16="http://schemas.microsoft.com/office/drawing/2014/main" id="{961CA3E0-AB2B-4F2A-9049-1704D80B4B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85517" y="545391"/>
            <a:ext cx="3687468" cy="2335396"/>
          </a:xfrm>
          <a:prstGeom prst="rect">
            <a:avLst/>
          </a:prstGeom>
        </p:spPr>
      </p:pic>
    </p:spTree>
    <p:extLst>
      <p:ext uri="{BB962C8B-B14F-4D97-AF65-F5344CB8AC3E}">
        <p14:creationId xmlns:p14="http://schemas.microsoft.com/office/powerpoint/2010/main" val="3888587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B5D34D-5556-4F28-B01C-336ABBD449BE}"/>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pic>
        <p:nvPicPr>
          <p:cNvPr id="5" name="Picture 1" descr="IMG_0356.JPG">
            <a:extLst>
              <a:ext uri="{FF2B5EF4-FFF2-40B4-BE49-F238E27FC236}">
                <a16:creationId xmlns:a16="http://schemas.microsoft.com/office/drawing/2014/main" id="{100580B1-B8AF-4074-A88F-773EEFE1684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6178" y="269247"/>
            <a:ext cx="7879644" cy="5909734"/>
          </a:xfrm>
          <a:prstGeom prst="rect">
            <a:avLst/>
          </a:prstGeom>
          <a:noFill/>
          <a:ln w="9525">
            <a:noFill/>
            <a:miter lim="800000"/>
            <a:headEnd/>
            <a:tailEnd/>
          </a:ln>
        </p:spPr>
      </p:pic>
      <p:sp>
        <p:nvSpPr>
          <p:cNvPr id="6" name="TextBox 2">
            <a:extLst>
              <a:ext uri="{FF2B5EF4-FFF2-40B4-BE49-F238E27FC236}">
                <a16:creationId xmlns:a16="http://schemas.microsoft.com/office/drawing/2014/main" id="{D472171F-D042-4C6B-AAAE-91651C7DB51C}"/>
              </a:ext>
            </a:extLst>
          </p:cNvPr>
          <p:cNvSpPr txBox="1">
            <a:spLocks noChangeArrowheads="1"/>
          </p:cNvSpPr>
          <p:nvPr/>
        </p:nvSpPr>
        <p:spPr bwMode="auto">
          <a:xfrm>
            <a:off x="7014809" y="5713196"/>
            <a:ext cx="3021013" cy="369888"/>
          </a:xfrm>
          <a:prstGeom prst="rect">
            <a:avLst/>
          </a:prstGeom>
          <a:solidFill>
            <a:schemeClr val="bg1"/>
          </a:solidFill>
          <a:ln w="9525">
            <a:noFill/>
            <a:miter lim="800000"/>
            <a:headEnd/>
            <a:tailEnd/>
          </a:ln>
        </p:spPr>
        <p:txBody>
          <a:bodyPr wrap="none">
            <a:spAutoFit/>
          </a:bodyPr>
          <a:lstStyle/>
          <a:p>
            <a:r>
              <a:rPr lang="en-US" altLang="en-US" b="1" dirty="0">
                <a:latin typeface="Calibri" pitchFamily="34" charset="0"/>
                <a:ea typeface="Calibri" pitchFamily="34" charset="0"/>
                <a:cs typeface="Calibri" pitchFamily="34" charset="0"/>
              </a:rPr>
              <a:t>Crooked Creek – 27 May 2013</a:t>
            </a:r>
          </a:p>
        </p:txBody>
      </p:sp>
    </p:spTree>
    <p:extLst>
      <p:ext uri="{BB962C8B-B14F-4D97-AF65-F5344CB8AC3E}">
        <p14:creationId xmlns:p14="http://schemas.microsoft.com/office/powerpoint/2010/main" val="76959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C140-00A5-4D31-80B1-468C554DF836}"/>
              </a:ext>
            </a:extLst>
          </p:cNvPr>
          <p:cNvSpPr>
            <a:spLocks noGrp="1"/>
          </p:cNvSpPr>
          <p:nvPr>
            <p:ph type="title"/>
          </p:nvPr>
        </p:nvSpPr>
        <p:spPr/>
        <p:txBody>
          <a:bodyPr/>
          <a:lstStyle/>
          <a:p>
            <a:pPr algn="ctr"/>
            <a:r>
              <a:rPr lang="en-US" b="1" dirty="0">
                <a:solidFill>
                  <a:srgbClr val="1B5337"/>
                </a:solidFill>
                <a:latin typeface="+mn-lt"/>
              </a:rPr>
              <a:t>Results</a:t>
            </a:r>
            <a:endParaRPr lang="en-CA" b="1" dirty="0">
              <a:solidFill>
                <a:srgbClr val="1B5337"/>
              </a:solidFill>
              <a:latin typeface="+mn-lt"/>
            </a:endParaRPr>
          </a:p>
        </p:txBody>
      </p:sp>
      <p:sp>
        <p:nvSpPr>
          <p:cNvPr id="3" name="Text Placeholder 2">
            <a:extLst>
              <a:ext uri="{FF2B5EF4-FFF2-40B4-BE49-F238E27FC236}">
                <a16:creationId xmlns:a16="http://schemas.microsoft.com/office/drawing/2014/main" id="{AE69CC06-EE81-46C1-A27B-9BF4ACB95D6B}"/>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35848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DAE9-66D7-44CB-8260-59826ECCFE39}"/>
              </a:ext>
            </a:extLst>
          </p:cNvPr>
          <p:cNvSpPr>
            <a:spLocks noGrp="1"/>
          </p:cNvSpPr>
          <p:nvPr>
            <p:ph type="title"/>
          </p:nvPr>
        </p:nvSpPr>
        <p:spPr/>
        <p:txBody>
          <a:bodyPr/>
          <a:lstStyle/>
          <a:p>
            <a:r>
              <a:rPr lang="en-US" b="1" dirty="0">
                <a:solidFill>
                  <a:srgbClr val="1B5337"/>
                </a:solidFill>
                <a:latin typeface="Aleo" panose="020F0502020204030203" pitchFamily="34" charset="0"/>
              </a:rPr>
              <a:t>Common Carp being kept out</a:t>
            </a:r>
            <a:endParaRPr lang="en-CA" dirty="0"/>
          </a:p>
        </p:txBody>
      </p:sp>
      <p:sp>
        <p:nvSpPr>
          <p:cNvPr id="4" name="TextBox 3">
            <a:extLst>
              <a:ext uri="{FF2B5EF4-FFF2-40B4-BE49-F238E27FC236}">
                <a16:creationId xmlns:a16="http://schemas.microsoft.com/office/drawing/2014/main" id="{8F5305C1-8361-4F14-96C1-1378C1078F7C}"/>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pic>
        <p:nvPicPr>
          <p:cNvPr id="7" name="Picture 6">
            <a:extLst>
              <a:ext uri="{FF2B5EF4-FFF2-40B4-BE49-F238E27FC236}">
                <a16:creationId xmlns:a16="http://schemas.microsoft.com/office/drawing/2014/main" id="{90C74E2C-ACE4-48A2-95BC-0F6F85CD38E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03784" y="1737360"/>
            <a:ext cx="6645392" cy="4984044"/>
          </a:xfrm>
          <a:prstGeom prst="rect">
            <a:avLst/>
          </a:prstGeom>
        </p:spPr>
      </p:pic>
    </p:spTree>
    <p:extLst>
      <p:ext uri="{BB962C8B-B14F-4D97-AF65-F5344CB8AC3E}">
        <p14:creationId xmlns:p14="http://schemas.microsoft.com/office/powerpoint/2010/main" val="417448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elta Marsh Common Carp Exclusion Project">
            <a:hlinkClick r:id="" action="ppaction://media"/>
            <a:extLst>
              <a:ext uri="{FF2B5EF4-FFF2-40B4-BE49-F238E27FC236}">
                <a16:creationId xmlns:a16="http://schemas.microsoft.com/office/drawing/2014/main" id="{BA6EFAE8-3391-40C9-8B04-12F97DA8270F}"/>
              </a:ext>
            </a:extLst>
          </p:cNvPr>
          <p:cNvPicPr>
            <a:picLocks noRot="1" noChangeAspect="1"/>
          </p:cNvPicPr>
          <p:nvPr>
            <a:videoFile r:link="rId1"/>
          </p:nvPr>
        </p:nvPicPr>
        <p:blipFill>
          <a:blip r:embed="rId4"/>
          <a:stretch>
            <a:fillRect/>
          </a:stretch>
        </p:blipFill>
        <p:spPr>
          <a:xfrm>
            <a:off x="711200" y="109785"/>
            <a:ext cx="10950222" cy="6186876"/>
          </a:xfrm>
          <a:prstGeom prst="rect">
            <a:avLst/>
          </a:prstGeom>
        </p:spPr>
      </p:pic>
    </p:spTree>
    <p:extLst>
      <p:ext uri="{BB962C8B-B14F-4D97-AF65-F5344CB8AC3E}">
        <p14:creationId xmlns:p14="http://schemas.microsoft.com/office/powerpoint/2010/main" val="307322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DAE9-66D7-44CB-8260-59826ECCFE39}"/>
              </a:ext>
            </a:extLst>
          </p:cNvPr>
          <p:cNvSpPr>
            <a:spLocks noGrp="1"/>
          </p:cNvSpPr>
          <p:nvPr>
            <p:ph type="title"/>
          </p:nvPr>
        </p:nvSpPr>
        <p:spPr/>
        <p:txBody>
          <a:bodyPr/>
          <a:lstStyle/>
          <a:p>
            <a:r>
              <a:rPr lang="en-US" b="1" dirty="0">
                <a:solidFill>
                  <a:srgbClr val="1B5337"/>
                </a:solidFill>
                <a:latin typeface="Aleo" panose="020F0502020204030203" pitchFamily="34" charset="0"/>
              </a:rPr>
              <a:t>Submersed vegetation coming back</a:t>
            </a:r>
            <a:endParaRPr lang="en-CA" dirty="0"/>
          </a:p>
        </p:txBody>
      </p:sp>
      <p:sp>
        <p:nvSpPr>
          <p:cNvPr id="4" name="TextBox 3">
            <a:extLst>
              <a:ext uri="{FF2B5EF4-FFF2-40B4-BE49-F238E27FC236}">
                <a16:creationId xmlns:a16="http://schemas.microsoft.com/office/drawing/2014/main" id="{8F5305C1-8361-4F14-96C1-1378C1078F7C}"/>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pic>
        <p:nvPicPr>
          <p:cNvPr id="5" name="Picture 4">
            <a:extLst>
              <a:ext uri="{FF2B5EF4-FFF2-40B4-BE49-F238E27FC236}">
                <a16:creationId xmlns:a16="http://schemas.microsoft.com/office/drawing/2014/main" id="{4494E72C-E9E7-414A-82AD-0AFB51947E5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82612" y="1737360"/>
            <a:ext cx="6626776" cy="4930706"/>
          </a:xfrm>
          <a:prstGeom prst="rect">
            <a:avLst/>
          </a:prstGeom>
        </p:spPr>
      </p:pic>
    </p:spTree>
    <p:extLst>
      <p:ext uri="{BB962C8B-B14F-4D97-AF65-F5344CB8AC3E}">
        <p14:creationId xmlns:p14="http://schemas.microsoft.com/office/powerpoint/2010/main" val="321959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6F0EA2-20EF-4491-B445-AAECDF9A3081}"/>
              </a:ext>
            </a:extLst>
          </p:cNvPr>
          <p:cNvSpPr txBox="1"/>
          <p:nvPr/>
        </p:nvSpPr>
        <p:spPr>
          <a:xfrm>
            <a:off x="1933903" y="5644054"/>
            <a:ext cx="8324192" cy="338554"/>
          </a:xfrm>
          <a:prstGeom prst="rect">
            <a:avLst/>
          </a:prstGeom>
          <a:noFill/>
        </p:spPr>
        <p:txBody>
          <a:bodyPr wrap="square" rtlCol="0">
            <a:spAutoFit/>
          </a:bodyPr>
          <a:lstStyle/>
          <a:p>
            <a:r>
              <a:rPr lang="en-CA" sz="1600" dirty="0">
                <a:solidFill>
                  <a:prstClr val="black"/>
                </a:solidFill>
              </a:rPr>
              <a:t>*Note: Areas calculated only in east marsh unit within survey transects (excluding </a:t>
            </a:r>
            <a:r>
              <a:rPr lang="en-CA" sz="1600" dirty="0" err="1">
                <a:solidFill>
                  <a:prstClr val="black"/>
                </a:solidFill>
              </a:rPr>
              <a:t>Clandeboye</a:t>
            </a:r>
            <a:r>
              <a:rPr lang="en-CA" sz="1600" dirty="0">
                <a:solidFill>
                  <a:prstClr val="black"/>
                </a:solidFill>
              </a:rPr>
              <a:t> Bay)</a:t>
            </a:r>
          </a:p>
        </p:txBody>
      </p:sp>
      <p:grpSp>
        <p:nvGrpSpPr>
          <p:cNvPr id="5" name="Group 4">
            <a:extLst>
              <a:ext uri="{FF2B5EF4-FFF2-40B4-BE49-F238E27FC236}">
                <a16:creationId xmlns:a16="http://schemas.microsoft.com/office/drawing/2014/main" id="{0422DAC6-A122-4EAA-A75A-4720D1489A1F}"/>
              </a:ext>
            </a:extLst>
          </p:cNvPr>
          <p:cNvGrpSpPr/>
          <p:nvPr/>
        </p:nvGrpSpPr>
        <p:grpSpPr>
          <a:xfrm>
            <a:off x="2860874" y="1014595"/>
            <a:ext cx="6470252" cy="4360330"/>
            <a:chOff x="1351800" y="980728"/>
            <a:chExt cx="6470252" cy="4360330"/>
          </a:xfrm>
        </p:grpSpPr>
        <p:sp>
          <p:nvSpPr>
            <p:cNvPr id="6" name="Rectangle 5">
              <a:extLst>
                <a:ext uri="{FF2B5EF4-FFF2-40B4-BE49-F238E27FC236}">
                  <a16:creationId xmlns:a16="http://schemas.microsoft.com/office/drawing/2014/main" id="{742963DA-F6EA-4F1F-8ADE-B1DF57BE1263}"/>
                </a:ext>
              </a:extLst>
            </p:cNvPr>
            <p:cNvSpPr/>
            <p:nvPr/>
          </p:nvSpPr>
          <p:spPr>
            <a:xfrm>
              <a:off x="6762749" y="1471787"/>
              <a:ext cx="771525" cy="3181349"/>
            </a:xfrm>
            <a:prstGeom prst="rect">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aphicFrame>
          <p:nvGraphicFramePr>
            <p:cNvPr id="7" name="Chart 6">
              <a:extLst>
                <a:ext uri="{FF2B5EF4-FFF2-40B4-BE49-F238E27FC236}">
                  <a16:creationId xmlns:a16="http://schemas.microsoft.com/office/drawing/2014/main" id="{ACE14C64-B689-40AA-AFE1-834C3AF99957}"/>
                </a:ext>
              </a:extLst>
            </p:cNvPr>
            <p:cNvGraphicFramePr>
              <a:graphicFrameLocks/>
            </p:cNvGraphicFramePr>
            <p:nvPr>
              <p:extLst>
                <p:ext uri="{D42A27DB-BD31-4B8C-83A1-F6EECF244321}">
                  <p14:modId xmlns:p14="http://schemas.microsoft.com/office/powerpoint/2010/main" val="385184875"/>
                </p:ext>
              </p:extLst>
            </p:nvPr>
          </p:nvGraphicFramePr>
          <p:xfrm>
            <a:off x="1351800" y="980728"/>
            <a:ext cx="6463238" cy="43603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0CD584F-441C-4DC9-85DE-06A7B817BA44}"/>
                </a:ext>
              </a:extLst>
            </p:cNvPr>
            <p:cNvSpPr txBox="1"/>
            <p:nvPr/>
          </p:nvSpPr>
          <p:spPr>
            <a:xfrm>
              <a:off x="6444208" y="1548081"/>
              <a:ext cx="1377844" cy="461665"/>
            </a:xfrm>
            <a:prstGeom prst="rect">
              <a:avLst/>
            </a:prstGeom>
            <a:noFill/>
          </p:spPr>
          <p:txBody>
            <a:bodyPr wrap="square" rtlCol="0">
              <a:spAutoFit/>
            </a:bodyPr>
            <a:lstStyle/>
            <a:p>
              <a:pPr algn="ctr"/>
              <a:r>
                <a:rPr lang="en-CA" sz="1200" dirty="0">
                  <a:solidFill>
                    <a:prstClr val="black"/>
                  </a:solidFill>
                </a:rPr>
                <a:t>Carp</a:t>
              </a:r>
            </a:p>
            <a:p>
              <a:pPr algn="ctr"/>
              <a:r>
                <a:rPr lang="en-CA" sz="1200" dirty="0">
                  <a:solidFill>
                    <a:prstClr val="black"/>
                  </a:solidFill>
                </a:rPr>
                <a:t>exclusion </a:t>
              </a:r>
            </a:p>
          </p:txBody>
        </p:sp>
        <p:sp>
          <p:nvSpPr>
            <p:cNvPr id="9" name="Oval 8">
              <a:extLst>
                <a:ext uri="{FF2B5EF4-FFF2-40B4-BE49-F238E27FC236}">
                  <a16:creationId xmlns:a16="http://schemas.microsoft.com/office/drawing/2014/main" id="{178AF793-268A-43AA-B6E6-5398B611F307}"/>
                </a:ext>
              </a:extLst>
            </p:cNvPr>
            <p:cNvSpPr/>
            <p:nvPr/>
          </p:nvSpPr>
          <p:spPr>
            <a:xfrm>
              <a:off x="7249497" y="2190542"/>
              <a:ext cx="75751" cy="764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554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DAE9-66D7-44CB-8260-59826ECCFE39}"/>
              </a:ext>
            </a:extLst>
          </p:cNvPr>
          <p:cNvSpPr>
            <a:spLocks noGrp="1"/>
          </p:cNvSpPr>
          <p:nvPr>
            <p:ph type="title"/>
          </p:nvPr>
        </p:nvSpPr>
        <p:spPr/>
        <p:txBody>
          <a:bodyPr/>
          <a:lstStyle/>
          <a:p>
            <a:r>
              <a:rPr lang="en-US" b="1" dirty="0">
                <a:solidFill>
                  <a:srgbClr val="1B5337"/>
                </a:solidFill>
                <a:latin typeface="Aleo" panose="020F0502020204030203" pitchFamily="34" charset="0"/>
              </a:rPr>
              <a:t>Waterfowl coming back</a:t>
            </a:r>
            <a:endParaRPr lang="en-CA" dirty="0"/>
          </a:p>
        </p:txBody>
      </p:sp>
      <p:sp>
        <p:nvSpPr>
          <p:cNvPr id="4" name="TextBox 3">
            <a:extLst>
              <a:ext uri="{FF2B5EF4-FFF2-40B4-BE49-F238E27FC236}">
                <a16:creationId xmlns:a16="http://schemas.microsoft.com/office/drawing/2014/main" id="{8F5305C1-8361-4F14-96C1-1378C1078F7C}"/>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pic>
        <p:nvPicPr>
          <p:cNvPr id="6" name="Picture 5">
            <a:extLst>
              <a:ext uri="{FF2B5EF4-FFF2-40B4-BE49-F238E27FC236}">
                <a16:creationId xmlns:a16="http://schemas.microsoft.com/office/drawing/2014/main" id="{2F54404D-9082-4497-8A18-D8D0DDD2D5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45449" y="1737360"/>
            <a:ext cx="6301102" cy="4725828"/>
          </a:xfrm>
          <a:prstGeom prst="rect">
            <a:avLst/>
          </a:prstGeom>
        </p:spPr>
      </p:pic>
    </p:spTree>
    <p:extLst>
      <p:ext uri="{BB962C8B-B14F-4D97-AF65-F5344CB8AC3E}">
        <p14:creationId xmlns:p14="http://schemas.microsoft.com/office/powerpoint/2010/main" val="3318316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CCA1F9B-BAB8-46A2-8CAC-8D9D86F9F44F}"/>
              </a:ext>
            </a:extLst>
          </p:cNvPr>
          <p:cNvGrpSpPr/>
          <p:nvPr/>
        </p:nvGrpSpPr>
        <p:grpSpPr>
          <a:xfrm>
            <a:off x="2091555" y="332656"/>
            <a:ext cx="7808669" cy="6057964"/>
            <a:chOff x="567554" y="332656"/>
            <a:chExt cx="7808669" cy="6057964"/>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7554" y="332656"/>
              <a:ext cx="7808669" cy="5616624"/>
            </a:xfrm>
            <a:prstGeom prst="rect">
              <a:avLst/>
            </a:prstGeom>
          </p:spPr>
        </p:pic>
        <p:sp>
          <p:nvSpPr>
            <p:cNvPr id="3" name="TextBox 2"/>
            <p:cNvSpPr txBox="1"/>
            <p:nvPr/>
          </p:nvSpPr>
          <p:spPr>
            <a:xfrm>
              <a:off x="1474499" y="6021288"/>
              <a:ext cx="6041397" cy="369332"/>
            </a:xfrm>
            <a:prstGeom prst="rect">
              <a:avLst/>
            </a:prstGeom>
            <a:noFill/>
          </p:spPr>
          <p:txBody>
            <a:bodyPr wrap="none" rtlCol="0">
              <a:spAutoFit/>
            </a:bodyPr>
            <a:lstStyle/>
            <a:p>
              <a:r>
                <a:rPr lang="en-US" dirty="0"/>
                <a:t>No statistical differences among decades with the same letters.</a:t>
              </a:r>
              <a:endParaRPr lang="en-CA" dirty="0"/>
            </a:p>
          </p:txBody>
        </p:sp>
        <p:sp>
          <p:nvSpPr>
            <p:cNvPr id="4" name="TextBox 3"/>
            <p:cNvSpPr txBox="1"/>
            <p:nvPr/>
          </p:nvSpPr>
          <p:spPr>
            <a:xfrm>
              <a:off x="1746270" y="1421231"/>
              <a:ext cx="274434" cy="276999"/>
            </a:xfrm>
            <a:prstGeom prst="rect">
              <a:avLst/>
            </a:prstGeom>
            <a:noFill/>
          </p:spPr>
          <p:txBody>
            <a:bodyPr wrap="none" rtlCol="0">
              <a:spAutoFit/>
            </a:bodyPr>
            <a:lstStyle/>
            <a:p>
              <a:r>
                <a:rPr lang="en-US" sz="1200" dirty="0"/>
                <a:t>A</a:t>
              </a:r>
              <a:endParaRPr lang="en-CA" sz="1200" dirty="0"/>
            </a:p>
          </p:txBody>
        </p:sp>
        <p:sp>
          <p:nvSpPr>
            <p:cNvPr id="5" name="TextBox 4"/>
            <p:cNvSpPr txBox="1"/>
            <p:nvPr/>
          </p:nvSpPr>
          <p:spPr>
            <a:xfrm>
              <a:off x="2892518" y="3005130"/>
              <a:ext cx="274434" cy="276999"/>
            </a:xfrm>
            <a:prstGeom prst="rect">
              <a:avLst/>
            </a:prstGeom>
            <a:noFill/>
          </p:spPr>
          <p:txBody>
            <a:bodyPr wrap="none" rtlCol="0">
              <a:spAutoFit/>
            </a:bodyPr>
            <a:lstStyle/>
            <a:p>
              <a:r>
                <a:rPr lang="en-US" sz="1200" dirty="0"/>
                <a:t>A</a:t>
              </a:r>
              <a:endParaRPr lang="en-CA" sz="1200" dirty="0"/>
            </a:p>
          </p:txBody>
        </p:sp>
        <p:sp>
          <p:nvSpPr>
            <p:cNvPr id="6" name="TextBox 5"/>
            <p:cNvSpPr txBox="1"/>
            <p:nvPr/>
          </p:nvSpPr>
          <p:spPr>
            <a:xfrm>
              <a:off x="4038766" y="1793578"/>
              <a:ext cx="274434" cy="276999"/>
            </a:xfrm>
            <a:prstGeom prst="rect">
              <a:avLst/>
            </a:prstGeom>
            <a:noFill/>
          </p:spPr>
          <p:txBody>
            <a:bodyPr wrap="none" rtlCol="0">
              <a:spAutoFit/>
            </a:bodyPr>
            <a:lstStyle/>
            <a:p>
              <a:r>
                <a:rPr lang="en-US" sz="1200" dirty="0"/>
                <a:t>A</a:t>
              </a:r>
              <a:endParaRPr lang="en-CA" sz="1200" dirty="0"/>
            </a:p>
          </p:txBody>
        </p:sp>
        <p:sp>
          <p:nvSpPr>
            <p:cNvPr id="7" name="TextBox 6"/>
            <p:cNvSpPr txBox="1"/>
            <p:nvPr/>
          </p:nvSpPr>
          <p:spPr>
            <a:xfrm>
              <a:off x="5141471" y="4091580"/>
              <a:ext cx="357790" cy="276999"/>
            </a:xfrm>
            <a:prstGeom prst="rect">
              <a:avLst/>
            </a:prstGeom>
            <a:noFill/>
          </p:spPr>
          <p:txBody>
            <a:bodyPr wrap="none" rtlCol="0">
              <a:spAutoFit/>
            </a:bodyPr>
            <a:lstStyle/>
            <a:p>
              <a:r>
                <a:rPr lang="en-US" sz="1200" dirty="0"/>
                <a:t>AB</a:t>
              </a:r>
              <a:endParaRPr lang="en-CA" sz="1200" dirty="0"/>
            </a:p>
          </p:txBody>
        </p:sp>
        <p:sp>
          <p:nvSpPr>
            <p:cNvPr id="8" name="TextBox 7"/>
            <p:cNvSpPr txBox="1"/>
            <p:nvPr/>
          </p:nvSpPr>
          <p:spPr>
            <a:xfrm>
              <a:off x="6339970" y="4430153"/>
              <a:ext cx="268022" cy="276999"/>
            </a:xfrm>
            <a:prstGeom prst="rect">
              <a:avLst/>
            </a:prstGeom>
            <a:noFill/>
          </p:spPr>
          <p:txBody>
            <a:bodyPr wrap="none" rtlCol="0">
              <a:spAutoFit/>
            </a:bodyPr>
            <a:lstStyle/>
            <a:p>
              <a:r>
                <a:rPr lang="en-US" sz="1200" dirty="0"/>
                <a:t>B</a:t>
              </a:r>
              <a:endParaRPr lang="en-CA" sz="1200" dirty="0"/>
            </a:p>
          </p:txBody>
        </p:sp>
        <p:sp>
          <p:nvSpPr>
            <p:cNvPr id="9" name="TextBox 8"/>
            <p:cNvSpPr txBox="1"/>
            <p:nvPr/>
          </p:nvSpPr>
          <p:spPr>
            <a:xfrm>
              <a:off x="7483006" y="2642664"/>
              <a:ext cx="274434" cy="276999"/>
            </a:xfrm>
            <a:prstGeom prst="rect">
              <a:avLst/>
            </a:prstGeom>
            <a:noFill/>
          </p:spPr>
          <p:txBody>
            <a:bodyPr wrap="none" rtlCol="0">
              <a:spAutoFit/>
            </a:bodyPr>
            <a:lstStyle/>
            <a:p>
              <a:r>
                <a:rPr lang="en-US" sz="1200" dirty="0"/>
                <a:t>A</a:t>
              </a:r>
              <a:endParaRPr lang="en-CA" sz="1200"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26055" y="1028677"/>
              <a:ext cx="1909530" cy="1447922"/>
            </a:xfrm>
            <a:prstGeom prst="rect">
              <a:avLst/>
            </a:prstGeom>
          </p:spPr>
        </p:pic>
      </p:grpSp>
    </p:spTree>
    <p:extLst>
      <p:ext uri="{BB962C8B-B14F-4D97-AF65-F5344CB8AC3E}">
        <p14:creationId xmlns:p14="http://schemas.microsoft.com/office/powerpoint/2010/main" val="147037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C61C942-BF1F-4CCA-9580-BDA482DAEB74}"/>
              </a:ext>
            </a:extLst>
          </p:cNvPr>
          <p:cNvGrpSpPr/>
          <p:nvPr/>
        </p:nvGrpSpPr>
        <p:grpSpPr>
          <a:xfrm>
            <a:off x="2214842" y="214489"/>
            <a:ext cx="7762316" cy="6086080"/>
            <a:chOff x="467544" y="188640"/>
            <a:chExt cx="8055308" cy="6408712"/>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544" y="188640"/>
              <a:ext cx="8055308" cy="6019439"/>
            </a:xfrm>
            <a:prstGeom prst="rect">
              <a:avLst/>
            </a:prstGeom>
          </p:spPr>
        </p:pic>
        <p:sp>
          <p:nvSpPr>
            <p:cNvPr id="3" name="TextBox 2"/>
            <p:cNvSpPr txBox="1"/>
            <p:nvPr/>
          </p:nvSpPr>
          <p:spPr>
            <a:xfrm>
              <a:off x="1474499" y="6228020"/>
              <a:ext cx="6041397" cy="369332"/>
            </a:xfrm>
            <a:prstGeom prst="rect">
              <a:avLst/>
            </a:prstGeom>
            <a:noFill/>
          </p:spPr>
          <p:txBody>
            <a:bodyPr wrap="none" rtlCol="0">
              <a:spAutoFit/>
            </a:bodyPr>
            <a:lstStyle/>
            <a:p>
              <a:r>
                <a:rPr lang="en-US" dirty="0"/>
                <a:t>No statistical differences among decades with the same letters.</a:t>
              </a:r>
              <a:endParaRPr lang="en-CA" dirty="0"/>
            </a:p>
          </p:txBody>
        </p:sp>
        <p:sp>
          <p:nvSpPr>
            <p:cNvPr id="4" name="TextBox 3"/>
            <p:cNvSpPr txBox="1"/>
            <p:nvPr/>
          </p:nvSpPr>
          <p:spPr>
            <a:xfrm>
              <a:off x="1694019" y="3859631"/>
              <a:ext cx="274434" cy="276999"/>
            </a:xfrm>
            <a:prstGeom prst="rect">
              <a:avLst/>
            </a:prstGeom>
            <a:noFill/>
          </p:spPr>
          <p:txBody>
            <a:bodyPr wrap="none" rtlCol="0">
              <a:spAutoFit/>
            </a:bodyPr>
            <a:lstStyle/>
            <a:p>
              <a:r>
                <a:rPr lang="en-US" sz="1200" dirty="0"/>
                <a:t>A</a:t>
              </a:r>
              <a:endParaRPr lang="en-CA" sz="1200" dirty="0"/>
            </a:p>
          </p:txBody>
        </p:sp>
        <p:sp>
          <p:nvSpPr>
            <p:cNvPr id="5" name="TextBox 4"/>
            <p:cNvSpPr txBox="1"/>
            <p:nvPr/>
          </p:nvSpPr>
          <p:spPr>
            <a:xfrm>
              <a:off x="2874030" y="2949585"/>
              <a:ext cx="274434" cy="276999"/>
            </a:xfrm>
            <a:prstGeom prst="rect">
              <a:avLst/>
            </a:prstGeom>
            <a:noFill/>
          </p:spPr>
          <p:txBody>
            <a:bodyPr wrap="none" rtlCol="0">
              <a:spAutoFit/>
            </a:bodyPr>
            <a:lstStyle/>
            <a:p>
              <a:r>
                <a:rPr lang="en-US" sz="1200" dirty="0"/>
                <a:t>A</a:t>
              </a:r>
              <a:endParaRPr lang="en-CA" sz="1200" dirty="0"/>
            </a:p>
          </p:txBody>
        </p:sp>
        <p:sp>
          <p:nvSpPr>
            <p:cNvPr id="6" name="TextBox 5"/>
            <p:cNvSpPr txBox="1"/>
            <p:nvPr/>
          </p:nvSpPr>
          <p:spPr>
            <a:xfrm>
              <a:off x="4054041" y="3833505"/>
              <a:ext cx="274434" cy="276999"/>
            </a:xfrm>
            <a:prstGeom prst="rect">
              <a:avLst/>
            </a:prstGeom>
            <a:noFill/>
          </p:spPr>
          <p:txBody>
            <a:bodyPr wrap="none" rtlCol="0">
              <a:spAutoFit/>
            </a:bodyPr>
            <a:lstStyle/>
            <a:p>
              <a:r>
                <a:rPr lang="en-US" sz="1200" dirty="0"/>
                <a:t>A</a:t>
              </a:r>
              <a:endParaRPr lang="en-CA" sz="1200" dirty="0"/>
            </a:p>
          </p:txBody>
        </p:sp>
        <p:sp>
          <p:nvSpPr>
            <p:cNvPr id="7" name="TextBox 6"/>
            <p:cNvSpPr txBox="1"/>
            <p:nvPr/>
          </p:nvSpPr>
          <p:spPr>
            <a:xfrm>
              <a:off x="7611492" y="1390750"/>
              <a:ext cx="274434" cy="276999"/>
            </a:xfrm>
            <a:prstGeom prst="rect">
              <a:avLst/>
            </a:prstGeom>
            <a:noFill/>
          </p:spPr>
          <p:txBody>
            <a:bodyPr wrap="none" rtlCol="0">
              <a:spAutoFit/>
            </a:bodyPr>
            <a:lstStyle/>
            <a:p>
              <a:r>
                <a:rPr lang="en-US" sz="1200" dirty="0"/>
                <a:t>A</a:t>
              </a:r>
              <a:endParaRPr lang="en-CA" sz="1200" dirty="0"/>
            </a:p>
          </p:txBody>
        </p:sp>
        <p:sp>
          <p:nvSpPr>
            <p:cNvPr id="8" name="TextBox 7"/>
            <p:cNvSpPr txBox="1"/>
            <p:nvPr/>
          </p:nvSpPr>
          <p:spPr>
            <a:xfrm>
              <a:off x="5238406" y="5027486"/>
              <a:ext cx="268022" cy="276999"/>
            </a:xfrm>
            <a:prstGeom prst="rect">
              <a:avLst/>
            </a:prstGeom>
            <a:noFill/>
          </p:spPr>
          <p:txBody>
            <a:bodyPr wrap="none" rtlCol="0">
              <a:spAutoFit/>
            </a:bodyPr>
            <a:lstStyle/>
            <a:p>
              <a:r>
                <a:rPr lang="en-US" sz="1200" dirty="0"/>
                <a:t>B</a:t>
              </a:r>
              <a:endParaRPr lang="en-CA" sz="1200" dirty="0"/>
            </a:p>
          </p:txBody>
        </p:sp>
        <p:sp>
          <p:nvSpPr>
            <p:cNvPr id="9" name="TextBox 8"/>
            <p:cNvSpPr txBox="1"/>
            <p:nvPr/>
          </p:nvSpPr>
          <p:spPr>
            <a:xfrm>
              <a:off x="6427125" y="5030932"/>
              <a:ext cx="268022" cy="276999"/>
            </a:xfrm>
            <a:prstGeom prst="rect">
              <a:avLst/>
            </a:prstGeom>
            <a:noFill/>
          </p:spPr>
          <p:txBody>
            <a:bodyPr wrap="none" rtlCol="0">
              <a:spAutoFit/>
            </a:bodyPr>
            <a:lstStyle/>
            <a:p>
              <a:r>
                <a:rPr lang="en-US" sz="1200" dirty="0"/>
                <a:t>B</a:t>
              </a:r>
              <a:endParaRPr lang="en-CA" sz="1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03466" y="887769"/>
              <a:ext cx="1860625" cy="1396304"/>
            </a:xfrm>
            <a:prstGeom prst="rect">
              <a:avLst/>
            </a:prstGeom>
          </p:spPr>
        </p:pic>
      </p:grpSp>
    </p:spTree>
    <p:extLst>
      <p:ext uri="{BB962C8B-B14F-4D97-AF65-F5344CB8AC3E}">
        <p14:creationId xmlns:p14="http://schemas.microsoft.com/office/powerpoint/2010/main" val="116214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7F19-FC4B-4DAA-9AF9-151B9162B0C4}"/>
              </a:ext>
            </a:extLst>
          </p:cNvPr>
          <p:cNvSpPr>
            <a:spLocks noGrp="1"/>
          </p:cNvSpPr>
          <p:nvPr>
            <p:ph type="title"/>
          </p:nvPr>
        </p:nvSpPr>
        <p:spPr/>
        <p:txBody>
          <a:bodyPr/>
          <a:lstStyle/>
          <a:p>
            <a:r>
              <a:rPr lang="en-US" b="1" dirty="0">
                <a:solidFill>
                  <a:srgbClr val="1B5337"/>
                </a:solidFill>
                <a:latin typeface="Aleo" panose="020F0502020204030203"/>
              </a:rPr>
              <a:t>Was successful!</a:t>
            </a:r>
            <a:endParaRPr lang="en-CA" dirty="0"/>
          </a:p>
        </p:txBody>
      </p:sp>
      <p:sp>
        <p:nvSpPr>
          <p:cNvPr id="3" name="Rectangle 4">
            <a:extLst>
              <a:ext uri="{FF2B5EF4-FFF2-40B4-BE49-F238E27FC236}">
                <a16:creationId xmlns:a16="http://schemas.microsoft.com/office/drawing/2014/main" id="{47A54096-C1AC-443A-824A-A31395FE8C45}"/>
              </a:ext>
            </a:extLst>
          </p:cNvPr>
          <p:cNvSpPr txBox="1">
            <a:spLocks noChangeArrowheads="1"/>
          </p:cNvSpPr>
          <p:nvPr/>
        </p:nvSpPr>
        <p:spPr>
          <a:xfrm>
            <a:off x="1189567" y="2271728"/>
            <a:ext cx="4978771" cy="368880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1B5337"/>
              </a:buClr>
            </a:pPr>
            <a:r>
              <a:rPr lang="en-US" sz="3200" dirty="0">
                <a:solidFill>
                  <a:srgbClr val="1B5337"/>
                </a:solidFill>
                <a:latin typeface="Calibri" pitchFamily="34" charset="0"/>
                <a:cs typeface="Times New Roman" pitchFamily="18" charset="0"/>
              </a:rPr>
              <a:t>Excluded carp</a:t>
            </a:r>
          </a:p>
          <a:p>
            <a:pPr>
              <a:lnSpc>
                <a:spcPct val="100000"/>
              </a:lnSpc>
              <a:spcBef>
                <a:spcPts val="0"/>
              </a:spcBef>
              <a:buClr>
                <a:srgbClr val="1B5337"/>
              </a:buClr>
            </a:pPr>
            <a:r>
              <a:rPr lang="en-US" sz="3200" dirty="0">
                <a:solidFill>
                  <a:srgbClr val="1B5337"/>
                </a:solidFill>
                <a:latin typeface="Calibri" pitchFamily="34" charset="0"/>
                <a:cs typeface="Times New Roman" pitchFamily="18" charset="0"/>
              </a:rPr>
              <a:t>Allowed other fish to enter marsh</a:t>
            </a:r>
          </a:p>
          <a:p>
            <a:pPr>
              <a:lnSpc>
                <a:spcPct val="100000"/>
              </a:lnSpc>
              <a:spcBef>
                <a:spcPts val="0"/>
              </a:spcBef>
              <a:buClr>
                <a:srgbClr val="1B5337"/>
              </a:buClr>
            </a:pPr>
            <a:r>
              <a:rPr lang="en-US" sz="3200" dirty="0">
                <a:solidFill>
                  <a:srgbClr val="1B5337"/>
                </a:solidFill>
                <a:latin typeface="Calibri" pitchFamily="34" charset="0"/>
                <a:cs typeface="Times New Roman" pitchFamily="18" charset="0"/>
              </a:rPr>
              <a:t>Water is clearer</a:t>
            </a:r>
          </a:p>
          <a:p>
            <a:pPr>
              <a:lnSpc>
                <a:spcPct val="100000"/>
              </a:lnSpc>
              <a:spcBef>
                <a:spcPts val="0"/>
              </a:spcBef>
              <a:buClr>
                <a:srgbClr val="1B5337"/>
              </a:buClr>
            </a:pPr>
            <a:r>
              <a:rPr lang="en-US" sz="3200" dirty="0">
                <a:solidFill>
                  <a:srgbClr val="1B5337"/>
                </a:solidFill>
                <a:latin typeface="Calibri" pitchFamily="34" charset="0"/>
                <a:cs typeface="Times New Roman" pitchFamily="18" charset="0"/>
              </a:rPr>
              <a:t>Submersed vegetation came back</a:t>
            </a:r>
          </a:p>
          <a:p>
            <a:pPr>
              <a:lnSpc>
                <a:spcPct val="100000"/>
              </a:lnSpc>
              <a:spcBef>
                <a:spcPts val="0"/>
              </a:spcBef>
              <a:buClr>
                <a:srgbClr val="1B5337"/>
              </a:buClr>
            </a:pPr>
            <a:r>
              <a:rPr lang="en-US" sz="3200" dirty="0">
                <a:solidFill>
                  <a:srgbClr val="1B5337"/>
                </a:solidFill>
                <a:latin typeface="Calibri" pitchFamily="34" charset="0"/>
                <a:cs typeface="Times New Roman" pitchFamily="18" charset="0"/>
              </a:rPr>
              <a:t>Waterfowl came back</a:t>
            </a:r>
          </a:p>
        </p:txBody>
      </p:sp>
      <p:sp>
        <p:nvSpPr>
          <p:cNvPr id="5" name="TextBox 4">
            <a:extLst>
              <a:ext uri="{FF2B5EF4-FFF2-40B4-BE49-F238E27FC236}">
                <a16:creationId xmlns:a16="http://schemas.microsoft.com/office/drawing/2014/main" id="{E427F277-A36E-4698-B558-10A46EE7CC39}"/>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pic>
        <p:nvPicPr>
          <p:cNvPr id="7" name="Picture 6">
            <a:extLst>
              <a:ext uri="{FF2B5EF4-FFF2-40B4-BE49-F238E27FC236}">
                <a16:creationId xmlns:a16="http://schemas.microsoft.com/office/drawing/2014/main" id="{63B1C81A-4466-4CA0-A85C-BE6CA2346D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0" y="1985437"/>
            <a:ext cx="5918200" cy="3945466"/>
          </a:xfrm>
          <a:prstGeom prst="rect">
            <a:avLst/>
          </a:prstGeom>
        </p:spPr>
      </p:pic>
    </p:spTree>
    <p:extLst>
      <p:ext uri="{BB962C8B-B14F-4D97-AF65-F5344CB8AC3E}">
        <p14:creationId xmlns:p14="http://schemas.microsoft.com/office/powerpoint/2010/main" val="217132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7F19-FC4B-4DAA-9AF9-151B9162B0C4}"/>
              </a:ext>
            </a:extLst>
          </p:cNvPr>
          <p:cNvSpPr>
            <a:spLocks noGrp="1"/>
          </p:cNvSpPr>
          <p:nvPr>
            <p:ph type="title"/>
          </p:nvPr>
        </p:nvSpPr>
        <p:spPr/>
        <p:txBody>
          <a:bodyPr/>
          <a:lstStyle/>
          <a:p>
            <a:r>
              <a:rPr lang="en-US" b="1" dirty="0">
                <a:solidFill>
                  <a:srgbClr val="1B5337"/>
                </a:solidFill>
                <a:latin typeface="Aleo" panose="020F0502020204030203"/>
              </a:rPr>
              <a:t>What did Ducks Unlimited Canada (DUC) do?</a:t>
            </a:r>
            <a:endParaRPr lang="en-CA" dirty="0"/>
          </a:p>
        </p:txBody>
      </p:sp>
      <p:sp>
        <p:nvSpPr>
          <p:cNvPr id="3" name="Rectangle 4">
            <a:extLst>
              <a:ext uri="{FF2B5EF4-FFF2-40B4-BE49-F238E27FC236}">
                <a16:creationId xmlns:a16="http://schemas.microsoft.com/office/drawing/2014/main" id="{47A54096-C1AC-443A-824A-A31395FE8C45}"/>
              </a:ext>
            </a:extLst>
          </p:cNvPr>
          <p:cNvSpPr txBox="1">
            <a:spLocks noChangeArrowheads="1"/>
          </p:cNvSpPr>
          <p:nvPr/>
        </p:nvSpPr>
        <p:spPr>
          <a:xfrm>
            <a:off x="1189567" y="2271728"/>
            <a:ext cx="4330700" cy="44196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buClr>
                <a:srgbClr val="1B5337"/>
              </a:buClr>
            </a:pPr>
            <a:r>
              <a:rPr lang="en-US" dirty="0">
                <a:solidFill>
                  <a:srgbClr val="1B5337"/>
                </a:solidFill>
                <a:latin typeface="Calibri" pitchFamily="34" charset="0"/>
                <a:cs typeface="Times New Roman" pitchFamily="18" charset="0"/>
              </a:rPr>
              <a:t>They elected to put screens over the inflows into the marsh to try and keep carp out </a:t>
            </a:r>
          </a:p>
        </p:txBody>
      </p:sp>
      <p:pic>
        <p:nvPicPr>
          <p:cNvPr id="4" name="Picture 2" descr="IMG_8149">
            <a:extLst>
              <a:ext uri="{FF2B5EF4-FFF2-40B4-BE49-F238E27FC236}">
                <a16:creationId xmlns:a16="http://schemas.microsoft.com/office/drawing/2014/main" id="{D4725A4E-F423-413B-8D8D-0097CD9F640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74014" y="1445023"/>
            <a:ext cx="6150908" cy="4614248"/>
          </a:xfrm>
          <a:prstGeom prst="rect">
            <a:avLst/>
          </a:prstGeom>
          <a:ln>
            <a:noFill/>
          </a:ln>
          <a:effectLst/>
        </p:spPr>
      </p:pic>
      <p:sp>
        <p:nvSpPr>
          <p:cNvPr id="5" name="TextBox 4">
            <a:extLst>
              <a:ext uri="{FF2B5EF4-FFF2-40B4-BE49-F238E27FC236}">
                <a16:creationId xmlns:a16="http://schemas.microsoft.com/office/drawing/2014/main" id="{E427F277-A36E-4698-B558-10A46EE7CC39}"/>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spTree>
    <p:extLst>
      <p:ext uri="{BB962C8B-B14F-4D97-AF65-F5344CB8AC3E}">
        <p14:creationId xmlns:p14="http://schemas.microsoft.com/office/powerpoint/2010/main" val="297472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874" y="5185410"/>
            <a:ext cx="2809483" cy="8077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15399" y="5325271"/>
            <a:ext cx="2769983" cy="528003"/>
          </a:xfrm>
          <a:prstGeom prst="rect">
            <a:avLst/>
          </a:prstGeom>
        </p:spPr>
      </p:pic>
      <p:sp>
        <p:nvSpPr>
          <p:cNvPr id="9" name="TextBox 8"/>
          <p:cNvSpPr txBox="1"/>
          <p:nvPr/>
        </p:nvSpPr>
        <p:spPr>
          <a:xfrm>
            <a:off x="3768006" y="936198"/>
            <a:ext cx="4571999" cy="923330"/>
          </a:xfrm>
          <a:prstGeom prst="rect">
            <a:avLst/>
          </a:prstGeom>
          <a:noFill/>
        </p:spPr>
        <p:txBody>
          <a:bodyPr wrap="square" rtlCol="0">
            <a:spAutoFit/>
          </a:bodyPr>
          <a:lstStyle/>
          <a:p>
            <a:pPr algn="ctr"/>
            <a:r>
              <a:rPr lang="en-CA" sz="5400" b="1" i="1" dirty="0">
                <a:solidFill>
                  <a:srgbClr val="1B5337"/>
                </a:solidFill>
                <a:latin typeface="Aleo" panose="020F0502020204030203" pitchFamily="34" charset="0"/>
              </a:rPr>
              <a:t>Thank You!</a:t>
            </a:r>
          </a:p>
        </p:txBody>
      </p:sp>
      <p:pic>
        <p:nvPicPr>
          <p:cNvPr id="10" name="Picture 9">
            <a:extLst>
              <a:ext uri="{FF2B5EF4-FFF2-40B4-BE49-F238E27FC236}">
                <a16:creationId xmlns:a16="http://schemas.microsoft.com/office/drawing/2014/main" id="{5702DCBF-32EE-4738-89B1-228FB420393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10271" y="2261302"/>
            <a:ext cx="3687468" cy="2335396"/>
          </a:xfrm>
          <a:prstGeom prst="rect">
            <a:avLst/>
          </a:prstGeom>
        </p:spPr>
      </p:pic>
    </p:spTree>
    <p:extLst>
      <p:ext uri="{BB962C8B-B14F-4D97-AF65-F5344CB8AC3E}">
        <p14:creationId xmlns:p14="http://schemas.microsoft.com/office/powerpoint/2010/main" val="300503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D06131-63C2-4D6E-AB6D-8532E7444367}"/>
              </a:ext>
            </a:extLst>
          </p:cNvPr>
          <p:cNvGrpSpPr/>
          <p:nvPr/>
        </p:nvGrpSpPr>
        <p:grpSpPr>
          <a:xfrm>
            <a:off x="1524000" y="330201"/>
            <a:ext cx="9144000" cy="5668963"/>
            <a:chOff x="0" y="330200"/>
            <a:chExt cx="9144000" cy="5668963"/>
          </a:xfrm>
        </p:grpSpPr>
        <p:pic>
          <p:nvPicPr>
            <p:cNvPr id="28674" name="Picture 2" descr="Delta Marsh mosaic for power poi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95400"/>
              <a:ext cx="914400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0" y="1219200"/>
              <a:ext cx="27432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en-CA" altLang="en-US" sz="2400" b="1">
                <a:solidFill>
                  <a:srgbClr val="000000"/>
                </a:solidFill>
                <a:latin typeface="Calibri" panose="020F0502020204030204" pitchFamily="34" charset="0"/>
              </a:endParaRPr>
            </a:p>
          </p:txBody>
        </p:sp>
        <p:sp>
          <p:nvSpPr>
            <p:cNvPr id="28676" name="Text Box 6"/>
            <p:cNvSpPr txBox="1">
              <a:spLocks noChangeArrowheads="1"/>
            </p:cNvSpPr>
            <p:nvPr/>
          </p:nvSpPr>
          <p:spPr bwMode="auto">
            <a:xfrm>
              <a:off x="3206750" y="3600450"/>
              <a:ext cx="706438" cy="461963"/>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1200" b="1">
                  <a:solidFill>
                    <a:srgbClr val="000000"/>
                  </a:solidFill>
                  <a:latin typeface="Calibri" panose="020F0502020204030204" pitchFamily="34" charset="0"/>
                </a:rPr>
                <a:t>Delta</a:t>
              </a:r>
            </a:p>
            <a:p>
              <a:pPr algn="ctr" fontAlgn="base">
                <a:spcBef>
                  <a:spcPct val="0"/>
                </a:spcBef>
                <a:spcAft>
                  <a:spcPct val="0"/>
                </a:spcAft>
                <a:buFontTx/>
                <a:buNone/>
              </a:pPr>
              <a:r>
                <a:rPr lang="en-US" altLang="en-US" sz="1200" b="1">
                  <a:solidFill>
                    <a:srgbClr val="000000"/>
                  </a:solidFill>
                  <a:latin typeface="Calibri" panose="020F0502020204030204" pitchFamily="34" charset="0"/>
                </a:rPr>
                <a:t>Channel</a:t>
              </a:r>
            </a:p>
          </p:txBody>
        </p:sp>
        <p:sp>
          <p:nvSpPr>
            <p:cNvPr id="28677" name="Line 8"/>
            <p:cNvSpPr>
              <a:spLocks noChangeShapeType="1"/>
            </p:cNvSpPr>
            <p:nvPr/>
          </p:nvSpPr>
          <p:spPr bwMode="auto">
            <a:xfrm flipH="1" flipV="1">
              <a:off x="7791450" y="1704975"/>
              <a:ext cx="68263" cy="987425"/>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a:solidFill>
                  <a:srgbClr val="000000"/>
                </a:solidFill>
                <a:latin typeface="Arial" panose="020B0604020202020204" pitchFamily="34" charset="0"/>
              </a:endParaRPr>
            </a:p>
          </p:txBody>
        </p:sp>
        <p:sp>
          <p:nvSpPr>
            <p:cNvPr id="28678" name="Text Box 9"/>
            <p:cNvSpPr txBox="1">
              <a:spLocks noChangeArrowheads="1"/>
            </p:cNvSpPr>
            <p:nvPr/>
          </p:nvSpPr>
          <p:spPr bwMode="auto">
            <a:xfrm>
              <a:off x="6988175" y="1241425"/>
              <a:ext cx="847725" cy="461963"/>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1200" b="1">
                  <a:solidFill>
                    <a:srgbClr val="000000"/>
                  </a:solidFill>
                  <a:latin typeface="Calibri" panose="020F0502020204030204" pitchFamily="34" charset="0"/>
                </a:rPr>
                <a:t>Robertson</a:t>
              </a:r>
            </a:p>
            <a:p>
              <a:pPr algn="ctr" fontAlgn="base">
                <a:spcBef>
                  <a:spcPct val="0"/>
                </a:spcBef>
                <a:spcAft>
                  <a:spcPct val="0"/>
                </a:spcAft>
                <a:buFontTx/>
                <a:buNone/>
              </a:pPr>
              <a:r>
                <a:rPr lang="en-US" altLang="en-US" sz="1200" b="1">
                  <a:solidFill>
                    <a:srgbClr val="000000"/>
                  </a:solidFill>
                  <a:latin typeface="Calibri" panose="020F0502020204030204" pitchFamily="34" charset="0"/>
                </a:rPr>
                <a:t>Creek</a:t>
              </a:r>
            </a:p>
          </p:txBody>
        </p:sp>
        <p:sp>
          <p:nvSpPr>
            <p:cNvPr id="28679" name="Line 11"/>
            <p:cNvSpPr>
              <a:spLocks noChangeShapeType="1"/>
            </p:cNvSpPr>
            <p:nvPr/>
          </p:nvSpPr>
          <p:spPr bwMode="auto">
            <a:xfrm flipH="1" flipV="1">
              <a:off x="241300" y="3317875"/>
              <a:ext cx="361950" cy="140493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a:solidFill>
                  <a:srgbClr val="000000"/>
                </a:solidFill>
                <a:latin typeface="Arial" panose="020B0604020202020204" pitchFamily="34" charset="0"/>
              </a:endParaRPr>
            </a:p>
          </p:txBody>
        </p:sp>
        <p:sp>
          <p:nvSpPr>
            <p:cNvPr id="28680" name="Text Box 12"/>
            <p:cNvSpPr txBox="1">
              <a:spLocks noChangeArrowheads="1"/>
            </p:cNvSpPr>
            <p:nvPr/>
          </p:nvSpPr>
          <p:spPr bwMode="auto">
            <a:xfrm>
              <a:off x="23813" y="2859088"/>
              <a:ext cx="546100" cy="461962"/>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1200" b="1">
                  <a:solidFill>
                    <a:srgbClr val="000000"/>
                  </a:solidFill>
                  <a:latin typeface="Calibri" panose="020F0502020204030204" pitchFamily="34" charset="0"/>
                </a:rPr>
                <a:t>Deep</a:t>
              </a:r>
            </a:p>
            <a:p>
              <a:pPr algn="ctr" fontAlgn="base">
                <a:spcBef>
                  <a:spcPct val="0"/>
                </a:spcBef>
                <a:spcAft>
                  <a:spcPct val="0"/>
                </a:spcAft>
                <a:buFontTx/>
                <a:buNone/>
              </a:pPr>
              <a:r>
                <a:rPr lang="en-US" altLang="en-US" sz="1200" b="1">
                  <a:solidFill>
                    <a:srgbClr val="000000"/>
                  </a:solidFill>
                  <a:latin typeface="Calibri" panose="020F0502020204030204" pitchFamily="34" charset="0"/>
                </a:rPr>
                <a:t>Creek</a:t>
              </a:r>
            </a:p>
          </p:txBody>
        </p:sp>
        <p:sp>
          <p:nvSpPr>
            <p:cNvPr id="28681" name="Line 14"/>
            <p:cNvSpPr>
              <a:spLocks noChangeShapeType="1"/>
            </p:cNvSpPr>
            <p:nvPr/>
          </p:nvSpPr>
          <p:spPr bwMode="auto">
            <a:xfrm flipV="1">
              <a:off x="814388" y="3643313"/>
              <a:ext cx="476250" cy="1235075"/>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a:solidFill>
                  <a:srgbClr val="000000"/>
                </a:solidFill>
                <a:latin typeface="Arial" panose="020B0604020202020204" pitchFamily="34" charset="0"/>
              </a:endParaRPr>
            </a:p>
          </p:txBody>
        </p:sp>
        <p:sp>
          <p:nvSpPr>
            <p:cNvPr id="28682" name="Text Box 15"/>
            <p:cNvSpPr txBox="1">
              <a:spLocks noChangeArrowheads="1"/>
            </p:cNvSpPr>
            <p:nvPr/>
          </p:nvSpPr>
          <p:spPr bwMode="auto">
            <a:xfrm>
              <a:off x="1054100" y="3186113"/>
              <a:ext cx="547688" cy="461962"/>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1200" b="1">
                  <a:solidFill>
                    <a:srgbClr val="000000"/>
                  </a:solidFill>
                  <a:latin typeface="Calibri" panose="020F0502020204030204" pitchFamily="34" charset="0"/>
                </a:rPr>
                <a:t>Cram</a:t>
              </a:r>
            </a:p>
            <a:p>
              <a:pPr algn="ctr" fontAlgn="base">
                <a:spcBef>
                  <a:spcPct val="0"/>
                </a:spcBef>
                <a:spcAft>
                  <a:spcPct val="0"/>
                </a:spcAft>
                <a:buFontTx/>
                <a:buNone/>
              </a:pPr>
              <a:r>
                <a:rPr lang="en-US" altLang="en-US" sz="1200" b="1">
                  <a:solidFill>
                    <a:srgbClr val="000000"/>
                  </a:solidFill>
                  <a:latin typeface="Calibri" panose="020F0502020204030204" pitchFamily="34" charset="0"/>
                </a:rPr>
                <a:t>Creek</a:t>
              </a:r>
            </a:p>
          </p:txBody>
        </p:sp>
        <p:sp>
          <p:nvSpPr>
            <p:cNvPr id="28683" name="Oval 25"/>
            <p:cNvSpPr>
              <a:spLocks noChangeArrowheads="1"/>
            </p:cNvSpPr>
            <p:nvPr/>
          </p:nvSpPr>
          <p:spPr bwMode="auto">
            <a:xfrm>
              <a:off x="7807325" y="2767013"/>
              <a:ext cx="85725" cy="85725"/>
            </a:xfrm>
            <a:prstGeom prst="ellipse">
              <a:avLst/>
            </a:prstGeom>
            <a:solidFill>
              <a:srgbClr val="FFFF00"/>
            </a:solidFill>
            <a:ln w="12700">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1800">
                <a:solidFill>
                  <a:srgbClr val="000000"/>
                </a:solidFill>
                <a:latin typeface="Garamond" panose="02020404030301010803" pitchFamily="18" charset="0"/>
              </a:endParaRPr>
            </a:p>
          </p:txBody>
        </p:sp>
        <p:sp>
          <p:nvSpPr>
            <p:cNvPr id="28684" name="Oval 25"/>
            <p:cNvSpPr>
              <a:spLocks noChangeArrowheads="1"/>
            </p:cNvSpPr>
            <p:nvPr/>
          </p:nvSpPr>
          <p:spPr bwMode="auto">
            <a:xfrm>
              <a:off x="7931150" y="2873375"/>
              <a:ext cx="87313" cy="85725"/>
            </a:xfrm>
            <a:prstGeom prst="ellipse">
              <a:avLst/>
            </a:prstGeom>
            <a:solidFill>
              <a:srgbClr val="FFFF00"/>
            </a:solidFill>
            <a:ln w="12700">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1800">
                <a:solidFill>
                  <a:srgbClr val="000000"/>
                </a:solidFill>
                <a:latin typeface="Garamond" panose="02020404030301010803" pitchFamily="18" charset="0"/>
              </a:endParaRPr>
            </a:p>
          </p:txBody>
        </p:sp>
        <p:sp>
          <p:nvSpPr>
            <p:cNvPr id="28685" name="Isosceles Triangle 24"/>
            <p:cNvSpPr>
              <a:spLocks noChangeArrowheads="1"/>
            </p:cNvSpPr>
            <p:nvPr/>
          </p:nvSpPr>
          <p:spPr bwMode="auto">
            <a:xfrm>
              <a:off x="8548688" y="2627313"/>
              <a:ext cx="90487" cy="90487"/>
            </a:xfrm>
            <a:prstGeom prst="triangle">
              <a:avLst>
                <a:gd name="adj" fmla="val 50000"/>
              </a:avLst>
            </a:prstGeom>
            <a:solidFill>
              <a:srgbClr val="FF00FF"/>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en-US" altLang="en-US" sz="2400" b="1">
                <a:solidFill>
                  <a:srgbClr val="000000"/>
                </a:solidFill>
                <a:latin typeface="Arial" panose="020B0604020202020204" pitchFamily="34" charset="0"/>
              </a:endParaRPr>
            </a:p>
          </p:txBody>
        </p:sp>
        <p:sp>
          <p:nvSpPr>
            <p:cNvPr id="28686" name="Isosceles Triangle 25"/>
            <p:cNvSpPr>
              <a:spLocks noChangeArrowheads="1"/>
            </p:cNvSpPr>
            <p:nvPr/>
          </p:nvSpPr>
          <p:spPr bwMode="auto">
            <a:xfrm>
              <a:off x="3040063" y="4594225"/>
              <a:ext cx="88900" cy="90488"/>
            </a:xfrm>
            <a:prstGeom prst="triangle">
              <a:avLst>
                <a:gd name="adj" fmla="val 50000"/>
              </a:avLst>
            </a:prstGeom>
            <a:solidFill>
              <a:srgbClr val="FF00FF"/>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en-US" altLang="en-US" sz="2400" b="1">
                <a:solidFill>
                  <a:srgbClr val="000000"/>
                </a:solidFill>
                <a:latin typeface="Arial" panose="020B0604020202020204" pitchFamily="34" charset="0"/>
              </a:endParaRPr>
            </a:p>
          </p:txBody>
        </p:sp>
        <p:sp>
          <p:nvSpPr>
            <p:cNvPr id="28687" name="Line 5"/>
            <p:cNvSpPr>
              <a:spLocks noChangeShapeType="1"/>
            </p:cNvSpPr>
            <p:nvPr/>
          </p:nvSpPr>
          <p:spPr bwMode="auto">
            <a:xfrm flipV="1">
              <a:off x="3221038" y="4052888"/>
              <a:ext cx="279400" cy="752475"/>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a:solidFill>
                  <a:srgbClr val="000000"/>
                </a:solidFill>
                <a:latin typeface="Arial" panose="020B0604020202020204" pitchFamily="34" charset="0"/>
              </a:endParaRPr>
            </a:p>
          </p:txBody>
        </p:sp>
        <p:sp>
          <p:nvSpPr>
            <p:cNvPr id="28688" name="Oval 25"/>
            <p:cNvSpPr>
              <a:spLocks noChangeArrowheads="1"/>
            </p:cNvSpPr>
            <p:nvPr/>
          </p:nvSpPr>
          <p:spPr bwMode="auto">
            <a:xfrm>
              <a:off x="711200" y="4664075"/>
              <a:ext cx="87313" cy="87313"/>
            </a:xfrm>
            <a:prstGeom prst="ellipse">
              <a:avLst/>
            </a:prstGeom>
            <a:solidFill>
              <a:srgbClr val="FFFF00"/>
            </a:solidFill>
            <a:ln w="12700">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1800">
                <a:solidFill>
                  <a:srgbClr val="000000"/>
                </a:solidFill>
                <a:latin typeface="Garamond" panose="02020404030301010803" pitchFamily="18" charset="0"/>
              </a:endParaRPr>
            </a:p>
          </p:txBody>
        </p:sp>
        <p:sp>
          <p:nvSpPr>
            <p:cNvPr id="28689" name="Oval 25"/>
            <p:cNvSpPr>
              <a:spLocks noChangeArrowheads="1"/>
            </p:cNvSpPr>
            <p:nvPr/>
          </p:nvSpPr>
          <p:spPr bwMode="auto">
            <a:xfrm>
              <a:off x="611188" y="4637088"/>
              <a:ext cx="87312" cy="85725"/>
            </a:xfrm>
            <a:prstGeom prst="ellipse">
              <a:avLst/>
            </a:prstGeom>
            <a:solidFill>
              <a:srgbClr val="FFFF00"/>
            </a:solidFill>
            <a:ln w="12700">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1800">
                <a:solidFill>
                  <a:srgbClr val="000000"/>
                </a:solidFill>
                <a:latin typeface="Garamond" panose="02020404030301010803" pitchFamily="18" charset="0"/>
              </a:endParaRPr>
            </a:p>
          </p:txBody>
        </p:sp>
        <p:sp>
          <p:nvSpPr>
            <p:cNvPr id="28690" name="Text Box 9"/>
            <p:cNvSpPr txBox="1">
              <a:spLocks noChangeArrowheads="1"/>
            </p:cNvSpPr>
            <p:nvPr/>
          </p:nvSpPr>
          <p:spPr bwMode="auto">
            <a:xfrm>
              <a:off x="6311900" y="1892300"/>
              <a:ext cx="715963" cy="461963"/>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1200" b="1">
                  <a:solidFill>
                    <a:srgbClr val="000000"/>
                  </a:solidFill>
                  <a:latin typeface="Calibri" panose="020F0502020204030204" pitchFamily="34" charset="0"/>
                </a:rPr>
                <a:t>Crooked</a:t>
              </a:r>
            </a:p>
            <a:p>
              <a:pPr algn="ctr" fontAlgn="base">
                <a:spcBef>
                  <a:spcPct val="0"/>
                </a:spcBef>
                <a:spcAft>
                  <a:spcPct val="0"/>
                </a:spcAft>
                <a:buFontTx/>
                <a:buNone/>
              </a:pPr>
              <a:r>
                <a:rPr lang="en-US" altLang="en-US" sz="1200" b="1">
                  <a:solidFill>
                    <a:srgbClr val="000000"/>
                  </a:solidFill>
                  <a:latin typeface="Calibri" panose="020F0502020204030204" pitchFamily="34" charset="0"/>
                </a:rPr>
                <a:t>Creek</a:t>
              </a:r>
            </a:p>
          </p:txBody>
        </p:sp>
        <p:sp>
          <p:nvSpPr>
            <p:cNvPr id="28691" name="Text Box 9"/>
            <p:cNvSpPr txBox="1">
              <a:spLocks noChangeArrowheads="1"/>
            </p:cNvSpPr>
            <p:nvPr/>
          </p:nvSpPr>
          <p:spPr bwMode="auto">
            <a:xfrm>
              <a:off x="5716588" y="2424113"/>
              <a:ext cx="819150" cy="461962"/>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1200" b="1">
                  <a:solidFill>
                    <a:srgbClr val="000000"/>
                  </a:solidFill>
                  <a:latin typeface="Calibri" panose="020F0502020204030204" pitchFamily="34" charset="0"/>
                </a:rPr>
                <a:t>Waterhen</a:t>
              </a:r>
            </a:p>
            <a:p>
              <a:pPr algn="ctr" fontAlgn="base">
                <a:spcBef>
                  <a:spcPct val="0"/>
                </a:spcBef>
                <a:spcAft>
                  <a:spcPct val="0"/>
                </a:spcAft>
                <a:buFontTx/>
                <a:buNone/>
              </a:pPr>
              <a:r>
                <a:rPr lang="en-US" altLang="en-US" sz="1200" b="1">
                  <a:solidFill>
                    <a:srgbClr val="000000"/>
                  </a:solidFill>
                  <a:latin typeface="Calibri" panose="020F0502020204030204" pitchFamily="34" charset="0"/>
                </a:rPr>
                <a:t>Creek</a:t>
              </a:r>
            </a:p>
          </p:txBody>
        </p:sp>
        <p:sp>
          <p:nvSpPr>
            <p:cNvPr id="28692" name="Line 8"/>
            <p:cNvSpPr>
              <a:spLocks noChangeShapeType="1"/>
            </p:cNvSpPr>
            <p:nvPr/>
          </p:nvSpPr>
          <p:spPr bwMode="auto">
            <a:xfrm flipH="1" flipV="1">
              <a:off x="7029450" y="2309813"/>
              <a:ext cx="750888" cy="514350"/>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a:solidFill>
                  <a:srgbClr val="000000"/>
                </a:solidFill>
                <a:latin typeface="Arial" panose="020B0604020202020204" pitchFamily="34" charset="0"/>
              </a:endParaRPr>
            </a:p>
          </p:txBody>
        </p:sp>
        <p:sp>
          <p:nvSpPr>
            <p:cNvPr id="28693" name="Line 8"/>
            <p:cNvSpPr>
              <a:spLocks noChangeShapeType="1"/>
            </p:cNvSpPr>
            <p:nvPr/>
          </p:nvSpPr>
          <p:spPr bwMode="auto">
            <a:xfrm flipH="1" flipV="1">
              <a:off x="6534150" y="2679700"/>
              <a:ext cx="1366838" cy="349250"/>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a:solidFill>
                  <a:srgbClr val="000000"/>
                </a:solidFill>
                <a:latin typeface="Arial" panose="020B0604020202020204" pitchFamily="34" charset="0"/>
              </a:endParaRPr>
            </a:p>
          </p:txBody>
        </p:sp>
        <p:sp>
          <p:nvSpPr>
            <p:cNvPr id="137238" name="Rectangle 32"/>
            <p:cNvSpPr>
              <a:spLocks noChangeArrowheads="1"/>
            </p:cNvSpPr>
            <p:nvPr/>
          </p:nvSpPr>
          <p:spPr bwMode="auto">
            <a:xfrm>
              <a:off x="7747000" y="2647950"/>
              <a:ext cx="76200" cy="76200"/>
            </a:xfrm>
            <a:prstGeom prst="rect">
              <a:avLst/>
            </a:prstGeom>
            <a:solidFill>
              <a:schemeClr val="accent1">
                <a:lumMod val="60000"/>
                <a:lumOff val="40000"/>
              </a:schemeClr>
            </a:solidFill>
            <a:ln w="9525" algn="ctr">
              <a:solidFill>
                <a:schemeClr val="tx1"/>
              </a:solidFill>
              <a:round/>
              <a:headEnd/>
              <a:tailEnd/>
            </a:ln>
          </p:spPr>
          <p:txBody>
            <a:bodyPr/>
            <a:lstStyle/>
            <a:p>
              <a:pPr algn="ctr" eaLnBrk="0" fontAlgn="base" hangingPunct="0">
                <a:spcBef>
                  <a:spcPct val="0"/>
                </a:spcBef>
                <a:spcAft>
                  <a:spcPct val="0"/>
                </a:spcAft>
                <a:defRPr/>
              </a:pPr>
              <a:endParaRPr lang="en-US" sz="2400" b="1">
                <a:solidFill>
                  <a:srgbClr val="000000"/>
                </a:solidFill>
                <a:latin typeface="Arial" charset="0"/>
              </a:endParaRPr>
            </a:p>
          </p:txBody>
        </p:sp>
        <p:sp>
          <p:nvSpPr>
            <p:cNvPr id="28695" name="Text Box 9"/>
            <p:cNvSpPr txBox="1">
              <a:spLocks noChangeArrowheads="1"/>
            </p:cNvSpPr>
            <p:nvPr/>
          </p:nvSpPr>
          <p:spPr bwMode="auto">
            <a:xfrm>
              <a:off x="8523288" y="3124200"/>
              <a:ext cx="547687" cy="461963"/>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1200" b="1">
                  <a:solidFill>
                    <a:srgbClr val="000000"/>
                  </a:solidFill>
                  <a:latin typeface="Calibri" panose="020F0502020204030204" pitchFamily="34" charset="0"/>
                </a:rPr>
                <a:t>Fish</a:t>
              </a:r>
            </a:p>
            <a:p>
              <a:pPr algn="ctr" fontAlgn="base">
                <a:spcBef>
                  <a:spcPct val="0"/>
                </a:spcBef>
                <a:spcAft>
                  <a:spcPct val="0"/>
                </a:spcAft>
                <a:buFontTx/>
                <a:buNone/>
              </a:pPr>
              <a:r>
                <a:rPr lang="en-US" altLang="en-US" sz="1200" b="1">
                  <a:solidFill>
                    <a:srgbClr val="000000"/>
                  </a:solidFill>
                  <a:latin typeface="Calibri" panose="020F0502020204030204" pitchFamily="34" charset="0"/>
                </a:rPr>
                <a:t>Creek</a:t>
              </a:r>
            </a:p>
          </p:txBody>
        </p:sp>
        <p:sp>
          <p:nvSpPr>
            <p:cNvPr id="28696" name="Line 8"/>
            <p:cNvSpPr>
              <a:spLocks noChangeShapeType="1"/>
            </p:cNvSpPr>
            <p:nvPr/>
          </p:nvSpPr>
          <p:spPr bwMode="auto">
            <a:xfrm>
              <a:off x="8577263" y="2824163"/>
              <a:ext cx="142875" cy="300037"/>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a:solidFill>
                  <a:srgbClr val="000000"/>
                </a:solidFill>
                <a:latin typeface="Arial" panose="020B0604020202020204" pitchFamily="34" charset="0"/>
              </a:endParaRPr>
            </a:p>
          </p:txBody>
        </p:sp>
        <p:sp>
          <p:nvSpPr>
            <p:cNvPr id="28697" name="TextBox 35"/>
            <p:cNvSpPr txBox="1">
              <a:spLocks noChangeArrowheads="1"/>
            </p:cNvSpPr>
            <p:nvPr/>
          </p:nvSpPr>
          <p:spPr bwMode="auto">
            <a:xfrm>
              <a:off x="296863" y="330200"/>
              <a:ext cx="4532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r>
                <a:rPr lang="en-US" altLang="en-US" b="1">
                  <a:solidFill>
                    <a:srgbClr val="000000"/>
                  </a:solidFill>
                  <a:latin typeface="Arial" panose="020B0604020202020204" pitchFamily="34" charset="0"/>
                </a:rPr>
                <a:t>Delta Marsh, Manitoba</a:t>
              </a:r>
            </a:p>
          </p:txBody>
        </p:sp>
        <p:grpSp>
          <p:nvGrpSpPr>
            <p:cNvPr id="28698" name="Group 7"/>
            <p:cNvGrpSpPr>
              <a:grpSpLocks/>
            </p:cNvGrpSpPr>
            <p:nvPr/>
          </p:nvGrpSpPr>
          <p:grpSpPr bwMode="auto">
            <a:xfrm>
              <a:off x="1065213" y="1023938"/>
              <a:ext cx="4167187" cy="276225"/>
              <a:chOff x="1065859" y="1023902"/>
              <a:chExt cx="4165960" cy="277775"/>
            </a:xfrm>
          </p:grpSpPr>
          <p:sp>
            <p:nvSpPr>
              <p:cNvPr id="28705" name="Oval 1"/>
              <p:cNvSpPr>
                <a:spLocks noChangeArrowheads="1"/>
              </p:cNvSpPr>
              <p:nvPr/>
            </p:nvSpPr>
            <p:spPr bwMode="auto">
              <a:xfrm>
                <a:off x="1065859" y="1063164"/>
                <a:ext cx="212344" cy="198474"/>
              </a:xfrm>
              <a:prstGeom prst="ellipse">
                <a:avLst/>
              </a:prstGeom>
              <a:solidFill>
                <a:srgbClr val="FFFF00"/>
              </a:solidFill>
              <a:ln w="12700"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en-CA" altLang="en-US" sz="2400" b="1">
                  <a:solidFill>
                    <a:srgbClr val="000000"/>
                  </a:solidFill>
                  <a:latin typeface="Arial" panose="020B0604020202020204" pitchFamily="34" charset="0"/>
                </a:endParaRPr>
              </a:p>
            </p:txBody>
          </p:sp>
          <p:sp>
            <p:nvSpPr>
              <p:cNvPr id="28706" name="TextBox 4"/>
              <p:cNvSpPr txBox="1">
                <a:spLocks noChangeArrowheads="1"/>
              </p:cNvSpPr>
              <p:nvPr/>
            </p:nvSpPr>
            <p:spPr bwMode="auto">
              <a:xfrm>
                <a:off x="1295400" y="1023902"/>
                <a:ext cx="3936419"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r>
                  <a:rPr lang="en-CA" altLang="en-US" sz="1200" b="1">
                    <a:solidFill>
                      <a:srgbClr val="000000"/>
                    </a:solidFill>
                    <a:latin typeface="Calibri" panose="020F0502020204030204" pitchFamily="34" charset="0"/>
                    <a:ea typeface="Calibri" panose="020F0502020204030204" pitchFamily="34" charset="0"/>
                    <a:cs typeface="Calibri" panose="020F0502020204030204" pitchFamily="34" charset="0"/>
                  </a:rPr>
                  <a:t>sheet pile weirs (Deep, Cram, Crooked &amp; Waterhen Creeks)</a:t>
                </a:r>
              </a:p>
            </p:txBody>
          </p:sp>
        </p:grpSp>
        <p:grpSp>
          <p:nvGrpSpPr>
            <p:cNvPr id="28699" name="Group 6"/>
            <p:cNvGrpSpPr>
              <a:grpSpLocks/>
            </p:cNvGrpSpPr>
            <p:nvPr/>
          </p:nvGrpSpPr>
          <p:grpSpPr bwMode="auto">
            <a:xfrm>
              <a:off x="1082675" y="1857375"/>
              <a:ext cx="2644775" cy="276225"/>
              <a:chOff x="1082702" y="1442116"/>
              <a:chExt cx="2644959" cy="276187"/>
            </a:xfrm>
          </p:grpSpPr>
          <p:sp>
            <p:nvSpPr>
              <p:cNvPr id="137247" name="Rectangle 2"/>
              <p:cNvSpPr>
                <a:spLocks noChangeArrowheads="1"/>
              </p:cNvSpPr>
              <p:nvPr/>
            </p:nvSpPr>
            <p:spPr bwMode="auto">
              <a:xfrm>
                <a:off x="1082702" y="1497671"/>
                <a:ext cx="179400" cy="165077"/>
              </a:xfrm>
              <a:prstGeom prst="rect">
                <a:avLst/>
              </a:prstGeom>
              <a:solidFill>
                <a:schemeClr val="accent1">
                  <a:lumMod val="60000"/>
                  <a:lumOff val="40000"/>
                </a:schemeClr>
              </a:solidFill>
              <a:ln w="12700" algn="ctr">
                <a:solidFill>
                  <a:schemeClr val="tx1"/>
                </a:solidFill>
                <a:round/>
                <a:headEnd/>
                <a:tailEnd/>
              </a:ln>
            </p:spPr>
            <p:txBody>
              <a:bodyPr/>
              <a:lstStyle/>
              <a:p>
                <a:pPr algn="ctr" eaLnBrk="0" fontAlgn="base" hangingPunct="0">
                  <a:spcBef>
                    <a:spcPct val="0"/>
                  </a:spcBef>
                  <a:spcAft>
                    <a:spcPct val="0"/>
                  </a:spcAft>
                  <a:defRPr/>
                </a:pPr>
                <a:endParaRPr lang="en-CA" sz="2400" b="1">
                  <a:solidFill>
                    <a:srgbClr val="000000"/>
                  </a:solidFill>
                  <a:latin typeface="Arial" charset="0"/>
                </a:endParaRPr>
              </a:p>
            </p:txBody>
          </p:sp>
          <p:sp>
            <p:nvSpPr>
              <p:cNvPr id="28704" name="TextBox 30"/>
              <p:cNvSpPr txBox="1">
                <a:spLocks noChangeArrowheads="1"/>
              </p:cNvSpPr>
              <p:nvPr/>
            </p:nvSpPr>
            <p:spPr bwMode="auto">
              <a:xfrm>
                <a:off x="1295400" y="1442116"/>
                <a:ext cx="2432261"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r>
                  <a:rPr lang="en-CA" altLang="en-US" sz="1200" b="1">
                    <a:solidFill>
                      <a:srgbClr val="000000"/>
                    </a:solidFill>
                    <a:latin typeface="Calibri" panose="020F0502020204030204" pitchFamily="34" charset="0"/>
                    <a:ea typeface="Calibri" panose="020F0502020204030204" pitchFamily="34" charset="0"/>
                    <a:cs typeface="Calibri" panose="020F0502020204030204" pitchFamily="34" charset="0"/>
                  </a:rPr>
                  <a:t>dyke and culvert (Robertson Creek)</a:t>
                </a:r>
              </a:p>
            </p:txBody>
          </p:sp>
        </p:grpSp>
        <p:grpSp>
          <p:nvGrpSpPr>
            <p:cNvPr id="28700" name="Group 5"/>
            <p:cNvGrpSpPr>
              <a:grpSpLocks/>
            </p:cNvGrpSpPr>
            <p:nvPr/>
          </p:nvGrpSpPr>
          <p:grpSpPr bwMode="auto">
            <a:xfrm>
              <a:off x="1054100" y="1439863"/>
              <a:ext cx="4041775" cy="277812"/>
              <a:chOff x="1053825" y="1898574"/>
              <a:chExt cx="4042349" cy="277775"/>
            </a:xfrm>
          </p:grpSpPr>
          <p:sp>
            <p:nvSpPr>
              <p:cNvPr id="28701" name="Isosceles Triangle 3"/>
              <p:cNvSpPr>
                <a:spLocks noChangeArrowheads="1"/>
              </p:cNvSpPr>
              <p:nvPr/>
            </p:nvSpPr>
            <p:spPr bwMode="auto">
              <a:xfrm>
                <a:off x="1053825" y="1921657"/>
                <a:ext cx="236413" cy="230832"/>
              </a:xfrm>
              <a:prstGeom prst="triangle">
                <a:avLst>
                  <a:gd name="adj" fmla="val 50000"/>
                </a:avLst>
              </a:prstGeom>
              <a:solidFill>
                <a:srgbClr val="FF00FF"/>
              </a:solidFill>
              <a:ln w="12700"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en-CA" altLang="en-US" sz="2400" b="1">
                  <a:solidFill>
                    <a:srgbClr val="000000"/>
                  </a:solidFill>
                  <a:latin typeface="Arial" panose="020B0604020202020204" pitchFamily="34" charset="0"/>
                </a:endParaRPr>
              </a:p>
            </p:txBody>
          </p:sp>
          <p:sp>
            <p:nvSpPr>
              <p:cNvPr id="28702" name="TextBox 31"/>
              <p:cNvSpPr txBox="1">
                <a:spLocks noChangeArrowheads="1"/>
              </p:cNvSpPr>
              <p:nvPr/>
            </p:nvSpPr>
            <p:spPr bwMode="auto">
              <a:xfrm>
                <a:off x="1295400" y="1898574"/>
                <a:ext cx="3800774"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r>
                  <a:rPr lang="en-CA" altLang="en-US" sz="1200" b="1">
                    <a:solidFill>
                      <a:srgbClr val="000000"/>
                    </a:solidFill>
                    <a:latin typeface="Calibri" panose="020F0502020204030204" pitchFamily="34" charset="0"/>
                    <a:ea typeface="Calibri" panose="020F0502020204030204" pitchFamily="34" charset="0"/>
                    <a:cs typeface="Calibri" panose="020F0502020204030204" pitchFamily="34" charset="0"/>
                  </a:rPr>
                  <a:t>screens over existing culverts (Delta Channel, Fish Creek)</a:t>
                </a:r>
              </a:p>
            </p:txBody>
          </p:sp>
        </p:grpSp>
      </p:grpSp>
    </p:spTree>
    <p:extLst>
      <p:ext uri="{BB962C8B-B14F-4D97-AF65-F5344CB8AC3E}">
        <p14:creationId xmlns:p14="http://schemas.microsoft.com/office/powerpoint/2010/main" val="342242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5305C1-8361-4F14-96C1-1378C1078F7C}"/>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graphicFrame>
        <p:nvGraphicFramePr>
          <p:cNvPr id="5" name="Group 2">
            <a:extLst>
              <a:ext uri="{FF2B5EF4-FFF2-40B4-BE49-F238E27FC236}">
                <a16:creationId xmlns:a16="http://schemas.microsoft.com/office/drawing/2014/main" id="{10DCB097-06AF-46FD-B444-837FF297F351}"/>
              </a:ext>
            </a:extLst>
          </p:cNvPr>
          <p:cNvGraphicFramePr>
            <a:graphicFrameLocks noGrp="1"/>
          </p:cNvGraphicFramePr>
          <p:nvPr>
            <p:extLst>
              <p:ext uri="{D42A27DB-BD31-4B8C-83A1-F6EECF244321}">
                <p14:modId xmlns:p14="http://schemas.microsoft.com/office/powerpoint/2010/main" val="183405837"/>
              </p:ext>
            </p:extLst>
          </p:nvPr>
        </p:nvGraphicFramePr>
        <p:xfrm>
          <a:off x="3660422" y="-191911"/>
          <a:ext cx="8229600" cy="6248401"/>
        </p:xfrm>
        <a:graphic>
          <a:graphicData uri="http://schemas.openxmlformats.org/drawingml/2006/table">
            <a:tbl>
              <a:tblPr/>
              <a:tblGrid>
                <a:gridCol w="2659063">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1227137">
                  <a:extLst>
                    <a:ext uri="{9D8B030D-6E8A-4147-A177-3AD203B41FA5}">
                      <a16:colId xmlns:a16="http://schemas.microsoft.com/office/drawing/2014/main" val="20004"/>
                    </a:ext>
                  </a:extLst>
                </a:gridCol>
              </a:tblGrid>
              <a:tr h="1296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0" i="0" u="none" strike="noStrike" cap="none" normalizeH="0" baseline="0" dirty="0">
                        <a:ln>
                          <a:noFill/>
                        </a:ln>
                        <a:solidFill>
                          <a:schemeClr val="tx1"/>
                        </a:solidFill>
                        <a:effectLst/>
                        <a:latin typeface="Garamond" pitchFamily="18" charset="0"/>
                      </a:endParaRPr>
                    </a:p>
                  </a:txBody>
                  <a:tcPr anchor="b" horzOverflow="overflow">
                    <a:lnL>
                      <a:noFill/>
                    </a:lnL>
                    <a:lnR>
                      <a:noFill/>
                    </a:lnR>
                    <a:lnT>
                      <a:noFill/>
                    </a:lnT>
                    <a:lnB>
                      <a:noFill/>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Screen Size (mm)</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Species</a:t>
                      </a:r>
                      <a:endParaRPr kumimoji="0" lang="en-US" sz="1800" b="1" i="0" u="none" strike="noStrike" cap="none" normalizeH="0" baseline="0">
                        <a:ln>
                          <a:noFill/>
                        </a:ln>
                        <a:solidFill>
                          <a:schemeClr val="tx1"/>
                        </a:solidFill>
                        <a:effectLst/>
                        <a:latin typeface="Garamond" pitchFamily="18"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50</a:t>
                      </a:r>
                      <a:endParaRPr kumimoji="0" lang="en-US" sz="1800" b="1" i="0" u="none" strike="noStrike" cap="none" normalizeH="0" baseline="0">
                        <a:ln>
                          <a:noFill/>
                        </a:ln>
                        <a:solidFill>
                          <a:schemeClr val="tx1"/>
                        </a:solidFill>
                        <a:effectLst/>
                        <a:latin typeface="Garamond" pitchFamily="18" charset="0"/>
                      </a:endParaRPr>
                    </a:p>
                  </a:txBody>
                  <a:tcPr anchor="b"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60</a:t>
                      </a:r>
                      <a:endParaRPr kumimoji="0" lang="en-US" sz="1800" b="1" i="0" u="none" strike="noStrike" cap="none" normalizeH="0" baseline="0">
                        <a:ln>
                          <a:noFill/>
                        </a:ln>
                        <a:solidFill>
                          <a:schemeClr val="tx1"/>
                        </a:solidFill>
                        <a:effectLst/>
                        <a:latin typeface="Garamond" pitchFamily="18" charset="0"/>
                      </a:endParaRPr>
                    </a:p>
                  </a:txBody>
                  <a:tcPr anchor="b"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70</a:t>
                      </a:r>
                      <a:endParaRPr kumimoji="0" lang="en-US" sz="1800" b="1" i="0" u="none" strike="noStrike" cap="none" normalizeH="0" baseline="0">
                        <a:ln>
                          <a:noFill/>
                        </a:ln>
                        <a:solidFill>
                          <a:schemeClr val="tx1"/>
                        </a:solidFill>
                        <a:effectLst/>
                        <a:latin typeface="Garamond" pitchFamily="18" charset="0"/>
                      </a:endParaRPr>
                    </a:p>
                  </a:txBody>
                  <a:tcPr anchor="b"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80</a:t>
                      </a:r>
                      <a:endParaRPr kumimoji="0" lang="en-US" sz="1800" b="1" i="0" u="none" strike="noStrike" cap="none" normalizeH="0" baseline="0">
                        <a:ln>
                          <a:noFill/>
                        </a:ln>
                        <a:solidFill>
                          <a:schemeClr val="tx1"/>
                        </a:solidFill>
                        <a:effectLst/>
                        <a:latin typeface="Garamond" pitchFamily="18" charset="0"/>
                      </a:endParaRPr>
                    </a:p>
                  </a:txBody>
                  <a:tcPr anchor="b"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2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Yellow Perch</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99%</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100%</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100%</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100%</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8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Northern Pike</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88%</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96%</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98%</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100%</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6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Freshwater Drum</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32%</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72%</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96%</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99%</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2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Quillback Sucker</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5%</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29%</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66%</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88%</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2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White Sucker</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1%</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25%</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77%</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98%</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2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Walleye</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8%</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8%</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27%</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62%</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12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Garamond" pitchFamily="18" charset="0"/>
                          <a:cs typeface="Arial" charset="0"/>
                        </a:rPr>
                        <a:t>Common Carp</a:t>
                      </a:r>
                      <a:endParaRPr kumimoji="0" lang="en-US" sz="1800" b="1" i="0" u="none" strike="noStrike" cap="none" normalizeH="0" baseline="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2%</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3%</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5%</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cs typeface="Arial" charset="0"/>
                        </a:rPr>
                        <a:t>18%</a:t>
                      </a:r>
                      <a:endParaRPr kumimoji="0" lang="en-US" sz="1800" b="1" i="0" u="none" strike="noStrike" cap="none" normalizeH="0" baseline="0" dirty="0">
                        <a:ln>
                          <a:noFill/>
                        </a:ln>
                        <a:solidFill>
                          <a:schemeClr val="tx1"/>
                        </a:solidFill>
                        <a:effectLst/>
                        <a:latin typeface="Garamond"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 name="Rectangle 4">
            <a:extLst>
              <a:ext uri="{FF2B5EF4-FFF2-40B4-BE49-F238E27FC236}">
                <a16:creationId xmlns:a16="http://schemas.microsoft.com/office/drawing/2014/main" id="{75981A96-1AC7-42A9-A526-0E62D1CF2F8F}"/>
              </a:ext>
            </a:extLst>
          </p:cNvPr>
          <p:cNvSpPr txBox="1">
            <a:spLocks noChangeArrowheads="1"/>
          </p:cNvSpPr>
          <p:nvPr/>
        </p:nvSpPr>
        <p:spPr>
          <a:xfrm>
            <a:off x="301978" y="1817510"/>
            <a:ext cx="2995448" cy="4817963"/>
          </a:xfrm>
          <a:prstGeom prst="rect">
            <a:avLst/>
          </a:prstGeom>
          <a:no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Clr>
                <a:srgbClr val="1B5337"/>
              </a:buClr>
              <a:buNone/>
            </a:pPr>
            <a:r>
              <a:rPr lang="en-US" dirty="0">
                <a:solidFill>
                  <a:srgbClr val="1B5337"/>
                </a:solidFill>
                <a:latin typeface="Aleo" panose="020F0502020204030203" pitchFamily="34" charset="0"/>
              </a:rPr>
              <a:t>They tested to see which size screen would keep out the most carp but let other species in.</a:t>
            </a:r>
          </a:p>
          <a:p>
            <a:pPr>
              <a:spcBef>
                <a:spcPts val="1200"/>
              </a:spcBef>
              <a:spcAft>
                <a:spcPts val="1200"/>
              </a:spcAft>
              <a:buClr>
                <a:srgbClr val="1B5337"/>
              </a:buClr>
            </a:pPr>
            <a:r>
              <a:rPr lang="en-US" dirty="0">
                <a:solidFill>
                  <a:srgbClr val="1B5337"/>
                </a:solidFill>
                <a:latin typeface="Aleo" panose="020F0502020204030203" pitchFamily="34" charset="0"/>
              </a:rPr>
              <a:t>Selected 70mm</a:t>
            </a:r>
          </a:p>
          <a:p>
            <a:pPr>
              <a:spcBef>
                <a:spcPts val="1200"/>
              </a:spcBef>
              <a:spcAft>
                <a:spcPts val="1200"/>
              </a:spcAft>
              <a:buClr>
                <a:srgbClr val="1B5337"/>
              </a:buClr>
            </a:pPr>
            <a:r>
              <a:rPr lang="en-US" dirty="0">
                <a:solidFill>
                  <a:srgbClr val="1B5337"/>
                </a:solidFill>
                <a:latin typeface="Aleo" panose="020F0502020204030203" pitchFamily="34" charset="0"/>
              </a:rPr>
              <a:t>Put screens in 25 days after ice is off inlets</a:t>
            </a:r>
          </a:p>
          <a:p>
            <a:pPr>
              <a:spcBef>
                <a:spcPts val="1200"/>
              </a:spcBef>
              <a:spcAft>
                <a:spcPts val="1200"/>
              </a:spcAft>
              <a:buClr>
                <a:srgbClr val="1B5337"/>
              </a:buClr>
            </a:pPr>
            <a:r>
              <a:rPr lang="en-US" dirty="0">
                <a:solidFill>
                  <a:srgbClr val="1B5337"/>
                </a:solidFill>
                <a:latin typeface="Aleo" panose="020F0502020204030203" pitchFamily="34" charset="0"/>
              </a:rPr>
              <a:t>Remove screens September 1</a:t>
            </a:r>
            <a:r>
              <a:rPr lang="en-US" baseline="30000" dirty="0">
                <a:solidFill>
                  <a:srgbClr val="1B5337"/>
                </a:solidFill>
                <a:latin typeface="Aleo" panose="020F0502020204030203" pitchFamily="34" charset="0"/>
              </a:rPr>
              <a:t>st</a:t>
            </a:r>
            <a:r>
              <a:rPr lang="en-US" dirty="0">
                <a:solidFill>
                  <a:srgbClr val="1B5337"/>
                </a:solidFill>
                <a:latin typeface="Aleo" panose="020F0502020204030203" pitchFamily="34" charset="0"/>
              </a:rPr>
              <a:t> each year.</a:t>
            </a:r>
          </a:p>
          <a:p>
            <a:pPr marL="0" indent="0">
              <a:spcBef>
                <a:spcPts val="1200"/>
              </a:spcBef>
              <a:spcAft>
                <a:spcPts val="1200"/>
              </a:spcAft>
              <a:buClr>
                <a:srgbClr val="1B5337"/>
              </a:buClr>
              <a:buNone/>
            </a:pPr>
            <a:endParaRPr lang="en-US" dirty="0">
              <a:solidFill>
                <a:srgbClr val="1B5337"/>
              </a:solidFill>
              <a:latin typeface="Aleo" panose="020F0502020204030203" pitchFamily="34" charset="0"/>
            </a:endParaRPr>
          </a:p>
          <a:p>
            <a:pPr marL="0" indent="0">
              <a:spcBef>
                <a:spcPts val="1200"/>
              </a:spcBef>
              <a:spcAft>
                <a:spcPts val="1200"/>
              </a:spcAft>
              <a:buClr>
                <a:srgbClr val="1B5337"/>
              </a:buClr>
              <a:buNone/>
            </a:pPr>
            <a:endParaRPr lang="en-US" dirty="0">
              <a:solidFill>
                <a:srgbClr val="1B5337"/>
              </a:solidFill>
              <a:latin typeface="Aleo" panose="020F0502020204030203" pitchFamily="34" charset="0"/>
            </a:endParaRPr>
          </a:p>
          <a:p>
            <a:pPr marL="0" indent="0">
              <a:spcBef>
                <a:spcPts val="1200"/>
              </a:spcBef>
              <a:spcAft>
                <a:spcPts val="1200"/>
              </a:spcAft>
              <a:buClr>
                <a:srgbClr val="1B5337"/>
              </a:buClr>
              <a:buNone/>
            </a:pPr>
            <a:endParaRPr lang="en-US" dirty="0">
              <a:solidFill>
                <a:srgbClr val="1B5337"/>
              </a:solidFill>
              <a:latin typeface="Aleo" panose="020F0502020204030203" pitchFamily="34" charset="0"/>
              <a:cs typeface="Times New Roman" pitchFamily="18" charset="0"/>
            </a:endParaRPr>
          </a:p>
        </p:txBody>
      </p:sp>
    </p:spTree>
    <p:extLst>
      <p:ext uri="{BB962C8B-B14F-4D97-AF65-F5344CB8AC3E}">
        <p14:creationId xmlns:p14="http://schemas.microsoft.com/office/powerpoint/2010/main" val="90237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C140-00A5-4D31-80B1-468C554DF836}"/>
              </a:ext>
            </a:extLst>
          </p:cNvPr>
          <p:cNvSpPr>
            <a:spLocks noGrp="1"/>
          </p:cNvSpPr>
          <p:nvPr>
            <p:ph type="title"/>
          </p:nvPr>
        </p:nvSpPr>
        <p:spPr/>
        <p:txBody>
          <a:bodyPr/>
          <a:lstStyle/>
          <a:p>
            <a:pPr algn="ctr"/>
            <a:r>
              <a:rPr lang="en-US" b="1" dirty="0">
                <a:solidFill>
                  <a:srgbClr val="1B5337"/>
                </a:solidFill>
                <a:latin typeface="+mn-lt"/>
              </a:rPr>
              <a:t>DUC built screens during the winter</a:t>
            </a:r>
            <a:endParaRPr lang="en-CA" b="1" dirty="0">
              <a:solidFill>
                <a:srgbClr val="1B5337"/>
              </a:solidFill>
              <a:latin typeface="+mn-lt"/>
            </a:endParaRPr>
          </a:p>
        </p:txBody>
      </p:sp>
      <p:sp>
        <p:nvSpPr>
          <p:cNvPr id="3" name="Text Placeholder 2">
            <a:extLst>
              <a:ext uri="{FF2B5EF4-FFF2-40B4-BE49-F238E27FC236}">
                <a16:creationId xmlns:a16="http://schemas.microsoft.com/office/drawing/2014/main" id="{AE69CC06-EE81-46C1-A27B-9BF4ACB95D6B}"/>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29027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54015" y="203200"/>
            <a:ext cx="8150578" cy="6112934"/>
          </a:xfrm>
          <a:prstGeom prst="rect">
            <a:avLst/>
          </a:prstGeom>
          <a:noFill/>
          <a:ln w="9525">
            <a:noFill/>
            <a:miter lim="800000"/>
            <a:headEnd/>
            <a:tailEnd/>
          </a:ln>
        </p:spPr>
      </p:pic>
      <p:sp>
        <p:nvSpPr>
          <p:cNvPr id="33795" name="TextBox 2"/>
          <p:cNvSpPr txBox="1">
            <a:spLocks noChangeArrowheads="1"/>
          </p:cNvSpPr>
          <p:nvPr/>
        </p:nvSpPr>
        <p:spPr bwMode="auto">
          <a:xfrm>
            <a:off x="2254015" y="5946247"/>
            <a:ext cx="5745162" cy="369887"/>
          </a:xfrm>
          <a:prstGeom prst="rect">
            <a:avLst/>
          </a:prstGeom>
          <a:solidFill>
            <a:schemeClr val="bg1"/>
          </a:solidFill>
          <a:ln w="9525">
            <a:noFill/>
            <a:miter lim="800000"/>
            <a:headEnd/>
            <a:tailEnd/>
          </a:ln>
        </p:spPr>
        <p:txBody>
          <a:bodyPr wrap="none">
            <a:spAutoFit/>
          </a:bodyPr>
          <a:lstStyle/>
          <a:p>
            <a:r>
              <a:rPr lang="en-CA" altLang="en-US" b="1" dirty="0">
                <a:latin typeface="Calibri" pitchFamily="34" charset="0"/>
                <a:ea typeface="Calibri" pitchFamily="34" charset="0"/>
                <a:cs typeface="Calibri" pitchFamily="34" charset="0"/>
              </a:rPr>
              <a:t>Cram Creek coffer dam construction – 10 December 2012</a:t>
            </a:r>
          </a:p>
        </p:txBody>
      </p:sp>
      <p:sp>
        <p:nvSpPr>
          <p:cNvPr id="4" name="TextBox 3">
            <a:extLst>
              <a:ext uri="{FF2B5EF4-FFF2-40B4-BE49-F238E27FC236}">
                <a16:creationId xmlns:a16="http://schemas.microsoft.com/office/drawing/2014/main" id="{FDE62F5A-4B34-41AF-8E36-5AFB00E39A0C}"/>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spTree>
    <p:extLst>
      <p:ext uri="{BB962C8B-B14F-4D97-AF65-F5344CB8AC3E}">
        <p14:creationId xmlns:p14="http://schemas.microsoft.com/office/powerpoint/2010/main" val="38875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descr="1_23_2013deltamarsh 02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51379" y="182981"/>
            <a:ext cx="9270998" cy="618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63843" y="5837534"/>
            <a:ext cx="4132157" cy="369332"/>
          </a:xfrm>
          <a:prstGeom prst="rect">
            <a:avLst/>
          </a:prstGeom>
          <a:solidFill>
            <a:schemeClr val="bg1"/>
          </a:solidFill>
        </p:spPr>
        <p:txBody>
          <a:bodyPr wrap="none" rtlCol="0">
            <a:spAutoFit/>
          </a:bodyPr>
          <a:lstStyle/>
          <a:p>
            <a:r>
              <a:rPr lang="en-CA" b="1" dirty="0">
                <a:latin typeface="Calibri" pitchFamily="34" charset="0"/>
                <a:cs typeface="Calibri" pitchFamily="34" charset="0"/>
              </a:rPr>
              <a:t>Cram Creek construction 23 January 2013</a:t>
            </a:r>
          </a:p>
        </p:txBody>
      </p:sp>
      <p:sp>
        <p:nvSpPr>
          <p:cNvPr id="4" name="TextBox 3">
            <a:extLst>
              <a:ext uri="{FF2B5EF4-FFF2-40B4-BE49-F238E27FC236}">
                <a16:creationId xmlns:a16="http://schemas.microsoft.com/office/drawing/2014/main" id="{E97A8777-F004-4543-B712-61CA063E3209}"/>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spTree>
    <p:extLst>
      <p:ext uri="{BB962C8B-B14F-4D97-AF65-F5344CB8AC3E}">
        <p14:creationId xmlns:p14="http://schemas.microsoft.com/office/powerpoint/2010/main" val="125851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descr="IMG_727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12623" y="107580"/>
            <a:ext cx="8218310" cy="616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18951" y="5830962"/>
            <a:ext cx="4002827" cy="369332"/>
          </a:xfrm>
          <a:prstGeom prst="rect">
            <a:avLst/>
          </a:prstGeom>
          <a:solidFill>
            <a:schemeClr val="bg1"/>
          </a:solidFill>
        </p:spPr>
        <p:txBody>
          <a:bodyPr wrap="none" rtlCol="0">
            <a:spAutoFit/>
          </a:bodyPr>
          <a:lstStyle/>
          <a:p>
            <a:r>
              <a:rPr lang="en-CA" b="1" dirty="0">
                <a:latin typeface="Calibri" pitchFamily="34" charset="0"/>
                <a:cs typeface="Calibri" pitchFamily="34" charset="0"/>
              </a:rPr>
              <a:t>Cram Creek construction 11 March 2013</a:t>
            </a:r>
          </a:p>
        </p:txBody>
      </p:sp>
      <p:sp>
        <p:nvSpPr>
          <p:cNvPr id="4" name="TextBox 3">
            <a:extLst>
              <a:ext uri="{FF2B5EF4-FFF2-40B4-BE49-F238E27FC236}">
                <a16:creationId xmlns:a16="http://schemas.microsoft.com/office/drawing/2014/main" id="{72A35A16-5F04-4D4F-A3B1-0A161AFD02D9}"/>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spTree>
    <p:extLst>
      <p:ext uri="{BB962C8B-B14F-4D97-AF65-F5344CB8AC3E}">
        <p14:creationId xmlns:p14="http://schemas.microsoft.com/office/powerpoint/2010/main" val="378404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descr="Cram Crek 23March2013 finishe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9422" y="140646"/>
            <a:ext cx="8173156" cy="612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09422" y="5901182"/>
            <a:ext cx="3946465" cy="369332"/>
          </a:xfrm>
          <a:prstGeom prst="rect">
            <a:avLst/>
          </a:prstGeom>
          <a:solidFill>
            <a:schemeClr val="bg1"/>
          </a:solidFill>
        </p:spPr>
        <p:txBody>
          <a:bodyPr wrap="none" rtlCol="0">
            <a:spAutoFit/>
          </a:bodyPr>
          <a:lstStyle/>
          <a:p>
            <a:r>
              <a:rPr lang="en-CA" b="1" dirty="0">
                <a:solidFill>
                  <a:srgbClr val="000000"/>
                </a:solidFill>
                <a:latin typeface="Calibri" pitchFamily="34" charset="0"/>
                <a:cs typeface="Calibri" pitchFamily="34" charset="0"/>
              </a:rPr>
              <a:t>Cram Creek completed - 22 March 2013</a:t>
            </a:r>
          </a:p>
        </p:txBody>
      </p:sp>
      <p:sp>
        <p:nvSpPr>
          <p:cNvPr id="4" name="TextBox 3">
            <a:extLst>
              <a:ext uri="{FF2B5EF4-FFF2-40B4-BE49-F238E27FC236}">
                <a16:creationId xmlns:a16="http://schemas.microsoft.com/office/drawing/2014/main" id="{73B5D34D-5556-4F28-B01C-336ABBD449BE}"/>
              </a:ext>
            </a:extLst>
          </p:cNvPr>
          <p:cNvSpPr txBox="1"/>
          <p:nvPr/>
        </p:nvSpPr>
        <p:spPr>
          <a:xfrm>
            <a:off x="69116" y="6178981"/>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DUC</a:t>
            </a:r>
          </a:p>
        </p:txBody>
      </p:sp>
    </p:spTree>
    <p:extLst>
      <p:ext uri="{BB962C8B-B14F-4D97-AF65-F5344CB8AC3E}">
        <p14:creationId xmlns:p14="http://schemas.microsoft.com/office/powerpoint/2010/main" val="137518989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15" ma:contentTypeDescription="Create a new document." ma:contentTypeScope="" ma:versionID="ddddc9040c149a8c6186ce11eeb146bc">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8eb6fcf7c380437cfd3ea3f77f3c353b"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B35B-AA1F-4F42-A6A7-57A917FF1482}">
  <ds:schemaRefs>
    <ds:schemaRef ds:uri="http://schemas.microsoft.com/sharepoint/v3"/>
    <ds:schemaRef ds:uri="http://purl.org/dc/elements/1.1/"/>
    <ds:schemaRef ds:uri="http://schemas.microsoft.com/office/2006/documentManagement/types"/>
    <ds:schemaRef ds:uri="0137a5ad-ac98-4981-b4c7-8563c6144a29"/>
    <ds:schemaRef ds:uri="http://purl.org/dc/dcmitype/"/>
    <ds:schemaRef ds:uri="http://schemas.microsoft.com/office/infopath/2007/PartnerControls"/>
    <ds:schemaRef ds:uri="http://schemas.microsoft.com/office/2006/metadata/properties"/>
    <ds:schemaRef ds:uri="http://schemas.openxmlformats.org/package/2006/metadata/core-properties"/>
    <ds:schemaRef ds:uri="eb741441-2dce-446e-a303-1f1b1d8633c3"/>
    <ds:schemaRef ds:uri="http://www.w3.org/XML/1998/namespace"/>
    <ds:schemaRef ds:uri="http://purl.org/dc/terms/"/>
  </ds:schemaRefs>
</ds:datastoreItem>
</file>

<file path=customXml/itemProps2.xml><?xml version="1.0" encoding="utf-8"?>
<ds:datastoreItem xmlns:ds="http://schemas.openxmlformats.org/officeDocument/2006/customXml" ds:itemID="{428FD415-9A64-41BC-A937-E6D417667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3DF8AE-0E4A-4226-AFC9-EB88384300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3008</TotalTime>
  <Words>1236</Words>
  <Application>Microsoft Office PowerPoint</Application>
  <PresentationFormat>Widescreen</PresentationFormat>
  <Paragraphs>158</Paragraphs>
  <Slides>20</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Aleo</vt:lpstr>
      <vt:lpstr>Arial</vt:lpstr>
      <vt:lpstr>Calibri</vt:lpstr>
      <vt:lpstr>Calibri Light</vt:lpstr>
      <vt:lpstr>Garamond</vt:lpstr>
      <vt:lpstr>Retrospect</vt:lpstr>
      <vt:lpstr>Common Carp  at Delta Marsh</vt:lpstr>
      <vt:lpstr>What did Ducks Unlimited Canada (DUC) do?</vt:lpstr>
      <vt:lpstr>PowerPoint Presentation</vt:lpstr>
      <vt:lpstr>PowerPoint Presentation</vt:lpstr>
      <vt:lpstr>DUC built screens during the winter</vt:lpstr>
      <vt:lpstr>PowerPoint Presentation</vt:lpstr>
      <vt:lpstr>PowerPoint Presentation</vt:lpstr>
      <vt:lpstr>PowerPoint Presentation</vt:lpstr>
      <vt:lpstr>PowerPoint Presentation</vt:lpstr>
      <vt:lpstr>PowerPoint Presentation</vt:lpstr>
      <vt:lpstr>Results</vt:lpstr>
      <vt:lpstr>Common Carp being kept out</vt:lpstr>
      <vt:lpstr>PowerPoint Presentation</vt:lpstr>
      <vt:lpstr>Submersed vegetation coming back</vt:lpstr>
      <vt:lpstr>PowerPoint Presentation</vt:lpstr>
      <vt:lpstr>Waterfowl coming back</vt:lpstr>
      <vt:lpstr>PowerPoint Presentation</vt:lpstr>
      <vt:lpstr>PowerPoint Presentation</vt:lpstr>
      <vt:lpstr>Was successful!</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 Zone!</dc:title>
  <dc:creator>Ducks Unlimited</dc:creator>
  <cp:lastModifiedBy>Paula Grieef</cp:lastModifiedBy>
  <cp:revision>411</cp:revision>
  <dcterms:created xsi:type="dcterms:W3CDTF">2018-07-24T21:14:02Z</dcterms:created>
  <dcterms:modified xsi:type="dcterms:W3CDTF">2021-06-21T16:32:37Z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