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2.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3"/>
  </p:notesMasterIdLst>
  <p:sldIdLst>
    <p:sldId id="256" r:id="rId5"/>
    <p:sldId id="287" r:id="rId6"/>
    <p:sldId id="277" r:id="rId7"/>
    <p:sldId id="278" r:id="rId8"/>
    <p:sldId id="288" r:id="rId9"/>
    <p:sldId id="280" r:id="rId10"/>
    <p:sldId id="279" r:id="rId11"/>
    <p:sldId id="281" r:id="rId12"/>
    <p:sldId id="291" r:id="rId13"/>
    <p:sldId id="292" r:id="rId14"/>
    <p:sldId id="293" r:id="rId15"/>
    <p:sldId id="294" r:id="rId16"/>
    <p:sldId id="290" r:id="rId17"/>
    <p:sldId id="296" r:id="rId18"/>
    <p:sldId id="297" r:id="rId19"/>
    <p:sldId id="304" r:id="rId20"/>
    <p:sldId id="303" r:id="rId21"/>
    <p:sldId id="302" r:id="rId22"/>
    <p:sldId id="298" r:id="rId23"/>
    <p:sldId id="300" r:id="rId24"/>
    <p:sldId id="301" r:id="rId25"/>
    <p:sldId id="299" r:id="rId26"/>
    <p:sldId id="306" r:id="rId27"/>
    <p:sldId id="305" r:id="rId28"/>
    <p:sldId id="307" r:id="rId29"/>
    <p:sldId id="308" r:id="rId30"/>
    <p:sldId id="309" r:id="rId31"/>
    <p:sldId id="317" r:id="rId32"/>
    <p:sldId id="318" r:id="rId33"/>
    <p:sldId id="310" r:id="rId34"/>
    <p:sldId id="311" r:id="rId35"/>
    <p:sldId id="312" r:id="rId36"/>
    <p:sldId id="313" r:id="rId37"/>
    <p:sldId id="316" r:id="rId38"/>
    <p:sldId id="314" r:id="rId39"/>
    <p:sldId id="320" r:id="rId40"/>
    <p:sldId id="319" r:id="rId41"/>
    <p:sldId id="276" r:id="rId42"/>
  </p:sldIdLst>
  <p:sldSz cx="12192000" cy="6858000"/>
  <p:notesSz cx="6858000" cy="2181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Benson" initials="AB" lastIdx="23" clrIdx="0">
    <p:extLst>
      <p:ext uri="{19B8F6BF-5375-455C-9EA6-DF929625EA0E}">
        <p15:presenceInfo xmlns:p15="http://schemas.microsoft.com/office/powerpoint/2012/main" userId="S::a_benson@ducks.ca::58b1cdbe-8fda-49c4-8e2f-923ab35499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1F4CA5"/>
    <a:srgbClr val="815931"/>
    <a:srgbClr val="244C62"/>
    <a:srgbClr val="C76744"/>
    <a:srgbClr val="418AB3"/>
    <a:srgbClr val="183240"/>
    <a:srgbClr val="2C5D78"/>
    <a:srgbClr val="99CB38"/>
    <a:srgbClr val="D1E8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DD3AC-F4FF-451F-BE43-43530E00F05B}" v="2" dt="2021-05-26T15:22:20.463"/>
    <p1510:client id="{F1F94887-C23A-439C-BD36-61CAA4ED5F4D}" v="1" dt="2021-05-26T14:07:16.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1" autoAdjust="0"/>
    <p:restoredTop sz="82147" autoAdjust="0"/>
  </p:normalViewPr>
  <p:slideViewPr>
    <p:cSldViewPr snapToGrid="0">
      <p:cViewPr varScale="1">
        <p:scale>
          <a:sx n="71" d="100"/>
          <a:sy n="71" d="100"/>
        </p:scale>
        <p:origin x="888" y="48"/>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Grieef" userId="96de0d9c-1f8c-47f0-864f-e877647c7b66" providerId="ADAL" clId="{21BDD3AC-F4FF-451F-BE43-43530E00F05B}"/>
    <pc:docChg chg="custSel modSld">
      <pc:chgData name="Paula Grieef" userId="96de0d9c-1f8c-47f0-864f-e877647c7b66" providerId="ADAL" clId="{21BDD3AC-F4FF-451F-BE43-43530E00F05B}" dt="2021-05-26T15:22:33.348" v="35" actId="113"/>
      <pc:docMkLst>
        <pc:docMk/>
      </pc:docMkLst>
      <pc:sldChg chg="modSp">
        <pc:chgData name="Paula Grieef" userId="96de0d9c-1f8c-47f0-864f-e877647c7b66" providerId="ADAL" clId="{21BDD3AC-F4FF-451F-BE43-43530E00F05B}" dt="2021-05-26T15:10:37.634" v="5" actId="27636"/>
        <pc:sldMkLst>
          <pc:docMk/>
          <pc:sldMk cId="2612875489" sldId="278"/>
        </pc:sldMkLst>
        <pc:spChg chg="mod">
          <ac:chgData name="Paula Grieef" userId="96de0d9c-1f8c-47f0-864f-e877647c7b66" providerId="ADAL" clId="{21BDD3AC-F4FF-451F-BE43-43530E00F05B}" dt="2021-05-26T15:10:37.634" v="5" actId="27636"/>
          <ac:spMkLst>
            <pc:docMk/>
            <pc:sldMk cId="2612875489" sldId="278"/>
            <ac:spMk id="3" creationId="{11B6694B-E23B-4B25-B234-A91D0C159636}"/>
          </ac:spMkLst>
        </pc:spChg>
      </pc:sldChg>
      <pc:sldChg chg="modSp">
        <pc:chgData name="Paula Grieef" userId="96de0d9c-1f8c-47f0-864f-e877647c7b66" providerId="ADAL" clId="{21BDD3AC-F4FF-451F-BE43-43530E00F05B}" dt="2021-05-26T15:13:46.842" v="25" actId="14100"/>
        <pc:sldMkLst>
          <pc:docMk/>
          <pc:sldMk cId="1972150347" sldId="291"/>
        </pc:sldMkLst>
        <pc:spChg chg="mod">
          <ac:chgData name="Paula Grieef" userId="96de0d9c-1f8c-47f0-864f-e877647c7b66" providerId="ADAL" clId="{21BDD3AC-F4FF-451F-BE43-43530E00F05B}" dt="2021-05-26T15:13:46.842" v="25" actId="14100"/>
          <ac:spMkLst>
            <pc:docMk/>
            <pc:sldMk cId="1972150347" sldId="291"/>
            <ac:spMk id="3" creationId="{11B6694B-E23B-4B25-B234-A91D0C159636}"/>
          </ac:spMkLst>
        </pc:spChg>
      </pc:sldChg>
      <pc:sldChg chg="modSp">
        <pc:chgData name="Paula Grieef" userId="96de0d9c-1f8c-47f0-864f-e877647c7b66" providerId="ADAL" clId="{21BDD3AC-F4FF-451F-BE43-43530E00F05B}" dt="2021-05-26T15:13:56.313" v="26" actId="14100"/>
        <pc:sldMkLst>
          <pc:docMk/>
          <pc:sldMk cId="13664757" sldId="294"/>
        </pc:sldMkLst>
        <pc:spChg chg="mod">
          <ac:chgData name="Paula Grieef" userId="96de0d9c-1f8c-47f0-864f-e877647c7b66" providerId="ADAL" clId="{21BDD3AC-F4FF-451F-BE43-43530E00F05B}" dt="2021-05-26T15:13:56.313" v="26" actId="14100"/>
          <ac:spMkLst>
            <pc:docMk/>
            <pc:sldMk cId="13664757" sldId="294"/>
            <ac:spMk id="3" creationId="{11B6694B-E23B-4B25-B234-A91D0C159636}"/>
          </ac:spMkLst>
        </pc:spChg>
      </pc:sldChg>
      <pc:sldChg chg="modNotesTx">
        <pc:chgData name="Paula Grieef" userId="96de0d9c-1f8c-47f0-864f-e877647c7b66" providerId="ADAL" clId="{21BDD3AC-F4FF-451F-BE43-43530E00F05B}" dt="2021-05-26T15:22:33.348" v="35" actId="113"/>
        <pc:sldMkLst>
          <pc:docMk/>
          <pc:sldMk cId="2267605080" sldId="298"/>
        </pc:sldMkLst>
      </pc:sldChg>
      <pc:sldChg chg="modSp">
        <pc:chgData name="Paula Grieef" userId="96de0d9c-1f8c-47f0-864f-e877647c7b66" providerId="ADAL" clId="{21BDD3AC-F4FF-451F-BE43-43530E00F05B}" dt="2021-05-26T15:13:13.223" v="23" actId="948"/>
        <pc:sldMkLst>
          <pc:docMk/>
          <pc:sldMk cId="2071540836" sldId="304"/>
        </pc:sldMkLst>
        <pc:spChg chg="mod">
          <ac:chgData name="Paula Grieef" userId="96de0d9c-1f8c-47f0-864f-e877647c7b66" providerId="ADAL" clId="{21BDD3AC-F4FF-451F-BE43-43530E00F05B}" dt="2021-05-26T15:13:13.223" v="23" actId="948"/>
          <ac:spMkLst>
            <pc:docMk/>
            <pc:sldMk cId="2071540836" sldId="304"/>
            <ac:spMk id="3" creationId="{11B6694B-E23B-4B25-B234-A91D0C159636}"/>
          </ac:spMkLst>
        </pc:spChg>
      </pc:sldChg>
      <pc:sldChg chg="modSp">
        <pc:chgData name="Paula Grieef" userId="96de0d9c-1f8c-47f0-864f-e877647c7b66" providerId="ADAL" clId="{21BDD3AC-F4FF-451F-BE43-43530E00F05B}" dt="2021-05-26T15:14:10.062" v="27" actId="14100"/>
        <pc:sldMkLst>
          <pc:docMk/>
          <pc:sldMk cId="2676701680" sldId="306"/>
        </pc:sldMkLst>
        <pc:spChg chg="mod">
          <ac:chgData name="Paula Grieef" userId="96de0d9c-1f8c-47f0-864f-e877647c7b66" providerId="ADAL" clId="{21BDD3AC-F4FF-451F-BE43-43530E00F05B}" dt="2021-05-26T15:14:10.062" v="27" actId="14100"/>
          <ac:spMkLst>
            <pc:docMk/>
            <pc:sldMk cId="2676701680" sldId="306"/>
            <ac:spMk id="3" creationId="{11B6694B-E23B-4B25-B234-A91D0C159636}"/>
          </ac:spMkLst>
        </pc:spChg>
      </pc:sldChg>
      <pc:sldChg chg="modSp">
        <pc:chgData name="Paula Grieef" userId="96de0d9c-1f8c-47f0-864f-e877647c7b66" providerId="ADAL" clId="{21BDD3AC-F4FF-451F-BE43-43530E00F05B}" dt="2021-05-26T15:12:07.240" v="22" actId="20577"/>
        <pc:sldMkLst>
          <pc:docMk/>
          <pc:sldMk cId="3380575241" sldId="307"/>
        </pc:sldMkLst>
        <pc:spChg chg="mod">
          <ac:chgData name="Paula Grieef" userId="96de0d9c-1f8c-47f0-864f-e877647c7b66" providerId="ADAL" clId="{21BDD3AC-F4FF-451F-BE43-43530E00F05B}" dt="2021-05-26T15:12:07.240" v="22" actId="20577"/>
          <ac:spMkLst>
            <pc:docMk/>
            <pc:sldMk cId="3380575241" sldId="307"/>
            <ac:spMk id="3" creationId="{11B6694B-E23B-4B25-B234-A91D0C159636}"/>
          </ac:spMkLst>
        </pc:spChg>
      </pc:sldChg>
      <pc:sldChg chg="modSp">
        <pc:chgData name="Paula Grieef" userId="96de0d9c-1f8c-47f0-864f-e877647c7b66" providerId="ADAL" clId="{21BDD3AC-F4FF-451F-BE43-43530E00F05B}" dt="2021-05-26T15:14:17.177" v="28" actId="14100"/>
        <pc:sldMkLst>
          <pc:docMk/>
          <pc:sldMk cId="2851796409" sldId="310"/>
        </pc:sldMkLst>
        <pc:spChg chg="mod">
          <ac:chgData name="Paula Grieef" userId="96de0d9c-1f8c-47f0-864f-e877647c7b66" providerId="ADAL" clId="{21BDD3AC-F4FF-451F-BE43-43530E00F05B}" dt="2021-05-26T15:14:17.177" v="28" actId="14100"/>
          <ac:spMkLst>
            <pc:docMk/>
            <pc:sldMk cId="2851796409" sldId="310"/>
            <ac:spMk id="3" creationId="{11B6694B-E23B-4B25-B234-A91D0C159636}"/>
          </ac:spMkLst>
        </pc:spChg>
      </pc:sldChg>
      <pc:sldChg chg="modSp">
        <pc:chgData name="Paula Grieef" userId="96de0d9c-1f8c-47f0-864f-e877647c7b66" providerId="ADAL" clId="{21BDD3AC-F4FF-451F-BE43-43530E00F05B}" dt="2021-05-26T15:13:31.510" v="24" actId="14100"/>
        <pc:sldMkLst>
          <pc:docMk/>
          <pc:sldMk cId="1283364940" sldId="317"/>
        </pc:sldMkLst>
        <pc:spChg chg="mod">
          <ac:chgData name="Paula Grieef" userId="96de0d9c-1f8c-47f0-864f-e877647c7b66" providerId="ADAL" clId="{21BDD3AC-F4FF-451F-BE43-43530E00F05B}" dt="2021-05-26T15:13:31.510" v="24" actId="14100"/>
          <ac:spMkLst>
            <pc:docMk/>
            <pc:sldMk cId="1283364940" sldId="317"/>
            <ac:spMk id="3" creationId="{11B6694B-E23B-4B25-B234-A91D0C159636}"/>
          </ac:spMkLst>
        </pc:spChg>
      </pc:sldChg>
    </pc:docChg>
  </pc:docChgLst>
  <pc:docChgLst>
    <pc:chgData name="Nathalie Bays" userId="4621f965-c0d7-4a3d-a2b3-f7c4c6e7dff9" providerId="ADAL" clId="{F1F94887-C23A-439C-BD36-61CAA4ED5F4D}"/>
    <pc:docChg chg="undo redo custSel modSld">
      <pc:chgData name="Nathalie Bays" userId="4621f965-c0d7-4a3d-a2b3-f7c4c6e7dff9" providerId="ADAL" clId="{F1F94887-C23A-439C-BD36-61CAA4ED5F4D}" dt="2021-05-26T14:09:36.994" v="36" actId="11"/>
      <pc:docMkLst>
        <pc:docMk/>
      </pc:docMkLst>
      <pc:sldChg chg="modSp mod">
        <pc:chgData name="Nathalie Bays" userId="4621f965-c0d7-4a3d-a2b3-f7c4c6e7dff9" providerId="ADAL" clId="{F1F94887-C23A-439C-BD36-61CAA4ED5F4D}" dt="2021-05-26T14:05:49.439" v="8" actId="11"/>
        <pc:sldMkLst>
          <pc:docMk/>
          <pc:sldMk cId="2498184451" sldId="277"/>
        </pc:sldMkLst>
        <pc:spChg chg="mod">
          <ac:chgData name="Nathalie Bays" userId="4621f965-c0d7-4a3d-a2b3-f7c4c6e7dff9" providerId="ADAL" clId="{F1F94887-C23A-439C-BD36-61CAA4ED5F4D}" dt="2021-05-26T14:05:49.439" v="8" actId="11"/>
          <ac:spMkLst>
            <pc:docMk/>
            <pc:sldMk cId="2498184451" sldId="277"/>
            <ac:spMk id="3" creationId="{11B6694B-E23B-4B25-B234-A91D0C159636}"/>
          </ac:spMkLst>
        </pc:spChg>
      </pc:sldChg>
      <pc:sldChg chg="modSp mod">
        <pc:chgData name="Nathalie Bays" userId="4621f965-c0d7-4a3d-a2b3-f7c4c6e7dff9" providerId="ADAL" clId="{F1F94887-C23A-439C-BD36-61CAA4ED5F4D}" dt="2021-05-26T14:06:02.457" v="9" actId="11"/>
        <pc:sldMkLst>
          <pc:docMk/>
          <pc:sldMk cId="2612875489" sldId="278"/>
        </pc:sldMkLst>
        <pc:spChg chg="mod">
          <ac:chgData name="Nathalie Bays" userId="4621f965-c0d7-4a3d-a2b3-f7c4c6e7dff9" providerId="ADAL" clId="{F1F94887-C23A-439C-BD36-61CAA4ED5F4D}" dt="2021-05-26T14:06:02.457" v="9" actId="11"/>
          <ac:spMkLst>
            <pc:docMk/>
            <pc:sldMk cId="2612875489" sldId="278"/>
            <ac:spMk id="3" creationId="{11B6694B-E23B-4B25-B234-A91D0C159636}"/>
          </ac:spMkLst>
        </pc:spChg>
      </pc:sldChg>
      <pc:sldChg chg="modSp mod">
        <pc:chgData name="Nathalie Bays" userId="4621f965-c0d7-4a3d-a2b3-f7c4c6e7dff9" providerId="ADAL" clId="{F1F94887-C23A-439C-BD36-61CAA4ED5F4D}" dt="2021-05-26T14:06:31.397" v="11" actId="11"/>
        <pc:sldMkLst>
          <pc:docMk/>
          <pc:sldMk cId="724613075" sldId="279"/>
        </pc:sldMkLst>
        <pc:spChg chg="mod">
          <ac:chgData name="Nathalie Bays" userId="4621f965-c0d7-4a3d-a2b3-f7c4c6e7dff9" providerId="ADAL" clId="{F1F94887-C23A-439C-BD36-61CAA4ED5F4D}" dt="2021-05-26T14:06:31.397" v="11" actId="11"/>
          <ac:spMkLst>
            <pc:docMk/>
            <pc:sldMk cId="724613075" sldId="279"/>
            <ac:spMk id="3" creationId="{11B6694B-E23B-4B25-B234-A91D0C159636}"/>
          </ac:spMkLst>
        </pc:spChg>
      </pc:sldChg>
      <pc:sldChg chg="modSp mod">
        <pc:chgData name="Nathalie Bays" userId="4621f965-c0d7-4a3d-a2b3-f7c4c6e7dff9" providerId="ADAL" clId="{F1F94887-C23A-439C-BD36-61CAA4ED5F4D}" dt="2021-05-26T14:06:21.638" v="10" actId="11"/>
        <pc:sldMkLst>
          <pc:docMk/>
          <pc:sldMk cId="2106381745" sldId="288"/>
        </pc:sldMkLst>
        <pc:spChg chg="mod">
          <ac:chgData name="Nathalie Bays" userId="4621f965-c0d7-4a3d-a2b3-f7c4c6e7dff9" providerId="ADAL" clId="{F1F94887-C23A-439C-BD36-61CAA4ED5F4D}" dt="2021-05-26T14:06:21.638" v="10" actId="11"/>
          <ac:spMkLst>
            <pc:docMk/>
            <pc:sldMk cId="2106381745" sldId="288"/>
            <ac:spMk id="3" creationId="{11B6694B-E23B-4B25-B234-A91D0C159636}"/>
          </ac:spMkLst>
        </pc:spChg>
      </pc:sldChg>
      <pc:sldChg chg="modSp mod">
        <pc:chgData name="Nathalie Bays" userId="4621f965-c0d7-4a3d-a2b3-f7c4c6e7dff9" providerId="ADAL" clId="{F1F94887-C23A-439C-BD36-61CAA4ED5F4D}" dt="2021-05-26T14:07:08.115" v="15" actId="11"/>
        <pc:sldMkLst>
          <pc:docMk/>
          <pc:sldMk cId="1924839040" sldId="290"/>
        </pc:sldMkLst>
        <pc:spChg chg="mod">
          <ac:chgData name="Nathalie Bays" userId="4621f965-c0d7-4a3d-a2b3-f7c4c6e7dff9" providerId="ADAL" clId="{F1F94887-C23A-439C-BD36-61CAA4ED5F4D}" dt="2021-05-26T14:07:08.115" v="15" actId="11"/>
          <ac:spMkLst>
            <pc:docMk/>
            <pc:sldMk cId="1924839040" sldId="290"/>
            <ac:spMk id="3" creationId="{11B6694B-E23B-4B25-B234-A91D0C159636}"/>
          </ac:spMkLst>
        </pc:spChg>
      </pc:sldChg>
      <pc:sldChg chg="modSp mod">
        <pc:chgData name="Nathalie Bays" userId="4621f965-c0d7-4a3d-a2b3-f7c4c6e7dff9" providerId="ADAL" clId="{F1F94887-C23A-439C-BD36-61CAA4ED5F4D}" dt="2021-05-26T14:06:46.086" v="12" actId="11"/>
        <pc:sldMkLst>
          <pc:docMk/>
          <pc:sldMk cId="1972150347" sldId="291"/>
        </pc:sldMkLst>
        <pc:spChg chg="mod">
          <ac:chgData name="Nathalie Bays" userId="4621f965-c0d7-4a3d-a2b3-f7c4c6e7dff9" providerId="ADAL" clId="{F1F94887-C23A-439C-BD36-61CAA4ED5F4D}" dt="2021-05-26T14:06:46.086" v="12" actId="11"/>
          <ac:spMkLst>
            <pc:docMk/>
            <pc:sldMk cId="1972150347" sldId="291"/>
            <ac:spMk id="3" creationId="{11B6694B-E23B-4B25-B234-A91D0C159636}"/>
          </ac:spMkLst>
        </pc:spChg>
      </pc:sldChg>
      <pc:sldChg chg="modSp mod">
        <pc:chgData name="Nathalie Bays" userId="4621f965-c0d7-4a3d-a2b3-f7c4c6e7dff9" providerId="ADAL" clId="{F1F94887-C23A-439C-BD36-61CAA4ED5F4D}" dt="2021-05-26T14:06:53.093" v="13" actId="11"/>
        <pc:sldMkLst>
          <pc:docMk/>
          <pc:sldMk cId="2064066582" sldId="293"/>
        </pc:sldMkLst>
        <pc:spChg chg="mod">
          <ac:chgData name="Nathalie Bays" userId="4621f965-c0d7-4a3d-a2b3-f7c4c6e7dff9" providerId="ADAL" clId="{F1F94887-C23A-439C-BD36-61CAA4ED5F4D}" dt="2021-05-26T14:06:53.093" v="13" actId="11"/>
          <ac:spMkLst>
            <pc:docMk/>
            <pc:sldMk cId="2064066582" sldId="293"/>
            <ac:spMk id="3" creationId="{11B6694B-E23B-4B25-B234-A91D0C159636}"/>
          </ac:spMkLst>
        </pc:spChg>
      </pc:sldChg>
      <pc:sldChg chg="modSp">
        <pc:chgData name="Nathalie Bays" userId="4621f965-c0d7-4a3d-a2b3-f7c4c6e7dff9" providerId="ADAL" clId="{F1F94887-C23A-439C-BD36-61CAA4ED5F4D}" dt="2021-05-26T14:07:16.087" v="16" actId="11"/>
        <pc:sldMkLst>
          <pc:docMk/>
          <pc:sldMk cId="2791780574" sldId="297"/>
        </pc:sldMkLst>
        <pc:spChg chg="mod">
          <ac:chgData name="Nathalie Bays" userId="4621f965-c0d7-4a3d-a2b3-f7c4c6e7dff9" providerId="ADAL" clId="{F1F94887-C23A-439C-BD36-61CAA4ED5F4D}" dt="2021-05-26T14:07:16.087" v="16" actId="11"/>
          <ac:spMkLst>
            <pc:docMk/>
            <pc:sldMk cId="2791780574" sldId="297"/>
            <ac:spMk id="3" creationId="{11B6694B-E23B-4B25-B234-A91D0C159636}"/>
          </ac:spMkLst>
        </pc:spChg>
      </pc:sldChg>
      <pc:sldChg chg="modSp mod">
        <pc:chgData name="Nathalie Bays" userId="4621f965-c0d7-4a3d-a2b3-f7c4c6e7dff9" providerId="ADAL" clId="{F1F94887-C23A-439C-BD36-61CAA4ED5F4D}" dt="2021-05-26T14:07:50.941" v="21" actId="11"/>
        <pc:sldMkLst>
          <pc:docMk/>
          <pc:sldMk cId="2267605080" sldId="298"/>
        </pc:sldMkLst>
        <pc:spChg chg="mod">
          <ac:chgData name="Nathalie Bays" userId="4621f965-c0d7-4a3d-a2b3-f7c4c6e7dff9" providerId="ADAL" clId="{F1F94887-C23A-439C-BD36-61CAA4ED5F4D}" dt="2021-05-26T14:07:50.941" v="21" actId="11"/>
          <ac:spMkLst>
            <pc:docMk/>
            <pc:sldMk cId="2267605080" sldId="298"/>
            <ac:spMk id="3" creationId="{11B6694B-E23B-4B25-B234-A91D0C159636}"/>
          </ac:spMkLst>
        </pc:spChg>
      </pc:sldChg>
      <pc:sldChg chg="modSp mod">
        <pc:chgData name="Nathalie Bays" userId="4621f965-c0d7-4a3d-a2b3-f7c4c6e7dff9" providerId="ADAL" clId="{F1F94887-C23A-439C-BD36-61CAA4ED5F4D}" dt="2021-05-26T14:07:58.778" v="22" actId="11"/>
        <pc:sldMkLst>
          <pc:docMk/>
          <pc:sldMk cId="2337415686" sldId="300"/>
        </pc:sldMkLst>
        <pc:spChg chg="mod">
          <ac:chgData name="Nathalie Bays" userId="4621f965-c0d7-4a3d-a2b3-f7c4c6e7dff9" providerId="ADAL" clId="{F1F94887-C23A-439C-BD36-61CAA4ED5F4D}" dt="2021-05-26T14:07:58.778" v="22" actId="11"/>
          <ac:spMkLst>
            <pc:docMk/>
            <pc:sldMk cId="2337415686" sldId="300"/>
            <ac:spMk id="3" creationId="{11B6694B-E23B-4B25-B234-A91D0C159636}"/>
          </ac:spMkLst>
        </pc:spChg>
      </pc:sldChg>
      <pc:sldChg chg="modSp mod">
        <pc:chgData name="Nathalie Bays" userId="4621f965-c0d7-4a3d-a2b3-f7c4c6e7dff9" providerId="ADAL" clId="{F1F94887-C23A-439C-BD36-61CAA4ED5F4D}" dt="2021-05-26T14:08:54.677" v="31" actId="11"/>
        <pc:sldMkLst>
          <pc:docMk/>
          <pc:sldMk cId="1360331335" sldId="301"/>
        </pc:sldMkLst>
        <pc:spChg chg="mod">
          <ac:chgData name="Nathalie Bays" userId="4621f965-c0d7-4a3d-a2b3-f7c4c6e7dff9" providerId="ADAL" clId="{F1F94887-C23A-439C-BD36-61CAA4ED5F4D}" dt="2021-05-26T14:08:54.677" v="31" actId="11"/>
          <ac:spMkLst>
            <pc:docMk/>
            <pc:sldMk cId="1360331335" sldId="301"/>
            <ac:spMk id="3" creationId="{11B6694B-E23B-4B25-B234-A91D0C159636}"/>
          </ac:spMkLst>
        </pc:spChg>
      </pc:sldChg>
      <pc:sldChg chg="modSp mod">
        <pc:chgData name="Nathalie Bays" userId="4621f965-c0d7-4a3d-a2b3-f7c4c6e7dff9" providerId="ADAL" clId="{F1F94887-C23A-439C-BD36-61CAA4ED5F4D}" dt="2021-05-26T14:07:38.740" v="20" actId="11"/>
        <pc:sldMkLst>
          <pc:docMk/>
          <pc:sldMk cId="748921384" sldId="302"/>
        </pc:sldMkLst>
        <pc:spChg chg="mod">
          <ac:chgData name="Nathalie Bays" userId="4621f965-c0d7-4a3d-a2b3-f7c4c6e7dff9" providerId="ADAL" clId="{F1F94887-C23A-439C-BD36-61CAA4ED5F4D}" dt="2021-05-26T14:07:38.740" v="20" actId="11"/>
          <ac:spMkLst>
            <pc:docMk/>
            <pc:sldMk cId="748921384" sldId="302"/>
            <ac:spMk id="3" creationId="{11B6694B-E23B-4B25-B234-A91D0C159636}"/>
          </ac:spMkLst>
        </pc:spChg>
      </pc:sldChg>
      <pc:sldChg chg="modSp mod">
        <pc:chgData name="Nathalie Bays" userId="4621f965-c0d7-4a3d-a2b3-f7c4c6e7dff9" providerId="ADAL" clId="{F1F94887-C23A-439C-BD36-61CAA4ED5F4D}" dt="2021-05-26T14:07:30.531" v="19" actId="11"/>
        <pc:sldMkLst>
          <pc:docMk/>
          <pc:sldMk cId="2878943070" sldId="303"/>
        </pc:sldMkLst>
        <pc:spChg chg="mod">
          <ac:chgData name="Nathalie Bays" userId="4621f965-c0d7-4a3d-a2b3-f7c4c6e7dff9" providerId="ADAL" clId="{F1F94887-C23A-439C-BD36-61CAA4ED5F4D}" dt="2021-05-26T14:07:30.531" v="19" actId="11"/>
          <ac:spMkLst>
            <pc:docMk/>
            <pc:sldMk cId="2878943070" sldId="303"/>
            <ac:spMk id="3" creationId="{11B6694B-E23B-4B25-B234-A91D0C159636}"/>
          </ac:spMkLst>
        </pc:spChg>
      </pc:sldChg>
      <pc:sldChg chg="modSp mod">
        <pc:chgData name="Nathalie Bays" userId="4621f965-c0d7-4a3d-a2b3-f7c4c6e7dff9" providerId="ADAL" clId="{F1F94887-C23A-439C-BD36-61CAA4ED5F4D}" dt="2021-05-26T14:08:25.316" v="29" actId="11"/>
        <pc:sldMkLst>
          <pc:docMk/>
          <pc:sldMk cId="2676701680" sldId="306"/>
        </pc:sldMkLst>
        <pc:spChg chg="mod">
          <ac:chgData name="Nathalie Bays" userId="4621f965-c0d7-4a3d-a2b3-f7c4c6e7dff9" providerId="ADAL" clId="{F1F94887-C23A-439C-BD36-61CAA4ED5F4D}" dt="2021-05-26T14:08:25.316" v="29" actId="11"/>
          <ac:spMkLst>
            <pc:docMk/>
            <pc:sldMk cId="2676701680" sldId="306"/>
            <ac:spMk id="3" creationId="{11B6694B-E23B-4B25-B234-A91D0C159636}"/>
          </ac:spMkLst>
        </pc:spChg>
      </pc:sldChg>
      <pc:sldChg chg="modSp mod">
        <pc:chgData name="Nathalie Bays" userId="4621f965-c0d7-4a3d-a2b3-f7c4c6e7dff9" providerId="ADAL" clId="{F1F94887-C23A-439C-BD36-61CAA4ED5F4D}" dt="2021-05-26T14:09:12.342" v="33" actId="11"/>
        <pc:sldMkLst>
          <pc:docMk/>
          <pc:sldMk cId="2851796409" sldId="310"/>
        </pc:sldMkLst>
        <pc:spChg chg="mod">
          <ac:chgData name="Nathalie Bays" userId="4621f965-c0d7-4a3d-a2b3-f7c4c6e7dff9" providerId="ADAL" clId="{F1F94887-C23A-439C-BD36-61CAA4ED5F4D}" dt="2021-05-26T14:09:12.342" v="33" actId="11"/>
          <ac:spMkLst>
            <pc:docMk/>
            <pc:sldMk cId="2851796409" sldId="310"/>
            <ac:spMk id="3" creationId="{11B6694B-E23B-4B25-B234-A91D0C159636}"/>
          </ac:spMkLst>
        </pc:spChg>
      </pc:sldChg>
      <pc:sldChg chg="modSp mod">
        <pc:chgData name="Nathalie Bays" userId="4621f965-c0d7-4a3d-a2b3-f7c4c6e7dff9" providerId="ADAL" clId="{F1F94887-C23A-439C-BD36-61CAA4ED5F4D}" dt="2021-05-26T14:09:21.305" v="34" actId="11"/>
        <pc:sldMkLst>
          <pc:docMk/>
          <pc:sldMk cId="407989182" sldId="313"/>
        </pc:sldMkLst>
        <pc:spChg chg="mod">
          <ac:chgData name="Nathalie Bays" userId="4621f965-c0d7-4a3d-a2b3-f7c4c6e7dff9" providerId="ADAL" clId="{F1F94887-C23A-439C-BD36-61CAA4ED5F4D}" dt="2021-05-26T14:09:21.305" v="34" actId="11"/>
          <ac:spMkLst>
            <pc:docMk/>
            <pc:sldMk cId="407989182" sldId="313"/>
            <ac:spMk id="3" creationId="{11B6694B-E23B-4B25-B234-A91D0C159636}"/>
          </ac:spMkLst>
        </pc:spChg>
      </pc:sldChg>
      <pc:sldChg chg="modSp mod">
        <pc:chgData name="Nathalie Bays" userId="4621f965-c0d7-4a3d-a2b3-f7c4c6e7dff9" providerId="ADAL" clId="{F1F94887-C23A-439C-BD36-61CAA4ED5F4D}" dt="2021-05-26T14:09:30.236" v="35" actId="11"/>
        <pc:sldMkLst>
          <pc:docMk/>
          <pc:sldMk cId="1457440654" sldId="314"/>
        </pc:sldMkLst>
        <pc:spChg chg="mod">
          <ac:chgData name="Nathalie Bays" userId="4621f965-c0d7-4a3d-a2b3-f7c4c6e7dff9" providerId="ADAL" clId="{F1F94887-C23A-439C-BD36-61CAA4ED5F4D}" dt="2021-05-26T14:09:30.236" v="35" actId="11"/>
          <ac:spMkLst>
            <pc:docMk/>
            <pc:sldMk cId="1457440654" sldId="314"/>
            <ac:spMk id="3" creationId="{11B6694B-E23B-4B25-B234-A91D0C159636}"/>
          </ac:spMkLst>
        </pc:spChg>
      </pc:sldChg>
      <pc:sldChg chg="modSp mod">
        <pc:chgData name="Nathalie Bays" userId="4621f965-c0d7-4a3d-a2b3-f7c4c6e7dff9" providerId="ADAL" clId="{F1F94887-C23A-439C-BD36-61CAA4ED5F4D}" dt="2021-05-26T14:09:05.436" v="32" actId="11"/>
        <pc:sldMkLst>
          <pc:docMk/>
          <pc:sldMk cId="1006184636" sldId="318"/>
        </pc:sldMkLst>
        <pc:spChg chg="mod">
          <ac:chgData name="Nathalie Bays" userId="4621f965-c0d7-4a3d-a2b3-f7c4c6e7dff9" providerId="ADAL" clId="{F1F94887-C23A-439C-BD36-61CAA4ED5F4D}" dt="2021-05-26T14:09:05.436" v="32" actId="11"/>
          <ac:spMkLst>
            <pc:docMk/>
            <pc:sldMk cId="1006184636" sldId="318"/>
            <ac:spMk id="3" creationId="{11B6694B-E23B-4B25-B234-A91D0C159636}"/>
          </ac:spMkLst>
        </pc:spChg>
      </pc:sldChg>
      <pc:sldChg chg="modSp mod">
        <pc:chgData name="Nathalie Bays" userId="4621f965-c0d7-4a3d-a2b3-f7c4c6e7dff9" providerId="ADAL" clId="{F1F94887-C23A-439C-BD36-61CAA4ED5F4D}" dt="2021-05-26T14:09:36.994" v="36" actId="11"/>
        <pc:sldMkLst>
          <pc:docMk/>
          <pc:sldMk cId="251647650" sldId="320"/>
        </pc:sldMkLst>
        <pc:spChg chg="mod">
          <ac:chgData name="Nathalie Bays" userId="4621f965-c0d7-4a3d-a2b3-f7c4c6e7dff9" providerId="ADAL" clId="{F1F94887-C23A-439C-BD36-61CAA4ED5F4D}" dt="2021-05-26T14:09:36.994" v="36" actId="11"/>
          <ac:spMkLst>
            <pc:docMk/>
            <pc:sldMk cId="251647650" sldId="320"/>
            <ac:spMk id="3" creationId="{11B6694B-E23B-4B25-B234-A91D0C1596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6B96C-D1A2-4962-931A-724BB3D2DEA6}" type="datetimeFigureOut">
              <a:rPr lang="en-CA" smtClean="0"/>
              <a:t>2021-06-21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B84BF-4991-4DD1-85D4-E8A8B5C9AE35}" type="slidenum">
              <a:rPr lang="en-CA" smtClean="0"/>
              <a:t>‹#›</a:t>
            </a:fld>
            <a:endParaRPr lang="en-CA"/>
          </a:p>
        </p:txBody>
      </p:sp>
    </p:spTree>
    <p:extLst>
      <p:ext uri="{BB962C8B-B14F-4D97-AF65-F5344CB8AC3E}">
        <p14:creationId xmlns:p14="http://schemas.microsoft.com/office/powerpoint/2010/main" val="154724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nvasivespeciesmanitoba.com/sit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akes.grace.edu/native-plan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rcs.usda.gov/wps/portal/nrcs/detail/ct/technical/ecoscience/invasive/?cid=nrcs142p2_01112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nvasivespeciesmanitoba.com/site/index.php?page=glossar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ada.ca/en/environment-climate-change/services/environmental-indicators/extent-wetlands.html#fn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anada.ca/en/environment-climate-change/services/environmental-indicators/extent-wetlands.html#fn3" TargetMode="External"/><Relationship Id="rId4" Type="http://schemas.openxmlformats.org/officeDocument/2006/relationships/hyperlink" Target="https://www.canada.ca/en/environment-climate-change/services/environmental-indicators/extent-wetlands.html#fn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ww.ca/en/wildlife/fish-amphibians-and-reptiles/" TargetMode="External"/><Relationship Id="rId7" Type="http://schemas.openxmlformats.org/officeDocument/2006/relationships/hyperlink" Target="http://www.hww.ca/en/wildlife/mammals/muskrat.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hww.ca/en/wildlife/mammals/beaver.html" TargetMode="External"/><Relationship Id="rId5" Type="http://schemas.openxmlformats.org/officeDocument/2006/relationships/hyperlink" Target="http://www.hww.ca/en/wildlife/mammals/" TargetMode="External"/><Relationship Id="rId4" Type="http://schemas.openxmlformats.org/officeDocument/2006/relationships/hyperlink" Target="http://www.hww.ca/en/wildlife/bir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we will be learning about wetlands, invasive species and their effects through a trivia game.</a:t>
            </a:r>
          </a:p>
        </p:txBody>
      </p:sp>
      <p:sp>
        <p:nvSpPr>
          <p:cNvPr id="4" name="Slide Number Placeholder 3"/>
          <p:cNvSpPr>
            <a:spLocks noGrp="1"/>
          </p:cNvSpPr>
          <p:nvPr>
            <p:ph type="sldNum" sz="quarter" idx="10"/>
          </p:nvPr>
        </p:nvSpPr>
        <p:spPr/>
        <p:txBody>
          <a:bodyPr/>
          <a:lstStyle/>
          <a:p>
            <a:fld id="{EF7B84BF-4991-4DD1-85D4-E8A8B5C9AE35}" type="slidenum">
              <a:rPr lang="en-CA" smtClean="0"/>
              <a:t>1</a:t>
            </a:fld>
            <a:endParaRPr lang="en-CA" dirty="0"/>
          </a:p>
        </p:txBody>
      </p:sp>
    </p:spTree>
    <p:extLst>
      <p:ext uri="{BB962C8B-B14F-4D97-AF65-F5344CB8AC3E}">
        <p14:creationId xmlns:p14="http://schemas.microsoft.com/office/powerpoint/2010/main" val="239381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endParaRPr lang="en-US" dirty="0"/>
          </a:p>
          <a:p>
            <a:r>
              <a:rPr lang="en-US" dirty="0"/>
              <a:t>HWW</a:t>
            </a:r>
          </a:p>
          <a:p>
            <a:endParaRPr lang="en-US" dirty="0"/>
          </a:p>
          <a:p>
            <a:r>
              <a:rPr lang="en-US" b="0" i="0" dirty="0">
                <a:solidFill>
                  <a:srgbClr val="000000"/>
                </a:solidFill>
                <a:effectLst/>
                <a:latin typeface="Fira Sans"/>
              </a:rPr>
              <a:t>A </a:t>
            </a:r>
            <a:r>
              <a:rPr lang="en-US" b="0" i="1" dirty="0">
                <a:solidFill>
                  <a:srgbClr val="000000"/>
                </a:solidFill>
                <a:effectLst/>
                <a:latin typeface="Fira Sans"/>
              </a:rPr>
              <a:t>pond</a:t>
            </a:r>
            <a:r>
              <a:rPr lang="en-US" b="0" i="0" dirty="0">
                <a:solidFill>
                  <a:srgbClr val="000000"/>
                </a:solidFill>
                <a:effectLst/>
                <a:latin typeface="Fira Sans"/>
              </a:rPr>
              <a:t> is a well-defined basin, filled with stagnant water and fringed with vegetation. It is fed mainly by rain and snowmelt and loses water through seepage, direct evaporation, and plant transpiration. During the summer, parts of a pond may dry out, exposing mudflats. The shallow depth of a pond allows water lilies and other bottom-rooted plants to reach the surface, while milfoils, pondweeds, and other submergent plants flourish beneath.</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10</a:t>
            </a:fld>
            <a:endParaRPr lang="en-CA"/>
          </a:p>
        </p:txBody>
      </p:sp>
    </p:spTree>
    <p:extLst>
      <p:ext uri="{BB962C8B-B14F-4D97-AF65-F5344CB8AC3E}">
        <p14:creationId xmlns:p14="http://schemas.microsoft.com/office/powerpoint/2010/main" val="691044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r>
              <a:rPr lang="en-CA" dirty="0"/>
              <a:t>https://en.wikipedia.org/wiki/Wetland</a:t>
            </a:r>
          </a:p>
          <a:p>
            <a:endParaRPr lang="en-CA" dirty="0"/>
          </a:p>
          <a:p>
            <a:r>
              <a:rPr lang="en-CA" dirty="0"/>
              <a:t>It is usually thought of as second so sources put it equal to rainforests.</a:t>
            </a:r>
          </a:p>
        </p:txBody>
      </p:sp>
      <p:sp>
        <p:nvSpPr>
          <p:cNvPr id="4" name="Slide Number Placeholder 3"/>
          <p:cNvSpPr>
            <a:spLocks noGrp="1"/>
          </p:cNvSpPr>
          <p:nvPr>
            <p:ph type="sldNum" sz="quarter" idx="5"/>
          </p:nvPr>
        </p:nvSpPr>
        <p:spPr/>
        <p:txBody>
          <a:bodyPr/>
          <a:lstStyle/>
          <a:p>
            <a:fld id="{EF7B84BF-4991-4DD1-85D4-E8A8B5C9AE35}" type="slidenum">
              <a:rPr lang="en-CA" smtClean="0"/>
              <a:t>11</a:t>
            </a:fld>
            <a:endParaRPr lang="en-CA"/>
          </a:p>
        </p:txBody>
      </p:sp>
    </p:spTree>
    <p:extLst>
      <p:ext uri="{BB962C8B-B14F-4D97-AF65-F5344CB8AC3E}">
        <p14:creationId xmlns:p14="http://schemas.microsoft.com/office/powerpoint/2010/main" val="346199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endParaRPr lang="en-US" dirty="0"/>
          </a:p>
          <a:p>
            <a:r>
              <a:rPr lang="en-US" dirty="0"/>
              <a:t>HWW</a:t>
            </a:r>
          </a:p>
          <a:p>
            <a:endParaRPr lang="en-US" dirty="0"/>
          </a:p>
          <a:p>
            <a:pPr algn="l"/>
            <a:r>
              <a:rPr lang="en-US" b="1" i="0" dirty="0">
                <a:solidFill>
                  <a:srgbClr val="000000"/>
                </a:solidFill>
                <a:effectLst/>
                <a:latin typeface="Fira Sans"/>
              </a:rPr>
              <a:t>A threatened resource</a:t>
            </a:r>
          </a:p>
          <a:p>
            <a:pPr algn="l"/>
            <a:r>
              <a:rPr lang="en-US" b="0" i="0" dirty="0">
                <a:solidFill>
                  <a:srgbClr val="000000"/>
                </a:solidFill>
                <a:effectLst/>
                <a:latin typeface="Fira Sans"/>
              </a:rPr>
              <a:t>The natural, reversible changes in wetlands may be almost insignificant compared with the disruption caused by human interference. Dredging a pond can make it unsuitable for birds that require shallow water. Draining or filling in wetlands permanently destroys entire communities of plants and wildlife. Burning off or cutting down surrounding weeds, brush, or other vegetation eliminates, at least temporarily, vital nesting places and escape cover. Building a highway through a coastal marsh or erecting a small dock at the marshy edge of a lake where you moor your rowboat is also damaging.</a:t>
            </a:r>
          </a:p>
          <a:p>
            <a:pPr algn="l"/>
            <a:r>
              <a:rPr lang="en-US" b="0" i="0" dirty="0">
                <a:solidFill>
                  <a:srgbClr val="000000"/>
                </a:solidFill>
                <a:effectLst/>
                <a:latin typeface="Fira Sans"/>
              </a:rPr>
              <a:t>Air and water pollution are serious problems. Insecticides, weed killers, and industrial wastes take a heavy toll on plants, fish, and other wildlife.</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12</a:t>
            </a:fld>
            <a:endParaRPr lang="en-CA"/>
          </a:p>
        </p:txBody>
      </p:sp>
    </p:spTree>
    <p:extLst>
      <p:ext uri="{BB962C8B-B14F-4D97-AF65-F5344CB8AC3E}">
        <p14:creationId xmlns:p14="http://schemas.microsoft.com/office/powerpoint/2010/main" val="275133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13</a:t>
            </a:fld>
            <a:endParaRPr lang="en-CA"/>
          </a:p>
        </p:txBody>
      </p:sp>
    </p:spTree>
    <p:extLst>
      <p:ext uri="{BB962C8B-B14F-4D97-AF65-F5344CB8AC3E}">
        <p14:creationId xmlns:p14="http://schemas.microsoft.com/office/powerpoint/2010/main" val="2533170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DUC.</a:t>
            </a:r>
          </a:p>
          <a:p>
            <a:endParaRPr lang="en-US" dirty="0"/>
          </a:p>
          <a:p>
            <a:r>
              <a:rPr lang="en-US" dirty="0"/>
              <a:t>Resources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Invasive Species Council of Manitoba: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http://invasivespeciesmanitoba.com/site/</a:t>
            </a:r>
            <a:endPar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Invasive Species in Manitoba: River, Lake and Wetland Invaders; a pocket field guide by the Invasive Species Council of Manitoba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600" i="0" dirty="0"/>
              <a:t>www.invasivespeciesinfo.gov: </a:t>
            </a:r>
            <a:r>
              <a:rPr lang="en-US" sz="3600" dirty="0"/>
              <a:t>https://www.invasivespeciesinfo.gov/what-are-invasive-species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3600" dirty="0"/>
              <a:t>https://www.invasivespeciescentre.ca/learn/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14</a:t>
            </a:fld>
            <a:endParaRPr lang="en-CA"/>
          </a:p>
        </p:txBody>
      </p:sp>
    </p:spTree>
    <p:extLst>
      <p:ext uri="{BB962C8B-B14F-4D97-AF65-F5344CB8AC3E}">
        <p14:creationId xmlns:p14="http://schemas.microsoft.com/office/powerpoint/2010/main" val="927655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is a Yellow-headed Blackbird.</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r>
              <a:rPr lang="en-US" sz="1200" b="0" i="0" kern="1200" dirty="0">
                <a:solidFill>
                  <a:schemeClr val="tx1"/>
                </a:solidFill>
                <a:effectLst/>
                <a:latin typeface="+mn-lt"/>
                <a:ea typeface="+mn-ea"/>
                <a:cs typeface="+mn-cs"/>
              </a:rPr>
              <a:t>https://lakes.grace.edu/native-non-native-invasive-species/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solidFill>
                  <a:srgbClr val="424242"/>
                </a:solidFill>
                <a:effectLst/>
                <a:latin typeface="inherit"/>
                <a:hlinkClick r:id="rId3"/>
              </a:rPr>
              <a:t>Native</a:t>
            </a:r>
            <a:r>
              <a:rPr lang="en-US" b="0" i="0" dirty="0">
                <a:solidFill>
                  <a:srgbClr val="000000"/>
                </a:solidFill>
                <a:effectLst/>
                <a:latin typeface="inherit"/>
              </a:rPr>
              <a:t>: a species that originated and developed in its surrounding habitat and has adapted to living in that particular environment.</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15</a:t>
            </a:fld>
            <a:endParaRPr lang="en-CA"/>
          </a:p>
        </p:txBody>
      </p:sp>
    </p:spTree>
    <p:extLst>
      <p:ext uri="{BB962C8B-B14F-4D97-AF65-F5344CB8AC3E}">
        <p14:creationId xmlns:p14="http://schemas.microsoft.com/office/powerpoint/2010/main" val="178707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a Dandelion.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r>
              <a:rPr lang="en-CA" dirty="0"/>
              <a:t>https://lakes.grace.edu/native-non-native-invasive-species/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inherit"/>
              </a:rPr>
              <a:t>Non-native</a:t>
            </a:r>
            <a:r>
              <a:rPr lang="en-US" b="0" i="0" dirty="0">
                <a:solidFill>
                  <a:srgbClr val="000000"/>
                </a:solidFill>
                <a:effectLst/>
                <a:latin typeface="inherit"/>
              </a:rPr>
              <a:t>: a species that originated somewhere other than its current location and has been introduced to the area where it now lives (also called </a:t>
            </a:r>
            <a:r>
              <a:rPr lang="en-US" b="1" i="0" u="sng" dirty="0">
                <a:solidFill>
                  <a:srgbClr val="424242"/>
                </a:solidFill>
                <a:effectLst/>
                <a:latin typeface="inherit"/>
                <a:hlinkClick r:id="rId3"/>
              </a:rPr>
              <a:t>exotic species</a:t>
            </a:r>
            <a:r>
              <a:rPr lang="en-US" b="0" i="0" dirty="0">
                <a:solidFill>
                  <a:srgbClr val="000000"/>
                </a:solidFill>
                <a:effectLst/>
                <a:latin typeface="inherit"/>
              </a:rPr>
              <a:t>).</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16</a:t>
            </a:fld>
            <a:endParaRPr lang="en-CA"/>
          </a:p>
        </p:txBody>
      </p:sp>
    </p:spTree>
    <p:extLst>
      <p:ext uri="{BB962C8B-B14F-4D97-AF65-F5344CB8AC3E}">
        <p14:creationId xmlns:p14="http://schemas.microsoft.com/office/powerpoint/2010/main" val="1683078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Image is Purple Loosestrife.</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Source:</a:t>
            </a:r>
          </a:p>
          <a:p>
            <a:pPr marL="0" indent="0">
              <a:buFont typeface="+mj-lt"/>
              <a:buNone/>
            </a:pPr>
            <a:r>
              <a:rPr lang="en-CA" dirty="0"/>
              <a:t>https://lakes.grace.edu/native-non-native-invasive-species/</a:t>
            </a:r>
          </a:p>
          <a:p>
            <a:pPr marL="0" indent="0">
              <a:buFont typeface="+mj-lt"/>
              <a:buNone/>
            </a:pPr>
            <a:endParaRPr lang="en-CA"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solidFill>
                  <a:srgbClr val="333333"/>
                </a:solidFill>
                <a:effectLst/>
                <a:latin typeface="inherit"/>
              </a:rPr>
              <a:t>Invasive</a:t>
            </a:r>
            <a:r>
              <a:rPr lang="en-US" b="0" i="0" dirty="0">
                <a:solidFill>
                  <a:srgbClr val="000000"/>
                </a:solidFill>
                <a:effectLst/>
                <a:latin typeface="inherit"/>
              </a:rPr>
              <a:t>: a species of plant or animal that outcompetes other species causing damage to an ecosystem – this can be a native (rarely) or non-native (exotic) species.</a:t>
            </a:r>
          </a:p>
          <a:p>
            <a:pPr marL="0" indent="0">
              <a:buFont typeface="+mj-lt"/>
              <a:buNone/>
            </a:pPr>
            <a:endParaRPr lang="en-US" dirty="0"/>
          </a:p>
          <a:p>
            <a:pPr marL="0" indent="0">
              <a:buFont typeface="+mj-lt"/>
              <a:buNone/>
            </a:pPr>
            <a:endParaRPr lang="en-US" dirty="0"/>
          </a:p>
          <a:p>
            <a:pPr marL="0" indent="0">
              <a:buFont typeface="+mj-lt"/>
              <a:buNone/>
            </a:pP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17</a:t>
            </a:fld>
            <a:endParaRPr lang="en-CA"/>
          </a:p>
        </p:txBody>
      </p:sp>
    </p:spTree>
    <p:extLst>
      <p:ext uri="{BB962C8B-B14F-4D97-AF65-F5344CB8AC3E}">
        <p14:creationId xmlns:p14="http://schemas.microsoft.com/office/powerpoint/2010/main" val="979831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http://invasivespeciesmanitoba.com/site/index.php?page=how-do-they-spread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CA" sz="1800" b="1" dirty="0">
                <a:solidFill>
                  <a:srgbClr val="003366"/>
                </a:solidFill>
                <a:effectLst/>
                <a:latin typeface="Georgia" panose="02040502050405020303" pitchFamily="18" charset="0"/>
                <a:ea typeface="Times New Roman" panose="02020603050405020304" pitchFamily="18" charset="0"/>
                <a:cs typeface="Times New Roman" panose="02020603050405020304" pitchFamily="18" charset="0"/>
              </a:rPr>
              <a:t>How do invasive plants or animals spread into Manitoba?</a:t>
            </a:r>
          </a:p>
          <a:p>
            <a:pPr marL="0" marR="0">
              <a:spcBef>
                <a:spcPts val="0"/>
              </a:spcBef>
              <a:spcAft>
                <a:spcPts val="0"/>
              </a:spcAft>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Increased global trade and travel have created many new pathways for the international and incidental spread of invasive aquatic species. The growing trade in aquatic ornamental plants for water gardening and aquariums is also cause for concern. Many of the currently known invasive exotic plant species in North America have been imported and planted as ornamentals.</a:t>
            </a:r>
          </a:p>
          <a:p>
            <a:pPr marL="0" marR="0">
              <a:spcBef>
                <a:spcPts val="0"/>
              </a:spcBef>
              <a:spcAft>
                <a:spcPts val="0"/>
              </a:spcAft>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Dispersal: </a:t>
            </a:r>
            <a:r>
              <a:rPr lang="en-CA" sz="1800"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Humans are most often directly responsible for introducing a species to a new region, whether intentionally or unintentionally.</a:t>
            </a:r>
          </a:p>
          <a:p>
            <a:pPr marL="0" marR="0">
              <a:spcBef>
                <a:spcPts val="0"/>
              </a:spcBef>
              <a:spcAft>
                <a:spcPts val="0"/>
              </a:spcAft>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Hitchhikers: </a:t>
            </a:r>
            <a:r>
              <a:rPr lang="en-CA" sz="1800"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Species can become unintentionally transported globally, by catching a ride in places like ship ballast water, or locally, by attaching to boats or other equipment used by anglers and hunters.</a:t>
            </a:r>
          </a:p>
          <a:p>
            <a:pPr marL="0" marR="0">
              <a:spcBef>
                <a:spcPts val="0"/>
              </a:spcBef>
              <a:spcAft>
                <a:spcPts val="0"/>
              </a:spcAft>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Imported:</a:t>
            </a:r>
            <a:r>
              <a:rPr lang="en-CA" sz="1800"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 Intentionally imported species are not usually intended for widespread distribution into the environment. However, plants, brought in for gardeners as ornamentals, or exotic pets can become invasive pests in regions where they were never intended to be released.</a:t>
            </a:r>
          </a:p>
          <a:p>
            <a:pPr marL="0" marR="0">
              <a:spcBef>
                <a:spcPts val="0"/>
              </a:spcBef>
              <a:spcAft>
                <a:spcPts val="0"/>
              </a:spcAft>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Illegal Trade: </a:t>
            </a:r>
            <a:r>
              <a:rPr lang="en-CA" sz="1800"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Illegal smuggling/trading of fruits and vegetables across borders can introduce not only potentially harmful new plant species but also any insects and parasites that may live in them.</a:t>
            </a:r>
          </a:p>
          <a:p>
            <a:pPr marL="0" marR="0">
              <a:spcBef>
                <a:spcPts val="0"/>
              </a:spcBef>
              <a:spcAft>
                <a:spcPts val="0"/>
              </a:spcAft>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Natural Dispersal: </a:t>
            </a:r>
            <a:r>
              <a:rPr lang="en-CA" sz="1800" dirty="0">
                <a:solidFill>
                  <a:srgbClr val="222222"/>
                </a:solidFill>
                <a:effectLst/>
                <a:latin typeface="Georgia" panose="02040502050405020303" pitchFamily="18" charset="0"/>
                <a:ea typeface="Times New Roman" panose="02020603050405020304" pitchFamily="18" charset="0"/>
                <a:cs typeface="Times New Roman" panose="02020603050405020304" pitchFamily="18" charset="0"/>
              </a:rPr>
              <a:t>Through time, species are able to expand ranges naturally, establishing in areas they previously did not exist in.</a:t>
            </a: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18</a:t>
            </a:fld>
            <a:endParaRPr lang="en-CA"/>
          </a:p>
        </p:txBody>
      </p:sp>
    </p:spTree>
    <p:extLst>
      <p:ext uri="{BB962C8B-B14F-4D97-AF65-F5344CB8AC3E}">
        <p14:creationId xmlns:p14="http://schemas.microsoft.com/office/powerpoint/2010/main" val="3800183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r>
              <a:rPr lang="en-CA" dirty="0"/>
              <a:t>http://invasivespeciesmanitoba.com/site/index.php?page=common-carp</a:t>
            </a:r>
          </a:p>
          <a:p>
            <a:endParaRPr lang="en-CA" dirty="0"/>
          </a:p>
          <a:p>
            <a:r>
              <a:rPr lang="en-US" sz="1200" b="1" i="0" kern="1200" dirty="0">
                <a:solidFill>
                  <a:schemeClr val="tx1"/>
                </a:solidFill>
                <a:effectLst/>
                <a:latin typeface="+mn-lt"/>
                <a:ea typeface="+mn-ea"/>
                <a:cs typeface="+mn-cs"/>
              </a:rPr>
              <a:t>History</a:t>
            </a:r>
          </a:p>
          <a:p>
            <a:r>
              <a:rPr lang="en-US" sz="1200" b="0" i="0" kern="1200" dirty="0">
                <a:solidFill>
                  <a:schemeClr val="tx1"/>
                </a:solidFill>
                <a:effectLst/>
                <a:latin typeface="+mn-lt"/>
                <a:ea typeface="+mn-ea"/>
                <a:cs typeface="+mn-cs"/>
              </a:rPr>
              <a:t>Common Carp is native from Asia and parts of Europe. It was introduced to North America as a food and ornamental fish into freshwaters throughout the world. It was first introduced to Manitoba in 1886, by 1954 they were a nuisance to commercial fishers.</a:t>
            </a:r>
            <a:endParaRPr lang="en-CA" dirty="0"/>
          </a:p>
          <a:p>
            <a:endParaRPr lang="en-CA" dirty="0"/>
          </a:p>
          <a:p>
            <a:pPr algn="l"/>
            <a:r>
              <a:rPr lang="en-US" b="1" i="0" dirty="0">
                <a:solidFill>
                  <a:srgbClr val="222222"/>
                </a:solidFill>
                <a:effectLst/>
                <a:latin typeface="Georgia" panose="02040502050405020303" pitchFamily="18" charset="0"/>
              </a:rPr>
              <a:t>Threat</a:t>
            </a:r>
            <a:endParaRPr lang="en-US" b="0" i="0" dirty="0">
              <a:solidFill>
                <a:srgbClr val="222222"/>
              </a:solidFill>
              <a:effectLst/>
              <a:latin typeface="Georgia" panose="02040502050405020303" pitchFamily="18" charset="0"/>
            </a:endParaRPr>
          </a:p>
          <a:p>
            <a:pPr algn="l"/>
            <a:r>
              <a:rPr lang="en-US" b="0" i="0" dirty="0">
                <a:solidFill>
                  <a:srgbClr val="222222"/>
                </a:solidFill>
                <a:effectLst/>
                <a:latin typeface="Georgia" panose="02040502050405020303" pitchFamily="18" charset="0"/>
              </a:rPr>
              <a:t>Carp are constantly stirring up the </a:t>
            </a:r>
            <a:r>
              <a:rPr lang="en-US" b="1" i="0" u="none" strike="noStrike" dirty="0">
                <a:solidFill>
                  <a:srgbClr val="006699"/>
                </a:solidFill>
                <a:effectLst/>
                <a:latin typeface="Georgia" panose="02040502050405020303" pitchFamily="18" charset="0"/>
                <a:hlinkClick r:id="rId3"/>
              </a:rPr>
              <a:t>substrate</a:t>
            </a:r>
            <a:r>
              <a:rPr lang="en-US" b="0" i="0" dirty="0">
                <a:solidFill>
                  <a:srgbClr val="222222"/>
                </a:solidFill>
                <a:effectLst/>
                <a:latin typeface="Georgia" panose="02040502050405020303" pitchFamily="18" charset="0"/>
              </a:rPr>
              <a:t> when they feed, meaning that they can greatly decrease the clarity of the water. This makes waterways unattractive, destroys habitat, reduces the abundance of aquatic plants, and can make the water unsuitable for swimming or drinking. They also release phosphorus normally locked up in bottom sediments and aquatic fauna, and lower the abundance of insects by predation and loss of habitat.</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19</a:t>
            </a:fld>
            <a:endParaRPr lang="en-CA"/>
          </a:p>
        </p:txBody>
      </p:sp>
    </p:spTree>
    <p:extLst>
      <p:ext uri="{BB962C8B-B14F-4D97-AF65-F5344CB8AC3E}">
        <p14:creationId xmlns:p14="http://schemas.microsoft.com/office/powerpoint/2010/main" val="31034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DUC.</a:t>
            </a:r>
          </a:p>
          <a:p>
            <a:endParaRPr lang="en-US" dirty="0"/>
          </a:p>
          <a:p>
            <a:r>
              <a:rPr lang="en-US" sz="1200" b="0" i="0" u="none" strike="noStrike" kern="1200" dirty="0">
                <a:solidFill>
                  <a:schemeClr val="tx1"/>
                </a:solidFill>
                <a:effectLst/>
                <a:latin typeface="+mn-lt"/>
                <a:ea typeface="+mn-ea"/>
                <a:cs typeface="+mn-cs"/>
              </a:rPr>
              <a:t>Resources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Hinterland Who’s Who (HWW): https://www.hww.ca/en/wild-spaces/wetlands.html</a:t>
            </a:r>
          </a:p>
          <a:p>
            <a:r>
              <a:rPr lang="en-US" sz="1200" b="0" i="0" u="none" strike="noStrike" kern="1200" dirty="0">
                <a:solidFill>
                  <a:schemeClr val="tx1"/>
                </a:solidFill>
                <a:effectLst/>
                <a:latin typeface="+mn-lt"/>
                <a:ea typeface="+mn-ea"/>
                <a:cs typeface="+mn-cs"/>
              </a:rPr>
              <a:t>Ducks Unlimited Canada: https://www.ducks.ca/our-work/wetlands/</a:t>
            </a:r>
          </a:p>
          <a:p>
            <a:r>
              <a:rPr lang="en-US" sz="1200" b="0" i="0" u="none" strike="noStrike" kern="1200" dirty="0">
                <a:solidFill>
                  <a:schemeClr val="tx1"/>
                </a:solidFill>
                <a:effectLst/>
                <a:latin typeface="+mn-lt"/>
                <a:ea typeface="+mn-ea"/>
                <a:cs typeface="+mn-cs"/>
              </a:rPr>
              <a:t>Ducks Unlimited Canada: https://www.ducks.ca/assets/2014/12/field-guide-low-res.pdf</a:t>
            </a:r>
          </a:p>
          <a:p>
            <a:r>
              <a:rPr lang="en-US" sz="1200" b="0" i="0" u="none" strike="noStrike" kern="1200" dirty="0">
                <a:solidFill>
                  <a:schemeClr val="tx1"/>
                </a:solidFill>
                <a:effectLst/>
                <a:latin typeface="+mn-lt"/>
                <a:ea typeface="+mn-ea"/>
                <a:cs typeface="+mn-cs"/>
              </a:rPr>
              <a:t>Canadian Wetland Classification (CWC): https://www.gret-perg.ulaval.ca/fileadmin/fichiers/fichiersGRET/pdf/Doc_generale/Wetlands.pdf</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a:t>
            </a:fld>
            <a:endParaRPr lang="en-CA"/>
          </a:p>
        </p:txBody>
      </p:sp>
    </p:spTree>
    <p:extLst>
      <p:ext uri="{BB962C8B-B14F-4D97-AF65-F5344CB8AC3E}">
        <p14:creationId xmlns:p14="http://schemas.microsoft.com/office/powerpoint/2010/main" val="321698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r>
              <a:rPr lang="en-US" dirty="0"/>
              <a:t>https://www.iowadnr.gov/idnr/Fishing/Iowa-Fish-Species/Fish-Details/SpeciesCode/CAP</a:t>
            </a:r>
          </a:p>
          <a:p>
            <a:endParaRPr lang="en-US" dirty="0"/>
          </a:p>
          <a:p>
            <a:endParaRPr lang="en-US" dirty="0"/>
          </a:p>
          <a:p>
            <a:r>
              <a:rPr lang="en-US" b="0" i="0" dirty="0">
                <a:solidFill>
                  <a:srgbClr val="333333"/>
                </a:solidFill>
                <a:effectLst/>
                <a:latin typeface="Noto Sans"/>
              </a:rPr>
              <a:t>Carp are omnivorous feeders, taking both vegetable and animal matter. Aquatic insects, crustaceans, and small mollusks make up the bulk of their diet. They are particularly fond of tender roots and shoots of young aquatic plants.</a:t>
            </a:r>
            <a:endParaRPr lang="en-US" dirty="0"/>
          </a:p>
        </p:txBody>
      </p:sp>
      <p:sp>
        <p:nvSpPr>
          <p:cNvPr id="4" name="Slide Number Placeholder 3"/>
          <p:cNvSpPr>
            <a:spLocks noGrp="1"/>
          </p:cNvSpPr>
          <p:nvPr>
            <p:ph type="sldNum" sz="quarter" idx="5"/>
          </p:nvPr>
        </p:nvSpPr>
        <p:spPr/>
        <p:txBody>
          <a:bodyPr/>
          <a:lstStyle/>
          <a:p>
            <a:fld id="{EF7B84BF-4991-4DD1-85D4-E8A8B5C9AE35}" type="slidenum">
              <a:rPr lang="en-CA" smtClean="0"/>
              <a:t>20</a:t>
            </a:fld>
            <a:endParaRPr lang="en-CA"/>
          </a:p>
        </p:txBody>
      </p:sp>
    </p:spTree>
    <p:extLst>
      <p:ext uri="{BB962C8B-B14F-4D97-AF65-F5344CB8AC3E}">
        <p14:creationId xmlns:p14="http://schemas.microsoft.com/office/powerpoint/2010/main" val="335808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201F1E"/>
                </a:solidFill>
                <a:effectLst/>
                <a:latin typeface="Calibri" panose="020F0502020204030204" pitchFamily="34" charset="0"/>
              </a:rPr>
              <a:t>The Freshwater Fishes of Manitoba by Kenneth W. Stewart and Douglas A. Watkinson</a:t>
            </a:r>
            <a:endParaRPr lang="en-US" dirty="0"/>
          </a:p>
          <a:p>
            <a:endParaRPr lang="en-US" b="0" i="0" dirty="0">
              <a:solidFill>
                <a:srgbClr val="222222"/>
              </a:solidFill>
              <a:effectLst/>
              <a:latin typeface="Georgia" panose="02040502050405020303" pitchFamily="18"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21</a:t>
            </a:fld>
            <a:endParaRPr lang="en-CA"/>
          </a:p>
        </p:txBody>
      </p:sp>
    </p:spTree>
    <p:extLst>
      <p:ext uri="{BB962C8B-B14F-4D97-AF65-F5344CB8AC3E}">
        <p14:creationId xmlns:p14="http://schemas.microsoft.com/office/powerpoint/2010/main" val="2444944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F7B84BF-4991-4DD1-85D4-E8A8B5C9AE35}" type="slidenum">
              <a:rPr lang="en-CA" smtClean="0"/>
              <a:t>22</a:t>
            </a:fld>
            <a:endParaRPr lang="en-CA"/>
          </a:p>
        </p:txBody>
      </p:sp>
    </p:spTree>
    <p:extLst>
      <p:ext uri="{BB962C8B-B14F-4D97-AF65-F5344CB8AC3E}">
        <p14:creationId xmlns:p14="http://schemas.microsoft.com/office/powerpoint/2010/main" val="2553065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F7B84BF-4991-4DD1-85D4-E8A8B5C9AE35}" type="slidenum">
              <a:rPr lang="en-CA" smtClean="0"/>
              <a:t>23</a:t>
            </a:fld>
            <a:endParaRPr lang="en-CA"/>
          </a:p>
        </p:txBody>
      </p:sp>
    </p:spTree>
    <p:extLst>
      <p:ext uri="{BB962C8B-B14F-4D97-AF65-F5344CB8AC3E}">
        <p14:creationId xmlns:p14="http://schemas.microsoft.com/office/powerpoint/2010/main" val="2872131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201F1E"/>
                </a:solidFill>
                <a:effectLst/>
                <a:latin typeface="Calibri" panose="020F0502020204030204" pitchFamily="34" charset="0"/>
              </a:rPr>
              <a:t>The Freshwater Fishes of Manitoba by Kenneth W. Stewart and Douglas A. Watkinson</a:t>
            </a:r>
            <a:endParaRPr lang="en-US" dirty="0"/>
          </a:p>
          <a:p>
            <a:pPr algn="l"/>
            <a:endParaRPr lang="en-US" b="0" i="0" dirty="0">
              <a:solidFill>
                <a:srgbClr val="222222"/>
              </a:solidFill>
              <a:effectLst/>
              <a:latin typeface="Georgia" panose="02040502050405020303" pitchFamily="18"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24</a:t>
            </a:fld>
            <a:endParaRPr lang="en-CA"/>
          </a:p>
        </p:txBody>
      </p:sp>
    </p:spTree>
    <p:extLst>
      <p:ext uri="{BB962C8B-B14F-4D97-AF65-F5344CB8AC3E}">
        <p14:creationId xmlns:p14="http://schemas.microsoft.com/office/powerpoint/2010/main" val="3006439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25</a:t>
            </a:fld>
            <a:endParaRPr lang="en-CA"/>
          </a:p>
        </p:txBody>
      </p:sp>
    </p:spTree>
    <p:extLst>
      <p:ext uri="{BB962C8B-B14F-4D97-AF65-F5344CB8AC3E}">
        <p14:creationId xmlns:p14="http://schemas.microsoft.com/office/powerpoint/2010/main" val="258398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DUC.</a:t>
            </a:r>
          </a:p>
          <a:p>
            <a:endParaRPr lang="en-CA" dirty="0"/>
          </a:p>
          <a:p>
            <a:r>
              <a:rPr lang="en-CA" dirty="0"/>
              <a:t>Sources:</a:t>
            </a:r>
          </a:p>
          <a:p>
            <a:endParaRPr lang="en-CA" dirty="0"/>
          </a:p>
          <a:p>
            <a:r>
              <a:rPr lang="en-CA" dirty="0"/>
              <a:t>https://www.canada.ca/en/environment-climate-change/services/biodiversity/why-invasive-alien-species-are-problem.html</a:t>
            </a:r>
          </a:p>
          <a:p>
            <a:endParaRPr lang="en-CA" dirty="0"/>
          </a:p>
          <a:p>
            <a:r>
              <a:rPr lang="en-CA" dirty="0"/>
              <a:t>https://www.invasivespeciescentre.ca/learn/</a:t>
            </a:r>
          </a:p>
          <a:p>
            <a:endParaRPr lang="en-CA" dirty="0"/>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26</a:t>
            </a:fld>
            <a:endParaRPr lang="en-CA"/>
          </a:p>
        </p:txBody>
      </p:sp>
    </p:spTree>
    <p:extLst>
      <p:ext uri="{BB962C8B-B14F-4D97-AF65-F5344CB8AC3E}">
        <p14:creationId xmlns:p14="http://schemas.microsoft.com/office/powerpoint/2010/main" val="3187512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27</a:t>
            </a:fld>
            <a:endParaRPr lang="en-CA"/>
          </a:p>
        </p:txBody>
      </p:sp>
    </p:spTree>
    <p:extLst>
      <p:ext uri="{BB962C8B-B14F-4D97-AF65-F5344CB8AC3E}">
        <p14:creationId xmlns:p14="http://schemas.microsoft.com/office/powerpoint/2010/main" val="389644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https://link.springer.com/referenceworkentry/10.1007%2F978-94-007-6173-5_190-1#:~:text=Netley%2DLibau%20Marsh%20(222%20km,important%20wildlife%20and%20fisheries%20habitat.</a:t>
            </a:r>
          </a:p>
          <a:p>
            <a:endParaRPr lang="en-US" dirty="0"/>
          </a:p>
          <a:p>
            <a:r>
              <a:rPr lang="en-US" b="0" i="0" dirty="0" err="1">
                <a:solidFill>
                  <a:srgbClr val="333333"/>
                </a:solidFill>
                <a:effectLst/>
                <a:latin typeface="Georgia" panose="02040502050405020303" pitchFamily="18" charset="0"/>
              </a:rPr>
              <a:t>Netley-Libau</a:t>
            </a:r>
            <a:r>
              <a:rPr lang="en-US" b="0" i="0" dirty="0">
                <a:solidFill>
                  <a:srgbClr val="333333"/>
                </a:solidFill>
                <a:effectLst/>
                <a:latin typeface="Georgia" panose="02040502050405020303" pitchFamily="18" charset="0"/>
              </a:rPr>
              <a:t> Marsh (222 km</a:t>
            </a:r>
            <a:r>
              <a:rPr lang="en-US" b="0" i="0" baseline="30000" dirty="0">
                <a:solidFill>
                  <a:srgbClr val="333333"/>
                </a:solidFill>
                <a:effectLst/>
                <a:latin typeface="Georgia" panose="02040502050405020303" pitchFamily="18" charset="0"/>
              </a:rPr>
              <a:t>2</a:t>
            </a:r>
            <a:r>
              <a:rPr lang="en-US" b="0" i="0" dirty="0">
                <a:solidFill>
                  <a:srgbClr val="333333"/>
                </a:solidFill>
                <a:effectLst/>
                <a:latin typeface="Georgia" panose="02040502050405020303" pitchFamily="18" charset="0"/>
              </a:rPr>
              <a:t>) on Lake Winnipeg, and Delta Marsh (185 km</a:t>
            </a:r>
            <a:r>
              <a:rPr lang="en-US" b="0" i="0" baseline="30000" dirty="0">
                <a:solidFill>
                  <a:srgbClr val="333333"/>
                </a:solidFill>
                <a:effectLst/>
                <a:latin typeface="Georgia" panose="02040502050405020303" pitchFamily="18" charset="0"/>
              </a:rPr>
              <a:t>2</a:t>
            </a:r>
            <a:r>
              <a:rPr lang="en-US" b="0" i="0" dirty="0">
                <a:solidFill>
                  <a:srgbClr val="333333"/>
                </a:solidFill>
                <a:effectLst/>
                <a:latin typeface="Georgia" panose="02040502050405020303" pitchFamily="18" charset="0"/>
              </a:rPr>
              <a:t>) on Lake Manitoba, are believed to be the largest freshwater coastal wetlands in North America. These wetlands provide many benefits to their adjoining lakes, and provide important wildlife and fisheries habitat. However, lake-level regulation, nonpoint source nutrient pollution and invasive species are significant threats to these coastal wetlands and the ecosystem benefits they provide.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F7B84BF-4991-4DD1-85D4-E8A8B5C9AE35}" type="slidenum">
              <a:rPr lang="en-CA" smtClean="0"/>
              <a:t>28</a:t>
            </a:fld>
            <a:endParaRPr lang="en-CA"/>
          </a:p>
        </p:txBody>
      </p:sp>
    </p:spTree>
    <p:extLst>
      <p:ext uri="{BB962C8B-B14F-4D97-AF65-F5344CB8AC3E}">
        <p14:creationId xmlns:p14="http://schemas.microsoft.com/office/powerpoint/2010/main" val="3805185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r>
              <a:rPr lang="en-CA" dirty="0"/>
              <a:t>: </a:t>
            </a:r>
            <a:r>
              <a:rPr lang="en-US" b="0" i="0" dirty="0">
                <a:solidFill>
                  <a:srgbClr val="201F1E"/>
                </a:solidFill>
                <a:effectLst/>
                <a:latin typeface="Calibri" panose="020F0502020204030204" pitchFamily="34" charset="0"/>
              </a:rPr>
              <a:t>Ducks Unlimited Canada. Unpublished data.</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Delta Marsh consists of a series of large open bays, isolated ponds, former river channels, flooded emergent vegetation, wet meadows, low prairie, and uplands. The channels are remnants of the Assiniboine River when it flowed north into Lake Manitoba approximately 4500 to 2000 years ago (Teller and Last 1981). </a:t>
            </a:r>
            <a:endParaRPr lang="en-US" dirty="0"/>
          </a:p>
        </p:txBody>
      </p:sp>
      <p:sp>
        <p:nvSpPr>
          <p:cNvPr id="4" name="Slide Number Placeholder 3"/>
          <p:cNvSpPr>
            <a:spLocks noGrp="1"/>
          </p:cNvSpPr>
          <p:nvPr>
            <p:ph type="sldNum" sz="quarter" idx="5"/>
          </p:nvPr>
        </p:nvSpPr>
        <p:spPr/>
        <p:txBody>
          <a:bodyPr/>
          <a:lstStyle/>
          <a:p>
            <a:fld id="{EF7B84BF-4991-4DD1-85D4-E8A8B5C9AE35}" type="slidenum">
              <a:rPr lang="en-CA" smtClean="0"/>
              <a:t>29</a:t>
            </a:fld>
            <a:endParaRPr lang="en-CA"/>
          </a:p>
        </p:txBody>
      </p:sp>
    </p:spTree>
    <p:extLst>
      <p:ext uri="{BB962C8B-B14F-4D97-AF65-F5344CB8AC3E}">
        <p14:creationId xmlns:p14="http://schemas.microsoft.com/office/powerpoint/2010/main" val="7460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Source:</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CWC:</a:t>
            </a:r>
          </a:p>
          <a:p>
            <a:r>
              <a:rPr lang="en-US" dirty="0"/>
              <a:t>What is a Wetland? A wetland is defined as: land that is saturated with water long enough to promote wetland or aquatic processes as indicated by poorly drained soils, hydrophytic vegetation and various kinds of biological activity which are adapted to a wet environment (National Wetlands Working Group 1988)</a:t>
            </a:r>
          </a:p>
          <a:p>
            <a:endParaRPr lang="en-US" dirty="0"/>
          </a:p>
          <a:p>
            <a:r>
              <a:rPr lang="en-US" dirty="0"/>
              <a:t>OR</a:t>
            </a:r>
          </a:p>
          <a:p>
            <a:endParaRPr lang="en-US" dirty="0"/>
          </a:p>
          <a:p>
            <a:r>
              <a:rPr lang="en-US" b="0" i="0" dirty="0">
                <a:solidFill>
                  <a:srgbClr val="000000"/>
                </a:solidFill>
                <a:effectLst/>
                <a:latin typeface="Fira Sans"/>
              </a:rPr>
              <a:t>HWW</a:t>
            </a:r>
          </a:p>
          <a:p>
            <a:r>
              <a:rPr lang="en-US" b="0" i="0" dirty="0">
                <a:solidFill>
                  <a:srgbClr val="000000"/>
                </a:solidFill>
                <a:effectLst/>
                <a:latin typeface="Fira Sans"/>
              </a:rPr>
              <a:t>A wetland is simply any area of land that is covered with water for a part of the day or year.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3">
                    <a:lumMod val="50000"/>
                  </a:schemeClr>
                </a:solidFill>
              </a:rPr>
              <a:t>A</a:t>
            </a:r>
            <a:r>
              <a:rPr lang="en-CA" sz="1200" b="1" dirty="0">
                <a:solidFill>
                  <a:schemeClr val="accent3">
                    <a:lumMod val="50000"/>
                  </a:schemeClr>
                </a:solidFill>
              </a:rPr>
              <a:t> wetland </a:t>
            </a:r>
            <a:r>
              <a:rPr lang="en-CA" sz="1200" dirty="0">
                <a:solidFill>
                  <a:schemeClr val="accent3">
                    <a:lumMod val="50000"/>
                  </a:schemeClr>
                </a:solidFill>
              </a:rPr>
              <a:t>is</a:t>
            </a:r>
            <a:r>
              <a:rPr lang="en-CA" sz="1200" b="1" dirty="0">
                <a:solidFill>
                  <a:schemeClr val="accent3">
                    <a:lumMod val="50000"/>
                  </a:schemeClr>
                </a:solidFill>
              </a:rPr>
              <a:t> </a:t>
            </a:r>
            <a:r>
              <a:rPr lang="en-CA" sz="1200" dirty="0">
                <a:solidFill>
                  <a:schemeClr val="accent3">
                    <a:lumMod val="50000"/>
                  </a:schemeClr>
                </a:solidFill>
              </a:rPr>
              <a:t>an area of land that is permanently or periodically saturated with water. The water is 2 metres deep or less, allowing the water-loving plants to get enough sunlight to grow. </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a:t>
            </a:fld>
            <a:endParaRPr lang="en-CA" dirty="0"/>
          </a:p>
        </p:txBody>
      </p:sp>
    </p:spTree>
    <p:extLst>
      <p:ext uri="{BB962C8B-B14F-4D97-AF65-F5344CB8AC3E}">
        <p14:creationId xmlns:p14="http://schemas.microsoft.com/office/powerpoint/2010/main" val="404430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Source: https://en.wikipedia.org/wiki/Delta_Marsh</a:t>
            </a:r>
          </a:p>
          <a:p>
            <a:pPr marL="0" indent="0">
              <a:buFont typeface="+mj-lt"/>
              <a:buNone/>
            </a:pPr>
            <a:endParaRPr lang="en-US" dirty="0"/>
          </a:p>
          <a:p>
            <a:pPr marL="0" indent="0">
              <a:buFont typeface="+mj-lt"/>
              <a:buNone/>
            </a:pPr>
            <a:endParaRPr lang="en-CA" dirty="0"/>
          </a:p>
          <a:p>
            <a:pPr marL="0" indent="0">
              <a:buFont typeface="+mj-lt"/>
              <a:buNone/>
            </a:pPr>
            <a:endParaRPr lang="en-CA" dirty="0"/>
          </a:p>
          <a:p>
            <a:pPr marL="0" indent="0">
              <a:buFont typeface="+mj-lt"/>
              <a:buNone/>
            </a:pPr>
            <a:endParaRPr lang="en-CA" dirty="0"/>
          </a:p>
          <a:p>
            <a:pPr marL="0" indent="0">
              <a:buFont typeface="+mj-lt"/>
              <a:buNone/>
            </a:pP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30</a:t>
            </a:fld>
            <a:endParaRPr lang="en-CA"/>
          </a:p>
        </p:txBody>
      </p:sp>
    </p:spTree>
    <p:extLst>
      <p:ext uri="{BB962C8B-B14F-4D97-AF65-F5344CB8AC3E}">
        <p14:creationId xmlns:p14="http://schemas.microsoft.com/office/powerpoint/2010/main" val="2299419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CA" dirty="0"/>
              <a:t>https://www.ramsar.org/sites-countries/wetlands-of-international-importance</a:t>
            </a:r>
          </a:p>
          <a:p>
            <a:r>
              <a:rPr lang="en-CA" dirty="0"/>
              <a:t>https://www.ramsar.org/wetland/Canada</a:t>
            </a:r>
          </a:p>
          <a:p>
            <a:r>
              <a:rPr lang="en-CA" dirty="0"/>
              <a:t>https://rsis.ramsar.org/ris/238 – write-up is currently incorrect (discusses a wetland in BC) but looking into getting it corrected</a:t>
            </a:r>
          </a:p>
          <a:p>
            <a:endParaRPr lang="en-CA" dirty="0"/>
          </a:p>
          <a:p>
            <a:r>
              <a:rPr lang="en-CA" b="1" dirty="0"/>
              <a:t>True: </a:t>
            </a:r>
            <a:r>
              <a:rPr lang="en-CA" dirty="0"/>
              <a:t>Delta Marsh is a recognized Ramsar Site.</a:t>
            </a:r>
          </a:p>
        </p:txBody>
      </p:sp>
      <p:sp>
        <p:nvSpPr>
          <p:cNvPr id="4" name="Slide Number Placeholder 3"/>
          <p:cNvSpPr>
            <a:spLocks noGrp="1"/>
          </p:cNvSpPr>
          <p:nvPr>
            <p:ph type="sldNum" sz="quarter" idx="5"/>
          </p:nvPr>
        </p:nvSpPr>
        <p:spPr/>
        <p:txBody>
          <a:bodyPr/>
          <a:lstStyle/>
          <a:p>
            <a:fld id="{EF7B84BF-4991-4DD1-85D4-E8A8B5C9AE35}" type="slidenum">
              <a:rPr lang="en-CA" smtClean="0"/>
              <a:t>31</a:t>
            </a:fld>
            <a:endParaRPr lang="en-CA"/>
          </a:p>
        </p:txBody>
      </p:sp>
    </p:spTree>
    <p:extLst>
      <p:ext uri="{BB962C8B-B14F-4D97-AF65-F5344CB8AC3E}">
        <p14:creationId xmlns:p14="http://schemas.microsoft.com/office/powerpoint/2010/main" val="2628502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0" i="0" dirty="0">
                <a:solidFill>
                  <a:srgbClr val="201F1E"/>
                </a:solidFill>
                <a:effectLst/>
                <a:latin typeface="Calibri" panose="020F0502020204030204" pitchFamily="34" charset="0"/>
              </a:rPr>
              <a:t>Ducks Unlimited Canada. Unpublished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1F1E"/>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False: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four channels that transect the ridge and connect the marsh to the lake;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Clandeboye</a:t>
            </a:r>
            <a:r>
              <a:rPr lang="en-US" sz="1800" dirty="0">
                <a:effectLst/>
                <a:latin typeface="Calibri" panose="020F0502020204030204" pitchFamily="34" charset="0"/>
                <a:ea typeface="Calibri" panose="020F0502020204030204" pitchFamily="34" charset="0"/>
                <a:cs typeface="Times New Roman" panose="02020603050405020304" pitchFamily="18" charset="0"/>
              </a:rPr>
              <a:t> Channel, Delta Channel, Cram Creek, and Deep Creek. These channels allow the exchange of water, sediment, nutrients, and fish between the marsh and lake. Water exchange is primarily driven by wind strength and direction, with flows in the channels frequently reversing direction. North winds push lake water into the marsh, while south winds move water out of the marsh. It consists of a series of large open bays, isolated ponds, former river channels, flooded emergent vegetation, wet meadows, low prairie, and uplands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32</a:t>
            </a:fld>
            <a:endParaRPr lang="en-CA"/>
          </a:p>
        </p:txBody>
      </p:sp>
    </p:spTree>
    <p:extLst>
      <p:ext uri="{BB962C8B-B14F-4D97-AF65-F5344CB8AC3E}">
        <p14:creationId xmlns:p14="http://schemas.microsoft.com/office/powerpoint/2010/main" val="778771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endParaRPr lang="en-US" dirty="0"/>
          </a:p>
          <a:p>
            <a:r>
              <a:rPr lang="en-CA" dirty="0"/>
              <a:t>https://www.ibacanada.ca/site.jsp?siteID=MB001</a:t>
            </a:r>
          </a:p>
        </p:txBody>
      </p:sp>
      <p:sp>
        <p:nvSpPr>
          <p:cNvPr id="4" name="Slide Number Placeholder 3"/>
          <p:cNvSpPr>
            <a:spLocks noGrp="1"/>
          </p:cNvSpPr>
          <p:nvPr>
            <p:ph type="sldNum" sz="quarter" idx="5"/>
          </p:nvPr>
        </p:nvSpPr>
        <p:spPr/>
        <p:txBody>
          <a:bodyPr/>
          <a:lstStyle/>
          <a:p>
            <a:fld id="{EF7B84BF-4991-4DD1-85D4-E8A8B5C9AE35}" type="slidenum">
              <a:rPr lang="en-CA" smtClean="0"/>
              <a:t>33</a:t>
            </a:fld>
            <a:endParaRPr lang="en-CA"/>
          </a:p>
        </p:txBody>
      </p:sp>
    </p:spTree>
    <p:extLst>
      <p:ext uri="{BB962C8B-B14F-4D97-AF65-F5344CB8AC3E}">
        <p14:creationId xmlns:p14="http://schemas.microsoft.com/office/powerpoint/2010/main" val="111332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endParaRPr lang="en-US" b="0" i="0" dirty="0">
              <a:solidFill>
                <a:srgbClr val="201F1E"/>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1F1E"/>
                </a:solidFill>
                <a:effectLst/>
                <a:latin typeface="Calibri" panose="020F0502020204030204" pitchFamily="34" charset="0"/>
              </a:rPr>
              <a:t>Ducks Unlimited Canada. Unpublished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226695">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clarity and submersed aquatic vegetation (SAV) play important ecological roles in shallow water ecosystems such as Delta Marsh. High water clarity promotes SAV growth by allowing increased light penetration through the water column (Robel 1961, Hanson and Butler 1994a). Areas with healthy SAV communities serve as spawning, refuge, and feeding habitat for many species of fish (Randall et al. 1995, Weaver et al. 1997,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Seilheimer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Chow-Fraser 2006, Cvetkovic et al. 2009, Miller et al. 2018). Associated invertebrates are food sources for both fish and waterfowl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Bartonek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Hickey 1969, Keast 1984,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DuBowy</a:t>
            </a:r>
            <a:r>
              <a:rPr lang="en-US" sz="1800" dirty="0">
                <a:effectLst/>
                <a:latin typeface="Calibri" panose="020F0502020204030204" pitchFamily="34" charset="0"/>
                <a:ea typeface="Calibri" panose="020F0502020204030204" pitchFamily="34" charset="0"/>
                <a:cs typeface="Times New Roman" panose="02020603050405020304" pitchFamily="18" charset="0"/>
              </a:rPr>
              <a:t> 1985, Hann 1995, Miller et al. 2018), and the vegetative parts of plants are consumed by some waterfowl species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Collias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Collias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1963,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Bartonek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Hickey 1969, Anderson and Low 1976,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DuBowy</a:t>
            </a:r>
            <a:r>
              <a:rPr lang="en-US" sz="1800" dirty="0">
                <a:effectLst/>
                <a:latin typeface="Calibri" panose="020F0502020204030204" pitchFamily="34" charset="0"/>
                <a:ea typeface="Calibri" panose="020F0502020204030204" pitchFamily="34" charset="0"/>
                <a:cs typeface="Times New Roman" panose="02020603050405020304" pitchFamily="18" charset="0"/>
              </a:rPr>
              <a:t> 1985). SAV in turn helps maintain a clear water state through several pathways: reducing sediment and nutrient suspension caused by wave action (Hamilton and Mitchell 1996,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Horppil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Nurminen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2005), acting as a refugia for zooplankton that consume phytoplankton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Scheffer</a:t>
            </a:r>
            <a:r>
              <a:rPr lang="en-US" sz="1800" dirty="0">
                <a:effectLst/>
                <a:latin typeface="Calibri" panose="020F0502020204030204" pitchFamily="34" charset="0"/>
                <a:ea typeface="Calibri" panose="020F0502020204030204" pitchFamily="34" charset="0"/>
                <a:cs typeface="Times New Roman" panose="02020603050405020304" pitchFamily="18" charset="0"/>
              </a:rPr>
              <a:t> 1999,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Celewicz-Goldyn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Kuczynska-Kippen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2017), competing with phytoplankton for nutrients (van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Donk</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1990), and potentially limiting algae growth through allelopathy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Wium</a:t>
            </a:r>
            <a:r>
              <a:rPr lang="en-US" sz="1800" dirty="0">
                <a:effectLst/>
                <a:latin typeface="Calibri" panose="020F0502020204030204" pitchFamily="34" charset="0"/>
                <a:ea typeface="Calibri" panose="020F0502020204030204" pitchFamily="34" charset="0"/>
                <a:cs typeface="Times New Roman" panose="02020603050405020304" pitchFamily="18" charset="0"/>
              </a:rPr>
              <a:t>-Andersen et al. 1982,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Körner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Nicklish</a:t>
            </a:r>
            <a:r>
              <a:rPr lang="en-US" sz="1800" dirty="0">
                <a:effectLst/>
                <a:latin typeface="Calibri" panose="020F0502020204030204" pitchFamily="34" charset="0"/>
                <a:ea typeface="Calibri" panose="020F0502020204030204" pitchFamily="34" charset="0"/>
                <a:cs typeface="Times New Roman" panose="02020603050405020304" pitchFamily="18" charset="0"/>
              </a:rPr>
              <a:t> 2002, Hilt and Gross 2008).</a:t>
            </a:r>
          </a:p>
          <a:p>
            <a:pPr marL="0" marR="0" indent="226695">
              <a:lnSpc>
                <a:spcPct val="115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 Carp biomass has been shown to negatively impact water clarity and SAV assemblages; indirectly by increasing suspended solids and turbidity, and lowering light penetration (Lougheed et al. 1998,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Parkos</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2003, Badiou and Goldsborough 2010, 2015, Weber &amp; Brown 2015,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Kaemingk</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2016), and directly through uprooting and stem breakage of SAV during feeding and spawning activities (Tyron 1954,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Crivelli</a:t>
            </a:r>
            <a:r>
              <a:rPr lang="en-US" sz="1800" dirty="0">
                <a:effectLst/>
                <a:latin typeface="Calibri" panose="020F0502020204030204" pitchFamily="34" charset="0"/>
                <a:ea typeface="Calibri" panose="020F0502020204030204" pitchFamily="34" charset="0"/>
                <a:cs typeface="Times New Roman" panose="02020603050405020304" pitchFamily="18" charset="0"/>
              </a:rPr>
              <a:t> 1983). Carp absence-presence studies in shallow water ecosystems have demonstrated a switch from a clear water, SAV dominated phase to a turbid, phytoplankton dominated phase (Lougheed et al. 1998, Zambrano and Hinojosa 1999,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Hnatiuk</a:t>
            </a:r>
            <a:r>
              <a:rPr lang="en-US" sz="1800" dirty="0">
                <a:effectLst/>
                <a:latin typeface="Calibri" panose="020F0502020204030204" pitchFamily="34" charset="0"/>
                <a:ea typeface="Calibri" panose="020F0502020204030204" pitchFamily="34" charset="0"/>
                <a:cs typeface="Times New Roman" panose="02020603050405020304" pitchFamily="18" charset="0"/>
              </a:rPr>
              <a:t> 2006, Bajer et al. 2009,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Kaemingk</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2016). Conversely, other studies have documented an opposite shift from a turbid to a clear water state after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benthivorous</a:t>
            </a:r>
            <a:r>
              <a:rPr lang="en-US" sz="1800" dirty="0">
                <a:effectLst/>
                <a:latin typeface="Calibri" panose="020F0502020204030204" pitchFamily="34" charset="0"/>
                <a:ea typeface="Calibri" panose="020F0502020204030204" pitchFamily="34" charset="0"/>
                <a:cs typeface="Times New Roman" panose="02020603050405020304" pitchFamily="18" charset="0"/>
              </a:rPr>
              <a:t> fish (especially Carp) have been removed or partially excluded, which triggers an increase in growth, extent, and diversity of SAV (Meijer et al. 1990, Ivey et al. 1998, Schrage and Downing 2004,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Kaemingk</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al. 2016).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1F1E"/>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34</a:t>
            </a:fld>
            <a:endParaRPr lang="en-CA"/>
          </a:p>
        </p:txBody>
      </p:sp>
    </p:spTree>
    <p:extLst>
      <p:ext uri="{BB962C8B-B14F-4D97-AF65-F5344CB8AC3E}">
        <p14:creationId xmlns:p14="http://schemas.microsoft.com/office/powerpoint/2010/main" val="1251206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of a Walleye.</a:t>
            </a:r>
          </a:p>
          <a:p>
            <a:endParaRPr lang="en-US" dirty="0"/>
          </a:p>
          <a:p>
            <a:endParaRPr lang="en-US" dirty="0"/>
          </a:p>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1F1E"/>
                </a:solidFill>
                <a:effectLst/>
                <a:latin typeface="Calibri" panose="020F0502020204030204" pitchFamily="34" charset="0"/>
              </a:rPr>
              <a:t>Ducks Unlimited Canada. Unpublished data.</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31 species of fish reported from Delta Marsh (Table 1.1). Nine species are not native to the marsh or Lake Manitoba.</a:t>
            </a:r>
          </a:p>
          <a:p>
            <a:endParaRPr lang="en-US" sz="1800" dirty="0">
              <a:effectLst/>
              <a:latin typeface="Calibri" panose="020F0502020204030204" pitchFamily="34" charset="0"/>
              <a:cs typeface="Times New Roman" panose="02020603050405020304" pitchFamily="18" charset="0"/>
            </a:endParaRPr>
          </a:p>
          <a:p>
            <a:pPr eaLnBrk="0" hangingPunct="0">
              <a:tabLst>
                <a:tab pos="114300" algn="l"/>
                <a:tab pos="2514600" algn="l"/>
              </a:tabLst>
            </a:pPr>
            <a:r>
              <a:rPr lang="en-US" sz="1200" b="1" dirty="0" err="1">
                <a:solidFill>
                  <a:srgbClr val="000000"/>
                </a:solidFill>
                <a:latin typeface="Calibri" pitchFamily="34" charset="0"/>
              </a:rPr>
              <a:t>Hiodontidae</a:t>
            </a:r>
            <a:endParaRPr lang="en-US" sz="1200" b="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Hiodon</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alosoides</a:t>
            </a:r>
            <a:r>
              <a:rPr lang="en-US" sz="1200" b="1" dirty="0">
                <a:solidFill>
                  <a:srgbClr val="000000"/>
                </a:solidFill>
                <a:latin typeface="Calibri" pitchFamily="34" charset="0"/>
              </a:rPr>
              <a:t>	goldeye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Hiodon</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tergisus</a:t>
            </a:r>
            <a:r>
              <a:rPr lang="en-US" sz="1200" b="1" dirty="0">
                <a:solidFill>
                  <a:srgbClr val="000000"/>
                </a:solidFill>
                <a:latin typeface="Calibri" pitchFamily="34" charset="0"/>
              </a:rPr>
              <a:t>	mooneye</a:t>
            </a:r>
          </a:p>
          <a:p>
            <a:pPr eaLnBrk="0" hangingPunct="0">
              <a:spcBef>
                <a:spcPct val="25000"/>
              </a:spcBef>
              <a:tabLst>
                <a:tab pos="114300" algn="l"/>
                <a:tab pos="2514600" algn="l"/>
              </a:tabLst>
            </a:pPr>
            <a:r>
              <a:rPr lang="en-US" sz="1200" b="1" dirty="0">
                <a:solidFill>
                  <a:srgbClr val="000000"/>
                </a:solidFill>
                <a:latin typeface="Calibri" pitchFamily="34" charset="0"/>
              </a:rPr>
              <a:t>Catostomidae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Carpiodes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cyprinus</a:t>
            </a:r>
            <a:r>
              <a:rPr lang="en-US" sz="1200" b="1" dirty="0">
                <a:solidFill>
                  <a:srgbClr val="000000"/>
                </a:solidFill>
                <a:latin typeface="Calibri" pitchFamily="34" charset="0"/>
              </a:rPr>
              <a:t>	quillback</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Catostomus </a:t>
            </a:r>
            <a:r>
              <a:rPr lang="en-US" sz="1200" b="1" i="1" dirty="0" err="1">
                <a:solidFill>
                  <a:srgbClr val="000000"/>
                </a:solidFill>
                <a:latin typeface="Calibri" pitchFamily="34" charset="0"/>
              </a:rPr>
              <a:t>commersoni</a:t>
            </a:r>
            <a:r>
              <a:rPr lang="en-US" sz="1200" b="1" dirty="0">
                <a:solidFill>
                  <a:srgbClr val="000000"/>
                </a:solidFill>
                <a:latin typeface="Calibri" pitchFamily="34" charset="0"/>
              </a:rPr>
              <a:t>	white sucker</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FF"/>
                </a:solidFill>
                <a:latin typeface="Calibri" pitchFamily="34" charset="0"/>
              </a:rPr>
              <a:t>	</a:t>
            </a:r>
            <a:r>
              <a:rPr lang="en-US" sz="1200" b="1" i="1" u="sng" dirty="0" err="1">
                <a:solidFill>
                  <a:srgbClr val="0000FF"/>
                </a:solidFill>
                <a:latin typeface="Calibri" pitchFamily="34" charset="0"/>
              </a:rPr>
              <a:t>Ictiobus</a:t>
            </a:r>
            <a:r>
              <a:rPr lang="en-US" sz="1200" b="1" i="1" u="sng" dirty="0">
                <a:solidFill>
                  <a:srgbClr val="0000FF"/>
                </a:solidFill>
                <a:latin typeface="Calibri" pitchFamily="34" charset="0"/>
              </a:rPr>
              <a:t> </a:t>
            </a:r>
            <a:r>
              <a:rPr lang="en-US" sz="1200" b="1" i="1" u="sng" dirty="0" err="1">
                <a:solidFill>
                  <a:srgbClr val="0000FF"/>
                </a:solidFill>
                <a:latin typeface="Calibri" pitchFamily="34" charset="0"/>
              </a:rPr>
              <a:t>cyprinellus</a:t>
            </a:r>
            <a:r>
              <a:rPr lang="en-US" sz="1200" b="1" dirty="0">
                <a:solidFill>
                  <a:srgbClr val="0000FF"/>
                </a:solidFill>
                <a:latin typeface="Calibri" pitchFamily="34" charset="0"/>
              </a:rPr>
              <a:t>	</a:t>
            </a:r>
            <a:r>
              <a:rPr lang="en-US" sz="1200" b="1" u="sng" dirty="0">
                <a:solidFill>
                  <a:srgbClr val="0000FF"/>
                </a:solidFill>
                <a:latin typeface="Calibri" pitchFamily="34" charset="0"/>
              </a:rPr>
              <a:t>bigmouth buffalo</a:t>
            </a:r>
            <a:endParaRPr lang="en-US" sz="1200" b="1" i="1" u="sng" dirty="0">
              <a:solidFill>
                <a:srgbClr val="0000FF"/>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Moxostoma</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anisurum</a:t>
            </a:r>
            <a:r>
              <a:rPr lang="en-US" sz="1200" b="1" dirty="0">
                <a:solidFill>
                  <a:srgbClr val="000000"/>
                </a:solidFill>
                <a:latin typeface="Calibri" pitchFamily="34" charset="0"/>
              </a:rPr>
              <a:t>	silver redhorse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Moxostoma</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macrolepidotum</a:t>
            </a:r>
            <a:r>
              <a:rPr lang="en-US" sz="1200" b="1" dirty="0">
                <a:solidFill>
                  <a:srgbClr val="000000"/>
                </a:solidFill>
                <a:latin typeface="Calibri" pitchFamily="34" charset="0"/>
              </a:rPr>
              <a:t>	shorthead redhorse</a:t>
            </a:r>
          </a:p>
          <a:p>
            <a:pPr eaLnBrk="0" hangingPunct="0">
              <a:spcBef>
                <a:spcPct val="25000"/>
              </a:spcBef>
              <a:tabLst>
                <a:tab pos="114300" algn="l"/>
                <a:tab pos="2514600" algn="l"/>
              </a:tabLst>
            </a:pPr>
            <a:r>
              <a:rPr lang="en-US" sz="1200" b="1" dirty="0" err="1">
                <a:solidFill>
                  <a:srgbClr val="000000"/>
                </a:solidFill>
                <a:latin typeface="Calibri" pitchFamily="34" charset="0"/>
              </a:rPr>
              <a:t>Cyprinidae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u="sng" dirty="0">
                <a:solidFill>
                  <a:srgbClr val="0000FF"/>
                </a:solidFill>
                <a:latin typeface="Calibri" pitchFamily="34" charset="0"/>
              </a:rPr>
              <a:t>Cyprinus </a:t>
            </a:r>
            <a:r>
              <a:rPr lang="en-US" sz="1200" b="1" i="1" u="sng" dirty="0" err="1">
                <a:solidFill>
                  <a:srgbClr val="0000FF"/>
                </a:solidFill>
                <a:latin typeface="Calibri" pitchFamily="34" charset="0"/>
              </a:rPr>
              <a:t>carpio</a:t>
            </a:r>
            <a:r>
              <a:rPr lang="en-US" sz="1200" b="1" dirty="0">
                <a:solidFill>
                  <a:srgbClr val="0000FF"/>
                </a:solidFill>
                <a:latin typeface="Calibri" pitchFamily="34" charset="0"/>
              </a:rPr>
              <a:t>	</a:t>
            </a:r>
            <a:r>
              <a:rPr lang="en-US" sz="1200" b="1" u="sng" dirty="0">
                <a:solidFill>
                  <a:srgbClr val="0000FF"/>
                </a:solidFill>
                <a:latin typeface="Calibri" pitchFamily="34" charset="0"/>
              </a:rPr>
              <a:t>common carp</a:t>
            </a:r>
            <a:endParaRPr lang="en-US" sz="1200" b="1" i="1" u="sng" dirty="0">
              <a:solidFill>
                <a:srgbClr val="0000FF"/>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Notropis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atherinoides</a:t>
            </a:r>
            <a:r>
              <a:rPr lang="en-US" sz="1200" b="1" dirty="0">
                <a:solidFill>
                  <a:srgbClr val="000000"/>
                </a:solidFill>
                <a:latin typeface="Calibri" pitchFamily="34" charset="0"/>
              </a:rPr>
              <a:t>	emerald shiner</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Notropis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hudsonius</a:t>
            </a:r>
            <a:r>
              <a:rPr lang="en-US" sz="1200" b="1" dirty="0">
                <a:solidFill>
                  <a:srgbClr val="000000"/>
                </a:solidFill>
                <a:latin typeface="Calibri" pitchFamily="34" charset="0"/>
              </a:rPr>
              <a:t>	</a:t>
            </a:r>
            <a:r>
              <a:rPr lang="en-US" sz="1200" b="1" dirty="0" err="1">
                <a:solidFill>
                  <a:srgbClr val="000000"/>
                </a:solidFill>
                <a:latin typeface="Calibri" pitchFamily="34" charset="0"/>
              </a:rPr>
              <a:t>spottail</a:t>
            </a:r>
            <a:r>
              <a:rPr lang="en-US" sz="1200" b="1" dirty="0">
                <a:solidFill>
                  <a:srgbClr val="000000"/>
                </a:solidFill>
                <a:latin typeface="Calibri" pitchFamily="34" charset="0"/>
              </a:rPr>
              <a:t> shiner</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Pimephales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promelas</a:t>
            </a:r>
            <a:r>
              <a:rPr lang="en-US" sz="1200" b="1" dirty="0">
                <a:solidFill>
                  <a:srgbClr val="000000"/>
                </a:solidFill>
                <a:latin typeface="Calibri" pitchFamily="34" charset="0"/>
              </a:rPr>
              <a:t>	fathead minnow</a:t>
            </a:r>
          </a:p>
          <a:p>
            <a:pPr eaLnBrk="0" hangingPunct="0">
              <a:tabLst>
                <a:tab pos="114300" algn="l"/>
                <a:tab pos="2514600" algn="l"/>
              </a:tabLst>
            </a:pPr>
            <a:r>
              <a:rPr lang="en-US" sz="1200" b="1" dirty="0">
                <a:solidFill>
                  <a:srgbClr val="000000"/>
                </a:solidFill>
                <a:latin typeface="Calibri" pitchFamily="34" charset="0"/>
              </a:rPr>
              <a:t>	</a:t>
            </a:r>
            <a:r>
              <a:rPr lang="en-CA" sz="1200" b="1" i="1" u="sng" dirty="0" err="1">
                <a:solidFill>
                  <a:srgbClr val="0000FF"/>
                </a:solidFill>
                <a:latin typeface="Calibri" pitchFamily="34" charset="0"/>
              </a:rPr>
              <a:t>Platygobio</a:t>
            </a:r>
            <a:r>
              <a:rPr lang="en-CA" sz="1200" b="1" i="1" u="sng" dirty="0">
                <a:solidFill>
                  <a:srgbClr val="0000FF"/>
                </a:solidFill>
                <a:latin typeface="Calibri" pitchFamily="34" charset="0"/>
              </a:rPr>
              <a:t> </a:t>
            </a:r>
            <a:r>
              <a:rPr lang="en-CA" sz="1200" b="1" i="1" u="sng" dirty="0" err="1">
                <a:solidFill>
                  <a:srgbClr val="0000FF"/>
                </a:solidFill>
                <a:latin typeface="Calibri" pitchFamily="34" charset="0"/>
              </a:rPr>
              <a:t>gracilis</a:t>
            </a:r>
            <a:r>
              <a:rPr lang="en-CA" sz="1200" b="1" i="1" dirty="0">
                <a:latin typeface="Calibri" pitchFamily="34" charset="0"/>
              </a:rPr>
              <a:t>	</a:t>
            </a:r>
            <a:r>
              <a:rPr lang="en-CA" sz="1200" b="1" u="sng" dirty="0">
                <a:solidFill>
                  <a:srgbClr val="0000FF"/>
                </a:solidFill>
                <a:latin typeface="Calibri" pitchFamily="34" charset="0"/>
              </a:rPr>
              <a:t>flathead chub</a:t>
            </a:r>
            <a:endParaRPr lang="en-US" sz="1200" b="1" u="sng" dirty="0">
              <a:solidFill>
                <a:srgbClr val="0000FF"/>
              </a:solidFill>
              <a:latin typeface="Calibri" pitchFamily="34" charset="0"/>
            </a:endParaRPr>
          </a:p>
          <a:p>
            <a:pPr eaLnBrk="0" hangingPunct="0">
              <a:spcBef>
                <a:spcPct val="25000"/>
              </a:spcBef>
              <a:tabLst>
                <a:tab pos="114300" algn="l"/>
                <a:tab pos="2514600" algn="l"/>
              </a:tabLst>
            </a:pPr>
            <a:r>
              <a:rPr lang="en-US" sz="1200" b="1" dirty="0" err="1">
                <a:solidFill>
                  <a:srgbClr val="000000"/>
                </a:solidFill>
                <a:latin typeface="Calibri" pitchFamily="34" charset="0"/>
              </a:rPr>
              <a:t>Ictaluridae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FF"/>
                </a:solidFill>
                <a:latin typeface="Calibri" pitchFamily="34" charset="0"/>
              </a:rPr>
              <a:t>	</a:t>
            </a:r>
            <a:r>
              <a:rPr lang="en-US" sz="1200" b="1" i="1" u="sng" dirty="0">
                <a:solidFill>
                  <a:srgbClr val="0000FF"/>
                </a:solidFill>
                <a:latin typeface="Calibri" pitchFamily="34" charset="0"/>
              </a:rPr>
              <a:t>Ameiurus melas</a:t>
            </a:r>
            <a:r>
              <a:rPr lang="en-US" sz="1200" b="1" dirty="0">
                <a:solidFill>
                  <a:srgbClr val="0000FF"/>
                </a:solidFill>
                <a:latin typeface="Calibri" pitchFamily="34" charset="0"/>
              </a:rPr>
              <a:t>	</a:t>
            </a:r>
            <a:r>
              <a:rPr lang="en-US" sz="1200" b="1" u="sng" dirty="0">
                <a:solidFill>
                  <a:srgbClr val="0000FF"/>
                </a:solidFill>
                <a:latin typeface="Calibri" pitchFamily="34" charset="0"/>
              </a:rPr>
              <a:t>black bullhead</a:t>
            </a:r>
            <a:endParaRPr lang="en-US" sz="1200" b="1" i="1" u="sng" dirty="0">
              <a:solidFill>
                <a:srgbClr val="0000FF"/>
              </a:solidFill>
              <a:latin typeface="Calibri" pitchFamily="34" charset="0"/>
            </a:endParaRPr>
          </a:p>
          <a:p>
            <a:pPr eaLnBrk="0" hangingPunct="0">
              <a:tabLst>
                <a:tab pos="114300" algn="l"/>
                <a:tab pos="2514600" algn="l"/>
              </a:tabLst>
            </a:pPr>
            <a:r>
              <a:rPr lang="en-US" sz="1200" b="1" i="1" dirty="0">
                <a:solidFill>
                  <a:srgbClr val="0000FF"/>
                </a:solidFill>
                <a:latin typeface="Calibri" pitchFamily="34" charset="0"/>
              </a:rPr>
              <a:t>	</a:t>
            </a:r>
            <a:r>
              <a:rPr lang="en-US" sz="1200" b="1" i="1" u="sng" dirty="0">
                <a:solidFill>
                  <a:srgbClr val="0000FF"/>
                </a:solidFill>
                <a:latin typeface="Calibri" pitchFamily="34" charset="0"/>
              </a:rPr>
              <a:t>Ameiurus nebulosus</a:t>
            </a:r>
            <a:r>
              <a:rPr lang="en-US" sz="1200" b="1" dirty="0">
                <a:solidFill>
                  <a:srgbClr val="0000FF"/>
                </a:solidFill>
                <a:latin typeface="Calibri" pitchFamily="34" charset="0"/>
              </a:rPr>
              <a:t>	</a:t>
            </a:r>
            <a:r>
              <a:rPr lang="en-US" sz="1200" b="1" u="sng" dirty="0">
                <a:solidFill>
                  <a:srgbClr val="0000FF"/>
                </a:solidFill>
                <a:latin typeface="Calibri" pitchFamily="34" charset="0"/>
              </a:rPr>
              <a:t>brown bullhead</a:t>
            </a:r>
            <a:endParaRPr lang="en-US" sz="1200" b="1" i="1" u="sng" dirty="0">
              <a:solidFill>
                <a:srgbClr val="0000FF"/>
              </a:solidFill>
              <a:latin typeface="Calibri" pitchFamily="34" charset="0"/>
            </a:endParaRPr>
          </a:p>
          <a:p>
            <a:pPr eaLnBrk="0" hangingPunct="0">
              <a:tabLst>
                <a:tab pos="114300" algn="l"/>
                <a:tab pos="2514600" algn="l"/>
              </a:tabLst>
            </a:pPr>
            <a:r>
              <a:rPr lang="en-US" sz="1200" b="1" i="1" dirty="0">
                <a:solidFill>
                  <a:srgbClr val="0000FF"/>
                </a:solidFill>
                <a:latin typeface="Calibri" pitchFamily="34" charset="0"/>
              </a:rPr>
              <a:t>	</a:t>
            </a:r>
            <a:r>
              <a:rPr lang="en-US" sz="1200" b="1" i="1" u="sng" dirty="0" err="1">
                <a:solidFill>
                  <a:srgbClr val="0000FF"/>
                </a:solidFill>
                <a:latin typeface="Calibri" pitchFamily="34" charset="0"/>
              </a:rPr>
              <a:t>Ictalurus</a:t>
            </a:r>
            <a:r>
              <a:rPr lang="en-US" sz="1200" b="1" i="1" u="sng" dirty="0">
                <a:solidFill>
                  <a:srgbClr val="0000FF"/>
                </a:solidFill>
                <a:latin typeface="Calibri" pitchFamily="34" charset="0"/>
              </a:rPr>
              <a:t> punctatus</a:t>
            </a:r>
            <a:r>
              <a:rPr lang="en-US" sz="1200" b="1" dirty="0">
                <a:solidFill>
                  <a:srgbClr val="0000FF"/>
                </a:solidFill>
                <a:latin typeface="Calibri" pitchFamily="34" charset="0"/>
              </a:rPr>
              <a:t>	</a:t>
            </a:r>
            <a:r>
              <a:rPr lang="en-US" sz="1200" b="1" u="sng" dirty="0">
                <a:solidFill>
                  <a:srgbClr val="0000FF"/>
                </a:solidFill>
                <a:latin typeface="Calibri" pitchFamily="34" charset="0"/>
              </a:rPr>
              <a:t>channel catfish</a:t>
            </a:r>
            <a:endParaRPr lang="en-US" sz="1200" b="1" i="1" u="sng" dirty="0">
              <a:solidFill>
                <a:srgbClr val="0000FF"/>
              </a:solidFill>
              <a:latin typeface="Calibri" pitchFamily="34" charset="0"/>
            </a:endParaRPr>
          </a:p>
          <a:p>
            <a:pPr eaLnBrk="0" hangingPunct="0">
              <a:tabLst>
                <a:tab pos="114300" algn="l"/>
                <a:tab pos="2514600" algn="l"/>
              </a:tabLst>
            </a:pPr>
            <a:r>
              <a:rPr lang="en-US" sz="1200" b="1" i="1" dirty="0">
                <a:solidFill>
                  <a:srgbClr val="0000FF"/>
                </a:solidFill>
                <a:latin typeface="Calibri" pitchFamily="34" charset="0"/>
              </a:rPr>
              <a:t>	</a:t>
            </a:r>
            <a:r>
              <a:rPr lang="en-US" sz="1200" b="1" i="1" u="sng" dirty="0" err="1">
                <a:solidFill>
                  <a:srgbClr val="0000FF"/>
                </a:solidFill>
                <a:latin typeface="Calibri" pitchFamily="34" charset="0"/>
              </a:rPr>
              <a:t>Noturus</a:t>
            </a:r>
            <a:r>
              <a:rPr lang="en-US" sz="1200" b="1" i="1" u="sng" dirty="0">
                <a:solidFill>
                  <a:srgbClr val="0000FF"/>
                </a:solidFill>
                <a:latin typeface="Calibri" pitchFamily="34" charset="0"/>
              </a:rPr>
              <a:t> </a:t>
            </a:r>
            <a:r>
              <a:rPr lang="en-US" sz="1200" b="1" i="1" u="sng" dirty="0" err="1">
                <a:solidFill>
                  <a:srgbClr val="0000FF"/>
                </a:solidFill>
                <a:latin typeface="Calibri" pitchFamily="34" charset="0"/>
              </a:rPr>
              <a:t>gyrinus</a:t>
            </a:r>
            <a:r>
              <a:rPr lang="en-US" sz="1200" b="1" dirty="0">
                <a:solidFill>
                  <a:srgbClr val="0000FF"/>
                </a:solidFill>
                <a:latin typeface="Calibri" pitchFamily="34" charset="0"/>
              </a:rPr>
              <a:t>	</a:t>
            </a:r>
            <a:r>
              <a:rPr lang="en-US" sz="1200" b="1" u="sng" dirty="0">
                <a:solidFill>
                  <a:srgbClr val="0000FF"/>
                </a:solidFill>
                <a:latin typeface="Calibri" pitchFamily="34" charset="0"/>
              </a:rPr>
              <a:t>tadpole madtom</a:t>
            </a:r>
          </a:p>
          <a:p>
            <a:pPr eaLnBrk="0" hangingPunct="0">
              <a:spcBef>
                <a:spcPct val="25000"/>
              </a:spcBef>
              <a:tabLst>
                <a:tab pos="114300" algn="l"/>
                <a:tab pos="2514600" algn="l"/>
              </a:tabLst>
            </a:pPr>
            <a:r>
              <a:rPr lang="en-US" sz="1200" b="1" dirty="0" err="1">
                <a:solidFill>
                  <a:srgbClr val="000000"/>
                </a:solidFill>
                <a:latin typeface="Calibri" pitchFamily="34" charset="0"/>
              </a:rPr>
              <a:t>Esocidae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Esox </a:t>
            </a:r>
            <a:r>
              <a:rPr lang="en-US" sz="1200" b="1" i="1" dirty="0" err="1">
                <a:solidFill>
                  <a:srgbClr val="000000"/>
                </a:solidFill>
                <a:latin typeface="Calibri" pitchFamily="34" charset="0"/>
              </a:rPr>
              <a:t>lucius</a:t>
            </a:r>
            <a:r>
              <a:rPr lang="en-US" sz="1200" b="1" dirty="0">
                <a:solidFill>
                  <a:srgbClr val="000000"/>
                </a:solidFill>
                <a:latin typeface="Calibri" pitchFamily="34" charset="0"/>
              </a:rPr>
              <a:t>	northern pike</a:t>
            </a:r>
          </a:p>
          <a:p>
            <a:pPr eaLnBrk="0" hangingPunct="0">
              <a:spcBef>
                <a:spcPct val="25000"/>
              </a:spcBef>
              <a:tabLst>
                <a:tab pos="114300" algn="l"/>
                <a:tab pos="2514600" algn="l"/>
              </a:tabLst>
            </a:pPr>
            <a:r>
              <a:rPr lang="en-US" sz="1200" b="1" dirty="0">
                <a:solidFill>
                  <a:srgbClr val="000000"/>
                </a:solidFill>
                <a:latin typeface="Calibri" pitchFamily="34" charset="0"/>
              </a:rPr>
              <a:t>Salmonidae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Coregonus artedi</a:t>
            </a:r>
            <a:r>
              <a:rPr lang="en-US" sz="1200" b="1" dirty="0">
                <a:solidFill>
                  <a:srgbClr val="000000"/>
                </a:solidFill>
                <a:latin typeface="Calibri" pitchFamily="34" charset="0"/>
              </a:rPr>
              <a:t>	lake herring, cisco</a:t>
            </a:r>
          </a:p>
          <a:p>
            <a:pPr eaLnBrk="0" hangingPunct="0">
              <a:tabLst>
                <a:tab pos="114300" algn="l"/>
                <a:tab pos="2514600" algn="l"/>
              </a:tabLst>
            </a:pPr>
            <a:r>
              <a:rPr lang="en-US" sz="1200" b="1" dirty="0" err="1">
                <a:solidFill>
                  <a:srgbClr val="000000"/>
                </a:solidFill>
                <a:latin typeface="Calibri" pitchFamily="34" charset="0"/>
              </a:rPr>
              <a:t>Umbridae</a:t>
            </a:r>
            <a:endParaRPr lang="en-US" sz="1200" b="1" dirty="0">
              <a:solidFill>
                <a:srgbClr val="000000"/>
              </a:solidFill>
              <a:latin typeface="Calibri" pitchFamily="34" charset="0"/>
            </a:endParaRPr>
          </a:p>
          <a:p>
            <a:pPr eaLnBrk="0" hangingPunct="0">
              <a:tabLst>
                <a:tab pos="114300" algn="l"/>
                <a:tab pos="2514600" algn="l"/>
              </a:tabLst>
            </a:pPr>
            <a:r>
              <a:rPr lang="en-US" sz="1200" b="1" dirty="0">
                <a:solidFill>
                  <a:srgbClr val="0000FF"/>
                </a:solidFill>
                <a:latin typeface="Calibri" pitchFamily="34" charset="0"/>
              </a:rPr>
              <a:t>	</a:t>
            </a:r>
            <a:r>
              <a:rPr lang="en-US" sz="1200" b="1" i="1" u="sng" dirty="0">
                <a:solidFill>
                  <a:srgbClr val="0000FF"/>
                </a:solidFill>
                <a:latin typeface="Calibri" pitchFamily="34" charset="0"/>
              </a:rPr>
              <a:t>Umbra </a:t>
            </a:r>
            <a:r>
              <a:rPr lang="en-US" sz="1200" b="1" i="1" u="sng" dirty="0" err="1">
                <a:solidFill>
                  <a:srgbClr val="0000FF"/>
                </a:solidFill>
                <a:latin typeface="Calibri" pitchFamily="34" charset="0"/>
              </a:rPr>
              <a:t>limi</a:t>
            </a:r>
            <a:r>
              <a:rPr lang="en-US" sz="1200" b="1" dirty="0">
                <a:solidFill>
                  <a:srgbClr val="0000FF"/>
                </a:solidFill>
                <a:latin typeface="Calibri" pitchFamily="34" charset="0"/>
              </a:rPr>
              <a:t>	</a:t>
            </a:r>
            <a:r>
              <a:rPr lang="en-US" sz="1200" b="1" u="sng" dirty="0">
                <a:solidFill>
                  <a:srgbClr val="0000FF"/>
                </a:solidFill>
                <a:latin typeface="Calibri" pitchFamily="34" charset="0"/>
              </a:rPr>
              <a:t>central mudminnow</a:t>
            </a:r>
          </a:p>
          <a:p>
            <a:pPr eaLnBrk="0" hangingPunct="0">
              <a:tabLst>
                <a:tab pos="114300" algn="l"/>
                <a:tab pos="2514600" algn="l"/>
              </a:tabLst>
            </a:pPr>
            <a:r>
              <a:rPr lang="en-US" sz="1200" b="1" dirty="0" err="1">
                <a:solidFill>
                  <a:srgbClr val="000000"/>
                </a:solidFill>
                <a:latin typeface="Calibri" pitchFamily="34" charset="0"/>
              </a:rPr>
              <a:t>Percopsidae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Percopsis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omiscomaycus</a:t>
            </a:r>
            <a:r>
              <a:rPr lang="en-US" sz="1200" b="1" dirty="0">
                <a:solidFill>
                  <a:srgbClr val="000000"/>
                </a:solidFill>
                <a:latin typeface="Calibri" pitchFamily="34" charset="0"/>
              </a:rPr>
              <a:t>	trout-perch</a:t>
            </a:r>
          </a:p>
          <a:p>
            <a:pPr eaLnBrk="0" hangingPunct="0">
              <a:spcBef>
                <a:spcPct val="25000"/>
              </a:spcBef>
              <a:tabLst>
                <a:tab pos="114300" algn="l"/>
                <a:tab pos="2514600" algn="l"/>
              </a:tabLst>
            </a:pPr>
            <a:r>
              <a:rPr lang="en-US" sz="1200" b="1" dirty="0" err="1">
                <a:solidFill>
                  <a:srgbClr val="000000"/>
                </a:solidFill>
                <a:latin typeface="Calibri" pitchFamily="34" charset="0"/>
              </a:rPr>
              <a:t>Lotidae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Lota </a:t>
            </a:r>
            <a:r>
              <a:rPr lang="en-US" sz="1200" b="1" i="1" dirty="0" err="1">
                <a:solidFill>
                  <a:srgbClr val="000000"/>
                </a:solidFill>
                <a:latin typeface="Calibri" pitchFamily="34" charset="0"/>
              </a:rPr>
              <a:t>lota</a:t>
            </a:r>
            <a:r>
              <a:rPr lang="en-US" sz="1200" b="1" dirty="0">
                <a:solidFill>
                  <a:srgbClr val="000000"/>
                </a:solidFill>
                <a:latin typeface="Calibri" pitchFamily="34" charset="0"/>
              </a:rPr>
              <a:t>	burbot	</a:t>
            </a:r>
          </a:p>
          <a:p>
            <a:pPr eaLnBrk="0" hangingPunct="0">
              <a:spcBef>
                <a:spcPct val="25000"/>
              </a:spcBef>
              <a:tabLst>
                <a:tab pos="114300" algn="l"/>
                <a:tab pos="2514600" algn="l"/>
              </a:tabLst>
            </a:pPr>
            <a:r>
              <a:rPr lang="en-US" sz="1200" b="1" dirty="0" err="1">
                <a:solidFill>
                  <a:srgbClr val="000000"/>
                </a:solidFill>
                <a:latin typeface="Calibri" pitchFamily="34" charset="0"/>
              </a:rPr>
              <a:t>Gasterosteidae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Culaea</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inconstans</a:t>
            </a:r>
            <a:r>
              <a:rPr lang="en-US" sz="1200" b="1" dirty="0">
                <a:solidFill>
                  <a:srgbClr val="000000"/>
                </a:solidFill>
                <a:latin typeface="Calibri" pitchFamily="34" charset="0"/>
              </a:rPr>
              <a:t>	brook stickleback</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Pungitius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pungitius</a:t>
            </a:r>
            <a:r>
              <a:rPr lang="en-US" sz="1200" b="1" dirty="0">
                <a:solidFill>
                  <a:srgbClr val="000000"/>
                </a:solidFill>
                <a:latin typeface="Calibri" pitchFamily="34" charset="0"/>
              </a:rPr>
              <a:t>	</a:t>
            </a:r>
            <a:r>
              <a:rPr lang="en-US" sz="1200" b="1" dirty="0" err="1">
                <a:solidFill>
                  <a:srgbClr val="000000"/>
                </a:solidFill>
                <a:latin typeface="Calibri" pitchFamily="34" charset="0"/>
              </a:rPr>
              <a:t>ninespine</a:t>
            </a:r>
            <a:r>
              <a:rPr lang="en-US" sz="1200" b="1" dirty="0">
                <a:solidFill>
                  <a:srgbClr val="000000"/>
                </a:solidFill>
                <a:latin typeface="Calibri" pitchFamily="34" charset="0"/>
              </a:rPr>
              <a:t> stickleback</a:t>
            </a:r>
          </a:p>
          <a:p>
            <a:pPr eaLnBrk="0" hangingPunct="0">
              <a:spcBef>
                <a:spcPct val="25000"/>
              </a:spcBef>
              <a:tabLst>
                <a:tab pos="114300" algn="l"/>
                <a:tab pos="2514600" algn="l"/>
              </a:tabLst>
            </a:pPr>
            <a:r>
              <a:rPr lang="en-US" sz="1200" b="1" dirty="0" err="1">
                <a:solidFill>
                  <a:srgbClr val="000000"/>
                </a:solidFill>
                <a:latin typeface="Calibri" pitchFamily="34" charset="0"/>
              </a:rPr>
              <a:t>Percidae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Etheostoma</a:t>
            </a:r>
            <a:r>
              <a:rPr lang="en-US" sz="1200" b="1" i="1" dirty="0">
                <a:solidFill>
                  <a:srgbClr val="000000"/>
                </a:solidFill>
                <a:latin typeface="Calibri" pitchFamily="34" charset="0"/>
              </a:rPr>
              <a:t> exile</a:t>
            </a:r>
            <a:r>
              <a:rPr lang="en-US" sz="1200" b="1" dirty="0">
                <a:solidFill>
                  <a:srgbClr val="000000"/>
                </a:solidFill>
                <a:latin typeface="Calibri" pitchFamily="34" charset="0"/>
              </a:rPr>
              <a:t>	Iowa darter</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Etheostoma</a:t>
            </a:r>
            <a:r>
              <a:rPr lang="en-US" sz="1200" b="1" i="1" dirty="0">
                <a:solidFill>
                  <a:srgbClr val="000000"/>
                </a:solidFill>
                <a:latin typeface="Calibri" pitchFamily="34" charset="0"/>
              </a:rPr>
              <a:t> nigrum</a:t>
            </a:r>
            <a:r>
              <a:rPr lang="en-US" sz="1200" b="1" dirty="0">
                <a:solidFill>
                  <a:srgbClr val="000000"/>
                </a:solidFill>
                <a:latin typeface="Calibri" pitchFamily="34" charset="0"/>
              </a:rPr>
              <a:t>	johnny darter</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Perca</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flavescens</a:t>
            </a:r>
            <a:r>
              <a:rPr lang="en-US" sz="1200" b="1" dirty="0">
                <a:solidFill>
                  <a:srgbClr val="000000"/>
                </a:solidFill>
                <a:latin typeface="Calibri" pitchFamily="34" charset="0"/>
              </a:rPr>
              <a:t>	yellow perch</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Percina</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caprodes</a:t>
            </a:r>
            <a:r>
              <a:rPr lang="en-US" sz="1200" b="1" dirty="0">
                <a:solidFill>
                  <a:srgbClr val="000000"/>
                </a:solidFill>
                <a:latin typeface="Calibri" pitchFamily="34" charset="0"/>
              </a:rPr>
              <a:t>	logperch</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Sander canadensis</a:t>
            </a:r>
            <a:r>
              <a:rPr lang="en-US" sz="1200" b="1" dirty="0">
                <a:solidFill>
                  <a:srgbClr val="000000"/>
                </a:solidFill>
                <a:latin typeface="Calibri" pitchFamily="34" charset="0"/>
              </a:rPr>
              <a:t>	sauger	</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Sander </a:t>
            </a:r>
            <a:r>
              <a:rPr lang="en-US" sz="1200" b="1" i="1" dirty="0" err="1">
                <a:solidFill>
                  <a:srgbClr val="000000"/>
                </a:solidFill>
                <a:latin typeface="Calibri" pitchFamily="34" charset="0"/>
              </a:rPr>
              <a:t>vitreus</a:t>
            </a:r>
            <a:r>
              <a:rPr lang="en-US" sz="1200" b="1" dirty="0">
                <a:solidFill>
                  <a:srgbClr val="000000"/>
                </a:solidFill>
                <a:latin typeface="Calibri" pitchFamily="34" charset="0"/>
              </a:rPr>
              <a:t>	walleye</a:t>
            </a:r>
          </a:p>
          <a:p>
            <a:pPr eaLnBrk="0" hangingPunct="0">
              <a:spcBef>
                <a:spcPct val="25000"/>
              </a:spcBef>
              <a:tabLst>
                <a:tab pos="114300" algn="l"/>
                <a:tab pos="2514600" algn="l"/>
              </a:tabLst>
            </a:pPr>
            <a:r>
              <a:rPr lang="en-US" sz="1200" b="1" dirty="0" err="1">
                <a:solidFill>
                  <a:srgbClr val="000000"/>
                </a:solidFill>
                <a:latin typeface="Calibri" pitchFamily="34" charset="0"/>
              </a:rPr>
              <a:t>Sciaenidae</a:t>
            </a:r>
            <a:endParaRPr lang="en-US" sz="1200" b="1" i="1" dirty="0">
              <a:solidFill>
                <a:srgbClr val="000000"/>
              </a:solidFill>
              <a:latin typeface="Calibri" pitchFamily="34" charset="0"/>
            </a:endParaRPr>
          </a:p>
          <a:p>
            <a:pPr eaLnBrk="0" hangingPunct="0">
              <a:tabLst>
                <a:tab pos="114300" algn="l"/>
                <a:tab pos="2514600" algn="l"/>
              </a:tabLst>
            </a:pPr>
            <a:r>
              <a:rPr lang="en-US" sz="1200" b="1" i="1" dirty="0">
                <a:solidFill>
                  <a:srgbClr val="000000"/>
                </a:solidFill>
                <a:latin typeface="Calibri" pitchFamily="34" charset="0"/>
              </a:rPr>
              <a:t>	</a:t>
            </a:r>
            <a:r>
              <a:rPr lang="en-US" sz="1200" b="1" i="1" dirty="0" err="1">
                <a:solidFill>
                  <a:srgbClr val="000000"/>
                </a:solidFill>
                <a:latin typeface="Calibri" pitchFamily="34" charset="0"/>
              </a:rPr>
              <a:t>Aplodinotus</a:t>
            </a:r>
            <a:r>
              <a:rPr lang="en-US" sz="1200" b="1" i="1" dirty="0">
                <a:solidFill>
                  <a:srgbClr val="000000"/>
                </a:solidFill>
                <a:latin typeface="Calibri" pitchFamily="34" charset="0"/>
              </a:rPr>
              <a:t> </a:t>
            </a:r>
            <a:r>
              <a:rPr lang="en-US" sz="1200" b="1" i="1" dirty="0" err="1">
                <a:solidFill>
                  <a:srgbClr val="000000"/>
                </a:solidFill>
                <a:latin typeface="Calibri" pitchFamily="34" charset="0"/>
              </a:rPr>
              <a:t>grunniens</a:t>
            </a:r>
            <a:r>
              <a:rPr lang="en-US" sz="1200" b="1" dirty="0">
                <a:solidFill>
                  <a:srgbClr val="000000"/>
                </a:solidFill>
                <a:latin typeface="Calibri" pitchFamily="34" charset="0"/>
              </a:rPr>
              <a:t>	freshwater drum</a:t>
            </a:r>
          </a:p>
          <a:p>
            <a:pPr eaLnBrk="0" hangingPunct="0">
              <a:spcBef>
                <a:spcPct val="25000"/>
              </a:spcBef>
              <a:tabLst>
                <a:tab pos="114300" algn="l"/>
                <a:tab pos="2514600" algn="l"/>
              </a:tabLst>
            </a:pPr>
            <a:r>
              <a:rPr lang="en-US" sz="1200" b="1" dirty="0">
                <a:solidFill>
                  <a:srgbClr val="000000"/>
                </a:solidFill>
                <a:latin typeface="Calibri" pitchFamily="34" charset="0"/>
              </a:rPr>
              <a:t>Centrarchidae</a:t>
            </a:r>
          </a:p>
          <a:p>
            <a:pPr eaLnBrk="0" hangingPunct="0">
              <a:tabLst>
                <a:tab pos="114300" algn="l"/>
                <a:tab pos="2514600" algn="l"/>
              </a:tabLst>
            </a:pPr>
            <a:r>
              <a:rPr lang="en-US" sz="1200" b="1" dirty="0">
                <a:solidFill>
                  <a:srgbClr val="0000FF"/>
                </a:solidFill>
                <a:latin typeface="Calibri" pitchFamily="34" charset="0"/>
              </a:rPr>
              <a:t>	</a:t>
            </a:r>
            <a:r>
              <a:rPr lang="en-US" sz="1200" b="1" i="1" u="sng" dirty="0" err="1">
                <a:solidFill>
                  <a:srgbClr val="0000FF"/>
                </a:solidFill>
                <a:latin typeface="Calibri" pitchFamily="34" charset="0"/>
              </a:rPr>
              <a:t>Ambloplites</a:t>
            </a:r>
            <a:r>
              <a:rPr lang="en-US" sz="1200" b="1" i="1" u="sng" dirty="0">
                <a:solidFill>
                  <a:srgbClr val="0000FF"/>
                </a:solidFill>
                <a:latin typeface="Calibri" pitchFamily="34" charset="0"/>
              </a:rPr>
              <a:t> </a:t>
            </a:r>
            <a:r>
              <a:rPr lang="en-US" sz="1200" b="1" i="1" u="sng" dirty="0" err="1">
                <a:solidFill>
                  <a:srgbClr val="0000FF"/>
                </a:solidFill>
                <a:latin typeface="Calibri" pitchFamily="34" charset="0"/>
              </a:rPr>
              <a:t>rupestris</a:t>
            </a:r>
            <a:r>
              <a:rPr lang="en-US" sz="1200" b="1" dirty="0">
                <a:solidFill>
                  <a:srgbClr val="0000FF"/>
                </a:solidFill>
                <a:latin typeface="Calibri" pitchFamily="34" charset="0"/>
              </a:rPr>
              <a:t>	</a:t>
            </a:r>
            <a:r>
              <a:rPr lang="en-US" sz="1200" b="1" u="sng" dirty="0">
                <a:solidFill>
                  <a:srgbClr val="0000FF"/>
                </a:solidFill>
                <a:latin typeface="Calibri" pitchFamily="34" charset="0"/>
              </a:rPr>
              <a:t>rock bass</a:t>
            </a:r>
          </a:p>
          <a:p>
            <a:endParaRPr lang="en-US" dirty="0"/>
          </a:p>
          <a:p>
            <a:endParaRPr lang="en-US" dirty="0"/>
          </a:p>
          <a:p>
            <a:r>
              <a:rPr lang="en-US" dirty="0"/>
              <a:t>Note: underlined ones are introduced species.</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35</a:t>
            </a:fld>
            <a:endParaRPr lang="en-CA"/>
          </a:p>
        </p:txBody>
      </p:sp>
    </p:spTree>
    <p:extLst>
      <p:ext uri="{BB962C8B-B14F-4D97-AF65-F5344CB8AC3E}">
        <p14:creationId xmlns:p14="http://schemas.microsoft.com/office/powerpoint/2010/main" val="3874709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01F1E"/>
                </a:solidFill>
                <a:effectLst/>
                <a:latin typeface="Calibri" panose="020F0502020204030204" pitchFamily="34" charset="0"/>
              </a:rPr>
              <a:t>Ducks Unlimited Canada. Unpublished data.</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Carp were first introduced into Manitoba ponds around 1885 for commercial purposes, however no permanent populations were thought to have established (McCrimmon 1968). The first recorded appearance of Carp in the wild was in the Red River at Lockport in 1938 (Hinks 1943). Carp are believed to have first appeared at Lake Manitoba and Delta Marsh around 1947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1959; Miller and Moore 1967), although 1948 (Doan 1964; Swain 1979) and 1952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Hochbaum</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Ward 1964) are also dates that are reported. By the early 1960s, large spring runs of Carp were observed at Deep and Cram Creeks, and Delta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Clandeboye</a:t>
            </a:r>
            <a:r>
              <a:rPr lang="en-US" sz="1800" dirty="0">
                <a:effectLst/>
                <a:latin typeface="Calibri" panose="020F0502020204030204" pitchFamily="34" charset="0"/>
                <a:ea typeface="Calibri" panose="020F0502020204030204" pitchFamily="34" charset="0"/>
                <a:cs typeface="Times New Roman" panose="02020603050405020304" pitchFamily="18" charset="0"/>
              </a:rPr>
              <a:t> Channels (Technical Committee for the Development of the Delta Marsh 1968).</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Even though they were found in 1947, their effect was not really noticeable for several decades (late 1960s).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a:p>
            <a:endParaRPr lang="en-US" b="0" i="0" dirty="0">
              <a:solidFill>
                <a:srgbClr val="333333"/>
              </a:solidFill>
              <a:effectLst/>
              <a:latin typeface="Noto Sans"/>
            </a:endParaRPr>
          </a:p>
        </p:txBody>
      </p:sp>
      <p:sp>
        <p:nvSpPr>
          <p:cNvPr id="4" name="Slide Number Placeholder 3"/>
          <p:cNvSpPr>
            <a:spLocks noGrp="1"/>
          </p:cNvSpPr>
          <p:nvPr>
            <p:ph type="sldNum" sz="quarter" idx="5"/>
          </p:nvPr>
        </p:nvSpPr>
        <p:spPr/>
        <p:txBody>
          <a:bodyPr/>
          <a:lstStyle/>
          <a:p>
            <a:fld id="{EF7B84BF-4991-4DD1-85D4-E8A8B5C9AE35}" type="slidenum">
              <a:rPr lang="en-CA" smtClean="0"/>
              <a:t>36</a:t>
            </a:fld>
            <a:endParaRPr lang="en-CA"/>
          </a:p>
        </p:txBody>
      </p:sp>
    </p:spTree>
    <p:extLst>
      <p:ext uri="{BB962C8B-B14F-4D97-AF65-F5344CB8AC3E}">
        <p14:creationId xmlns:p14="http://schemas.microsoft.com/office/powerpoint/2010/main" val="80992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37</a:t>
            </a:fld>
            <a:endParaRPr lang="en-CA"/>
          </a:p>
        </p:txBody>
      </p:sp>
    </p:spTree>
    <p:extLst>
      <p:ext uri="{BB962C8B-B14F-4D97-AF65-F5344CB8AC3E}">
        <p14:creationId xmlns:p14="http://schemas.microsoft.com/office/powerpoint/2010/main" val="2028947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38</a:t>
            </a:fld>
            <a:endParaRPr lang="en-CA"/>
          </a:p>
        </p:txBody>
      </p:sp>
    </p:spTree>
    <p:extLst>
      <p:ext uri="{BB962C8B-B14F-4D97-AF65-F5344CB8AC3E}">
        <p14:creationId xmlns:p14="http://schemas.microsoft.com/office/powerpoint/2010/main" val="391523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endParaRPr lang="en-US" dirty="0"/>
          </a:p>
          <a:p>
            <a:r>
              <a:rPr lang="en-US" dirty="0"/>
              <a:t>CWC</a:t>
            </a:r>
          </a:p>
          <a:p>
            <a:endParaRPr lang="en-US" dirty="0"/>
          </a:p>
          <a:p>
            <a:r>
              <a:rPr lang="en-US" dirty="0"/>
              <a:t>Mineral wetlands are found in mineral soil areas associated with shallow water, which is generally less than 2 m deep. </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4</a:t>
            </a:fld>
            <a:endParaRPr lang="en-CA"/>
          </a:p>
        </p:txBody>
      </p:sp>
    </p:spTree>
    <p:extLst>
      <p:ext uri="{BB962C8B-B14F-4D97-AF65-F5344CB8AC3E}">
        <p14:creationId xmlns:p14="http://schemas.microsoft.com/office/powerpoint/2010/main" val="277065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HWW</a:t>
            </a:r>
          </a:p>
          <a:p>
            <a:pPr algn="l"/>
            <a:r>
              <a:rPr lang="en-US" b="0" i="0" dirty="0">
                <a:solidFill>
                  <a:srgbClr val="000000"/>
                </a:solidFill>
                <a:effectLst/>
                <a:latin typeface="Fira Sans"/>
              </a:rPr>
              <a:t>A </a:t>
            </a:r>
            <a:r>
              <a:rPr lang="en-US" b="0" i="1" dirty="0">
                <a:solidFill>
                  <a:srgbClr val="000000"/>
                </a:solidFill>
                <a:effectLst/>
                <a:latin typeface="Fira Sans"/>
              </a:rPr>
              <a:t>marsh</a:t>
            </a:r>
            <a:r>
              <a:rPr lang="en-US" b="0" i="0" dirty="0">
                <a:solidFill>
                  <a:srgbClr val="000000"/>
                </a:solidFill>
                <a:effectLst/>
                <a:latin typeface="Fira Sans"/>
              </a:rPr>
              <a:t> is subject to periodic flooding, particularly if located near a river or lake, or in the case of saltwater marshes, near tidal waters. Consequently, its water level can change drastically. Its boundaries are not as well defined as those of a pond, and a marsh may dry out completely by late summer. A marsh is overgrown with coarse grasses, sedges, and rushes.</a:t>
            </a:r>
          </a:p>
          <a:p>
            <a:pPr algn="l"/>
            <a:r>
              <a:rPr lang="en-US" b="0" i="0" dirty="0">
                <a:solidFill>
                  <a:srgbClr val="000000"/>
                </a:solidFill>
                <a:effectLst/>
                <a:latin typeface="Fira Sans"/>
              </a:rPr>
              <a:t>The water-filled potholes and sloughs of the prairies may resemble ponds or marshes, depending on their characteristics and specific locations.</a:t>
            </a:r>
          </a:p>
          <a:p>
            <a:pPr algn="l"/>
            <a:r>
              <a:rPr lang="en-US" b="0" i="0" dirty="0">
                <a:solidFill>
                  <a:srgbClr val="000000"/>
                </a:solidFill>
                <a:effectLst/>
                <a:latin typeface="Fira Sans"/>
              </a:rPr>
              <a:t>A </a:t>
            </a:r>
            <a:r>
              <a:rPr lang="en-US" b="0" i="1" dirty="0">
                <a:solidFill>
                  <a:srgbClr val="000000"/>
                </a:solidFill>
                <a:effectLst/>
                <a:latin typeface="Fira Sans"/>
              </a:rPr>
              <a:t>swamp</a:t>
            </a:r>
            <a:r>
              <a:rPr lang="en-US" b="0" i="0" dirty="0">
                <a:solidFill>
                  <a:srgbClr val="000000"/>
                </a:solidFill>
                <a:effectLst/>
                <a:latin typeface="Fira Sans"/>
              </a:rPr>
              <a:t> is essentially a wooded marsh, a waterlogged area supporting trees, tall shrubs, herbs, and mosses. Still or gently flowing water covers much of the surface during wetter seasons.</a:t>
            </a:r>
          </a:p>
          <a:p>
            <a:pPr algn="l"/>
            <a:r>
              <a:rPr lang="en-US" b="0" i="0" dirty="0">
                <a:solidFill>
                  <a:srgbClr val="000000"/>
                </a:solidFill>
                <a:effectLst/>
                <a:latin typeface="Fira Sans"/>
              </a:rPr>
              <a:t>A </a:t>
            </a:r>
            <a:r>
              <a:rPr lang="en-US" b="0" i="1" dirty="0">
                <a:solidFill>
                  <a:srgbClr val="000000"/>
                </a:solidFill>
                <a:effectLst/>
                <a:latin typeface="Fira Sans"/>
              </a:rPr>
              <a:t>peatbog</a:t>
            </a:r>
            <a:r>
              <a:rPr lang="en-US" b="0" i="0" dirty="0">
                <a:solidFill>
                  <a:srgbClr val="000000"/>
                </a:solidFill>
                <a:effectLst/>
                <a:latin typeface="Fira Sans"/>
              </a:rPr>
              <a:t> is a poorly drained area covered by mats of moss. The moss slowly decomposes in successive layers to eventually form a material called peat. There are two types of peatbogs: bogs and fens. In bogs, the process of decomposition and peat formation is further advanced than in fens, making the soil and water more acidic. The most common moss found on the surface of a bog is sphagnum moss. Other bog plants are sedges and low-growing shrubs of the heath family and sometimes trees such as spruce.</a:t>
            </a:r>
          </a:p>
          <a:p>
            <a:pPr algn="l"/>
            <a:r>
              <a:rPr lang="en-US" b="0" i="0" dirty="0">
                <a:solidFill>
                  <a:srgbClr val="000000"/>
                </a:solidFill>
                <a:effectLst/>
                <a:latin typeface="Fira Sans"/>
              </a:rPr>
              <a:t>In fens, sedges are the predominant vegetation and sphagnum moss is not common, although other mosses that require less acidic conditions may grow there. Fens also support reeds, grasses, and low-to-medium-height shrubs. Occasionally, too, there may be a sparse scattering of trees—tamarack or cedar. In northern Canada, a large expanse of bog or fen is called muskeg.</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5</a:t>
            </a:fld>
            <a:endParaRPr lang="en-CA"/>
          </a:p>
        </p:txBody>
      </p:sp>
    </p:spTree>
    <p:extLst>
      <p:ext uri="{BB962C8B-B14F-4D97-AF65-F5344CB8AC3E}">
        <p14:creationId xmlns:p14="http://schemas.microsoft.com/office/powerpoint/2010/main" val="108224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too deep.</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6</a:t>
            </a:fld>
            <a:endParaRPr lang="en-CA"/>
          </a:p>
        </p:txBody>
      </p:sp>
    </p:spTree>
    <p:extLst>
      <p:ext uri="{BB962C8B-B14F-4D97-AF65-F5344CB8AC3E}">
        <p14:creationId xmlns:p14="http://schemas.microsoft.com/office/powerpoint/2010/main" val="159173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000000"/>
                </a:solidFill>
                <a:effectLst/>
                <a:latin typeface="Times New Roman" panose="02020603050405020304" pitchFamily="18" charset="0"/>
              </a:rPr>
              <a:t>NEED TO INSERT PART OF NATURE NOTE HERE</a:t>
            </a:r>
          </a:p>
          <a:p>
            <a:pPr algn="l" rtl="0" fontAlgn="base"/>
            <a:endParaRPr lang="en-US" sz="1800" b="1" i="0" dirty="0">
              <a:solidFill>
                <a:srgbClr val="000000"/>
              </a:solidFill>
              <a:effectLst/>
              <a:latin typeface="Times New Roman" panose="02020603050405020304" pitchFamily="18" charset="0"/>
            </a:endParaRPr>
          </a:p>
          <a:p>
            <a:pPr algn="l" rtl="0" fontAlgn="base"/>
            <a:r>
              <a:rPr lang="en-US" sz="1800" b="1" i="0" dirty="0">
                <a:solidFill>
                  <a:srgbClr val="000000"/>
                </a:solidFill>
                <a:effectLst/>
                <a:latin typeface="Times New Roman" panose="02020603050405020304" pitchFamily="18" charset="0"/>
              </a:rPr>
              <a:t>Cattails </a:t>
            </a:r>
            <a:r>
              <a:rPr lang="en-US" sz="1800" b="0" i="0" dirty="0">
                <a:solidFill>
                  <a:srgbClr val="000000"/>
                </a:solidFill>
                <a:effectLst/>
                <a:latin typeface="Times New Roman" panose="02020603050405020304" pitchFamily="18" charset="0"/>
              </a:rPr>
              <a:t>are</a:t>
            </a:r>
            <a:r>
              <a:rPr lang="en-US" sz="1800" b="1" i="0" dirty="0">
                <a:solidFill>
                  <a:srgbClr val="000000"/>
                </a:solidFill>
                <a:effectLst/>
                <a:latin typeface="Times New Roman" panose="02020603050405020304" pitchFamily="18" charset="0"/>
              </a:rPr>
              <a:t> </a:t>
            </a:r>
            <a:r>
              <a:rPr lang="en-US" sz="1800" b="0" i="0" dirty="0">
                <a:solidFill>
                  <a:srgbClr val="000000"/>
                </a:solidFill>
                <a:effectLst/>
                <a:latin typeface="Times New Roman" panose="02020603050405020304" pitchFamily="18" charset="0"/>
              </a:rPr>
              <a:t>common plants throughout marshes and are often confused with bulrushes. The identifying feature of these plants is a dense brown cylindrical spike, which is three to six inches long and about an inch in diameter (looks like a hotdog on a stick). In the month of July, a pale green spike occurs on top of the brown hotdog shape (which is the seeds). This green spike is made up of male flowers. Leaves are a light olive green, parallel-veined, 10 to 20 inches in length and merge with the stem at the base of the plant. The height of these plants can reach about three to four feet tall. (In comparison, bulrushes are roughly the same height (much thinner stem), have cylindrical leaves, and are dark green in </a:t>
            </a:r>
            <a:r>
              <a:rPr lang="en-US" sz="1800" b="0" i="0" dirty="0" err="1">
                <a:solidFill>
                  <a:srgbClr val="000000"/>
                </a:solidFill>
                <a:effectLst/>
                <a:latin typeface="Times New Roman" panose="02020603050405020304" pitchFamily="18" charset="0"/>
              </a:rPr>
              <a:t>colour</a:t>
            </a:r>
            <a:r>
              <a:rPr lang="en-US" sz="1800" b="0" i="0" dirty="0">
                <a:solidFill>
                  <a:srgbClr val="000000"/>
                </a:solidFill>
                <a:effectLst/>
                <a:latin typeface="Times New Roman" panose="02020603050405020304" pitchFamily="18" charset="0"/>
              </a:rPr>
              <a:t> with seed pouches hanging of the top of the leaf (looks like a tassel). Often compared to a green onion. The bulrush is a member of the sedge family). Cattails are a </a:t>
            </a:r>
            <a:r>
              <a:rPr lang="en-US" sz="1800" b="0" i="0" dirty="0" err="1">
                <a:solidFill>
                  <a:srgbClr val="000000"/>
                </a:solidFill>
                <a:effectLst/>
                <a:latin typeface="Times New Roman" panose="02020603050405020304" pitchFamily="18" charset="0"/>
              </a:rPr>
              <a:t>favourite</a:t>
            </a:r>
            <a:r>
              <a:rPr lang="en-US" sz="1800" b="0" i="0" dirty="0">
                <a:solidFill>
                  <a:srgbClr val="000000"/>
                </a:solidFill>
                <a:effectLst/>
                <a:latin typeface="Times New Roman" panose="02020603050405020304" pitchFamily="18" charset="0"/>
              </a:rPr>
              <a:t> food of the muskrat and used in building its lodge (home).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 tender whitish leaf base of cattails has been collected in spring as a fresh vegetable. Rhizomes (a thickened, usually horizontal underground stem or branch of a plant that stores food, producing roots below and leafy shoots above, and that differs from a root in having buds and scaly leaves) were also gathered in spring, peeled and eaten raw or roasted or ground into meal for porridge. The young flowering spikes are also edible. Male flowers (at the top of the spike, above the ‘hot dog’ portion) produce large quantities of pollen, which can be mixed with equal parts of flour for muffins, biscuits, etc. The green female flowers (at bottom of spike, the ‘hot dog’ portion) can be boiled or roasted and eaten like corn on the cob. They are said to taste like olives, globe artichokes or sweet corn. In more southern areas, care must be taken not to confuse cattail leaves with those of poisonous irises. </a:t>
            </a:r>
            <a:endParaRPr lang="en-US" b="0" i="0" dirty="0">
              <a:solidFill>
                <a:srgbClr val="000000"/>
              </a:solidFill>
              <a:effectLst/>
              <a:latin typeface="Segoe UI" panose="020B0502040204020203" pitchFamily="34"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7</a:t>
            </a:fld>
            <a:endParaRPr lang="en-CA"/>
          </a:p>
        </p:txBody>
      </p:sp>
    </p:spTree>
    <p:extLst>
      <p:ext uri="{BB962C8B-B14F-4D97-AF65-F5344CB8AC3E}">
        <p14:creationId xmlns:p14="http://schemas.microsoft.com/office/powerpoint/2010/main" val="332410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r>
              <a:rPr lang="en-CA" dirty="0"/>
              <a:t>https://www.canada.ca/en/environment-climate-change/services/environmental-indicators/extent-wetlands.html</a:t>
            </a:r>
          </a:p>
          <a:p>
            <a:endParaRPr lang="en-CA" dirty="0"/>
          </a:p>
          <a:p>
            <a:pPr algn="l"/>
            <a:r>
              <a:rPr lang="en-US" b="0" i="0" dirty="0">
                <a:solidFill>
                  <a:srgbClr val="333333"/>
                </a:solidFill>
                <a:effectLst/>
                <a:latin typeface="Noto Sans"/>
              </a:rPr>
              <a:t>Canada has about 1.29 million km</a:t>
            </a:r>
            <a:r>
              <a:rPr lang="en-US" b="0" i="0" baseline="30000" dirty="0">
                <a:solidFill>
                  <a:srgbClr val="333333"/>
                </a:solidFill>
                <a:effectLst/>
                <a:latin typeface="Noto Sans"/>
              </a:rPr>
              <a:t>2</a:t>
            </a:r>
            <a:r>
              <a:rPr lang="en-US" b="0" i="0" dirty="0">
                <a:solidFill>
                  <a:srgbClr val="333333"/>
                </a:solidFill>
                <a:effectLst/>
                <a:latin typeface="Noto Sans"/>
              </a:rPr>
              <a:t> of wetlands, covering 13% of Canada's </a:t>
            </a:r>
            <a:r>
              <a:rPr lang="en-US" b="0" i="0" dirty="0" err="1">
                <a:solidFill>
                  <a:srgbClr val="333333"/>
                </a:solidFill>
                <a:effectLst/>
                <a:latin typeface="Noto Sans"/>
              </a:rPr>
              <a:t>terrestrial</a:t>
            </a:r>
            <a:r>
              <a:rPr lang="en-US" b="0" i="0" u="sng" baseline="30000" dirty="0" err="1">
                <a:solidFill>
                  <a:srgbClr val="284162"/>
                </a:solidFill>
                <a:effectLst/>
                <a:latin typeface="Noto Sans"/>
                <a:hlinkClick r:id="rId3"/>
              </a:rPr>
              <a:t>Footnote</a:t>
            </a:r>
            <a:r>
              <a:rPr lang="en-US" b="0" i="0" u="sng" baseline="30000" dirty="0">
                <a:solidFill>
                  <a:srgbClr val="284162"/>
                </a:solidFill>
                <a:effectLst/>
                <a:latin typeface="Noto Sans"/>
                <a:hlinkClick r:id="rId3"/>
              </a:rPr>
              <a:t> [1]</a:t>
            </a:r>
            <a:r>
              <a:rPr lang="en-US" b="0" i="0" dirty="0">
                <a:solidFill>
                  <a:srgbClr val="333333"/>
                </a:solidFill>
                <a:effectLst/>
                <a:latin typeface="Noto Sans"/>
              </a:rPr>
              <a:t> area. This is close to one quarter of the world's remaining </a:t>
            </a:r>
            <a:r>
              <a:rPr lang="en-US" b="0" i="0" dirty="0" err="1">
                <a:solidFill>
                  <a:srgbClr val="333333"/>
                </a:solidFill>
                <a:effectLst/>
                <a:latin typeface="Noto Sans"/>
              </a:rPr>
              <a:t>wetlands.</a:t>
            </a:r>
            <a:r>
              <a:rPr lang="en-US" b="0" i="0" u="sng" baseline="30000" dirty="0" err="1">
                <a:solidFill>
                  <a:srgbClr val="284162"/>
                </a:solidFill>
                <a:effectLst/>
                <a:latin typeface="Noto Sans"/>
                <a:hlinkClick r:id="rId4"/>
              </a:rPr>
              <a:t>Footnote</a:t>
            </a:r>
            <a:r>
              <a:rPr lang="en-US" b="0" i="0" u="sng" baseline="30000" dirty="0">
                <a:solidFill>
                  <a:srgbClr val="284162"/>
                </a:solidFill>
                <a:effectLst/>
                <a:latin typeface="Noto Sans"/>
                <a:hlinkClick r:id="rId4"/>
              </a:rPr>
              <a:t> [2]</a:t>
            </a:r>
            <a:r>
              <a:rPr lang="en-US" b="0" i="0" dirty="0">
                <a:solidFill>
                  <a:srgbClr val="333333"/>
                </a:solidFill>
                <a:effectLst/>
                <a:latin typeface="Noto Sans"/>
              </a:rPr>
              <a:t> Where wetlands have been monitored, they generally show declines in extent due to conversion to agriculture and other </a:t>
            </a:r>
            <a:r>
              <a:rPr lang="en-US" b="0" i="0" dirty="0" err="1">
                <a:solidFill>
                  <a:srgbClr val="333333"/>
                </a:solidFill>
                <a:effectLst/>
                <a:latin typeface="Noto Sans"/>
              </a:rPr>
              <a:t>development.</a:t>
            </a:r>
            <a:r>
              <a:rPr lang="en-US" b="0" i="0" u="sng" baseline="30000" dirty="0" err="1">
                <a:solidFill>
                  <a:srgbClr val="284162"/>
                </a:solidFill>
                <a:effectLst/>
                <a:latin typeface="Noto Sans"/>
                <a:hlinkClick r:id="rId5"/>
              </a:rPr>
              <a:t>Footnote</a:t>
            </a:r>
            <a:r>
              <a:rPr lang="en-US" b="0" i="0" u="sng" baseline="30000" dirty="0">
                <a:solidFill>
                  <a:srgbClr val="284162"/>
                </a:solidFill>
                <a:effectLst/>
                <a:latin typeface="Noto Sans"/>
                <a:hlinkClick r:id="rId5"/>
              </a:rPr>
              <a:t> [3]</a:t>
            </a:r>
            <a:endParaRPr lang="en-US" b="0" i="0" u="sng" baseline="30000" dirty="0">
              <a:solidFill>
                <a:srgbClr val="284162"/>
              </a:solidFill>
              <a:effectLst/>
              <a:latin typeface="Noto Sans"/>
            </a:endParaRPr>
          </a:p>
          <a:p>
            <a:pPr algn="l"/>
            <a:endParaRPr lang="en-US" b="0" i="0" dirty="0">
              <a:solidFill>
                <a:srgbClr val="333333"/>
              </a:solidFill>
              <a:effectLst/>
              <a:latin typeface="Noto Sans"/>
            </a:endParaRPr>
          </a:p>
          <a:p>
            <a:pPr algn="l"/>
            <a:r>
              <a:rPr lang="en-US" b="0" i="0" dirty="0">
                <a:solidFill>
                  <a:srgbClr val="333333"/>
                </a:solidFill>
                <a:effectLst/>
                <a:latin typeface="Noto Sans"/>
              </a:rPr>
              <a:t>Most of Canada's wetlands occur in the Boreal Shield (25% of Canadian wetland area), Hudson Plains (21%) and Boreal Plains (18%). Wetlands form almost 80% of the Hudson Plains, and very low proportions of mountainous regions such as the Arctic Cordillera (less than 0.5%) and Montane Cordillera (less than 2%).</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8</a:t>
            </a:fld>
            <a:endParaRPr lang="en-CA"/>
          </a:p>
        </p:txBody>
      </p:sp>
    </p:spTree>
    <p:extLst>
      <p:ext uri="{BB962C8B-B14F-4D97-AF65-F5344CB8AC3E}">
        <p14:creationId xmlns:p14="http://schemas.microsoft.com/office/powerpoint/2010/main" val="339273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a:t>
            </a:r>
          </a:p>
          <a:p>
            <a:endParaRPr lang="en-US" dirty="0"/>
          </a:p>
          <a:p>
            <a:r>
              <a:rPr lang="en-US" dirty="0"/>
              <a:t>HWW</a:t>
            </a:r>
          </a:p>
          <a:p>
            <a:endParaRPr lang="en-US" dirty="0"/>
          </a:p>
          <a:p>
            <a:pPr algn="l"/>
            <a:r>
              <a:rPr lang="en-US" b="1" i="0" dirty="0">
                <a:solidFill>
                  <a:srgbClr val="000000"/>
                </a:solidFill>
                <a:effectLst/>
                <a:latin typeface="Fira Sans"/>
              </a:rPr>
              <a:t>What good are wetlands?</a:t>
            </a:r>
          </a:p>
          <a:p>
            <a:pPr algn="l"/>
            <a:r>
              <a:rPr lang="en-US" b="0" i="0" dirty="0">
                <a:solidFill>
                  <a:srgbClr val="000000"/>
                </a:solidFill>
                <a:effectLst/>
                <a:latin typeface="Fira Sans"/>
              </a:rPr>
              <a:t>It’s easy to regard wetlands as mere wastelands, of little or no value. We don’t build houses or factories in swamps, bogs, or marshes, and we don’t plant wheat or many other crops on land submerged in water. Wetlands are generally unsuitable for boating and swimming—in fact, for most human activities.</a:t>
            </a:r>
          </a:p>
          <a:p>
            <a:pPr algn="l"/>
            <a:r>
              <a:rPr lang="en-US" b="0" i="0" dirty="0">
                <a:solidFill>
                  <a:srgbClr val="000000"/>
                </a:solidFill>
                <a:effectLst/>
                <a:latin typeface="Fira Sans"/>
              </a:rPr>
              <a:t>So it’s not surprising that many people "reclaim" our wetlands, by draining them or filling them in. To do so is a serious mistake.</a:t>
            </a:r>
          </a:p>
          <a:p>
            <a:pPr algn="l"/>
            <a:r>
              <a:rPr lang="en-US" b="0" i="0" dirty="0">
                <a:solidFill>
                  <a:srgbClr val="000000"/>
                </a:solidFill>
                <a:effectLst/>
                <a:latin typeface="Fira Sans"/>
              </a:rPr>
              <a:t>Wetlands act like giant sponges, soaking up rain and snowmelt and slowly releasing water in drier seasons. Thus, they help to reduce floods and to ease the worst effects of drought. Draining ponds, sloughs, and marshes often lowers the water table and dries up wells. Wetlands also reduce soil erosion by checking or slowing the runoff from storms and thaws.</a:t>
            </a:r>
          </a:p>
          <a:p>
            <a:pPr algn="l"/>
            <a:r>
              <a:rPr lang="en-US" b="0" i="0" dirty="0">
                <a:solidFill>
                  <a:srgbClr val="000000"/>
                </a:solidFill>
                <a:effectLst/>
                <a:latin typeface="Fira Sans"/>
              </a:rPr>
              <a:t>Without wetlands we would no longer have a ready supply of fresh drinking water. Much like our kidneys, wetlands filter the waters of our lakes, rivers, and streams, reducing pollution. The vegetation in wetlands removes phosphates and other plant nutrients washed in from the surrounding soil, thereby slowing the growth of algae and aquatic weeds. This growth is a serious problem in some of Canada’s major waterways where dead and decaying algae rob the deeper waters of their oxygen.</a:t>
            </a:r>
          </a:p>
          <a:p>
            <a:pPr algn="l"/>
            <a:r>
              <a:rPr lang="en-US" b="0" i="0" dirty="0">
                <a:solidFill>
                  <a:srgbClr val="000000"/>
                </a:solidFill>
                <a:effectLst/>
                <a:latin typeface="Fira Sans"/>
              </a:rPr>
              <a:t>Wetlands are also the homes for at least some part of the year for many </a:t>
            </a:r>
            <a:r>
              <a:rPr lang="en-US" b="0" i="0" dirty="0">
                <a:solidFill>
                  <a:srgbClr val="000000"/>
                </a:solidFill>
                <a:effectLst/>
                <a:latin typeface="Fira Sans"/>
                <a:hlinkClick r:id="rId3"/>
              </a:rPr>
              <a:t>fish</a:t>
            </a:r>
            <a:r>
              <a:rPr lang="en-US" b="0" i="0" dirty="0">
                <a:solidFill>
                  <a:srgbClr val="000000"/>
                </a:solidFill>
                <a:effectLst/>
                <a:latin typeface="Fira Sans"/>
              </a:rPr>
              <a:t>, </a:t>
            </a:r>
            <a:r>
              <a:rPr lang="en-US" b="0" i="0" dirty="0">
                <a:solidFill>
                  <a:srgbClr val="000000"/>
                </a:solidFill>
                <a:effectLst/>
                <a:latin typeface="Fira Sans"/>
                <a:hlinkClick r:id="rId4"/>
              </a:rPr>
              <a:t>birds</a:t>
            </a:r>
            <a:r>
              <a:rPr lang="en-US" b="0" i="0" dirty="0">
                <a:solidFill>
                  <a:srgbClr val="000000"/>
                </a:solidFill>
                <a:effectLst/>
                <a:latin typeface="Fira Sans"/>
              </a:rPr>
              <a:t>, and other animals, meeting essential breeding, nesting, nursery, and feeding needs. Without wetlands, some wildlife species would disappear.</a:t>
            </a:r>
          </a:p>
          <a:p>
            <a:pPr algn="l"/>
            <a:r>
              <a:rPr lang="en-US" b="0" i="0" dirty="0">
                <a:solidFill>
                  <a:srgbClr val="000000"/>
                </a:solidFill>
                <a:effectLst/>
                <a:latin typeface="Fira Sans"/>
              </a:rPr>
              <a:t>Wetlands contribute to the growth and economy of the country. Some of the smaller </a:t>
            </a:r>
            <a:r>
              <a:rPr lang="en-US" b="0" i="0" dirty="0">
                <a:solidFill>
                  <a:srgbClr val="000000"/>
                </a:solidFill>
                <a:effectLst/>
                <a:latin typeface="Fira Sans"/>
                <a:hlinkClick r:id="rId5"/>
              </a:rPr>
              <a:t>mammals</a:t>
            </a:r>
            <a:r>
              <a:rPr lang="en-US" b="0" i="0" dirty="0">
                <a:solidFill>
                  <a:srgbClr val="000000"/>
                </a:solidFill>
                <a:effectLst/>
                <a:latin typeface="Fira Sans"/>
              </a:rPr>
              <a:t>, such as the </a:t>
            </a:r>
            <a:r>
              <a:rPr lang="en-US" b="0" i="0" dirty="0">
                <a:solidFill>
                  <a:srgbClr val="000000"/>
                </a:solidFill>
                <a:effectLst/>
                <a:latin typeface="Fira Sans"/>
                <a:hlinkClick r:id="rId6" tooltip="Beaver"/>
              </a:rPr>
              <a:t>beaver</a:t>
            </a:r>
            <a:r>
              <a:rPr lang="en-US" b="0" i="0" dirty="0">
                <a:solidFill>
                  <a:srgbClr val="000000"/>
                </a:solidFill>
                <a:effectLst/>
                <a:latin typeface="Fira Sans"/>
              </a:rPr>
              <a:t> and </a:t>
            </a:r>
            <a:r>
              <a:rPr lang="en-US" b="0" i="0" dirty="0">
                <a:solidFill>
                  <a:srgbClr val="000000"/>
                </a:solidFill>
                <a:effectLst/>
                <a:latin typeface="Fira Sans"/>
                <a:hlinkClick r:id="rId7" tooltip="Muskrat"/>
              </a:rPr>
              <a:t>muskrat</a:t>
            </a:r>
            <a:r>
              <a:rPr lang="en-US" b="0" i="0" dirty="0">
                <a:solidFill>
                  <a:srgbClr val="000000"/>
                </a:solidFill>
                <a:effectLst/>
                <a:latin typeface="Fira Sans"/>
              </a:rPr>
              <a:t>, that dwell in wetlands are important to the fur trade, and the millions of game birds and fish reared in and around our wetlands support a growing recreation and tourist industry.</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9</a:t>
            </a:fld>
            <a:endParaRPr lang="en-CA"/>
          </a:p>
        </p:txBody>
      </p:sp>
    </p:spTree>
    <p:extLst>
      <p:ext uri="{BB962C8B-B14F-4D97-AF65-F5344CB8AC3E}">
        <p14:creationId xmlns:p14="http://schemas.microsoft.com/office/powerpoint/2010/main" val="222695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88720" y="5385041"/>
            <a:ext cx="10058400" cy="487927"/>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80160" y="5090746"/>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6/21/2021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6/21/2021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6/21/2021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6/21/2021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6/21/2021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dfreephotos.com/public-domain-images/fog-and-forest-of-indonesia.jpg.ph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hoto/water-drop-4078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https://www.flinnsci.com/meter-sticks-hardwood-englishmetri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dfreephotos.com/canada/nova-scotia/other-nova-scotia/satellite-image-of-nova-scotia.jpg.ph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891" y="1398045"/>
            <a:ext cx="10332720" cy="3566160"/>
          </a:xfrm>
        </p:spPr>
        <p:txBody>
          <a:bodyPr>
            <a:normAutofit/>
          </a:bodyPr>
          <a:lstStyle/>
          <a:p>
            <a:pPr algn="ctr"/>
            <a:r>
              <a:rPr lang="en-CA" b="1" dirty="0">
                <a:solidFill>
                  <a:srgbClr val="455F51"/>
                </a:solidFill>
                <a:latin typeface="Aleo" panose="020F0502020204030203" pitchFamily="34" charset="0"/>
              </a:rPr>
              <a:t>Common Carp Trivia!</a:t>
            </a:r>
          </a:p>
        </p:txBody>
      </p:sp>
      <p:sp>
        <p:nvSpPr>
          <p:cNvPr id="3" name="Subtitle 2"/>
          <p:cNvSpPr>
            <a:spLocks noGrp="1"/>
          </p:cNvSpPr>
          <p:nvPr>
            <p:ph type="subTitle" idx="1"/>
          </p:nvPr>
        </p:nvSpPr>
        <p:spPr>
          <a:xfrm>
            <a:off x="1100051" y="5279019"/>
            <a:ext cx="10058400" cy="607521"/>
          </a:xfrm>
        </p:spPr>
        <p:txBody>
          <a:bodyPr/>
          <a:lstStyle/>
          <a:p>
            <a:pPr algn="ctr"/>
            <a:r>
              <a:rPr lang="en-CA" spc="300" dirty="0">
                <a:solidFill>
                  <a:schemeClr val="accent3">
                    <a:lumMod val="50000"/>
                  </a:schemeClr>
                </a:solidFill>
              </a:rPr>
              <a:t>Learning about wetlands &amp; Carp</a:t>
            </a:r>
          </a:p>
        </p:txBody>
      </p:sp>
      <p:pic>
        <p:nvPicPr>
          <p:cNvPr id="5" name="Picture 4">
            <a:extLst>
              <a:ext uri="{FF2B5EF4-FFF2-40B4-BE49-F238E27FC236}">
                <a16:creationId xmlns:a16="http://schemas.microsoft.com/office/drawing/2014/main" id="{6C620C79-BCA1-440E-A123-C40A590123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3420" y="499730"/>
            <a:ext cx="3911662" cy="2477386"/>
          </a:xfrm>
          <a:prstGeom prst="rect">
            <a:avLst/>
          </a:prstGeom>
        </p:spPr>
      </p:pic>
    </p:spTree>
    <p:extLst>
      <p:ext uri="{BB962C8B-B14F-4D97-AF65-F5344CB8AC3E}">
        <p14:creationId xmlns:p14="http://schemas.microsoft.com/office/powerpoint/2010/main" val="3888587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#8</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buNone/>
            </a:pPr>
            <a:r>
              <a:rPr lang="en-US" altLang="en-US" sz="5000" b="1" dirty="0">
                <a:solidFill>
                  <a:srgbClr val="455F51"/>
                </a:solidFill>
              </a:rPr>
              <a:t>True or False.</a:t>
            </a:r>
          </a:p>
          <a:p>
            <a:pPr marL="457200" indent="0">
              <a:buNone/>
            </a:pPr>
            <a:endParaRPr lang="en-US" altLang="en-US" sz="3000" b="1" dirty="0">
              <a:solidFill>
                <a:srgbClr val="455F51"/>
              </a:solidFill>
            </a:endParaRPr>
          </a:p>
          <a:p>
            <a:pPr marL="857250" lvl="1" indent="0">
              <a:lnSpc>
                <a:spcPct val="80000"/>
              </a:lnSpc>
              <a:buClr>
                <a:srgbClr val="418AB3"/>
              </a:buClr>
              <a:buNone/>
            </a:pPr>
            <a:r>
              <a:rPr lang="en-US" altLang="en-US" sz="4400" b="1" dirty="0">
                <a:solidFill>
                  <a:srgbClr val="455F51"/>
                </a:solidFill>
              </a:rPr>
              <a:t>A pond is a type of wetland.</a:t>
            </a:r>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61949801-AF16-4802-A0A3-73465351E0AD}"/>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702800" y="3980058"/>
            <a:ext cx="2157984" cy="2157984"/>
          </a:xfrm>
          <a:prstGeom prst="ellipse">
            <a:avLst/>
          </a:prstGeom>
          <a:ln>
            <a:solidFill>
              <a:schemeClr val="accent1"/>
            </a:solidFill>
          </a:ln>
        </p:spPr>
      </p:pic>
    </p:spTree>
    <p:extLst>
      <p:ext uri="{BB962C8B-B14F-4D97-AF65-F5344CB8AC3E}">
        <p14:creationId xmlns:p14="http://schemas.microsoft.com/office/powerpoint/2010/main" val="89574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#9</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4800" b="1" dirty="0">
                <a:solidFill>
                  <a:srgbClr val="455F51"/>
                </a:solidFill>
              </a:rPr>
              <a:t>The biodiversity of a wetland is ____ to that of the rainforest.</a:t>
            </a:r>
          </a:p>
          <a:p>
            <a:pPr marL="914400" indent="-457200">
              <a:buFont typeface="+mj-lt"/>
              <a:buAutoNum type="alphaLcParenR"/>
            </a:pPr>
            <a:endParaRPr lang="en-US" altLang="en-US" sz="22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second</a:t>
            </a:r>
          </a:p>
          <a:p>
            <a:pPr marL="1600200" lvl="1" indent="-742950">
              <a:lnSpc>
                <a:spcPct val="80000"/>
              </a:lnSpc>
              <a:buClr>
                <a:srgbClr val="418AB3"/>
              </a:buClr>
              <a:buFont typeface="+mj-lt"/>
              <a:buAutoNum type="alphaLcParenR"/>
            </a:pPr>
            <a:r>
              <a:rPr lang="en-US" altLang="en-US" sz="4400" b="1" dirty="0">
                <a:solidFill>
                  <a:srgbClr val="455F51"/>
                </a:solidFill>
              </a:rPr>
              <a:t> third</a:t>
            </a:r>
          </a:p>
          <a:p>
            <a:pPr marL="1600200" lvl="1" indent="-742950">
              <a:lnSpc>
                <a:spcPct val="80000"/>
              </a:lnSpc>
              <a:buClr>
                <a:srgbClr val="418AB3"/>
              </a:buClr>
              <a:buFont typeface="+mj-lt"/>
              <a:buAutoNum type="alphaLcParenR"/>
            </a:pPr>
            <a:r>
              <a:rPr lang="en-US" altLang="en-US" sz="4400" b="1" dirty="0">
                <a:solidFill>
                  <a:srgbClr val="455F51"/>
                </a:solidFill>
              </a:rPr>
              <a:t> fourth</a:t>
            </a:r>
          </a:p>
          <a:p>
            <a:pPr marL="1600200" lvl="1" indent="-742950">
              <a:lnSpc>
                <a:spcPct val="80000"/>
              </a:lnSpc>
              <a:buClr>
                <a:srgbClr val="418AB3"/>
              </a:buClr>
              <a:buFont typeface="+mj-lt"/>
              <a:buAutoNum type="alphaLcParenR"/>
            </a:pPr>
            <a:r>
              <a:rPr lang="en-US" altLang="en-US" sz="4400" b="1" dirty="0">
                <a:solidFill>
                  <a:srgbClr val="455F51"/>
                </a:solidFill>
              </a:rPr>
              <a:t> fifth</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3842484" cy="184666"/>
          </a:xfrm>
          <a:prstGeom prst="rect">
            <a:avLst/>
          </a:prstGeom>
          <a:noFill/>
        </p:spPr>
        <p:txBody>
          <a:bodyPr wrap="square" rtlCol="0">
            <a:spAutoFit/>
          </a:bodyPr>
          <a:lstStyle/>
          <a:p>
            <a:r>
              <a:rPr lang="en-CA" sz="600" i="1" dirty="0">
                <a:solidFill>
                  <a:schemeClr val="tx1">
                    <a:lumMod val="50000"/>
                    <a:lumOff val="50000"/>
                  </a:schemeClr>
                </a:solidFill>
                <a:latin typeface="Calibri" panose="020F0502020204030204" pitchFamily="34" charset="0"/>
                <a:cs typeface="Calibri" panose="020F0502020204030204" pitchFamily="34" charset="0"/>
              </a:rPr>
              <a:t>Image from </a:t>
            </a:r>
            <a:r>
              <a:rPr lang="en-CA" sz="600" i="1" u="sng"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https://www.goodfreephotos.com/public-domain-images/fog-and-forest-of-indonesia.jpg.php</a:t>
            </a:r>
            <a:r>
              <a:rPr lang="en-CA" sz="600" i="1" dirty="0">
                <a:solidFill>
                  <a:schemeClr val="tx1">
                    <a:lumMod val="50000"/>
                    <a:lumOff val="50000"/>
                  </a:schemeClr>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1F219770-5C62-40BF-A6DE-7FAA3DF91B8D}"/>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9631340" y="3980058"/>
            <a:ext cx="2157984" cy="2157984"/>
          </a:xfrm>
          <a:prstGeom prst="ellipse">
            <a:avLst/>
          </a:prstGeom>
          <a:ln>
            <a:solidFill>
              <a:schemeClr val="accent1"/>
            </a:solidFill>
          </a:ln>
        </p:spPr>
      </p:pic>
    </p:spTree>
    <p:extLst>
      <p:ext uri="{BB962C8B-B14F-4D97-AF65-F5344CB8AC3E}">
        <p14:creationId xmlns:p14="http://schemas.microsoft.com/office/powerpoint/2010/main" val="206406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#10</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589374" cy="4023360"/>
          </a:xfrm>
        </p:spPr>
        <p:txBody>
          <a:bodyPr>
            <a:normAutofit fontScale="92500" lnSpcReduction="10000"/>
          </a:bodyPr>
          <a:lstStyle/>
          <a:p>
            <a:pPr marL="457200" indent="0">
              <a:lnSpc>
                <a:spcPct val="110000"/>
              </a:lnSpc>
              <a:spcBef>
                <a:spcPts val="0"/>
              </a:spcBef>
              <a:spcAft>
                <a:spcPts val="0"/>
              </a:spcAft>
              <a:buNone/>
            </a:pPr>
            <a:r>
              <a:rPr lang="en-CA" sz="4200" b="1" dirty="0">
                <a:solidFill>
                  <a:srgbClr val="455F51"/>
                </a:solidFill>
              </a:rPr>
              <a:t>Which of the following are threats to wetlands?</a:t>
            </a:r>
          </a:p>
          <a:p>
            <a:pPr marL="457200" indent="0">
              <a:lnSpc>
                <a:spcPct val="110000"/>
              </a:lnSpc>
              <a:spcBef>
                <a:spcPts val="0"/>
              </a:spcBef>
              <a:spcAft>
                <a:spcPts val="0"/>
              </a:spcAft>
              <a:buNone/>
            </a:pPr>
            <a:endParaRPr lang="en-US" altLang="en-US" sz="4000" dirty="0">
              <a:solidFill>
                <a:srgbClr val="455F51"/>
              </a:solidFill>
            </a:endParaRPr>
          </a:p>
          <a:p>
            <a:pPr marL="857250" lvl="1" indent="0">
              <a:lnSpc>
                <a:spcPct val="80000"/>
              </a:lnSpc>
              <a:buClr>
                <a:srgbClr val="418AB3"/>
              </a:buClr>
              <a:buFontTx/>
              <a:buAutoNum type="alphaLcParenR"/>
            </a:pPr>
            <a:r>
              <a:rPr lang="en-US" altLang="en-US" sz="3800" b="1" dirty="0">
                <a:solidFill>
                  <a:srgbClr val="455F51"/>
                </a:solidFill>
              </a:rPr>
              <a:t> pollution</a:t>
            </a:r>
          </a:p>
          <a:p>
            <a:pPr marL="857250" lvl="1" indent="0">
              <a:lnSpc>
                <a:spcPct val="80000"/>
              </a:lnSpc>
              <a:buClr>
                <a:srgbClr val="418AB3"/>
              </a:buClr>
              <a:buFontTx/>
              <a:buAutoNum type="alphaLcParenR"/>
            </a:pPr>
            <a:r>
              <a:rPr lang="en-US" altLang="en-US" sz="3800" b="1" dirty="0">
                <a:solidFill>
                  <a:srgbClr val="455F51"/>
                </a:solidFill>
              </a:rPr>
              <a:t> development</a:t>
            </a:r>
          </a:p>
          <a:p>
            <a:pPr marL="857250" lvl="1" indent="0">
              <a:lnSpc>
                <a:spcPct val="80000"/>
              </a:lnSpc>
              <a:buClr>
                <a:srgbClr val="418AB3"/>
              </a:buClr>
              <a:buFontTx/>
              <a:buAutoNum type="alphaLcParenR"/>
            </a:pPr>
            <a:r>
              <a:rPr lang="en-US" altLang="en-US" sz="3800" b="1" dirty="0">
                <a:solidFill>
                  <a:srgbClr val="455F51"/>
                </a:solidFill>
              </a:rPr>
              <a:t> drainage</a:t>
            </a:r>
          </a:p>
          <a:p>
            <a:pPr marL="857250" lvl="1" indent="0">
              <a:lnSpc>
                <a:spcPct val="80000"/>
              </a:lnSpc>
              <a:buClr>
                <a:srgbClr val="418AB3"/>
              </a:buClr>
              <a:buFontTx/>
              <a:buAutoNum type="alphaLcParenR"/>
            </a:pPr>
            <a:r>
              <a:rPr lang="en-US" altLang="en-US" sz="3800" b="1" dirty="0">
                <a:solidFill>
                  <a:srgbClr val="455F51"/>
                </a:solidFill>
              </a:rPr>
              <a:t> invasive species</a:t>
            </a:r>
          </a:p>
          <a:p>
            <a:pPr marL="857250" lvl="1" indent="0">
              <a:lnSpc>
                <a:spcPct val="80000"/>
              </a:lnSpc>
              <a:buClr>
                <a:srgbClr val="418AB3"/>
              </a:buClr>
              <a:buFontTx/>
              <a:buAutoNum type="alphaLcParenR"/>
            </a:pPr>
            <a:r>
              <a:rPr lang="en-US" altLang="en-US" sz="3800" b="1" dirty="0">
                <a:solidFill>
                  <a:srgbClr val="455F51"/>
                </a:solidFill>
              </a:rPr>
              <a:t> none of the above</a:t>
            </a:r>
          </a:p>
          <a:p>
            <a:pPr marL="857250" lvl="1" indent="0">
              <a:lnSpc>
                <a:spcPct val="80000"/>
              </a:lnSpc>
              <a:buClr>
                <a:srgbClr val="418AB3"/>
              </a:buClr>
              <a:buFontTx/>
              <a:buAutoNum type="alphaLcParenR"/>
            </a:pPr>
            <a:r>
              <a:rPr lang="en-US" altLang="en-US" sz="3800" b="1" dirty="0">
                <a:solidFill>
                  <a:srgbClr val="455F51"/>
                </a:solidFill>
              </a:rPr>
              <a:t> all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5" name="Picture 4">
            <a:extLst>
              <a:ext uri="{FF2B5EF4-FFF2-40B4-BE49-F238E27FC236}">
                <a16:creationId xmlns:a16="http://schemas.microsoft.com/office/drawing/2014/main" id="{27F36185-67F2-4EE1-9E88-7A2ACD8E0442}"/>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90100" y="3980058"/>
            <a:ext cx="2157984" cy="2157984"/>
          </a:xfrm>
          <a:prstGeom prst="ellipse">
            <a:avLst/>
          </a:prstGeom>
          <a:ln>
            <a:solidFill>
              <a:srgbClr val="99CB38"/>
            </a:solidFill>
          </a:ln>
        </p:spPr>
      </p:pic>
    </p:spTree>
    <p:extLst>
      <p:ext uri="{BB962C8B-B14F-4D97-AF65-F5344CB8AC3E}">
        <p14:creationId xmlns:p14="http://schemas.microsoft.com/office/powerpoint/2010/main" val="1366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Answers – Round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058400" cy="4189306"/>
          </a:xfrm>
        </p:spPr>
        <p:txBody>
          <a:bodyPr>
            <a:normAutofit fontScale="77500" lnSpcReduction="20000"/>
          </a:bodyPr>
          <a:lstStyle/>
          <a:p>
            <a:pPr marL="1600200" lvl="1" indent="-742950">
              <a:lnSpc>
                <a:spcPct val="80000"/>
              </a:lnSpc>
              <a:buClr>
                <a:srgbClr val="418AB3"/>
              </a:buClr>
              <a:buFont typeface="+mj-lt"/>
              <a:buAutoNum type="arabicParenR"/>
            </a:pPr>
            <a:r>
              <a:rPr lang="en-US" altLang="en-US" sz="4600" b="1" dirty="0">
                <a:solidFill>
                  <a:srgbClr val="455F51"/>
                </a:solidFill>
              </a:rPr>
              <a:t>d) water &amp; land</a:t>
            </a:r>
          </a:p>
          <a:p>
            <a:pPr marL="1600200" lvl="1" indent="-742950">
              <a:lnSpc>
                <a:spcPct val="80000"/>
              </a:lnSpc>
              <a:buClr>
                <a:srgbClr val="418AB3"/>
              </a:buClr>
              <a:buFont typeface="+mj-lt"/>
              <a:buAutoNum type="arabicParenR"/>
            </a:pPr>
            <a:r>
              <a:rPr lang="en-US" altLang="en-US" sz="4600" b="1" dirty="0">
                <a:solidFill>
                  <a:srgbClr val="455F51"/>
                </a:solidFill>
              </a:rPr>
              <a:t>c) 2 m</a:t>
            </a:r>
          </a:p>
          <a:p>
            <a:pPr marL="1600200" lvl="1" indent="-742950">
              <a:lnSpc>
                <a:spcPct val="80000"/>
              </a:lnSpc>
              <a:buClr>
                <a:srgbClr val="418AB3"/>
              </a:buClr>
              <a:buFont typeface="+mj-lt"/>
              <a:buAutoNum type="arabicParenR"/>
            </a:pPr>
            <a:r>
              <a:rPr lang="en-US" altLang="en-US" sz="4600" b="1" dirty="0">
                <a:solidFill>
                  <a:srgbClr val="455F51"/>
                </a:solidFill>
              </a:rPr>
              <a:t>b) wetlands</a:t>
            </a:r>
          </a:p>
          <a:p>
            <a:pPr marL="1600200" lvl="1" indent="-742950">
              <a:lnSpc>
                <a:spcPct val="80000"/>
              </a:lnSpc>
              <a:buClr>
                <a:srgbClr val="418AB3"/>
              </a:buClr>
              <a:buFont typeface="+mj-lt"/>
              <a:buAutoNum type="arabicParenR"/>
            </a:pPr>
            <a:r>
              <a:rPr lang="en-US" altLang="en-US" sz="4600" b="1" dirty="0">
                <a:solidFill>
                  <a:srgbClr val="455F51"/>
                </a:solidFill>
              </a:rPr>
              <a:t>false</a:t>
            </a:r>
          </a:p>
          <a:p>
            <a:pPr marL="1600200" lvl="1" indent="-742950">
              <a:lnSpc>
                <a:spcPct val="80000"/>
              </a:lnSpc>
              <a:buClr>
                <a:srgbClr val="418AB3"/>
              </a:buClr>
              <a:buFont typeface="+mj-lt"/>
              <a:buAutoNum type="arabicParenR"/>
            </a:pPr>
            <a:r>
              <a:rPr lang="en-US" altLang="en-US" sz="4600" b="1" dirty="0">
                <a:solidFill>
                  <a:srgbClr val="455F51"/>
                </a:solidFill>
              </a:rPr>
              <a:t>a) cattail</a:t>
            </a:r>
          </a:p>
          <a:p>
            <a:pPr marL="1600200" lvl="1" indent="-742950">
              <a:lnSpc>
                <a:spcPct val="80000"/>
              </a:lnSpc>
              <a:buClr>
                <a:srgbClr val="418AB3"/>
              </a:buClr>
              <a:buFont typeface="+mj-lt"/>
              <a:buAutoNum type="arabicParenR"/>
            </a:pPr>
            <a:r>
              <a:rPr lang="en-US" altLang="en-US" sz="4600" b="1" dirty="0">
                <a:solidFill>
                  <a:srgbClr val="455F51"/>
                </a:solidFill>
              </a:rPr>
              <a:t>c) 25%</a:t>
            </a:r>
          </a:p>
          <a:p>
            <a:pPr marL="1600200" lvl="1" indent="-742950">
              <a:lnSpc>
                <a:spcPct val="80000"/>
              </a:lnSpc>
              <a:buClr>
                <a:srgbClr val="418AB3"/>
              </a:buClr>
              <a:buFont typeface="+mj-lt"/>
              <a:buAutoNum type="arabicParenR"/>
            </a:pPr>
            <a:r>
              <a:rPr lang="en-US" altLang="en-US" sz="4600" b="1" dirty="0">
                <a:solidFill>
                  <a:srgbClr val="455F51"/>
                </a:solidFill>
              </a:rPr>
              <a:t>e) all of the above</a:t>
            </a:r>
          </a:p>
          <a:p>
            <a:pPr marL="1600200" lvl="1" indent="-742950">
              <a:lnSpc>
                <a:spcPct val="80000"/>
              </a:lnSpc>
              <a:buClr>
                <a:srgbClr val="418AB3"/>
              </a:buClr>
              <a:buFont typeface="+mj-lt"/>
              <a:buAutoNum type="arabicParenR"/>
            </a:pPr>
            <a:r>
              <a:rPr lang="en-US" altLang="en-US" sz="4600" b="1" dirty="0">
                <a:solidFill>
                  <a:srgbClr val="455F51"/>
                </a:solidFill>
              </a:rPr>
              <a:t>true</a:t>
            </a:r>
          </a:p>
          <a:p>
            <a:pPr marL="1600200" lvl="1" indent="-742950">
              <a:lnSpc>
                <a:spcPct val="80000"/>
              </a:lnSpc>
              <a:buClr>
                <a:srgbClr val="418AB3"/>
              </a:buClr>
              <a:buFont typeface="+mj-lt"/>
              <a:buAutoNum type="arabicParenR"/>
            </a:pPr>
            <a:r>
              <a:rPr lang="en-US" altLang="en-US" sz="4600" b="1" dirty="0">
                <a:solidFill>
                  <a:srgbClr val="455F51"/>
                </a:solidFill>
              </a:rPr>
              <a:t>a) second</a:t>
            </a:r>
          </a:p>
          <a:p>
            <a:pPr marL="1600200" lvl="1" indent="-742950">
              <a:lnSpc>
                <a:spcPct val="80000"/>
              </a:lnSpc>
              <a:buClr>
                <a:srgbClr val="418AB3"/>
              </a:buClr>
              <a:buFont typeface="+mj-lt"/>
              <a:buAutoNum type="arabicParenR"/>
            </a:pPr>
            <a:r>
              <a:rPr lang="en-US" altLang="en-US" sz="4600" b="1" dirty="0">
                <a:solidFill>
                  <a:srgbClr val="455F51"/>
                </a:solidFill>
              </a:rPr>
              <a:t>f) all of the above</a:t>
            </a:r>
          </a:p>
          <a:p>
            <a:pPr marL="1600200" lvl="1" indent="-742950">
              <a:lnSpc>
                <a:spcPct val="80000"/>
              </a:lnSpc>
              <a:buClr>
                <a:srgbClr val="418AB3"/>
              </a:buClr>
              <a:buFont typeface="+mj-lt"/>
              <a:buAutoNum type="arabicParenR"/>
            </a:pP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8" name="Picture 7">
            <a:extLst>
              <a:ext uri="{FF2B5EF4-FFF2-40B4-BE49-F238E27FC236}">
                <a16:creationId xmlns:a16="http://schemas.microsoft.com/office/drawing/2014/main" id="{B7C0E544-5CC4-46A2-AD0F-54699BB336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91700" y="3978042"/>
            <a:ext cx="2160000" cy="2160000"/>
          </a:xfrm>
          <a:prstGeom prst="ellipse">
            <a:avLst/>
          </a:prstGeom>
          <a:ln>
            <a:solidFill>
              <a:schemeClr val="accent1"/>
            </a:solidFill>
          </a:ln>
        </p:spPr>
      </p:pic>
    </p:spTree>
    <p:extLst>
      <p:ext uri="{BB962C8B-B14F-4D97-AF65-F5344CB8AC3E}">
        <p14:creationId xmlns:p14="http://schemas.microsoft.com/office/powerpoint/2010/main" val="192483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8D55-DD93-455C-965E-04A2EC9D4606}"/>
              </a:ext>
            </a:extLst>
          </p:cNvPr>
          <p:cNvSpPr>
            <a:spLocks noGrp="1"/>
          </p:cNvSpPr>
          <p:nvPr>
            <p:ph type="ctrTitle"/>
          </p:nvPr>
        </p:nvSpPr>
        <p:spPr>
          <a:xfrm>
            <a:off x="1066800" y="891104"/>
            <a:ext cx="10058400" cy="5075791"/>
          </a:xfrm>
          <a:blipFill>
            <a:blip r:embed="rId3">
              <a:alphaModFix amt="55000"/>
              <a:extLst>
                <a:ext uri="{28A0092B-C50C-407E-A947-70E740481C1C}">
                  <a14:useLocalDpi xmlns:a14="http://schemas.microsoft.com/office/drawing/2010/main"/>
                </a:ext>
              </a:extLst>
            </a:blip>
            <a:stretch>
              <a:fillRect/>
            </a:stretch>
          </a:blipFill>
        </p:spPr>
        <p:txBody>
          <a:bodyPr>
            <a:normAutofit fontScale="90000"/>
          </a:bodyPr>
          <a:lstStyle/>
          <a:p>
            <a:pPr algn="ctr"/>
            <a:br>
              <a:rPr lang="en-US" b="1" dirty="0">
                <a:latin typeface="Aleo"/>
              </a:rPr>
            </a:br>
            <a:r>
              <a:rPr lang="en-US" b="1" dirty="0">
                <a:latin typeface="Aleo"/>
              </a:rPr>
              <a:t>Round 2</a:t>
            </a:r>
            <a:br>
              <a:rPr lang="en-US" b="1" dirty="0">
                <a:latin typeface="Aleo"/>
              </a:rPr>
            </a:br>
            <a:r>
              <a:rPr lang="en-US" b="1" dirty="0">
                <a:latin typeface="Aleo"/>
              </a:rPr>
              <a:t>Invasive Species &amp; Common Carp</a:t>
            </a:r>
            <a:br>
              <a:rPr lang="en-US" b="1" dirty="0">
                <a:latin typeface="Aleo"/>
              </a:rPr>
            </a:br>
            <a:br>
              <a:rPr lang="en-US" b="1" dirty="0">
                <a:latin typeface="Aleo"/>
              </a:rPr>
            </a:br>
            <a:endParaRPr lang="en-CA" b="1" dirty="0">
              <a:latin typeface="Aleo"/>
            </a:endParaRPr>
          </a:p>
        </p:txBody>
      </p:sp>
    </p:spTree>
    <p:extLst>
      <p:ext uri="{BB962C8B-B14F-4D97-AF65-F5344CB8AC3E}">
        <p14:creationId xmlns:p14="http://schemas.microsoft.com/office/powerpoint/2010/main" val="3594714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5000" b="1" dirty="0">
                <a:solidFill>
                  <a:srgbClr val="455F51"/>
                </a:solidFill>
              </a:rPr>
              <a:t>A species indigenous to a given region or ecosystem is called:</a:t>
            </a:r>
          </a:p>
          <a:p>
            <a:pPr marL="971550" indent="-514350">
              <a:buFont typeface="+mj-lt"/>
              <a:buAutoNum type="alphaLcParenR"/>
            </a:pPr>
            <a:endParaRPr lang="en-US" altLang="en-US" sz="26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native</a:t>
            </a:r>
          </a:p>
          <a:p>
            <a:pPr marL="1600200" lvl="1" indent="-742950">
              <a:lnSpc>
                <a:spcPct val="80000"/>
              </a:lnSpc>
              <a:buClr>
                <a:srgbClr val="418AB3"/>
              </a:buClr>
              <a:buFont typeface="+mj-lt"/>
              <a:buAutoNum type="alphaLcParenR"/>
            </a:pPr>
            <a:r>
              <a:rPr lang="en-US" altLang="en-US" sz="4400" b="1" dirty="0">
                <a:solidFill>
                  <a:srgbClr val="455F51"/>
                </a:solidFill>
              </a:rPr>
              <a:t> introduced</a:t>
            </a:r>
          </a:p>
          <a:p>
            <a:pPr marL="1600200" lvl="1" indent="-742950">
              <a:lnSpc>
                <a:spcPct val="80000"/>
              </a:lnSpc>
              <a:buClr>
                <a:srgbClr val="418AB3"/>
              </a:buClr>
              <a:buFont typeface="+mj-lt"/>
              <a:buAutoNum type="alphaLcParenR"/>
            </a:pPr>
            <a:r>
              <a:rPr lang="en-US" altLang="en-US" sz="4400" b="1" dirty="0">
                <a:solidFill>
                  <a:srgbClr val="455F51"/>
                </a:solidFill>
              </a:rPr>
              <a:t> natural</a:t>
            </a:r>
          </a:p>
          <a:p>
            <a:pPr marL="1600200" lvl="1" indent="-742950">
              <a:lnSpc>
                <a:spcPct val="80000"/>
              </a:lnSpc>
              <a:buClr>
                <a:srgbClr val="418AB3"/>
              </a:buClr>
              <a:buFont typeface="+mj-lt"/>
              <a:buAutoNum type="alphaLcParenR"/>
            </a:pPr>
            <a:r>
              <a:rPr lang="en-US" altLang="en-US" sz="4400" b="1" dirty="0">
                <a:solidFill>
                  <a:srgbClr val="455F51"/>
                </a:solidFill>
              </a:rPr>
              <a:t> accidental</a:t>
            </a:r>
          </a:p>
          <a:p>
            <a:endParaRPr lang="en-CA" dirty="0">
              <a:solidFill>
                <a:srgbClr val="455F51"/>
              </a:solidFill>
            </a:endParaRPr>
          </a:p>
        </p:txBody>
      </p:sp>
      <p:sp>
        <p:nvSpPr>
          <p:cNvPr id="6" name="TextBox 5">
            <a:extLst>
              <a:ext uri="{FF2B5EF4-FFF2-40B4-BE49-F238E27FC236}">
                <a16:creationId xmlns:a16="http://schemas.microsoft.com/office/drawing/2014/main" id="{E9EDF74C-57C4-4194-927A-610F614751B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Harry J. Enns Wetland Discovery Centre.</a:t>
            </a:r>
          </a:p>
        </p:txBody>
      </p:sp>
      <p:pic>
        <p:nvPicPr>
          <p:cNvPr id="5" name="Picture 4">
            <a:extLst>
              <a:ext uri="{FF2B5EF4-FFF2-40B4-BE49-F238E27FC236}">
                <a16:creationId xmlns:a16="http://schemas.microsoft.com/office/drawing/2014/main" id="{719A291D-489D-4613-8E0C-C0B06FC684F9}"/>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350829" y="3711110"/>
            <a:ext cx="2157984" cy="2157984"/>
          </a:xfrm>
          <a:prstGeom prst="ellipse">
            <a:avLst/>
          </a:prstGeom>
          <a:ln>
            <a:solidFill>
              <a:schemeClr val="accent1"/>
            </a:solidFill>
          </a:ln>
        </p:spPr>
      </p:pic>
    </p:spTree>
    <p:extLst>
      <p:ext uri="{BB962C8B-B14F-4D97-AF65-F5344CB8AC3E}">
        <p14:creationId xmlns:p14="http://schemas.microsoft.com/office/powerpoint/2010/main" val="279178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85000" lnSpcReduction="20000"/>
          </a:bodyPr>
          <a:lstStyle/>
          <a:p>
            <a:pPr marL="457200" indent="0">
              <a:buNone/>
            </a:pPr>
            <a:r>
              <a:rPr lang="en-US" altLang="en-US" sz="5400" b="1" dirty="0">
                <a:solidFill>
                  <a:srgbClr val="455F51"/>
                </a:solidFill>
              </a:rPr>
              <a:t>A species that is not native to an area is called:</a:t>
            </a:r>
          </a:p>
          <a:p>
            <a:pPr marL="457200" indent="0">
              <a:buNone/>
            </a:pPr>
            <a:r>
              <a:rPr lang="en-US" altLang="en-US" sz="5000" b="1" dirty="0">
                <a:solidFill>
                  <a:srgbClr val="455F51"/>
                </a:solidFill>
              </a:rPr>
              <a:t> </a:t>
            </a:r>
          </a:p>
          <a:p>
            <a:pPr marL="857250" lvl="1" indent="0">
              <a:lnSpc>
                <a:spcPct val="100000"/>
              </a:lnSpc>
              <a:buClr>
                <a:srgbClr val="418AB3"/>
              </a:buClr>
              <a:buFontTx/>
              <a:buAutoNum type="alphaLcParenR"/>
            </a:pPr>
            <a:r>
              <a:rPr lang="en-US" altLang="en-US" sz="4400" b="1" dirty="0">
                <a:solidFill>
                  <a:srgbClr val="455F51"/>
                </a:solidFill>
              </a:rPr>
              <a:t> non-native</a:t>
            </a:r>
          </a:p>
          <a:p>
            <a:pPr marL="857250" lvl="1" indent="0">
              <a:lnSpc>
                <a:spcPct val="80000"/>
              </a:lnSpc>
              <a:buClr>
                <a:srgbClr val="418AB3"/>
              </a:buClr>
              <a:buFontTx/>
              <a:buAutoNum type="alphaLcParenR"/>
            </a:pPr>
            <a:r>
              <a:rPr lang="en-US" altLang="en-US" sz="4400" b="1" dirty="0">
                <a:solidFill>
                  <a:srgbClr val="455F51"/>
                </a:solidFill>
              </a:rPr>
              <a:t> extraordinary</a:t>
            </a:r>
          </a:p>
          <a:p>
            <a:pPr marL="857250" lvl="1" indent="0">
              <a:lnSpc>
                <a:spcPct val="80000"/>
              </a:lnSpc>
              <a:buClr>
                <a:srgbClr val="418AB3"/>
              </a:buClr>
              <a:buFontTx/>
              <a:buAutoNum type="alphaLcParenR"/>
            </a:pPr>
            <a:r>
              <a:rPr lang="en-US" altLang="en-US" sz="4400" b="1" dirty="0">
                <a:solidFill>
                  <a:srgbClr val="455F51"/>
                </a:solidFill>
              </a:rPr>
              <a:t> introduced</a:t>
            </a:r>
          </a:p>
          <a:p>
            <a:pPr marL="857250" lvl="1" indent="0">
              <a:lnSpc>
                <a:spcPct val="80000"/>
              </a:lnSpc>
              <a:buClr>
                <a:srgbClr val="418AB3"/>
              </a:buClr>
              <a:buFontTx/>
              <a:buAutoNum type="alphaLcParenR"/>
            </a:pPr>
            <a:r>
              <a:rPr lang="en-US" altLang="en-US" sz="4400" b="1" dirty="0">
                <a:solidFill>
                  <a:srgbClr val="455F51"/>
                </a:solidFill>
              </a:rPr>
              <a:t> endemic</a:t>
            </a:r>
          </a:p>
          <a:p>
            <a:pPr marL="857250" lvl="1" indent="0">
              <a:lnSpc>
                <a:spcPct val="80000"/>
              </a:lnSpc>
              <a:buClr>
                <a:srgbClr val="418AB3"/>
              </a:buClr>
              <a:buFontTx/>
              <a:buAutoNum type="alphaLcParenR"/>
            </a:pPr>
            <a:r>
              <a:rPr lang="en-US" altLang="en-US" sz="4400" b="1" dirty="0">
                <a:solidFill>
                  <a:srgbClr val="455F51"/>
                </a:solidFill>
              </a:rPr>
              <a:t> a &amp; c</a:t>
            </a:r>
          </a:p>
          <a:p>
            <a:pPr marL="857250" lvl="1" indent="0">
              <a:lnSpc>
                <a:spcPct val="80000"/>
              </a:lnSpc>
              <a:buClr>
                <a:srgbClr val="418AB3"/>
              </a:buClr>
              <a:buNone/>
            </a:pP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9" name="Picture 8">
            <a:extLst>
              <a:ext uri="{FF2B5EF4-FFF2-40B4-BE49-F238E27FC236}">
                <a16:creationId xmlns:a16="http://schemas.microsoft.com/office/drawing/2014/main" id="{ACF12E6A-4E3B-40CF-B671-366E0457FCFA}"/>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94244" y="4072391"/>
            <a:ext cx="2157984" cy="2157984"/>
          </a:xfrm>
          <a:prstGeom prst="ellipse">
            <a:avLst/>
          </a:prstGeom>
          <a:solidFill>
            <a:schemeClr val="bg1"/>
          </a:solidFill>
        </p:spPr>
      </p:pic>
    </p:spTree>
    <p:extLst>
      <p:ext uri="{BB962C8B-B14F-4D97-AF65-F5344CB8AC3E}">
        <p14:creationId xmlns:p14="http://schemas.microsoft.com/office/powerpoint/2010/main" val="2071540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333500" y="1737359"/>
            <a:ext cx="9822179" cy="4451231"/>
          </a:xfrm>
        </p:spPr>
        <p:txBody>
          <a:bodyPr>
            <a:normAutofit/>
          </a:bodyPr>
          <a:lstStyle/>
          <a:p>
            <a:pPr marL="457200" indent="0">
              <a:buNone/>
            </a:pPr>
            <a:r>
              <a:rPr lang="en-US" altLang="en-US" sz="4800" b="1" dirty="0">
                <a:solidFill>
                  <a:srgbClr val="455F51"/>
                </a:solidFill>
              </a:rPr>
              <a:t>A species that is not native to an area and does harm is called:</a:t>
            </a:r>
          </a:p>
          <a:p>
            <a:pPr marL="914400" indent="-457200">
              <a:buFont typeface="+mj-lt"/>
              <a:buAutoNum type="alphaLcParenR"/>
            </a:pPr>
            <a:endParaRPr lang="en-US" altLang="en-US" b="1" dirty="0">
              <a:solidFill>
                <a:srgbClr val="455F51"/>
              </a:solidFill>
            </a:endParaRPr>
          </a:p>
          <a:p>
            <a:pPr marL="1600200" lvl="1" indent="-742950">
              <a:lnSpc>
                <a:spcPct val="80000"/>
              </a:lnSpc>
              <a:buClr>
                <a:srgbClr val="418AB3"/>
              </a:buClr>
              <a:buFont typeface="+mj-lt"/>
              <a:buAutoNum type="alphaLcParenR"/>
            </a:pPr>
            <a:r>
              <a:rPr lang="en-US" altLang="en-US" sz="4100" b="1" dirty="0">
                <a:solidFill>
                  <a:srgbClr val="455F51"/>
                </a:solidFill>
              </a:rPr>
              <a:t> native</a:t>
            </a:r>
          </a:p>
          <a:p>
            <a:pPr marL="1600200" lvl="1" indent="-742950">
              <a:lnSpc>
                <a:spcPct val="80000"/>
              </a:lnSpc>
              <a:buClr>
                <a:srgbClr val="418AB3"/>
              </a:buClr>
              <a:buFont typeface="+mj-lt"/>
              <a:buAutoNum type="alphaLcParenR"/>
            </a:pPr>
            <a:r>
              <a:rPr lang="en-US" altLang="en-US" sz="4100" b="1" dirty="0">
                <a:solidFill>
                  <a:srgbClr val="455F51"/>
                </a:solidFill>
              </a:rPr>
              <a:t> invasive</a:t>
            </a:r>
          </a:p>
          <a:p>
            <a:pPr marL="1600200" lvl="1" indent="-742950">
              <a:lnSpc>
                <a:spcPct val="80000"/>
              </a:lnSpc>
              <a:buClr>
                <a:srgbClr val="418AB3"/>
              </a:buClr>
              <a:buFont typeface="+mj-lt"/>
              <a:buAutoNum type="alphaLcParenR"/>
            </a:pPr>
            <a:r>
              <a:rPr lang="en-US" altLang="en-US" sz="4100" b="1" dirty="0">
                <a:solidFill>
                  <a:srgbClr val="455F51"/>
                </a:solidFill>
              </a:rPr>
              <a:t> natural</a:t>
            </a:r>
          </a:p>
          <a:p>
            <a:pPr marL="1600200" lvl="1" indent="-742950">
              <a:lnSpc>
                <a:spcPct val="80000"/>
              </a:lnSpc>
              <a:buClr>
                <a:srgbClr val="418AB3"/>
              </a:buClr>
              <a:buFont typeface="+mj-lt"/>
              <a:buAutoNum type="alphaLcParenR"/>
            </a:pPr>
            <a:r>
              <a:rPr lang="en-US" altLang="en-US" sz="4100" b="1" dirty="0">
                <a:solidFill>
                  <a:srgbClr val="455F51"/>
                </a:solidFill>
              </a:rPr>
              <a:t> symbiotic</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sp>
        <p:nvSpPr>
          <p:cNvPr id="7" name="TextBox 6">
            <a:extLst>
              <a:ext uri="{FF2B5EF4-FFF2-40B4-BE49-F238E27FC236}">
                <a16:creationId xmlns:a16="http://schemas.microsoft.com/office/drawing/2014/main" id="{9B42E9A0-53AD-4644-AAD0-85AB39FA3C2C}"/>
              </a:ext>
            </a:extLst>
          </p:cNvPr>
          <p:cNvSpPr txBox="1"/>
          <p:nvPr/>
        </p:nvSpPr>
        <p:spPr>
          <a:xfrm>
            <a:off x="8219663" y="3757949"/>
            <a:ext cx="1401418" cy="369332"/>
          </a:xfrm>
          <a:prstGeom prst="rect">
            <a:avLst/>
          </a:prstGeom>
          <a:solidFill>
            <a:schemeClr val="bg1"/>
          </a:solidFill>
        </p:spPr>
        <p:txBody>
          <a:bodyPr wrap="square" rtlCol="0">
            <a:spAutoFit/>
          </a:bodyPr>
          <a:lstStyle/>
          <a:p>
            <a:endParaRPr lang="en-CA" dirty="0"/>
          </a:p>
        </p:txBody>
      </p:sp>
      <p:pic>
        <p:nvPicPr>
          <p:cNvPr id="5" name="Picture 4">
            <a:extLst>
              <a:ext uri="{FF2B5EF4-FFF2-40B4-BE49-F238E27FC236}">
                <a16:creationId xmlns:a16="http://schemas.microsoft.com/office/drawing/2014/main" id="{E105B7BE-F0AB-4F3E-B568-415BD98958CA}"/>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21081" y="4097665"/>
            <a:ext cx="2157984" cy="2157984"/>
          </a:xfrm>
          <a:prstGeom prst="ellipse">
            <a:avLst/>
          </a:prstGeom>
          <a:solidFill>
            <a:schemeClr val="bg1"/>
          </a:solidFill>
        </p:spPr>
      </p:pic>
    </p:spTree>
    <p:extLst>
      <p:ext uri="{BB962C8B-B14F-4D97-AF65-F5344CB8AC3E}">
        <p14:creationId xmlns:p14="http://schemas.microsoft.com/office/powerpoint/2010/main" val="287894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#4</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lnSpcReduction="10000"/>
          </a:bodyPr>
          <a:lstStyle/>
          <a:p>
            <a:pPr marL="457200" indent="0">
              <a:buNone/>
            </a:pPr>
            <a:r>
              <a:rPr lang="en-US" altLang="en-US" sz="5000" b="1" dirty="0">
                <a:solidFill>
                  <a:srgbClr val="455F51"/>
                </a:solidFill>
              </a:rPr>
              <a:t>The primary cause of invasive species introduction is:</a:t>
            </a:r>
          </a:p>
          <a:p>
            <a:pPr marL="1371600" lvl="1" indent="-514350">
              <a:lnSpc>
                <a:spcPct val="80000"/>
              </a:lnSpc>
              <a:buClr>
                <a:srgbClr val="418AB3"/>
              </a:buClr>
              <a:buFont typeface="+mj-lt"/>
              <a:buAutoNum type="alphaLcParenR"/>
            </a:pPr>
            <a:endParaRPr lang="en-US" altLang="en-US" sz="28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too much food</a:t>
            </a:r>
          </a:p>
          <a:p>
            <a:pPr marL="1600200" lvl="1" indent="-742950">
              <a:lnSpc>
                <a:spcPct val="80000"/>
              </a:lnSpc>
              <a:buClr>
                <a:srgbClr val="418AB3"/>
              </a:buClr>
              <a:buFont typeface="+mj-lt"/>
              <a:buAutoNum type="alphaLcParenR"/>
            </a:pPr>
            <a:r>
              <a:rPr lang="en-US" altLang="en-US" sz="4400" b="1" dirty="0">
                <a:solidFill>
                  <a:srgbClr val="455F51"/>
                </a:solidFill>
              </a:rPr>
              <a:t> human activities</a:t>
            </a:r>
          </a:p>
          <a:p>
            <a:pPr marL="1600200" lvl="1" indent="-742950">
              <a:lnSpc>
                <a:spcPct val="80000"/>
              </a:lnSpc>
              <a:buClr>
                <a:srgbClr val="418AB3"/>
              </a:buClr>
              <a:buFont typeface="+mj-lt"/>
              <a:buAutoNum type="alphaLcParenR"/>
            </a:pPr>
            <a:r>
              <a:rPr lang="en-US" altLang="en-US" sz="4400" b="1" dirty="0">
                <a:solidFill>
                  <a:srgbClr val="455F51"/>
                </a:solidFill>
              </a:rPr>
              <a:t> migration</a:t>
            </a:r>
          </a:p>
          <a:p>
            <a:pPr marL="1600200" lvl="1" indent="-742950">
              <a:lnSpc>
                <a:spcPct val="80000"/>
              </a:lnSpc>
              <a:buClr>
                <a:srgbClr val="418AB3"/>
              </a:buClr>
              <a:buFont typeface="+mj-lt"/>
              <a:buAutoNum type="alphaLcParenR"/>
            </a:pPr>
            <a:r>
              <a:rPr lang="en-US" altLang="en-US" sz="4400" b="1" dirty="0">
                <a:solidFill>
                  <a:srgbClr val="455F51"/>
                </a:solidFill>
              </a:rPr>
              <a:t> weather events</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7" name="Picture 6">
            <a:extLst>
              <a:ext uri="{FF2B5EF4-FFF2-40B4-BE49-F238E27FC236}">
                <a16:creationId xmlns:a16="http://schemas.microsoft.com/office/drawing/2014/main" id="{DB58AF22-51C6-4DF2-9DF5-90C7D75635B4}"/>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22536" y="3980058"/>
            <a:ext cx="2157984" cy="2157984"/>
          </a:xfrm>
          <a:prstGeom prst="ellipse">
            <a:avLst/>
          </a:prstGeom>
          <a:ln>
            <a:solidFill>
              <a:schemeClr val="accent1"/>
            </a:solidFill>
          </a:ln>
        </p:spPr>
      </p:pic>
    </p:spTree>
    <p:extLst>
      <p:ext uri="{BB962C8B-B14F-4D97-AF65-F5344CB8AC3E}">
        <p14:creationId xmlns:p14="http://schemas.microsoft.com/office/powerpoint/2010/main" val="748921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#5</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5000" b="1" dirty="0">
                <a:solidFill>
                  <a:srgbClr val="455F51"/>
                </a:solidFill>
              </a:rPr>
              <a:t>This invasive species stir up the bottom of a wetland.</a:t>
            </a:r>
          </a:p>
          <a:p>
            <a:pPr marL="800100" indent="-342900">
              <a:buFont typeface="+mj-lt"/>
              <a:buAutoNum type="alphaLcParenR"/>
            </a:pPr>
            <a:endParaRPr lang="en-US" altLang="en-US" sz="17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zebra mussels</a:t>
            </a:r>
          </a:p>
          <a:p>
            <a:pPr marL="1600200" lvl="1" indent="-742950">
              <a:lnSpc>
                <a:spcPct val="80000"/>
              </a:lnSpc>
              <a:buClr>
                <a:srgbClr val="418AB3"/>
              </a:buClr>
              <a:buFont typeface="+mj-lt"/>
              <a:buAutoNum type="alphaLcParenR"/>
            </a:pPr>
            <a:r>
              <a:rPr lang="en-US" altLang="en-US" sz="4400" b="1" dirty="0">
                <a:solidFill>
                  <a:srgbClr val="455F51"/>
                </a:solidFill>
              </a:rPr>
              <a:t> common carp</a:t>
            </a:r>
          </a:p>
          <a:p>
            <a:pPr marL="1600200" lvl="1" indent="-742950">
              <a:lnSpc>
                <a:spcPct val="80000"/>
              </a:lnSpc>
              <a:buClr>
                <a:srgbClr val="418AB3"/>
              </a:buClr>
              <a:buFont typeface="+mj-lt"/>
              <a:buAutoNum type="alphaLcParenR"/>
            </a:pPr>
            <a:r>
              <a:rPr lang="en-US" altLang="en-US" sz="4400" b="1" dirty="0">
                <a:solidFill>
                  <a:srgbClr val="455F51"/>
                </a:solidFill>
              </a:rPr>
              <a:t> spiny </a:t>
            </a:r>
            <a:r>
              <a:rPr lang="en-US" altLang="en-US" sz="4400" b="1" dirty="0" err="1">
                <a:solidFill>
                  <a:srgbClr val="455F51"/>
                </a:solidFill>
              </a:rPr>
              <a:t>waterflea</a:t>
            </a:r>
            <a:endParaRPr lang="en-US" altLang="en-US" sz="44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rusty crayfish</a:t>
            </a:r>
          </a:p>
          <a:p>
            <a:endParaRPr lang="en-CA" dirty="0"/>
          </a:p>
        </p:txBody>
      </p:sp>
      <p:sp>
        <p:nvSpPr>
          <p:cNvPr id="6" name="Rectangle 5">
            <a:extLst>
              <a:ext uri="{FF2B5EF4-FFF2-40B4-BE49-F238E27FC236}">
                <a16:creationId xmlns:a16="http://schemas.microsoft.com/office/drawing/2014/main" id="{7DD152CC-B1A6-4067-B096-963901814EF1}"/>
              </a:ext>
            </a:extLst>
          </p:cNvPr>
          <p:cNvSpPr/>
          <p:nvPr/>
        </p:nvSpPr>
        <p:spPr>
          <a:xfrm>
            <a:off x="57243" y="6150838"/>
            <a:ext cx="705642" cy="184666"/>
          </a:xfrm>
          <a:prstGeom prst="rect">
            <a:avLst/>
          </a:prstGeom>
        </p:spPr>
        <p:txBody>
          <a:bodyPr wrap="none">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74F4D441-83CA-4089-A45A-07459ABA827E}"/>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760491" y="3992854"/>
            <a:ext cx="2157984" cy="2157984"/>
          </a:xfrm>
          <a:prstGeom prst="ellipse">
            <a:avLst/>
          </a:prstGeom>
          <a:ln>
            <a:solidFill>
              <a:schemeClr val="accent1"/>
            </a:solidFill>
          </a:ln>
        </p:spPr>
      </p:pic>
    </p:spTree>
    <p:extLst>
      <p:ext uri="{BB962C8B-B14F-4D97-AF65-F5344CB8AC3E}">
        <p14:creationId xmlns:p14="http://schemas.microsoft.com/office/powerpoint/2010/main" val="226760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8D55-DD93-455C-965E-04A2EC9D4606}"/>
              </a:ext>
            </a:extLst>
          </p:cNvPr>
          <p:cNvSpPr>
            <a:spLocks noGrp="1"/>
          </p:cNvSpPr>
          <p:nvPr>
            <p:ph type="ctrTitle"/>
          </p:nvPr>
        </p:nvSpPr>
        <p:spPr>
          <a:xfrm>
            <a:off x="1066800" y="748066"/>
            <a:ext cx="10058400" cy="5075791"/>
          </a:xfrm>
          <a:blipFill dpi="0" rotWithShape="1">
            <a:blip r:embed="rId3" cstate="print">
              <a:alphaModFix amt="72000"/>
              <a:extLst>
                <a:ext uri="{28A0092B-C50C-407E-A947-70E740481C1C}">
                  <a14:useLocalDpi xmlns:a14="http://schemas.microsoft.com/office/drawing/2010/main"/>
                </a:ext>
              </a:extLst>
            </a:blip>
            <a:srcRect/>
            <a:stretch>
              <a:fillRect/>
            </a:stretch>
          </a:blipFill>
        </p:spPr>
        <p:txBody>
          <a:bodyPr>
            <a:normAutofit/>
          </a:bodyPr>
          <a:lstStyle/>
          <a:p>
            <a:pPr algn="ctr"/>
            <a:br>
              <a:rPr lang="en-US" b="1" dirty="0">
                <a:latin typeface="Aleo"/>
              </a:rPr>
            </a:br>
            <a:r>
              <a:rPr lang="en-US" b="1" dirty="0">
                <a:latin typeface="Aleo"/>
              </a:rPr>
              <a:t>Round 1</a:t>
            </a:r>
            <a:br>
              <a:rPr lang="en-US" b="1" dirty="0">
                <a:latin typeface="Aleo"/>
              </a:rPr>
            </a:br>
            <a:r>
              <a:rPr lang="en-US" b="1" dirty="0">
                <a:latin typeface="Aleo"/>
              </a:rPr>
              <a:t>Wetlands</a:t>
            </a:r>
            <a:br>
              <a:rPr lang="en-US" b="1" dirty="0">
                <a:latin typeface="Aleo"/>
              </a:rPr>
            </a:br>
            <a:endParaRPr lang="en-CA" b="1" dirty="0">
              <a:latin typeface="Aleo"/>
            </a:endParaRPr>
          </a:p>
        </p:txBody>
      </p:sp>
    </p:spTree>
    <p:extLst>
      <p:ext uri="{BB962C8B-B14F-4D97-AF65-F5344CB8AC3E}">
        <p14:creationId xmlns:p14="http://schemas.microsoft.com/office/powerpoint/2010/main" val="3365503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solidFill>
                  <a:schemeClr val="tx1"/>
                </a:solidFill>
                <a:latin typeface="Aleo" panose="020F0502020204030203"/>
              </a:rPr>
              <a:t>Question #6</a:t>
            </a:r>
            <a:endParaRPr lang="en-CA" b="1" dirty="0">
              <a:solidFill>
                <a:schemeClr val="tx1"/>
              </a:solidFill>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buNone/>
            </a:pPr>
            <a:r>
              <a:rPr lang="en-US" altLang="en-US" sz="5400" b="1" dirty="0">
                <a:solidFill>
                  <a:srgbClr val="455F51"/>
                </a:solidFill>
              </a:rPr>
              <a:t>Common carp are _______.</a:t>
            </a:r>
            <a:endParaRPr lang="en-US" altLang="en-US" sz="3600" b="1" dirty="0">
              <a:solidFill>
                <a:srgbClr val="455F51"/>
              </a:solidFill>
            </a:endParaRPr>
          </a:p>
          <a:p>
            <a:pPr marL="1371600" lvl="1" indent="-514350">
              <a:lnSpc>
                <a:spcPct val="80000"/>
              </a:lnSpc>
              <a:buClr>
                <a:srgbClr val="418AB3"/>
              </a:buClr>
              <a:buFont typeface="+mj-lt"/>
              <a:buAutoNum type="alphaLcParenR"/>
            </a:pPr>
            <a:endParaRPr lang="en-US" altLang="en-US" sz="3200" b="1" dirty="0">
              <a:solidFill>
                <a:srgbClr val="455F51"/>
              </a:solidFill>
            </a:endParaRPr>
          </a:p>
          <a:p>
            <a:pPr marL="1771650" lvl="1" indent="-914400">
              <a:lnSpc>
                <a:spcPct val="80000"/>
              </a:lnSpc>
              <a:buClr>
                <a:srgbClr val="418AB3"/>
              </a:buClr>
              <a:buFont typeface="+mj-lt"/>
              <a:buAutoNum type="alphaLcParenR"/>
            </a:pPr>
            <a:r>
              <a:rPr lang="en-US" sz="4800" b="1" dirty="0">
                <a:solidFill>
                  <a:srgbClr val="455F51"/>
                </a:solidFill>
              </a:rPr>
              <a:t> carnivores</a:t>
            </a:r>
          </a:p>
          <a:p>
            <a:pPr marL="1771650" lvl="1" indent="-914400">
              <a:lnSpc>
                <a:spcPct val="80000"/>
              </a:lnSpc>
              <a:buClr>
                <a:srgbClr val="418AB3"/>
              </a:buClr>
              <a:buFont typeface="+mj-lt"/>
              <a:buAutoNum type="alphaLcParenR"/>
            </a:pPr>
            <a:r>
              <a:rPr lang="en-US" altLang="en-US" sz="4800" b="1" dirty="0">
                <a:solidFill>
                  <a:srgbClr val="455F51"/>
                </a:solidFill>
              </a:rPr>
              <a:t> herbivores</a:t>
            </a:r>
          </a:p>
          <a:p>
            <a:pPr marL="1771650" lvl="1" indent="-914400">
              <a:lnSpc>
                <a:spcPct val="80000"/>
              </a:lnSpc>
              <a:buClr>
                <a:srgbClr val="418AB3"/>
              </a:buClr>
              <a:buFont typeface="+mj-lt"/>
              <a:buAutoNum type="alphaLcParenR"/>
            </a:pPr>
            <a:r>
              <a:rPr lang="en-US" sz="4800" b="1" dirty="0">
                <a:solidFill>
                  <a:srgbClr val="455F51"/>
                </a:solidFill>
              </a:rPr>
              <a:t> omnivores</a:t>
            </a:r>
            <a:endParaRPr lang="en-CA" sz="2000" dirty="0"/>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a:t>
            </a:r>
            <a:r>
              <a:rPr lang="en-US" sz="600" i="1" dirty="0">
                <a:solidFill>
                  <a:schemeClr val="tx1">
                    <a:lumMod val="50000"/>
                    <a:lumOff val="50000"/>
                  </a:schemeClr>
                </a:solidFill>
              </a:rPr>
              <a:t>DUC</a:t>
            </a:r>
            <a:r>
              <a:rPr lang="en-CA" sz="600" i="1" dirty="0">
                <a:solidFill>
                  <a:schemeClr val="tx1">
                    <a:lumMod val="50000"/>
                    <a:lumOff val="50000"/>
                  </a:schemeClr>
                </a:solidFill>
              </a:rPr>
              <a:t>.</a:t>
            </a:r>
          </a:p>
        </p:txBody>
      </p:sp>
      <p:pic>
        <p:nvPicPr>
          <p:cNvPr id="8" name="Picture 7">
            <a:extLst>
              <a:ext uri="{FF2B5EF4-FFF2-40B4-BE49-F238E27FC236}">
                <a16:creationId xmlns:a16="http://schemas.microsoft.com/office/drawing/2014/main" id="{9DB4F377-C84C-47EB-92D2-15E9D0CB0DB8}"/>
              </a:ext>
            </a:extLst>
          </p:cNvPr>
          <p:cNvPicPr preferRelativeResize="0">
            <a:picLocks/>
          </p:cNvPicPr>
          <p:nvPr/>
        </p:nvPicPr>
        <p:blipFill rotWithShape="1">
          <a:blip r:embed="rId3" cstate="print">
            <a:extLst>
              <a:ext uri="{28A0092B-C50C-407E-A947-70E740481C1C}">
                <a14:useLocalDpi xmlns:a14="http://schemas.microsoft.com/office/drawing/2010/main"/>
              </a:ext>
            </a:extLst>
          </a:blip>
          <a:srcRect/>
          <a:stretch/>
        </p:blipFill>
        <p:spPr>
          <a:xfrm>
            <a:off x="9627476" y="3980058"/>
            <a:ext cx="2157984" cy="2157984"/>
          </a:xfrm>
          <a:prstGeom prst="ellipse">
            <a:avLst/>
          </a:prstGeom>
          <a:ln>
            <a:solidFill>
              <a:schemeClr val="accent1"/>
            </a:solidFill>
          </a:ln>
        </p:spPr>
      </p:pic>
    </p:spTree>
    <p:extLst>
      <p:ext uri="{BB962C8B-B14F-4D97-AF65-F5344CB8AC3E}">
        <p14:creationId xmlns:p14="http://schemas.microsoft.com/office/powerpoint/2010/main" val="233741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solidFill>
                  <a:schemeClr val="tx1"/>
                </a:solidFill>
                <a:latin typeface="Aleo" panose="020F0502020204030203"/>
              </a:rPr>
              <a:t>Question #7</a:t>
            </a:r>
            <a:endParaRPr lang="en-CA" b="1" dirty="0">
              <a:solidFill>
                <a:schemeClr val="tx1"/>
              </a:solidFill>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927848" y="1845734"/>
            <a:ext cx="10058400" cy="4023360"/>
          </a:xfrm>
        </p:spPr>
        <p:txBody>
          <a:bodyPr>
            <a:normAutofit/>
          </a:bodyPr>
          <a:lstStyle/>
          <a:p>
            <a:pPr marL="457200" indent="0">
              <a:buNone/>
            </a:pPr>
            <a:r>
              <a:rPr lang="en-US" altLang="en-US" sz="5000" b="1" dirty="0">
                <a:solidFill>
                  <a:srgbClr val="455F51"/>
                </a:solidFill>
              </a:rPr>
              <a:t>Common carp feed _____.</a:t>
            </a:r>
          </a:p>
          <a:p>
            <a:pPr marL="800100" indent="-342900">
              <a:buFont typeface="+mj-lt"/>
              <a:buAutoNum type="alphaLcParenR"/>
            </a:pPr>
            <a:endParaRPr lang="en-US" altLang="en-US" sz="17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a:t>
            </a:r>
            <a:r>
              <a:rPr lang="en-US" sz="4300" b="1" dirty="0">
                <a:solidFill>
                  <a:srgbClr val="455F51"/>
                </a:solidFill>
              </a:rPr>
              <a:t>at the bottom of the wetland</a:t>
            </a:r>
          </a:p>
          <a:p>
            <a:pPr marL="1600200" lvl="1" indent="-742950">
              <a:lnSpc>
                <a:spcPct val="80000"/>
              </a:lnSpc>
              <a:buClr>
                <a:srgbClr val="418AB3"/>
              </a:buClr>
              <a:buFont typeface="+mj-lt"/>
              <a:buAutoNum type="alphaLcParenR"/>
            </a:pPr>
            <a:r>
              <a:rPr lang="en-US" sz="4300" b="1" dirty="0">
                <a:solidFill>
                  <a:srgbClr val="455F51"/>
                </a:solidFill>
              </a:rPr>
              <a:t> in the water column</a:t>
            </a:r>
          </a:p>
          <a:p>
            <a:pPr marL="1600200" lvl="1" indent="-742950">
              <a:lnSpc>
                <a:spcPct val="80000"/>
              </a:lnSpc>
              <a:buClr>
                <a:srgbClr val="418AB3"/>
              </a:buClr>
              <a:buFont typeface="+mj-lt"/>
              <a:buAutoNum type="alphaLcParenR"/>
            </a:pPr>
            <a:r>
              <a:rPr lang="en-US" sz="4300" b="1" dirty="0">
                <a:solidFill>
                  <a:srgbClr val="455F51"/>
                </a:solidFill>
              </a:rPr>
              <a:t> at the water surface</a:t>
            </a:r>
            <a:endParaRPr lang="en-CA" sz="1700" dirty="0"/>
          </a:p>
        </p:txBody>
      </p:sp>
      <p:pic>
        <p:nvPicPr>
          <p:cNvPr id="9" name="Picture 8">
            <a:extLst>
              <a:ext uri="{FF2B5EF4-FFF2-40B4-BE49-F238E27FC236}">
                <a16:creationId xmlns:a16="http://schemas.microsoft.com/office/drawing/2014/main" id="{4B7D7064-6646-43B9-A784-1AF321D76E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97006" y="4072391"/>
            <a:ext cx="3262707" cy="2157984"/>
          </a:xfrm>
          <a:prstGeom prst="ellipse">
            <a:avLst/>
          </a:prstGeom>
          <a:ln>
            <a:solidFill>
              <a:schemeClr val="accent1"/>
            </a:solidFill>
          </a:ln>
        </p:spPr>
      </p:pic>
      <p:sp>
        <p:nvSpPr>
          <p:cNvPr id="10" name="TextBox 9">
            <a:extLst>
              <a:ext uri="{FF2B5EF4-FFF2-40B4-BE49-F238E27FC236}">
                <a16:creationId xmlns:a16="http://schemas.microsoft.com/office/drawing/2014/main" id="{4902F676-1753-4370-B475-CA906155D77B}"/>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spTree>
    <p:extLst>
      <p:ext uri="{BB962C8B-B14F-4D97-AF65-F5344CB8AC3E}">
        <p14:creationId xmlns:p14="http://schemas.microsoft.com/office/powerpoint/2010/main" val="1360331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solidFill>
                  <a:schemeClr val="tx1"/>
                </a:solidFill>
                <a:latin typeface="Aleo" panose="020F0502020204030203"/>
              </a:rPr>
              <a:t>Question #8</a:t>
            </a:r>
            <a:endParaRPr lang="en-CA" b="1" dirty="0">
              <a:solidFill>
                <a:schemeClr val="tx1"/>
              </a:solidFill>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79" y="1845734"/>
            <a:ext cx="10058399" cy="4023360"/>
          </a:xfrm>
        </p:spPr>
        <p:txBody>
          <a:bodyPr>
            <a:normAutofit/>
          </a:bodyPr>
          <a:lstStyle/>
          <a:p>
            <a:pPr marL="457200" indent="0">
              <a:buNone/>
            </a:pPr>
            <a:r>
              <a:rPr lang="en-US" altLang="en-US" sz="5000" b="1" dirty="0">
                <a:solidFill>
                  <a:srgbClr val="455F51"/>
                </a:solidFill>
              </a:rPr>
              <a:t>True or False.</a:t>
            </a:r>
          </a:p>
          <a:p>
            <a:pPr marL="457200" indent="0">
              <a:buNone/>
            </a:pPr>
            <a:endParaRPr lang="en-US" altLang="en-US" sz="3000" b="1" dirty="0">
              <a:solidFill>
                <a:srgbClr val="455F51"/>
              </a:solidFill>
            </a:endParaRPr>
          </a:p>
          <a:p>
            <a:pPr marL="857250" lvl="1" indent="0">
              <a:lnSpc>
                <a:spcPct val="80000"/>
              </a:lnSpc>
              <a:buClr>
                <a:srgbClr val="418AB3"/>
              </a:buClr>
              <a:buNone/>
            </a:pPr>
            <a:r>
              <a:rPr lang="en-US" altLang="en-US" sz="4400" b="1" dirty="0">
                <a:solidFill>
                  <a:srgbClr val="455F51"/>
                </a:solidFill>
              </a:rPr>
              <a:t>Carp are constantly stirring up the substrate when they feed.</a:t>
            </a:r>
            <a:endParaRPr lang="en-CA" dirty="0"/>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9" name="Picture 8">
            <a:extLst>
              <a:ext uri="{FF2B5EF4-FFF2-40B4-BE49-F238E27FC236}">
                <a16:creationId xmlns:a16="http://schemas.microsoft.com/office/drawing/2014/main" id="{86BC7F79-7936-45CB-9260-CA3788AF8C07}"/>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9652907" y="4041649"/>
            <a:ext cx="2157984" cy="2157984"/>
          </a:xfrm>
          <a:prstGeom prst="ellipse">
            <a:avLst/>
          </a:prstGeom>
          <a:ln>
            <a:solidFill>
              <a:schemeClr val="accent1"/>
            </a:solidFill>
          </a:ln>
        </p:spPr>
      </p:pic>
    </p:spTree>
    <p:extLst>
      <p:ext uri="{BB962C8B-B14F-4D97-AF65-F5344CB8AC3E}">
        <p14:creationId xmlns:p14="http://schemas.microsoft.com/office/powerpoint/2010/main" val="3647826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solidFill>
                  <a:schemeClr val="tx1"/>
                </a:solidFill>
                <a:latin typeface="Aleo" panose="020F0502020204030203"/>
              </a:rPr>
              <a:t>Question #9</a:t>
            </a:r>
            <a:endParaRPr lang="en-CA" b="1" dirty="0">
              <a:solidFill>
                <a:schemeClr val="tx1"/>
              </a:solidFill>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589374" cy="4076095"/>
          </a:xfrm>
        </p:spPr>
        <p:txBody>
          <a:bodyPr>
            <a:normAutofit fontScale="77500" lnSpcReduction="20000"/>
          </a:bodyPr>
          <a:lstStyle/>
          <a:p>
            <a:pPr marL="457200" indent="0">
              <a:lnSpc>
                <a:spcPct val="100000"/>
              </a:lnSpc>
              <a:spcBef>
                <a:spcPts val="0"/>
              </a:spcBef>
              <a:spcAft>
                <a:spcPts val="0"/>
              </a:spcAft>
              <a:buNone/>
            </a:pPr>
            <a:r>
              <a:rPr lang="en-CA" sz="5700" b="1" dirty="0">
                <a:solidFill>
                  <a:srgbClr val="455F51"/>
                </a:solidFill>
              </a:rPr>
              <a:t>Common carp decrease the clarity of the water:</a:t>
            </a:r>
          </a:p>
          <a:p>
            <a:pPr marL="457200" indent="0">
              <a:lnSpc>
                <a:spcPct val="100000"/>
              </a:lnSpc>
              <a:spcBef>
                <a:spcPts val="0"/>
              </a:spcBef>
              <a:spcAft>
                <a:spcPts val="0"/>
              </a:spcAft>
              <a:buNone/>
            </a:pPr>
            <a:r>
              <a:rPr lang="en-CA" sz="4200" b="1" dirty="0">
                <a:solidFill>
                  <a:srgbClr val="455F51"/>
                </a:solidFill>
              </a:rPr>
              <a:t> </a:t>
            </a:r>
            <a:endParaRPr lang="en-US" altLang="en-US" sz="4000"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making it unattractive</a:t>
            </a:r>
          </a:p>
          <a:p>
            <a:pPr marL="857250" lvl="1" indent="0">
              <a:lnSpc>
                <a:spcPct val="80000"/>
              </a:lnSpc>
              <a:buClr>
                <a:srgbClr val="418AB3"/>
              </a:buClr>
              <a:buFontTx/>
              <a:buAutoNum type="alphaLcParenR"/>
            </a:pPr>
            <a:r>
              <a:rPr lang="en-US" sz="4400" b="1" dirty="0">
                <a:solidFill>
                  <a:srgbClr val="455F51"/>
                </a:solidFill>
              </a:rPr>
              <a:t> destroying habitat</a:t>
            </a:r>
          </a:p>
          <a:p>
            <a:pPr marL="857250" lvl="1" indent="0">
              <a:lnSpc>
                <a:spcPct val="80000"/>
              </a:lnSpc>
              <a:buClr>
                <a:srgbClr val="418AB3"/>
              </a:buClr>
              <a:buFontTx/>
              <a:buAutoNum type="alphaLcParenR"/>
            </a:pPr>
            <a:r>
              <a:rPr lang="en-US" sz="4400" b="1" dirty="0">
                <a:solidFill>
                  <a:srgbClr val="455F51"/>
                </a:solidFill>
              </a:rPr>
              <a:t> reducing the abundance of aquatic plants</a:t>
            </a:r>
            <a:endParaRPr lang="en-CA" sz="4400" b="1" dirty="0">
              <a:solidFill>
                <a:srgbClr val="455F51"/>
              </a:solidFill>
            </a:endParaRPr>
          </a:p>
          <a:p>
            <a:pPr marL="857250" lvl="1" indent="0">
              <a:lnSpc>
                <a:spcPct val="80000"/>
              </a:lnSpc>
              <a:buClr>
                <a:srgbClr val="418AB3"/>
              </a:buClr>
              <a:buFontTx/>
              <a:buAutoNum type="alphaLcParenR"/>
            </a:pPr>
            <a:r>
              <a:rPr lang="en-CA" sz="4400" b="1" dirty="0">
                <a:solidFill>
                  <a:srgbClr val="455F51"/>
                </a:solidFill>
              </a:rPr>
              <a:t> making it unsuitable for other species</a:t>
            </a:r>
          </a:p>
          <a:p>
            <a:pPr marL="857250" lvl="1" indent="0">
              <a:lnSpc>
                <a:spcPct val="80000"/>
              </a:lnSpc>
              <a:buClr>
                <a:srgbClr val="418AB3"/>
              </a:buClr>
              <a:buFontTx/>
              <a:buAutoNum type="alphaLcParenR"/>
            </a:pPr>
            <a:r>
              <a:rPr lang="en-CA" sz="4400" b="1" dirty="0">
                <a:solidFill>
                  <a:srgbClr val="455F51"/>
                </a:solidFill>
              </a:rPr>
              <a:t> a &amp; c</a:t>
            </a:r>
          </a:p>
          <a:p>
            <a:pPr marL="857250" lvl="1" indent="0">
              <a:lnSpc>
                <a:spcPct val="80000"/>
              </a:lnSpc>
              <a:buClr>
                <a:srgbClr val="418AB3"/>
              </a:buClr>
              <a:buFontTx/>
              <a:buAutoNum type="alphaLcParenR"/>
            </a:pPr>
            <a:r>
              <a:rPr lang="en-CA" sz="4400" b="1" dirty="0">
                <a:solidFill>
                  <a:srgbClr val="455F51"/>
                </a:solidFill>
              </a:rPr>
              <a:t> all of the above</a:t>
            </a:r>
          </a:p>
          <a:p>
            <a:pPr marL="857250" lvl="1" indent="0">
              <a:lnSpc>
                <a:spcPct val="80000"/>
              </a:lnSpc>
              <a:buClr>
                <a:srgbClr val="418AB3"/>
              </a:buClr>
              <a:buFontTx/>
              <a:buAutoNum type="alphaLcParenR"/>
            </a:pPr>
            <a:endParaRPr lang="en-US" sz="4400" b="1" dirty="0">
              <a:solidFill>
                <a:srgbClr val="455F51"/>
              </a:solidFill>
            </a:endParaRP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10" name="Picture 9">
            <a:extLst>
              <a:ext uri="{FF2B5EF4-FFF2-40B4-BE49-F238E27FC236}">
                <a16:creationId xmlns:a16="http://schemas.microsoft.com/office/drawing/2014/main" id="{D2AE2F12-F82D-44D6-B504-C5D8CCD4E0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0186" y="4699386"/>
            <a:ext cx="2157984" cy="1438656"/>
          </a:xfrm>
          <a:prstGeom prst="ellipse">
            <a:avLst/>
          </a:prstGeom>
          <a:ln>
            <a:solidFill>
              <a:schemeClr val="accent1"/>
            </a:solidFill>
          </a:ln>
        </p:spPr>
      </p:pic>
    </p:spTree>
    <p:extLst>
      <p:ext uri="{BB962C8B-B14F-4D97-AF65-F5344CB8AC3E}">
        <p14:creationId xmlns:p14="http://schemas.microsoft.com/office/powerpoint/2010/main" val="2676701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solidFill>
                  <a:schemeClr val="tx1"/>
                </a:solidFill>
                <a:latin typeface="Aleo" panose="020F0502020204030203"/>
              </a:rPr>
              <a:t>Question #10</a:t>
            </a:r>
            <a:endParaRPr lang="en-CA" b="1" dirty="0">
              <a:solidFill>
                <a:schemeClr val="tx1"/>
              </a:solidFill>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buNone/>
            </a:pPr>
            <a:r>
              <a:rPr lang="en-US" altLang="en-US" sz="4800" b="1" dirty="0">
                <a:solidFill>
                  <a:srgbClr val="455F51"/>
                </a:solidFill>
              </a:rPr>
              <a:t>Common carp need wetlands to? </a:t>
            </a:r>
            <a:endParaRPr lang="en-US" altLang="en-US" sz="4400" dirty="0">
              <a:solidFill>
                <a:srgbClr val="222222"/>
              </a:solidFill>
              <a:latin typeface="Georgia" panose="02040502050405020303" pitchFamily="18" charset="0"/>
            </a:endParaRP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spend the winter in</a:t>
            </a:r>
          </a:p>
          <a:p>
            <a:pPr marL="857250" lvl="1" indent="0">
              <a:lnSpc>
                <a:spcPct val="80000"/>
              </a:lnSpc>
              <a:buClr>
                <a:srgbClr val="418AB3"/>
              </a:buClr>
              <a:buFontTx/>
              <a:buAutoNum type="alphaLcParenR"/>
            </a:pPr>
            <a:r>
              <a:rPr lang="en-US" altLang="en-US" sz="4400" b="1" dirty="0">
                <a:solidFill>
                  <a:srgbClr val="455F51"/>
                </a:solidFill>
              </a:rPr>
              <a:t> feed in</a:t>
            </a:r>
          </a:p>
          <a:p>
            <a:pPr marL="857250" lvl="1" indent="0">
              <a:lnSpc>
                <a:spcPct val="80000"/>
              </a:lnSpc>
              <a:buClr>
                <a:srgbClr val="418AB3"/>
              </a:buClr>
              <a:buFontTx/>
              <a:buAutoNum type="alphaLcParenR"/>
            </a:pPr>
            <a:r>
              <a:rPr lang="en-US" altLang="en-US" sz="4400" b="1" dirty="0">
                <a:solidFill>
                  <a:srgbClr val="455F51"/>
                </a:solidFill>
              </a:rPr>
              <a:t> lay eggs in </a:t>
            </a:r>
          </a:p>
          <a:p>
            <a:pPr marL="857250" lvl="1" indent="0">
              <a:lnSpc>
                <a:spcPct val="80000"/>
              </a:lnSpc>
              <a:buClr>
                <a:srgbClr val="418AB3"/>
              </a:buClr>
              <a:buFontTx/>
              <a:buAutoNum type="alphaLcParenR"/>
            </a:pPr>
            <a:r>
              <a:rPr lang="en-US" altLang="en-US" sz="4400" b="1" dirty="0">
                <a:solidFill>
                  <a:srgbClr val="455F51"/>
                </a:solidFill>
              </a:rPr>
              <a:t> b &amp; c</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https://www.pondexperts.ca/pond-advice-tips/koi-spawning-behaviour/.</a:t>
            </a:r>
          </a:p>
        </p:txBody>
      </p:sp>
      <p:pic>
        <p:nvPicPr>
          <p:cNvPr id="5" name="Picture 4">
            <a:extLst>
              <a:ext uri="{FF2B5EF4-FFF2-40B4-BE49-F238E27FC236}">
                <a16:creationId xmlns:a16="http://schemas.microsoft.com/office/drawing/2014/main" id="{8B3EA3F5-175C-464D-B113-F632A92EE6C2}"/>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764486" y="3980058"/>
            <a:ext cx="2157984" cy="2157984"/>
          </a:xfrm>
          <a:prstGeom prst="ellipse">
            <a:avLst/>
          </a:prstGeom>
          <a:ln>
            <a:solidFill>
              <a:schemeClr val="accent1"/>
            </a:solidFill>
          </a:ln>
        </p:spPr>
      </p:pic>
    </p:spTree>
    <p:extLst>
      <p:ext uri="{BB962C8B-B14F-4D97-AF65-F5344CB8AC3E}">
        <p14:creationId xmlns:p14="http://schemas.microsoft.com/office/powerpoint/2010/main" val="25364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Answers – Round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058400" cy="4189306"/>
          </a:xfrm>
        </p:spPr>
        <p:txBody>
          <a:bodyPr>
            <a:normAutofit fontScale="77500" lnSpcReduction="20000"/>
          </a:bodyPr>
          <a:lstStyle/>
          <a:p>
            <a:pPr marL="1600200" lvl="1" indent="-742950">
              <a:lnSpc>
                <a:spcPct val="80000"/>
              </a:lnSpc>
              <a:buClr>
                <a:srgbClr val="418AB3"/>
              </a:buClr>
              <a:buFont typeface="+mj-lt"/>
              <a:buAutoNum type="arabicParenR"/>
            </a:pPr>
            <a:r>
              <a:rPr lang="en-US" altLang="en-US" sz="4600" b="1" dirty="0">
                <a:solidFill>
                  <a:srgbClr val="455F51"/>
                </a:solidFill>
              </a:rPr>
              <a:t>a) a native species</a:t>
            </a:r>
          </a:p>
          <a:p>
            <a:pPr marL="1600200" lvl="1" indent="-742950">
              <a:lnSpc>
                <a:spcPct val="80000"/>
              </a:lnSpc>
              <a:buClr>
                <a:srgbClr val="418AB3"/>
              </a:buClr>
              <a:buFont typeface="+mj-lt"/>
              <a:buAutoNum type="arabicParenR"/>
            </a:pPr>
            <a:r>
              <a:rPr lang="en-US" altLang="en-US" sz="4600" b="1" dirty="0">
                <a:solidFill>
                  <a:srgbClr val="455F51"/>
                </a:solidFill>
              </a:rPr>
              <a:t>e) a &amp; c non-native or introduced</a:t>
            </a:r>
          </a:p>
          <a:p>
            <a:pPr marL="1600200" lvl="1" indent="-742950">
              <a:lnSpc>
                <a:spcPct val="80000"/>
              </a:lnSpc>
              <a:buClr>
                <a:srgbClr val="418AB3"/>
              </a:buClr>
              <a:buFont typeface="+mj-lt"/>
              <a:buAutoNum type="arabicParenR"/>
            </a:pPr>
            <a:r>
              <a:rPr lang="en-US" altLang="en-US" sz="4600" b="1" dirty="0">
                <a:solidFill>
                  <a:srgbClr val="455F51"/>
                </a:solidFill>
              </a:rPr>
              <a:t>b) an invasive species</a:t>
            </a:r>
          </a:p>
          <a:p>
            <a:pPr marL="1600200" lvl="1" indent="-742950">
              <a:lnSpc>
                <a:spcPct val="80000"/>
              </a:lnSpc>
              <a:buClr>
                <a:srgbClr val="418AB3"/>
              </a:buClr>
              <a:buFont typeface="+mj-lt"/>
              <a:buAutoNum type="arabicParenR"/>
            </a:pPr>
            <a:r>
              <a:rPr lang="en-US" altLang="en-US" sz="4600" b="1" dirty="0">
                <a:solidFill>
                  <a:srgbClr val="455F51"/>
                </a:solidFill>
              </a:rPr>
              <a:t>b) human activities</a:t>
            </a:r>
          </a:p>
          <a:p>
            <a:pPr marL="1600200" lvl="1" indent="-742950">
              <a:lnSpc>
                <a:spcPct val="80000"/>
              </a:lnSpc>
              <a:buClr>
                <a:srgbClr val="418AB3"/>
              </a:buClr>
              <a:buFont typeface="+mj-lt"/>
              <a:buAutoNum type="arabicParenR"/>
            </a:pPr>
            <a:r>
              <a:rPr lang="en-US" altLang="en-US" sz="4600" b="1" dirty="0">
                <a:solidFill>
                  <a:srgbClr val="455F51"/>
                </a:solidFill>
              </a:rPr>
              <a:t>b) common carp</a:t>
            </a:r>
          </a:p>
          <a:p>
            <a:pPr marL="1600200" lvl="1" indent="-742950">
              <a:lnSpc>
                <a:spcPct val="80000"/>
              </a:lnSpc>
              <a:buClr>
                <a:srgbClr val="418AB3"/>
              </a:buClr>
              <a:buFont typeface="+mj-lt"/>
              <a:buAutoNum type="arabicParenR"/>
            </a:pPr>
            <a:r>
              <a:rPr lang="en-US" altLang="en-US" sz="4600" b="1" dirty="0">
                <a:solidFill>
                  <a:srgbClr val="455F51"/>
                </a:solidFill>
              </a:rPr>
              <a:t>c) omnivores</a:t>
            </a:r>
          </a:p>
          <a:p>
            <a:pPr marL="1600200" lvl="1" indent="-742950">
              <a:lnSpc>
                <a:spcPct val="80000"/>
              </a:lnSpc>
              <a:buClr>
                <a:srgbClr val="418AB3"/>
              </a:buClr>
              <a:buFont typeface="+mj-lt"/>
              <a:buAutoNum type="arabicParenR"/>
            </a:pPr>
            <a:r>
              <a:rPr lang="en-US" altLang="en-US" sz="4600" b="1" dirty="0">
                <a:solidFill>
                  <a:srgbClr val="455F51"/>
                </a:solidFill>
              </a:rPr>
              <a:t>a) at the bottom of a wetland</a:t>
            </a:r>
          </a:p>
          <a:p>
            <a:pPr marL="1600200" lvl="1" indent="-742950">
              <a:lnSpc>
                <a:spcPct val="80000"/>
              </a:lnSpc>
              <a:buClr>
                <a:srgbClr val="418AB3"/>
              </a:buClr>
              <a:buFont typeface="+mj-lt"/>
              <a:buAutoNum type="arabicParenR"/>
            </a:pPr>
            <a:r>
              <a:rPr lang="en-US" altLang="en-US" sz="4600" b="1" dirty="0">
                <a:solidFill>
                  <a:srgbClr val="455F51"/>
                </a:solidFill>
              </a:rPr>
              <a:t>b) true</a:t>
            </a:r>
          </a:p>
          <a:p>
            <a:pPr marL="1600200" lvl="1" indent="-742950">
              <a:lnSpc>
                <a:spcPct val="80000"/>
              </a:lnSpc>
              <a:buClr>
                <a:srgbClr val="418AB3"/>
              </a:buClr>
              <a:buFont typeface="+mj-lt"/>
              <a:buAutoNum type="arabicParenR"/>
            </a:pPr>
            <a:r>
              <a:rPr lang="en-US" altLang="en-US" sz="4600" b="1" dirty="0">
                <a:solidFill>
                  <a:srgbClr val="455F51"/>
                </a:solidFill>
              </a:rPr>
              <a:t>f) all of the above</a:t>
            </a:r>
          </a:p>
          <a:p>
            <a:pPr marL="1600200" lvl="1" indent="-742950">
              <a:lnSpc>
                <a:spcPct val="80000"/>
              </a:lnSpc>
              <a:buClr>
                <a:srgbClr val="418AB3"/>
              </a:buClr>
              <a:buFont typeface="+mj-lt"/>
              <a:buAutoNum type="arabicParenR"/>
            </a:pPr>
            <a:r>
              <a:rPr lang="en-US" altLang="en-US" sz="4600" b="1" dirty="0">
                <a:solidFill>
                  <a:srgbClr val="455F51"/>
                </a:solidFill>
              </a:rPr>
              <a:t>d) b &amp; c feed in and lay eggs in</a:t>
            </a: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5" name="Picture 4">
            <a:extLst>
              <a:ext uri="{FF2B5EF4-FFF2-40B4-BE49-F238E27FC236}">
                <a16:creationId xmlns:a16="http://schemas.microsoft.com/office/drawing/2014/main" id="{E0641ED8-830F-4A75-B019-89A4DD7C7B07}"/>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56619" y="4072391"/>
            <a:ext cx="2157984" cy="2157984"/>
          </a:xfrm>
          <a:prstGeom prst="ellipse">
            <a:avLst/>
          </a:prstGeom>
          <a:ln>
            <a:solidFill>
              <a:schemeClr val="accent1"/>
            </a:solidFill>
          </a:ln>
        </p:spPr>
      </p:pic>
    </p:spTree>
    <p:extLst>
      <p:ext uri="{BB962C8B-B14F-4D97-AF65-F5344CB8AC3E}">
        <p14:creationId xmlns:p14="http://schemas.microsoft.com/office/powerpoint/2010/main" val="338057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8D55-DD93-455C-965E-04A2EC9D4606}"/>
              </a:ext>
            </a:extLst>
          </p:cNvPr>
          <p:cNvSpPr>
            <a:spLocks noGrp="1"/>
          </p:cNvSpPr>
          <p:nvPr>
            <p:ph type="ctrTitle"/>
          </p:nvPr>
        </p:nvSpPr>
        <p:spPr>
          <a:xfrm>
            <a:off x="1066800" y="748066"/>
            <a:ext cx="10058400" cy="5075791"/>
          </a:xfrm>
          <a:blipFill dpi="0" rotWithShape="1">
            <a:blip r:embed="rId3" cstate="print">
              <a:alphaModFix amt="55000"/>
              <a:extLst>
                <a:ext uri="{28A0092B-C50C-407E-A947-70E740481C1C}">
                  <a14:useLocalDpi xmlns:a14="http://schemas.microsoft.com/office/drawing/2010/main"/>
                </a:ext>
              </a:extLst>
            </a:blip>
            <a:srcRect/>
            <a:stretch>
              <a:fillRect/>
            </a:stretch>
          </a:blipFill>
        </p:spPr>
        <p:txBody>
          <a:bodyPr>
            <a:normAutofit fontScale="90000"/>
          </a:bodyPr>
          <a:lstStyle/>
          <a:p>
            <a:pPr algn="ctr"/>
            <a:br>
              <a:rPr lang="en-US" b="1" dirty="0">
                <a:latin typeface="Aleo"/>
              </a:rPr>
            </a:br>
            <a:r>
              <a:rPr lang="en-US" b="1" dirty="0">
                <a:latin typeface="Aleo"/>
              </a:rPr>
              <a:t>Round 3</a:t>
            </a:r>
            <a:br>
              <a:rPr lang="en-US" b="1" dirty="0">
                <a:latin typeface="Aleo"/>
              </a:rPr>
            </a:br>
            <a:r>
              <a:rPr lang="en-US" b="1" dirty="0">
                <a:latin typeface="Aleo"/>
              </a:rPr>
              <a:t>Delta Marsh</a:t>
            </a:r>
            <a:br>
              <a:rPr lang="en-US" b="1" dirty="0">
                <a:latin typeface="Aleo"/>
              </a:rPr>
            </a:br>
            <a:br>
              <a:rPr lang="en-US" b="1" dirty="0">
                <a:latin typeface="Aleo"/>
              </a:rPr>
            </a:br>
            <a:endParaRPr lang="en-CA" b="1" dirty="0">
              <a:latin typeface="Aleo"/>
            </a:endParaRPr>
          </a:p>
        </p:txBody>
      </p:sp>
    </p:spTree>
    <p:extLst>
      <p:ext uri="{BB962C8B-B14F-4D97-AF65-F5344CB8AC3E}">
        <p14:creationId xmlns:p14="http://schemas.microsoft.com/office/powerpoint/2010/main" val="369406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lnSpc>
                <a:spcPct val="100000"/>
              </a:lnSpc>
              <a:spcBef>
                <a:spcPts val="0"/>
              </a:spcBef>
              <a:spcAft>
                <a:spcPts val="0"/>
              </a:spcAft>
              <a:buNone/>
            </a:pPr>
            <a:r>
              <a:rPr lang="en-US" altLang="en-US" sz="5000" b="1" dirty="0">
                <a:solidFill>
                  <a:srgbClr val="455F51"/>
                </a:solidFill>
              </a:rPr>
              <a:t>Delta Marsh is found at </a:t>
            </a:r>
          </a:p>
          <a:p>
            <a:pPr marL="457200" indent="0">
              <a:lnSpc>
                <a:spcPct val="100000"/>
              </a:lnSpc>
              <a:spcBef>
                <a:spcPts val="0"/>
              </a:spcBef>
              <a:spcAft>
                <a:spcPts val="0"/>
              </a:spcAft>
              <a:buNone/>
            </a:pPr>
            <a:r>
              <a:rPr lang="en-US" altLang="en-US" sz="5000" b="1" dirty="0">
                <a:solidFill>
                  <a:srgbClr val="455F51"/>
                </a:solidFill>
              </a:rPr>
              <a:t>the south end of?</a:t>
            </a:r>
          </a:p>
          <a:p>
            <a:pPr marL="457200" indent="0">
              <a:buNone/>
            </a:pPr>
            <a:endParaRPr lang="en-US" altLang="en-US" sz="1800" b="1" dirty="0">
              <a:solidFill>
                <a:srgbClr val="455F51"/>
              </a:solidFill>
            </a:endParaRPr>
          </a:p>
          <a:p>
            <a:pPr marL="857250" lvl="1" indent="0">
              <a:lnSpc>
                <a:spcPct val="80000"/>
              </a:lnSpc>
              <a:buClr>
                <a:srgbClr val="418AB3"/>
              </a:buClr>
              <a:buFontTx/>
              <a:buAutoNum type="alphaLcParenR"/>
            </a:pPr>
            <a:r>
              <a:rPr lang="en-US" altLang="en-US" sz="3200" b="1" dirty="0">
                <a:solidFill>
                  <a:srgbClr val="455F51"/>
                </a:solidFill>
              </a:rPr>
              <a:t> Lake Winnipeg</a:t>
            </a:r>
          </a:p>
          <a:p>
            <a:pPr marL="857250" lvl="1" indent="0">
              <a:lnSpc>
                <a:spcPct val="80000"/>
              </a:lnSpc>
              <a:buClr>
                <a:srgbClr val="418AB3"/>
              </a:buClr>
              <a:buFontTx/>
              <a:buAutoNum type="alphaLcParenR"/>
            </a:pPr>
            <a:r>
              <a:rPr lang="en-US" altLang="en-US" sz="3200" b="1" dirty="0">
                <a:solidFill>
                  <a:srgbClr val="455F51"/>
                </a:solidFill>
              </a:rPr>
              <a:t> Lake Winnipegosis</a:t>
            </a:r>
          </a:p>
          <a:p>
            <a:pPr marL="857250" lvl="1" indent="0">
              <a:lnSpc>
                <a:spcPct val="80000"/>
              </a:lnSpc>
              <a:buClr>
                <a:srgbClr val="418AB3"/>
              </a:buClr>
              <a:buFontTx/>
              <a:buAutoNum type="alphaLcParenR"/>
            </a:pPr>
            <a:r>
              <a:rPr lang="en-US" altLang="en-US" sz="3200" b="1" dirty="0">
                <a:solidFill>
                  <a:srgbClr val="455F51"/>
                </a:solidFill>
              </a:rPr>
              <a:t> Lake Manitoba</a:t>
            </a:r>
          </a:p>
          <a:p>
            <a:pPr marL="857250" lvl="1" indent="0">
              <a:lnSpc>
                <a:spcPct val="80000"/>
              </a:lnSpc>
              <a:buClr>
                <a:srgbClr val="418AB3"/>
              </a:buClr>
              <a:buFontTx/>
              <a:buAutoNum type="alphaLcParenR"/>
            </a:pPr>
            <a:r>
              <a:rPr lang="en-US" altLang="en-US" sz="3200" b="1" dirty="0">
                <a:solidFill>
                  <a:srgbClr val="455F51"/>
                </a:solidFill>
              </a:rPr>
              <a:t> Falcon Lake</a:t>
            </a:r>
            <a:endParaRPr lang="en-CA" sz="2800" dirty="0">
              <a:solidFill>
                <a:srgbClr val="455F51"/>
              </a:solidFill>
            </a:endParaRPr>
          </a:p>
        </p:txBody>
      </p:sp>
      <p:sp>
        <p:nvSpPr>
          <p:cNvPr id="6" name="TextBox 5">
            <a:extLst>
              <a:ext uri="{FF2B5EF4-FFF2-40B4-BE49-F238E27FC236}">
                <a16:creationId xmlns:a16="http://schemas.microsoft.com/office/drawing/2014/main" id="{E9EDF74C-57C4-4194-927A-610F614751B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 name="Picture 4">
            <a:extLst>
              <a:ext uri="{FF2B5EF4-FFF2-40B4-BE49-F238E27FC236}">
                <a16:creationId xmlns:a16="http://schemas.microsoft.com/office/drawing/2014/main" id="{68F6F69D-A385-4A11-955F-7BECF3F9AB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7574" y="988906"/>
            <a:ext cx="3614054" cy="5103042"/>
          </a:xfrm>
          <a:prstGeom prst="rect">
            <a:avLst/>
          </a:prstGeom>
        </p:spPr>
      </p:pic>
    </p:spTree>
    <p:extLst>
      <p:ext uri="{BB962C8B-B14F-4D97-AF65-F5344CB8AC3E}">
        <p14:creationId xmlns:p14="http://schemas.microsoft.com/office/powerpoint/2010/main" val="3085538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737360"/>
            <a:ext cx="9533242" cy="4023360"/>
          </a:xfrm>
        </p:spPr>
        <p:txBody>
          <a:bodyPr>
            <a:normAutofit lnSpcReduction="10000"/>
          </a:bodyPr>
          <a:lstStyle/>
          <a:p>
            <a:pPr marL="457200" indent="0">
              <a:lnSpc>
                <a:spcPct val="100000"/>
              </a:lnSpc>
              <a:spcBef>
                <a:spcPts val="0"/>
              </a:spcBef>
              <a:spcAft>
                <a:spcPts val="0"/>
              </a:spcAft>
              <a:buNone/>
            </a:pPr>
            <a:r>
              <a:rPr lang="en-CA" sz="4200" b="1" dirty="0">
                <a:solidFill>
                  <a:srgbClr val="455F51"/>
                </a:solidFill>
              </a:rPr>
              <a:t>At 185 km</a:t>
            </a:r>
            <a:r>
              <a:rPr lang="en-CA" sz="4200" b="1" baseline="30000" dirty="0">
                <a:solidFill>
                  <a:srgbClr val="455F51"/>
                </a:solidFill>
              </a:rPr>
              <a:t>2 </a:t>
            </a:r>
            <a:r>
              <a:rPr lang="en-CA" sz="4200" b="1" dirty="0">
                <a:solidFill>
                  <a:srgbClr val="455F51"/>
                </a:solidFill>
              </a:rPr>
              <a:t>Delta Marsh is Manitoba’s ____ largest marsh.</a:t>
            </a:r>
          </a:p>
          <a:p>
            <a:pPr marL="457200" indent="0">
              <a:lnSpc>
                <a:spcPct val="100000"/>
              </a:lnSpc>
              <a:spcBef>
                <a:spcPts val="0"/>
              </a:spcBef>
              <a:spcAft>
                <a:spcPts val="0"/>
              </a:spcAft>
              <a:buNone/>
            </a:pPr>
            <a:endParaRPr lang="en-US" altLang="en-US" sz="2400"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first</a:t>
            </a:r>
          </a:p>
          <a:p>
            <a:pPr marL="857250" lvl="1" indent="0">
              <a:lnSpc>
                <a:spcPct val="80000"/>
              </a:lnSpc>
              <a:buClr>
                <a:srgbClr val="418AB3"/>
              </a:buClr>
              <a:buFontTx/>
              <a:buAutoNum type="alphaLcParenR"/>
            </a:pPr>
            <a:r>
              <a:rPr lang="en-US" sz="4400" b="1" dirty="0">
                <a:solidFill>
                  <a:srgbClr val="455F51"/>
                </a:solidFill>
              </a:rPr>
              <a:t> second</a:t>
            </a:r>
          </a:p>
          <a:p>
            <a:pPr marL="857250" lvl="1" indent="0">
              <a:lnSpc>
                <a:spcPct val="80000"/>
              </a:lnSpc>
              <a:buClr>
                <a:srgbClr val="418AB3"/>
              </a:buClr>
              <a:buFontTx/>
              <a:buAutoNum type="alphaLcParenR"/>
            </a:pPr>
            <a:r>
              <a:rPr lang="en-US" sz="4400" b="1" dirty="0">
                <a:solidFill>
                  <a:srgbClr val="455F51"/>
                </a:solidFill>
              </a:rPr>
              <a:t> third</a:t>
            </a:r>
          </a:p>
          <a:p>
            <a:pPr marL="857250" lvl="1" indent="0">
              <a:lnSpc>
                <a:spcPct val="80000"/>
              </a:lnSpc>
              <a:buClr>
                <a:srgbClr val="418AB3"/>
              </a:buClr>
              <a:buFontTx/>
              <a:buAutoNum type="alphaLcParenR"/>
            </a:pPr>
            <a:r>
              <a:rPr lang="en-US" sz="4400" b="1" dirty="0">
                <a:solidFill>
                  <a:srgbClr val="455F51"/>
                </a:solidFill>
              </a:rPr>
              <a:t> fourth</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2720DA87-F0A7-484D-B1D4-9D721A24A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1600" y="3980058"/>
            <a:ext cx="2877312" cy="2157984"/>
          </a:xfrm>
          <a:prstGeom prst="ellipse">
            <a:avLst/>
          </a:prstGeom>
          <a:ln>
            <a:solidFill>
              <a:schemeClr val="accent1"/>
            </a:solidFill>
          </a:ln>
        </p:spPr>
      </p:pic>
    </p:spTree>
    <p:extLst>
      <p:ext uri="{BB962C8B-B14F-4D97-AF65-F5344CB8AC3E}">
        <p14:creationId xmlns:p14="http://schemas.microsoft.com/office/powerpoint/2010/main" val="1283364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4800" b="1" dirty="0">
                <a:solidFill>
                  <a:srgbClr val="455F51"/>
                </a:solidFill>
              </a:rPr>
              <a:t>Delta Marsh used to be a delta of what river?</a:t>
            </a:r>
          </a:p>
          <a:p>
            <a:pPr marL="914400" indent="-457200">
              <a:buFont typeface="+mj-lt"/>
              <a:buAutoNum type="alphaLcParenR"/>
            </a:pPr>
            <a:endParaRPr lang="en-US" altLang="en-US" sz="22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Red River</a:t>
            </a:r>
          </a:p>
          <a:p>
            <a:pPr marL="1600200" lvl="1" indent="-742950">
              <a:lnSpc>
                <a:spcPct val="80000"/>
              </a:lnSpc>
              <a:buClr>
                <a:srgbClr val="418AB3"/>
              </a:buClr>
              <a:buFont typeface="+mj-lt"/>
              <a:buAutoNum type="alphaLcParenR"/>
            </a:pPr>
            <a:r>
              <a:rPr lang="en-US" altLang="en-US" sz="4400" b="1" dirty="0">
                <a:solidFill>
                  <a:srgbClr val="455F51"/>
                </a:solidFill>
              </a:rPr>
              <a:t> Seine River</a:t>
            </a:r>
          </a:p>
          <a:p>
            <a:pPr marL="1600200" lvl="1" indent="-742950">
              <a:lnSpc>
                <a:spcPct val="80000"/>
              </a:lnSpc>
              <a:buClr>
                <a:srgbClr val="418AB3"/>
              </a:buClr>
              <a:buFont typeface="+mj-lt"/>
              <a:buAutoNum type="alphaLcParenR"/>
            </a:pPr>
            <a:r>
              <a:rPr lang="en-US" altLang="en-US" sz="4400" b="1" dirty="0">
                <a:solidFill>
                  <a:srgbClr val="455F51"/>
                </a:solidFill>
              </a:rPr>
              <a:t> Souris River</a:t>
            </a:r>
          </a:p>
          <a:p>
            <a:pPr marL="1600200" lvl="1" indent="-742950">
              <a:lnSpc>
                <a:spcPct val="80000"/>
              </a:lnSpc>
              <a:buClr>
                <a:srgbClr val="418AB3"/>
              </a:buClr>
              <a:buFont typeface="+mj-lt"/>
              <a:buAutoNum type="alphaLcParenR"/>
            </a:pPr>
            <a:r>
              <a:rPr lang="en-US" sz="4400" b="1" dirty="0">
                <a:solidFill>
                  <a:srgbClr val="455F51"/>
                </a:solidFill>
              </a:rPr>
              <a:t> Assiniboine River</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a:t>
            </a:r>
            <a:r>
              <a:rPr lang="en-CA" sz="600" i="1">
                <a:solidFill>
                  <a:schemeClr val="tx1">
                    <a:lumMod val="50000"/>
                    <a:lumOff val="50000"/>
                  </a:schemeClr>
                </a:solidFill>
              </a:rPr>
              <a:t>from DUC.</a:t>
            </a:r>
            <a:endParaRPr lang="en-CA" sz="600" i="1" dirty="0">
              <a:solidFill>
                <a:schemeClr val="tx1">
                  <a:lumMod val="50000"/>
                  <a:lumOff val="50000"/>
                </a:schemeClr>
              </a:solidFill>
            </a:endParaRPr>
          </a:p>
        </p:txBody>
      </p:sp>
      <p:pic>
        <p:nvPicPr>
          <p:cNvPr id="7" name="Picture 6">
            <a:extLst>
              <a:ext uri="{FF2B5EF4-FFF2-40B4-BE49-F238E27FC236}">
                <a16:creationId xmlns:a16="http://schemas.microsoft.com/office/drawing/2014/main" id="{F53C52CC-D615-4DBE-94D6-D4D6ACFB9B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5886" y="3029975"/>
            <a:ext cx="2133600" cy="3200400"/>
          </a:xfrm>
          <a:prstGeom prst="ellipse">
            <a:avLst/>
          </a:prstGeom>
          <a:ln>
            <a:solidFill>
              <a:schemeClr val="accent1"/>
            </a:solidFill>
          </a:ln>
        </p:spPr>
      </p:pic>
    </p:spTree>
    <p:extLst>
      <p:ext uri="{BB962C8B-B14F-4D97-AF65-F5344CB8AC3E}">
        <p14:creationId xmlns:p14="http://schemas.microsoft.com/office/powerpoint/2010/main" val="100618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408920" cy="4023360"/>
          </a:xfrm>
        </p:spPr>
        <p:txBody>
          <a:bodyPr>
            <a:normAutofit/>
          </a:bodyPr>
          <a:lstStyle/>
          <a:p>
            <a:pPr marL="457200" indent="0">
              <a:buNone/>
            </a:pPr>
            <a:r>
              <a:rPr lang="en-US" altLang="en-US" sz="5000" b="1" dirty="0">
                <a:solidFill>
                  <a:srgbClr val="455F51"/>
                </a:solidFill>
              </a:rPr>
              <a:t>What two things make up a wetland?</a:t>
            </a:r>
          </a:p>
          <a:p>
            <a:pPr marL="914400" indent="-457200">
              <a:buFont typeface="+mj-lt"/>
              <a:buAutoNum type="alphaLcParenR"/>
            </a:pPr>
            <a:endParaRPr lang="en-US" altLang="en-US" sz="2200" b="1" dirty="0"/>
          </a:p>
          <a:p>
            <a:pPr marL="1600200" lvl="1" indent="-742950">
              <a:lnSpc>
                <a:spcPct val="80000"/>
              </a:lnSpc>
              <a:buClr>
                <a:srgbClr val="418AB3"/>
              </a:buClr>
              <a:buFont typeface="+mj-lt"/>
              <a:buAutoNum type="alphaLcParenR"/>
            </a:pPr>
            <a:r>
              <a:rPr lang="en-US" altLang="en-US" sz="4400" b="1" dirty="0">
                <a:solidFill>
                  <a:srgbClr val="455F51"/>
                </a:solidFill>
              </a:rPr>
              <a:t> water &amp; sun</a:t>
            </a:r>
          </a:p>
          <a:p>
            <a:pPr marL="1600200" lvl="1" indent="-742950">
              <a:lnSpc>
                <a:spcPct val="80000"/>
              </a:lnSpc>
              <a:buClr>
                <a:srgbClr val="418AB3"/>
              </a:buClr>
              <a:buFont typeface="+mj-lt"/>
              <a:buAutoNum type="alphaLcParenR"/>
            </a:pPr>
            <a:r>
              <a:rPr lang="en-US" altLang="en-US" sz="4400" b="1" dirty="0">
                <a:solidFill>
                  <a:srgbClr val="455F51"/>
                </a:solidFill>
              </a:rPr>
              <a:t> water &amp; plants</a:t>
            </a:r>
          </a:p>
          <a:p>
            <a:pPr marL="1600200" lvl="1" indent="-742950">
              <a:lnSpc>
                <a:spcPct val="80000"/>
              </a:lnSpc>
              <a:buClr>
                <a:srgbClr val="418AB3"/>
              </a:buClr>
              <a:buFont typeface="+mj-lt"/>
              <a:buAutoNum type="alphaLcParenR"/>
            </a:pPr>
            <a:r>
              <a:rPr lang="en-US" altLang="en-US" sz="4400" b="1" dirty="0">
                <a:solidFill>
                  <a:srgbClr val="455F51"/>
                </a:solidFill>
              </a:rPr>
              <a:t> water &amp; animals</a:t>
            </a:r>
          </a:p>
          <a:p>
            <a:pPr marL="1600200" lvl="1" indent="-742950">
              <a:lnSpc>
                <a:spcPct val="80000"/>
              </a:lnSpc>
              <a:buClr>
                <a:srgbClr val="418AB3"/>
              </a:buClr>
              <a:buFont typeface="+mj-lt"/>
              <a:buAutoNum type="alphaLcParenR"/>
            </a:pPr>
            <a:r>
              <a:rPr lang="en-US" altLang="en-US" sz="4400" b="1" dirty="0">
                <a:solidFill>
                  <a:srgbClr val="455F51"/>
                </a:solidFill>
              </a:rPr>
              <a:t> water &amp; land</a:t>
            </a:r>
          </a:p>
          <a:p>
            <a:endParaRPr lang="en-CA" dirty="0"/>
          </a:p>
        </p:txBody>
      </p:sp>
      <p:sp>
        <p:nvSpPr>
          <p:cNvPr id="6" name="TextBox 5">
            <a:extLst>
              <a:ext uri="{FF2B5EF4-FFF2-40B4-BE49-F238E27FC236}">
                <a16:creationId xmlns:a16="http://schemas.microsoft.com/office/drawing/2014/main" id="{E9EDF74C-57C4-4194-927A-610F614751B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a:t>
            </a:r>
            <a:r>
              <a:rPr lang="en-CA" sz="600" i="1" u="sng" dirty="0">
                <a:solidFill>
                  <a:schemeClr val="tx1">
                    <a:lumMod val="50000"/>
                    <a:lumOff val="50000"/>
                  </a:schemeClr>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https://www.pexels.com/photo/water-drop-40784/</a:t>
            </a:r>
            <a:endParaRPr lang="en-CA" sz="600" i="1" dirty="0">
              <a:solidFill>
                <a:schemeClr val="tx1">
                  <a:lumMod val="50000"/>
                  <a:lumOff val="50000"/>
                </a:schemeClr>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3473BFA-EF8C-4683-B2F5-A42E5DB643A4}"/>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9664700" y="3980058"/>
            <a:ext cx="2157984" cy="2157984"/>
          </a:xfrm>
          <a:prstGeom prst="ellipse">
            <a:avLst/>
          </a:prstGeom>
          <a:ln>
            <a:solidFill>
              <a:srgbClr val="99CB38"/>
            </a:solidFill>
          </a:ln>
        </p:spPr>
      </p:pic>
    </p:spTree>
    <p:extLst>
      <p:ext uri="{BB962C8B-B14F-4D97-AF65-F5344CB8AC3E}">
        <p14:creationId xmlns:p14="http://schemas.microsoft.com/office/powerpoint/2010/main" val="249818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#4</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212112" y="1737359"/>
            <a:ext cx="9456168" cy="4451231"/>
          </a:xfrm>
        </p:spPr>
        <p:txBody>
          <a:bodyPr>
            <a:normAutofit lnSpcReduction="10000"/>
          </a:bodyPr>
          <a:lstStyle/>
          <a:p>
            <a:pPr marL="457200" indent="0">
              <a:buNone/>
            </a:pPr>
            <a:r>
              <a:rPr lang="en-US" altLang="en-US" sz="4400" b="1" dirty="0">
                <a:solidFill>
                  <a:srgbClr val="455F51"/>
                </a:solidFill>
              </a:rPr>
              <a:t>Delta Marsh is an important area for wildlife to:</a:t>
            </a:r>
          </a:p>
          <a:p>
            <a:pPr marL="914400" indent="-457200">
              <a:buFont typeface="+mj-lt"/>
              <a:buAutoNum type="alphaLcParenR"/>
            </a:pPr>
            <a:endParaRPr lang="en-US" altLang="en-US" b="1" dirty="0">
              <a:solidFill>
                <a:srgbClr val="455F51"/>
              </a:solidFill>
            </a:endParaRPr>
          </a:p>
          <a:p>
            <a:pPr marL="1600200" lvl="1" indent="-742950">
              <a:lnSpc>
                <a:spcPct val="80000"/>
              </a:lnSpc>
              <a:buClr>
                <a:srgbClr val="418AB3"/>
              </a:buClr>
              <a:buFont typeface="+mj-lt"/>
              <a:buAutoNum type="alphaLcParenR"/>
            </a:pPr>
            <a:r>
              <a:rPr lang="en-US" altLang="en-US" sz="4100" b="1" dirty="0">
                <a:solidFill>
                  <a:srgbClr val="455F51"/>
                </a:solidFill>
              </a:rPr>
              <a:t> breed</a:t>
            </a:r>
          </a:p>
          <a:p>
            <a:pPr marL="1600200" lvl="1" indent="-742950">
              <a:lnSpc>
                <a:spcPct val="80000"/>
              </a:lnSpc>
              <a:buClr>
                <a:srgbClr val="418AB3"/>
              </a:buClr>
              <a:buFont typeface="+mj-lt"/>
              <a:buAutoNum type="alphaLcParenR"/>
            </a:pPr>
            <a:r>
              <a:rPr lang="en-US" sz="4100" b="1" dirty="0">
                <a:solidFill>
                  <a:srgbClr val="455F51"/>
                </a:solidFill>
              </a:rPr>
              <a:t> stage</a:t>
            </a:r>
          </a:p>
          <a:p>
            <a:pPr marL="1600200" lvl="1" indent="-742950">
              <a:lnSpc>
                <a:spcPct val="80000"/>
              </a:lnSpc>
              <a:buClr>
                <a:srgbClr val="418AB3"/>
              </a:buClr>
              <a:buFont typeface="+mj-lt"/>
              <a:buAutoNum type="alphaLcParenR"/>
            </a:pPr>
            <a:r>
              <a:rPr lang="en-US" sz="4100" b="1" dirty="0">
                <a:solidFill>
                  <a:srgbClr val="455F51"/>
                </a:solidFill>
              </a:rPr>
              <a:t> overwinter</a:t>
            </a:r>
          </a:p>
          <a:p>
            <a:pPr marL="1600200" lvl="1" indent="-742950">
              <a:lnSpc>
                <a:spcPct val="80000"/>
              </a:lnSpc>
              <a:buClr>
                <a:srgbClr val="418AB3"/>
              </a:buClr>
              <a:buFont typeface="+mj-lt"/>
              <a:buAutoNum type="alphaLcParenR"/>
            </a:pPr>
            <a:r>
              <a:rPr lang="en-US" sz="4100" b="1" dirty="0">
                <a:solidFill>
                  <a:srgbClr val="455F51"/>
                </a:solidFill>
              </a:rPr>
              <a:t> overwinter &amp; stage</a:t>
            </a:r>
          </a:p>
          <a:p>
            <a:pPr marL="1600200" lvl="1" indent="-742950">
              <a:lnSpc>
                <a:spcPct val="80000"/>
              </a:lnSpc>
              <a:buClr>
                <a:srgbClr val="418AB3"/>
              </a:buClr>
              <a:buFont typeface="+mj-lt"/>
              <a:buAutoNum type="alphaLcParenR"/>
            </a:pPr>
            <a:r>
              <a:rPr lang="en-US" altLang="en-US" sz="4100" b="1" dirty="0">
                <a:solidFill>
                  <a:srgbClr val="455F51"/>
                </a:solidFill>
              </a:rPr>
              <a:t> breed &amp; stage</a:t>
            </a:r>
          </a:p>
          <a:p>
            <a:pPr marL="857250" lvl="1" indent="0">
              <a:lnSpc>
                <a:spcPct val="80000"/>
              </a:lnSpc>
              <a:buClr>
                <a:srgbClr val="418AB3"/>
              </a:buClr>
              <a:buFontTx/>
              <a:buAutoNum type="alphaLcParenR"/>
            </a:pPr>
            <a:endParaRPr lang="en-CA" sz="4100"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5" name="Picture 4">
            <a:extLst>
              <a:ext uri="{FF2B5EF4-FFF2-40B4-BE49-F238E27FC236}">
                <a16:creationId xmlns:a16="http://schemas.microsoft.com/office/drawing/2014/main" id="{D70BFC53-E9D7-46F9-A7EF-314FCEFEA1DD}"/>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832988" y="4072391"/>
            <a:ext cx="2157984" cy="2157984"/>
          </a:xfrm>
          <a:prstGeom prst="ellipse">
            <a:avLst/>
          </a:prstGeom>
          <a:ln>
            <a:solidFill>
              <a:schemeClr val="accent1"/>
            </a:solidFill>
          </a:ln>
        </p:spPr>
      </p:pic>
    </p:spTree>
    <p:extLst>
      <p:ext uri="{BB962C8B-B14F-4D97-AF65-F5344CB8AC3E}">
        <p14:creationId xmlns:p14="http://schemas.microsoft.com/office/powerpoint/2010/main" val="2851796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#5</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9027381" cy="4023360"/>
          </a:xfrm>
        </p:spPr>
        <p:txBody>
          <a:bodyPr>
            <a:normAutofit/>
          </a:bodyPr>
          <a:lstStyle/>
          <a:p>
            <a:pPr marL="457200" indent="0">
              <a:buNone/>
            </a:pPr>
            <a:r>
              <a:rPr lang="en-US" altLang="en-US" sz="5000" b="1" dirty="0">
                <a:solidFill>
                  <a:srgbClr val="455F51"/>
                </a:solidFill>
              </a:rPr>
              <a:t>True or False</a:t>
            </a:r>
          </a:p>
          <a:p>
            <a:pPr marL="457200" indent="0">
              <a:buNone/>
            </a:pPr>
            <a:endParaRPr lang="en-US" altLang="en-US" sz="1800" b="1" dirty="0">
              <a:solidFill>
                <a:srgbClr val="455F51"/>
              </a:solidFill>
            </a:endParaRPr>
          </a:p>
          <a:p>
            <a:pPr marL="457200" indent="0">
              <a:buNone/>
            </a:pPr>
            <a:r>
              <a:rPr lang="en-US" altLang="en-US" sz="4400" b="1" dirty="0">
                <a:solidFill>
                  <a:srgbClr val="455F51"/>
                </a:solidFill>
              </a:rPr>
              <a:t>Delta Marsh is an internationally important wetland.</a:t>
            </a:r>
            <a:endParaRPr lang="en-US" altLang="en-US" sz="4000" b="1" dirty="0">
              <a:solidFill>
                <a:srgbClr val="455F51"/>
              </a:solidFill>
            </a:endParaRPr>
          </a:p>
          <a:p>
            <a:pPr marL="857250" lvl="1" indent="0">
              <a:lnSpc>
                <a:spcPct val="80000"/>
              </a:lnSpc>
              <a:buClr>
                <a:srgbClr val="418AB3"/>
              </a:buClr>
              <a:buNone/>
            </a:pP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9" name="Picture 10" descr="Delta-Marsh-mosaic-no-names.gif">
            <a:extLst>
              <a:ext uri="{FF2B5EF4-FFF2-40B4-BE49-F238E27FC236}">
                <a16:creationId xmlns:a16="http://schemas.microsoft.com/office/drawing/2014/main" id="{8FDBD54D-6B32-4780-B88D-3E0635486A6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70242" y="208582"/>
            <a:ext cx="8752642" cy="611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130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#6</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5671820" cy="4023360"/>
          </a:xfrm>
        </p:spPr>
        <p:txBody>
          <a:bodyPr>
            <a:normAutofit/>
          </a:bodyPr>
          <a:lstStyle/>
          <a:p>
            <a:pPr marL="457200" indent="0">
              <a:buNone/>
            </a:pPr>
            <a:r>
              <a:rPr lang="en-US" altLang="en-US" sz="6000" b="1" dirty="0">
                <a:solidFill>
                  <a:srgbClr val="455F51"/>
                </a:solidFill>
              </a:rPr>
              <a:t>True or False</a:t>
            </a:r>
          </a:p>
          <a:p>
            <a:pPr marL="457200" indent="0">
              <a:buNone/>
            </a:pPr>
            <a:endParaRPr lang="en-US" altLang="en-US" sz="2000" b="1" dirty="0">
              <a:solidFill>
                <a:srgbClr val="455F51"/>
              </a:solidFill>
            </a:endParaRPr>
          </a:p>
          <a:p>
            <a:pPr marL="457200" indent="0">
              <a:buNone/>
            </a:pPr>
            <a:r>
              <a:rPr lang="en-US" altLang="en-US" sz="4800" b="1" dirty="0">
                <a:solidFill>
                  <a:srgbClr val="455F51"/>
                </a:solidFill>
              </a:rPr>
              <a:t>Delta Marsh is isolated from Lake Manitoba.</a:t>
            </a: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8" name="Picture 7" descr="A close up of a map&#10;&#10;Description automatically generated">
            <a:extLst>
              <a:ext uri="{FF2B5EF4-FFF2-40B4-BE49-F238E27FC236}">
                <a16:creationId xmlns:a16="http://schemas.microsoft.com/office/drawing/2014/main" id="{92E732FD-F60F-4A01-AF6A-455860497329}"/>
              </a:ext>
            </a:extLst>
          </p:cNvPr>
          <p:cNvPicPr/>
          <p:nvPr/>
        </p:nvPicPr>
        <p:blipFill>
          <a:blip r:embed="rId3" cstate="screen">
            <a:extLst>
              <a:ext uri="{28A0092B-C50C-407E-A947-70E740481C1C}">
                <a14:useLocalDpi xmlns:a14="http://schemas.microsoft.com/office/drawing/2010/main"/>
              </a:ext>
            </a:extLst>
          </a:blip>
          <a:stretch>
            <a:fillRect/>
          </a:stretch>
        </p:blipFill>
        <p:spPr>
          <a:xfrm>
            <a:off x="6357620" y="2191973"/>
            <a:ext cx="5580380" cy="3550121"/>
          </a:xfrm>
          <a:prstGeom prst="rect">
            <a:avLst/>
          </a:prstGeom>
          <a:ln>
            <a:solidFill>
              <a:schemeClr val="tx1"/>
            </a:solidFill>
          </a:ln>
        </p:spPr>
      </p:pic>
    </p:spTree>
    <p:extLst>
      <p:ext uri="{BB962C8B-B14F-4D97-AF65-F5344CB8AC3E}">
        <p14:creationId xmlns:p14="http://schemas.microsoft.com/office/powerpoint/2010/main" val="3194481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#7</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5000" b="1" dirty="0">
                <a:solidFill>
                  <a:srgbClr val="455F51"/>
                </a:solidFill>
              </a:rPr>
              <a:t>Delta Marsh is important to</a:t>
            </a:r>
          </a:p>
          <a:p>
            <a:pPr marL="800100" indent="-342900">
              <a:buFont typeface="+mj-lt"/>
              <a:buAutoNum type="alphaLcParenR"/>
            </a:pPr>
            <a:endParaRPr lang="en-US" altLang="en-US" sz="15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waterfowl</a:t>
            </a:r>
          </a:p>
          <a:p>
            <a:pPr marL="1600200" lvl="1" indent="-742950">
              <a:lnSpc>
                <a:spcPct val="80000"/>
              </a:lnSpc>
              <a:buClr>
                <a:srgbClr val="418AB3"/>
              </a:buClr>
              <a:buFont typeface="+mj-lt"/>
              <a:buAutoNum type="alphaLcParenR"/>
            </a:pPr>
            <a:r>
              <a:rPr lang="en-US" altLang="en-US" sz="4400" b="1" dirty="0">
                <a:solidFill>
                  <a:srgbClr val="455F51"/>
                </a:solidFill>
              </a:rPr>
              <a:t> shorebirds</a:t>
            </a:r>
          </a:p>
          <a:p>
            <a:pPr marL="1600200" lvl="1" indent="-742950">
              <a:lnSpc>
                <a:spcPct val="80000"/>
              </a:lnSpc>
              <a:buClr>
                <a:srgbClr val="418AB3"/>
              </a:buClr>
              <a:buFont typeface="+mj-lt"/>
              <a:buAutoNum type="alphaLcParenR"/>
            </a:pPr>
            <a:r>
              <a:rPr lang="en-US" altLang="en-US" sz="4400" b="1" dirty="0">
                <a:solidFill>
                  <a:srgbClr val="455F51"/>
                </a:solidFill>
              </a:rPr>
              <a:t> songbird</a:t>
            </a:r>
          </a:p>
          <a:p>
            <a:pPr marL="1600200" lvl="1" indent="-742950">
              <a:lnSpc>
                <a:spcPct val="80000"/>
              </a:lnSpc>
              <a:buClr>
                <a:srgbClr val="418AB3"/>
              </a:buClr>
              <a:buFont typeface="+mj-lt"/>
              <a:buAutoNum type="alphaLcParenR"/>
            </a:pPr>
            <a:r>
              <a:rPr lang="en-US" sz="4400" b="1" dirty="0">
                <a:solidFill>
                  <a:srgbClr val="455F51"/>
                </a:solidFill>
              </a:rPr>
              <a:t> waterbirds</a:t>
            </a:r>
          </a:p>
          <a:p>
            <a:pPr marL="1600200" lvl="1" indent="-742950">
              <a:lnSpc>
                <a:spcPct val="80000"/>
              </a:lnSpc>
              <a:buClr>
                <a:srgbClr val="418AB3"/>
              </a:buClr>
              <a:buFont typeface="+mj-lt"/>
              <a:buAutoNum type="alphaLcParenR"/>
            </a:pPr>
            <a:r>
              <a:rPr lang="en-US" sz="4400" b="1" dirty="0">
                <a:solidFill>
                  <a:srgbClr val="455F51"/>
                </a:solidFill>
              </a:rPr>
              <a:t> none of the above</a:t>
            </a:r>
          </a:p>
          <a:p>
            <a:pPr marL="1600200" lvl="1" indent="-742950">
              <a:lnSpc>
                <a:spcPct val="80000"/>
              </a:lnSpc>
              <a:buClr>
                <a:srgbClr val="418AB3"/>
              </a:buClr>
              <a:buFont typeface="+mj-lt"/>
              <a:buAutoNum type="alphaLcParenR"/>
            </a:pPr>
            <a:r>
              <a:rPr lang="en-US" sz="4400" b="1" dirty="0">
                <a:solidFill>
                  <a:srgbClr val="455F51"/>
                </a:solidFill>
              </a:rPr>
              <a:t> all of the above</a:t>
            </a:r>
          </a:p>
          <a:p>
            <a:pPr marL="857250" lvl="1" indent="0">
              <a:lnSpc>
                <a:spcPct val="80000"/>
              </a:lnSpc>
              <a:buClr>
                <a:srgbClr val="418AB3"/>
              </a:buClr>
              <a:buNone/>
            </a:pPr>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C9D308FB-B4E4-44B3-8771-7798FC27D3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4642" y="4041649"/>
            <a:ext cx="1941449" cy="2157984"/>
          </a:xfrm>
          <a:prstGeom prst="ellipse">
            <a:avLst/>
          </a:prstGeom>
          <a:ln>
            <a:solidFill>
              <a:schemeClr val="accent1"/>
            </a:solidFill>
          </a:ln>
        </p:spPr>
      </p:pic>
    </p:spTree>
    <p:extLst>
      <p:ext uri="{BB962C8B-B14F-4D97-AF65-F5344CB8AC3E}">
        <p14:creationId xmlns:p14="http://schemas.microsoft.com/office/powerpoint/2010/main" val="40798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#8</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85000" lnSpcReduction="20000"/>
          </a:bodyPr>
          <a:lstStyle/>
          <a:p>
            <a:pPr marL="457200" indent="0">
              <a:buNone/>
            </a:pPr>
            <a:r>
              <a:rPr lang="en-US" sz="4800" b="1" i="0" dirty="0">
                <a:solidFill>
                  <a:srgbClr val="455F51"/>
                </a:solidFill>
                <a:effectLst/>
              </a:rPr>
              <a:t>Delta Marsh has seen a decline in the number of underwater plants and an </a:t>
            </a:r>
            <a:r>
              <a:rPr lang="en-US" sz="4800" b="1" dirty="0">
                <a:solidFill>
                  <a:srgbClr val="455F51"/>
                </a:solidFill>
              </a:rPr>
              <a:t>de</a:t>
            </a:r>
            <a:r>
              <a:rPr lang="en-US" sz="4800" b="1" i="0" dirty="0">
                <a:solidFill>
                  <a:srgbClr val="455F51"/>
                </a:solidFill>
                <a:effectLst/>
              </a:rPr>
              <a:t>crease in the clarity of the water. What is the cause?</a:t>
            </a:r>
            <a:endParaRPr lang="en-US" altLang="en-US" sz="5000" b="1" dirty="0">
              <a:solidFill>
                <a:srgbClr val="455F51"/>
              </a:solidFill>
            </a:endParaRPr>
          </a:p>
          <a:p>
            <a:pPr marL="457200" indent="0">
              <a:buNone/>
            </a:pPr>
            <a:endParaRPr lang="en-US" altLang="en-US" sz="17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Common carp</a:t>
            </a:r>
          </a:p>
          <a:p>
            <a:pPr marL="857250" lvl="1" indent="0">
              <a:lnSpc>
                <a:spcPct val="80000"/>
              </a:lnSpc>
              <a:buClr>
                <a:srgbClr val="418AB3"/>
              </a:buClr>
              <a:buFontTx/>
              <a:buAutoNum type="alphaLcParenR"/>
            </a:pPr>
            <a:r>
              <a:rPr lang="en-US" altLang="en-US" sz="4400" b="1" dirty="0">
                <a:solidFill>
                  <a:srgbClr val="455F51"/>
                </a:solidFill>
              </a:rPr>
              <a:t> Wind</a:t>
            </a:r>
          </a:p>
          <a:p>
            <a:pPr marL="857250" lvl="1" indent="0">
              <a:lnSpc>
                <a:spcPct val="80000"/>
              </a:lnSpc>
              <a:buClr>
                <a:srgbClr val="418AB3"/>
              </a:buClr>
              <a:buFontTx/>
              <a:buAutoNum type="alphaLcParenR"/>
            </a:pPr>
            <a:r>
              <a:rPr lang="en-US" altLang="en-US" sz="4400" b="1" dirty="0">
                <a:solidFill>
                  <a:srgbClr val="455F51"/>
                </a:solidFill>
              </a:rPr>
              <a:t> Increase in the number of ducks</a:t>
            </a:r>
          </a:p>
          <a:p>
            <a:pPr marL="857250" lvl="1" indent="0">
              <a:lnSpc>
                <a:spcPct val="80000"/>
              </a:lnSpc>
              <a:buClr>
                <a:srgbClr val="418AB3"/>
              </a:buClr>
              <a:buFontTx/>
              <a:buAutoNum type="alphaLcParenR"/>
            </a:pPr>
            <a:r>
              <a:rPr lang="en-US" altLang="en-US" sz="4400" b="1" dirty="0">
                <a:solidFill>
                  <a:srgbClr val="455F51"/>
                </a:solidFill>
              </a:rPr>
              <a:t> Decrease in the number of ducks</a:t>
            </a:r>
          </a:p>
          <a:p>
            <a:endParaRPr lang="en-CA" dirty="0"/>
          </a:p>
        </p:txBody>
      </p:sp>
      <p:sp>
        <p:nvSpPr>
          <p:cNvPr id="6" name="Rectangle 5">
            <a:extLst>
              <a:ext uri="{FF2B5EF4-FFF2-40B4-BE49-F238E27FC236}">
                <a16:creationId xmlns:a16="http://schemas.microsoft.com/office/drawing/2014/main" id="{7DD152CC-B1A6-4067-B096-963901814EF1}"/>
              </a:ext>
            </a:extLst>
          </p:cNvPr>
          <p:cNvSpPr/>
          <p:nvPr/>
        </p:nvSpPr>
        <p:spPr>
          <a:xfrm>
            <a:off x="57243" y="6150838"/>
            <a:ext cx="809837" cy="184666"/>
          </a:xfrm>
          <a:prstGeom prst="rect">
            <a:avLst/>
          </a:prstGeom>
        </p:spPr>
        <p:txBody>
          <a:bodyPr wrap="none">
            <a:spAutoFit/>
          </a:bodyPr>
          <a:lstStyle/>
          <a:p>
            <a:r>
              <a:rPr lang="en-CA" sz="600" i="1" dirty="0">
                <a:solidFill>
                  <a:schemeClr val="tx1">
                    <a:lumMod val="50000"/>
                    <a:lumOff val="50000"/>
                  </a:schemeClr>
                </a:solidFill>
              </a:rPr>
              <a:t>Image from OHMIC.</a:t>
            </a:r>
          </a:p>
        </p:txBody>
      </p:sp>
      <p:pic>
        <p:nvPicPr>
          <p:cNvPr id="8" name="Picture 7">
            <a:extLst>
              <a:ext uri="{FF2B5EF4-FFF2-40B4-BE49-F238E27FC236}">
                <a16:creationId xmlns:a16="http://schemas.microsoft.com/office/drawing/2014/main" id="{D6FDEF55-0D08-4739-8FBC-6E01982B5A3C}"/>
              </a:ext>
            </a:extLst>
          </p:cNvPr>
          <p:cNvPicPr preferRelativeResize="0">
            <a:picLocks/>
          </p:cNvPicPr>
          <p:nvPr/>
        </p:nvPicPr>
        <p:blipFill rotWithShape="1">
          <a:blip r:embed="rId3" cstate="print">
            <a:extLst>
              <a:ext uri="{28A0092B-C50C-407E-A947-70E740481C1C}">
                <a14:useLocalDpi xmlns:a14="http://schemas.microsoft.com/office/drawing/2010/main"/>
              </a:ext>
            </a:extLst>
          </a:blip>
          <a:srcRect/>
          <a:stretch/>
        </p:blipFill>
        <p:spPr>
          <a:xfrm>
            <a:off x="9829800" y="4085187"/>
            <a:ext cx="2157984" cy="2157984"/>
          </a:xfrm>
          <a:prstGeom prst="ellipse">
            <a:avLst/>
          </a:prstGeom>
          <a:ln>
            <a:solidFill>
              <a:schemeClr val="accent1"/>
            </a:solidFill>
          </a:ln>
        </p:spPr>
      </p:pic>
    </p:spTree>
    <p:extLst>
      <p:ext uri="{BB962C8B-B14F-4D97-AF65-F5344CB8AC3E}">
        <p14:creationId xmlns:p14="http://schemas.microsoft.com/office/powerpoint/2010/main" val="3584600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#9</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fontScale="92500" lnSpcReduction="10000"/>
          </a:bodyPr>
          <a:lstStyle/>
          <a:p>
            <a:pPr marL="457200" indent="0">
              <a:buNone/>
            </a:pPr>
            <a:r>
              <a:rPr lang="en-US" altLang="en-US" sz="5000" b="1" dirty="0">
                <a:solidFill>
                  <a:srgbClr val="455F51"/>
                </a:solidFill>
              </a:rPr>
              <a:t>How many species of fish are found in Delta Marsh?</a:t>
            </a:r>
          </a:p>
          <a:p>
            <a:pPr marL="914400" indent="-457200">
              <a:buFont typeface="+mj-lt"/>
              <a:buAutoNum type="alphaLcParenR"/>
            </a:pPr>
            <a:endParaRPr lang="en-US" altLang="en-US" sz="19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11</a:t>
            </a:r>
          </a:p>
          <a:p>
            <a:pPr marL="1600200" lvl="1" indent="-742950">
              <a:lnSpc>
                <a:spcPct val="80000"/>
              </a:lnSpc>
              <a:buClr>
                <a:srgbClr val="418AB3"/>
              </a:buClr>
              <a:buFont typeface="+mj-lt"/>
              <a:buAutoNum type="alphaLcParenR"/>
            </a:pPr>
            <a:r>
              <a:rPr lang="en-US" altLang="en-US" sz="4400" b="1" dirty="0">
                <a:solidFill>
                  <a:srgbClr val="455F51"/>
                </a:solidFill>
              </a:rPr>
              <a:t> 21 </a:t>
            </a:r>
          </a:p>
          <a:p>
            <a:pPr marL="1600200" lvl="1" indent="-742950">
              <a:lnSpc>
                <a:spcPct val="80000"/>
              </a:lnSpc>
              <a:buClr>
                <a:srgbClr val="418AB3"/>
              </a:buClr>
              <a:buFont typeface="+mj-lt"/>
              <a:buAutoNum type="alphaLcParenR"/>
            </a:pPr>
            <a:r>
              <a:rPr lang="en-US" altLang="en-US" sz="4400" b="1" dirty="0">
                <a:solidFill>
                  <a:srgbClr val="455F51"/>
                </a:solidFill>
              </a:rPr>
              <a:t> 31</a:t>
            </a:r>
          </a:p>
          <a:p>
            <a:pPr marL="1600200" lvl="1" indent="-742950">
              <a:lnSpc>
                <a:spcPct val="80000"/>
              </a:lnSpc>
              <a:buClr>
                <a:srgbClr val="418AB3"/>
              </a:buClr>
              <a:buFont typeface="+mj-lt"/>
              <a:buAutoNum type="alphaLcParenR"/>
            </a:pPr>
            <a:r>
              <a:rPr lang="en-US" altLang="en-US" sz="4400" b="1" dirty="0">
                <a:solidFill>
                  <a:srgbClr val="455F51"/>
                </a:solidFill>
              </a:rPr>
              <a:t> 41</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E7F0AD93-5BFE-4939-B731-C7C64084A6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43544" y="4072391"/>
            <a:ext cx="3236976" cy="2157984"/>
          </a:xfrm>
          <a:prstGeom prst="ellipse">
            <a:avLst/>
          </a:prstGeom>
          <a:ln>
            <a:solidFill>
              <a:schemeClr val="accent1"/>
            </a:solidFill>
          </a:ln>
        </p:spPr>
      </p:pic>
    </p:spTree>
    <p:extLst>
      <p:ext uri="{BB962C8B-B14F-4D97-AF65-F5344CB8AC3E}">
        <p14:creationId xmlns:p14="http://schemas.microsoft.com/office/powerpoint/2010/main" val="1457440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#10</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lnSpcReduction="10000"/>
          </a:bodyPr>
          <a:lstStyle/>
          <a:p>
            <a:pPr marL="457200" indent="0">
              <a:buNone/>
            </a:pPr>
            <a:r>
              <a:rPr lang="en-US" altLang="en-US" sz="5000" b="1" dirty="0">
                <a:solidFill>
                  <a:srgbClr val="455F51"/>
                </a:solidFill>
              </a:rPr>
              <a:t>Common Carp first showed up in the Delta Marsh in what year?</a:t>
            </a:r>
          </a:p>
          <a:p>
            <a:pPr marL="971550" indent="-514350">
              <a:buFont typeface="+mj-lt"/>
              <a:buAutoNum type="alphaLcParenR"/>
            </a:pPr>
            <a:endParaRPr lang="en-US" altLang="en-US" sz="26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1937</a:t>
            </a:r>
          </a:p>
          <a:p>
            <a:pPr marL="1600200" lvl="1" indent="-742950">
              <a:lnSpc>
                <a:spcPct val="80000"/>
              </a:lnSpc>
              <a:buClr>
                <a:srgbClr val="418AB3"/>
              </a:buClr>
              <a:buFont typeface="+mj-lt"/>
              <a:buAutoNum type="alphaLcParenR"/>
            </a:pPr>
            <a:r>
              <a:rPr lang="en-US" altLang="en-US" sz="4400" b="1" dirty="0">
                <a:solidFill>
                  <a:srgbClr val="455F51"/>
                </a:solidFill>
              </a:rPr>
              <a:t> 1947</a:t>
            </a:r>
          </a:p>
          <a:p>
            <a:pPr marL="1600200" lvl="1" indent="-742950">
              <a:lnSpc>
                <a:spcPct val="80000"/>
              </a:lnSpc>
              <a:buClr>
                <a:srgbClr val="418AB3"/>
              </a:buClr>
              <a:buFont typeface="+mj-lt"/>
              <a:buAutoNum type="alphaLcParenR"/>
            </a:pPr>
            <a:r>
              <a:rPr lang="en-US" altLang="en-US" sz="4400" b="1" dirty="0">
                <a:solidFill>
                  <a:srgbClr val="455F51"/>
                </a:solidFill>
              </a:rPr>
              <a:t> 1957</a:t>
            </a:r>
          </a:p>
          <a:p>
            <a:pPr marL="1600200" lvl="1" indent="-742950">
              <a:lnSpc>
                <a:spcPct val="80000"/>
              </a:lnSpc>
              <a:buClr>
                <a:srgbClr val="418AB3"/>
              </a:buClr>
              <a:buFont typeface="+mj-lt"/>
              <a:buAutoNum type="alphaLcParenR"/>
            </a:pPr>
            <a:r>
              <a:rPr lang="en-US" altLang="en-US" sz="4400" b="1" dirty="0">
                <a:solidFill>
                  <a:srgbClr val="455F51"/>
                </a:solidFill>
              </a:rPr>
              <a:t> 1967</a:t>
            </a:r>
          </a:p>
          <a:p>
            <a:pPr marL="857250" lvl="1" indent="0">
              <a:lnSpc>
                <a:spcPct val="80000"/>
              </a:lnSpc>
              <a:buClr>
                <a:srgbClr val="418AB3"/>
              </a:buClr>
              <a:buFontTx/>
              <a:buAutoNum type="alphaLcParenR"/>
            </a:pPr>
            <a:endParaRPr lang="en-US" altLang="en-US" sz="4400" b="1" dirty="0">
              <a:solidFill>
                <a:srgbClr val="455F51"/>
              </a:solidFill>
            </a:endParaRPr>
          </a:p>
          <a:p>
            <a:pPr marL="857250" lvl="1" indent="0">
              <a:lnSpc>
                <a:spcPct val="80000"/>
              </a:lnSpc>
              <a:buClr>
                <a:srgbClr val="418AB3"/>
              </a:buClr>
              <a:buFontTx/>
              <a:buAutoNum type="alphaLcParenR"/>
            </a:pPr>
            <a:endParaRPr lang="en-US" altLang="en-US" sz="4400" b="1" dirty="0">
              <a:solidFill>
                <a:srgbClr val="455F51"/>
              </a:solidFill>
            </a:endParaRPr>
          </a:p>
        </p:txBody>
      </p:sp>
      <p:sp>
        <p:nvSpPr>
          <p:cNvPr id="6" name="TextBox 5">
            <a:extLst>
              <a:ext uri="{FF2B5EF4-FFF2-40B4-BE49-F238E27FC236}">
                <a16:creationId xmlns:a16="http://schemas.microsoft.com/office/drawing/2014/main" id="{F40AD229-BC17-427A-94D5-93944569BD96}"/>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 name="Picture 4">
            <a:extLst>
              <a:ext uri="{FF2B5EF4-FFF2-40B4-BE49-F238E27FC236}">
                <a16:creationId xmlns:a16="http://schemas.microsoft.com/office/drawing/2014/main" id="{2F303E7D-14E9-4753-92C9-BE5169C2A5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0371" y="3980058"/>
            <a:ext cx="4038796" cy="2157984"/>
          </a:xfrm>
          <a:prstGeom prst="ellipse">
            <a:avLst/>
          </a:prstGeom>
          <a:ln>
            <a:solidFill>
              <a:schemeClr val="accent1"/>
            </a:solidFill>
          </a:ln>
        </p:spPr>
      </p:pic>
    </p:spTree>
    <p:extLst>
      <p:ext uri="{BB962C8B-B14F-4D97-AF65-F5344CB8AC3E}">
        <p14:creationId xmlns:p14="http://schemas.microsoft.com/office/powerpoint/2010/main" val="251647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Answers – Round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058400" cy="4189306"/>
          </a:xfrm>
        </p:spPr>
        <p:txBody>
          <a:bodyPr>
            <a:normAutofit fontScale="77500" lnSpcReduction="20000"/>
          </a:bodyPr>
          <a:lstStyle/>
          <a:p>
            <a:pPr marL="1600200" lvl="1" indent="-742950">
              <a:lnSpc>
                <a:spcPct val="80000"/>
              </a:lnSpc>
              <a:buClr>
                <a:srgbClr val="418AB3"/>
              </a:buClr>
              <a:buFont typeface="+mj-lt"/>
              <a:buAutoNum type="arabicParenR"/>
            </a:pPr>
            <a:r>
              <a:rPr lang="en-US" altLang="en-US" sz="4600" b="1" dirty="0">
                <a:solidFill>
                  <a:srgbClr val="455F51"/>
                </a:solidFill>
              </a:rPr>
              <a:t>c) Lake Manitoba</a:t>
            </a:r>
          </a:p>
          <a:p>
            <a:pPr marL="1600200" lvl="1" indent="-742950">
              <a:lnSpc>
                <a:spcPct val="80000"/>
              </a:lnSpc>
              <a:buClr>
                <a:srgbClr val="418AB3"/>
              </a:buClr>
              <a:buFont typeface="+mj-lt"/>
              <a:buAutoNum type="arabicParenR"/>
            </a:pPr>
            <a:r>
              <a:rPr lang="en-US" altLang="en-US" sz="4600" b="1" dirty="0">
                <a:solidFill>
                  <a:srgbClr val="455F51"/>
                </a:solidFill>
              </a:rPr>
              <a:t>b) second</a:t>
            </a:r>
          </a:p>
          <a:p>
            <a:pPr marL="1600200" lvl="1" indent="-742950">
              <a:lnSpc>
                <a:spcPct val="80000"/>
              </a:lnSpc>
              <a:buClr>
                <a:srgbClr val="418AB3"/>
              </a:buClr>
              <a:buFont typeface="+mj-lt"/>
              <a:buAutoNum type="arabicParenR"/>
            </a:pPr>
            <a:r>
              <a:rPr lang="en-US" altLang="en-US" sz="4600" b="1" dirty="0">
                <a:solidFill>
                  <a:srgbClr val="455F51"/>
                </a:solidFill>
              </a:rPr>
              <a:t>d) Assiniboine River</a:t>
            </a:r>
          </a:p>
          <a:p>
            <a:pPr marL="1600200" lvl="1" indent="-742950">
              <a:lnSpc>
                <a:spcPct val="80000"/>
              </a:lnSpc>
              <a:buClr>
                <a:srgbClr val="418AB3"/>
              </a:buClr>
              <a:buFont typeface="+mj-lt"/>
              <a:buAutoNum type="arabicParenR"/>
            </a:pPr>
            <a:r>
              <a:rPr lang="en-US" altLang="en-US" sz="4600" b="1" dirty="0">
                <a:solidFill>
                  <a:srgbClr val="455F51"/>
                </a:solidFill>
              </a:rPr>
              <a:t>e) </a:t>
            </a:r>
            <a:r>
              <a:rPr lang="en-US" altLang="en-US" sz="4800" b="1" dirty="0">
                <a:solidFill>
                  <a:srgbClr val="455F51"/>
                </a:solidFill>
              </a:rPr>
              <a:t>breed &amp; stage</a:t>
            </a:r>
            <a:endParaRPr lang="en-US" altLang="en-US" sz="4600" b="1" dirty="0">
              <a:solidFill>
                <a:srgbClr val="455F51"/>
              </a:solidFill>
            </a:endParaRPr>
          </a:p>
          <a:p>
            <a:pPr marL="1600200" lvl="1" indent="-742950">
              <a:lnSpc>
                <a:spcPct val="80000"/>
              </a:lnSpc>
              <a:buClr>
                <a:srgbClr val="418AB3"/>
              </a:buClr>
              <a:buFont typeface="+mj-lt"/>
              <a:buAutoNum type="arabicParenR"/>
            </a:pPr>
            <a:r>
              <a:rPr lang="en-US" altLang="en-US" sz="4600" b="1" dirty="0">
                <a:solidFill>
                  <a:srgbClr val="455F51"/>
                </a:solidFill>
              </a:rPr>
              <a:t>true</a:t>
            </a:r>
          </a:p>
          <a:p>
            <a:pPr marL="1600200" lvl="1" indent="-742950">
              <a:lnSpc>
                <a:spcPct val="80000"/>
              </a:lnSpc>
              <a:buClr>
                <a:srgbClr val="418AB3"/>
              </a:buClr>
              <a:buFont typeface="+mj-lt"/>
              <a:buAutoNum type="arabicParenR"/>
            </a:pPr>
            <a:r>
              <a:rPr lang="en-US" altLang="en-US" sz="4600" b="1" dirty="0">
                <a:solidFill>
                  <a:srgbClr val="455F51"/>
                </a:solidFill>
              </a:rPr>
              <a:t>false</a:t>
            </a:r>
          </a:p>
          <a:p>
            <a:pPr marL="1600200" lvl="1" indent="-742950">
              <a:lnSpc>
                <a:spcPct val="80000"/>
              </a:lnSpc>
              <a:buClr>
                <a:srgbClr val="418AB3"/>
              </a:buClr>
              <a:buFont typeface="+mj-lt"/>
              <a:buAutoNum type="arabicParenR"/>
            </a:pPr>
            <a:r>
              <a:rPr lang="en-US" altLang="en-US" sz="4600" b="1" dirty="0">
                <a:solidFill>
                  <a:srgbClr val="455F51"/>
                </a:solidFill>
              </a:rPr>
              <a:t>f) all of the above</a:t>
            </a:r>
          </a:p>
          <a:p>
            <a:pPr marL="1600200" lvl="1" indent="-742950">
              <a:lnSpc>
                <a:spcPct val="80000"/>
              </a:lnSpc>
              <a:buClr>
                <a:srgbClr val="418AB3"/>
              </a:buClr>
              <a:buFont typeface="+mj-lt"/>
              <a:buAutoNum type="arabicParenR"/>
            </a:pPr>
            <a:r>
              <a:rPr lang="en-US" altLang="en-US" sz="4600" b="1" dirty="0">
                <a:solidFill>
                  <a:srgbClr val="455F51"/>
                </a:solidFill>
              </a:rPr>
              <a:t>a) Common carp</a:t>
            </a:r>
          </a:p>
          <a:p>
            <a:pPr marL="1600200" lvl="1" indent="-742950">
              <a:lnSpc>
                <a:spcPct val="80000"/>
              </a:lnSpc>
              <a:buClr>
                <a:srgbClr val="418AB3"/>
              </a:buClr>
              <a:buFont typeface="+mj-lt"/>
              <a:buAutoNum type="arabicParenR"/>
            </a:pPr>
            <a:r>
              <a:rPr lang="en-US" altLang="en-US" sz="4600" b="1" dirty="0">
                <a:solidFill>
                  <a:srgbClr val="455F51"/>
                </a:solidFill>
              </a:rPr>
              <a:t>c) 31</a:t>
            </a:r>
          </a:p>
          <a:p>
            <a:pPr marL="1600200" lvl="1" indent="-742950">
              <a:lnSpc>
                <a:spcPct val="80000"/>
              </a:lnSpc>
              <a:buClr>
                <a:srgbClr val="418AB3"/>
              </a:buClr>
              <a:buFont typeface="+mj-lt"/>
              <a:buAutoNum type="arabicParenR"/>
            </a:pPr>
            <a:r>
              <a:rPr lang="en-US" altLang="en-US" sz="4600" b="1" dirty="0">
                <a:solidFill>
                  <a:srgbClr val="455F51"/>
                </a:solidFill>
              </a:rPr>
              <a:t>b) 1947</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5" y="6138042"/>
            <a:ext cx="4321001"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6EC11B74-59A2-4744-A2AF-34E7F0871FA0}"/>
              </a:ext>
            </a:extLst>
          </p:cNvPr>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9795079" y="4072391"/>
            <a:ext cx="2157984" cy="2157984"/>
          </a:xfrm>
          <a:prstGeom prst="ellipse">
            <a:avLst/>
          </a:prstGeom>
          <a:ln>
            <a:solidFill>
              <a:schemeClr val="accent1"/>
            </a:solidFill>
          </a:ln>
        </p:spPr>
      </p:pic>
    </p:spTree>
    <p:extLst>
      <p:ext uri="{BB962C8B-B14F-4D97-AF65-F5344CB8AC3E}">
        <p14:creationId xmlns:p14="http://schemas.microsoft.com/office/powerpoint/2010/main" val="114023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7874" y="5185410"/>
            <a:ext cx="2809483" cy="8077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15399" y="5325271"/>
            <a:ext cx="2769983" cy="528003"/>
          </a:xfrm>
          <a:prstGeom prst="rect">
            <a:avLst/>
          </a:prstGeom>
        </p:spPr>
      </p:pic>
      <p:sp>
        <p:nvSpPr>
          <p:cNvPr id="9" name="TextBox 8"/>
          <p:cNvSpPr txBox="1"/>
          <p:nvPr/>
        </p:nvSpPr>
        <p:spPr>
          <a:xfrm>
            <a:off x="3768006" y="936198"/>
            <a:ext cx="4571999" cy="923330"/>
          </a:xfrm>
          <a:prstGeom prst="rect">
            <a:avLst/>
          </a:prstGeom>
          <a:noFill/>
        </p:spPr>
        <p:txBody>
          <a:bodyPr wrap="square" rtlCol="0">
            <a:spAutoFit/>
          </a:bodyPr>
          <a:lstStyle/>
          <a:p>
            <a:pPr algn="ctr"/>
            <a:r>
              <a:rPr lang="en-CA" sz="5400" b="1" i="1" dirty="0">
                <a:solidFill>
                  <a:srgbClr val="1B5337"/>
                </a:solidFill>
                <a:latin typeface="Aleo" panose="020F0502020204030203" pitchFamily="34" charset="0"/>
              </a:rPr>
              <a:t>Thank You!</a:t>
            </a:r>
          </a:p>
        </p:txBody>
      </p:sp>
      <p:pic>
        <p:nvPicPr>
          <p:cNvPr id="3" name="Picture 2">
            <a:extLst>
              <a:ext uri="{FF2B5EF4-FFF2-40B4-BE49-F238E27FC236}">
                <a16:creationId xmlns:a16="http://schemas.microsoft.com/office/drawing/2014/main" id="{5D785873-890E-4C96-83E8-977804D528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28483" y="1929573"/>
            <a:ext cx="4735034" cy="2998854"/>
          </a:xfrm>
          <a:prstGeom prst="rect">
            <a:avLst/>
          </a:prstGeom>
        </p:spPr>
      </p:pic>
    </p:spTree>
    <p:extLst>
      <p:ext uri="{BB962C8B-B14F-4D97-AF65-F5344CB8AC3E}">
        <p14:creationId xmlns:p14="http://schemas.microsoft.com/office/powerpoint/2010/main" val="300503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5000" b="1" dirty="0">
                <a:solidFill>
                  <a:srgbClr val="455F51"/>
                </a:solidFill>
              </a:rPr>
              <a:t>What is the maximum depth a wetland can be?</a:t>
            </a:r>
          </a:p>
          <a:p>
            <a:pPr marL="457200" indent="0">
              <a:buNone/>
            </a:pPr>
            <a:endParaRPr lang="en-US" altLang="en-US" sz="50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0.5 m</a:t>
            </a:r>
          </a:p>
          <a:p>
            <a:pPr marL="1600200" lvl="1" indent="-742950">
              <a:lnSpc>
                <a:spcPct val="80000"/>
              </a:lnSpc>
              <a:buClr>
                <a:srgbClr val="418AB3"/>
              </a:buClr>
              <a:buFont typeface="+mj-lt"/>
              <a:buAutoNum type="alphaLcParenR"/>
            </a:pPr>
            <a:r>
              <a:rPr lang="en-US" altLang="en-US" sz="4400" b="1" dirty="0">
                <a:solidFill>
                  <a:srgbClr val="455F51"/>
                </a:solidFill>
              </a:rPr>
              <a:t> 1 m</a:t>
            </a:r>
          </a:p>
          <a:p>
            <a:pPr marL="1600200" lvl="1" indent="-742950">
              <a:lnSpc>
                <a:spcPct val="80000"/>
              </a:lnSpc>
              <a:buClr>
                <a:srgbClr val="418AB3"/>
              </a:buClr>
              <a:buFont typeface="+mj-lt"/>
              <a:buAutoNum type="alphaLcParenR"/>
            </a:pPr>
            <a:r>
              <a:rPr lang="en-US" altLang="en-US" sz="4400" b="1" dirty="0">
                <a:solidFill>
                  <a:srgbClr val="455F51"/>
                </a:solidFill>
              </a:rPr>
              <a:t> 2 m</a:t>
            </a:r>
          </a:p>
          <a:p>
            <a:pPr marL="1600200" lvl="1" indent="-742950">
              <a:lnSpc>
                <a:spcPct val="80000"/>
              </a:lnSpc>
              <a:buClr>
                <a:srgbClr val="418AB3"/>
              </a:buClr>
              <a:buFont typeface="+mj-lt"/>
              <a:buAutoNum type="alphaLcParenR"/>
            </a:pPr>
            <a:r>
              <a:rPr lang="en-US" altLang="en-US" sz="4400" b="1" dirty="0">
                <a:solidFill>
                  <a:srgbClr val="455F51"/>
                </a:solidFill>
              </a:rPr>
              <a:t> 2.5 m</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latin typeface="Calibri" panose="020F0502020204030204" pitchFamily="34" charset="0"/>
                <a:cs typeface="Calibri" panose="020F0502020204030204" pitchFamily="34" charset="0"/>
              </a:rPr>
              <a:t>Image from </a:t>
            </a:r>
            <a:r>
              <a:rPr lang="en-CA" sz="600" i="1" u="sng"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https://www.flinnsci.com/meter-sticks-hardwood-englishmetric/</a:t>
            </a:r>
            <a:endParaRPr lang="en-CA" sz="600" i="1"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928CD37-7E8C-488B-A514-3311F78371C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386824" y="3980058"/>
            <a:ext cx="2157984" cy="2157984"/>
          </a:xfrm>
          <a:prstGeom prst="ellipse">
            <a:avLst/>
          </a:prstGeom>
          <a:ln>
            <a:solidFill>
              <a:srgbClr val="99CB38"/>
            </a:solidFill>
          </a:ln>
        </p:spPr>
      </p:pic>
    </p:spTree>
    <p:extLst>
      <p:ext uri="{BB962C8B-B14F-4D97-AF65-F5344CB8AC3E}">
        <p14:creationId xmlns:p14="http://schemas.microsoft.com/office/powerpoint/2010/main" val="261287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79" y="1845734"/>
            <a:ext cx="10058399" cy="4023360"/>
          </a:xfrm>
        </p:spPr>
        <p:txBody>
          <a:bodyPr>
            <a:normAutofit lnSpcReduction="10000"/>
          </a:bodyPr>
          <a:lstStyle/>
          <a:p>
            <a:pPr indent="0">
              <a:buFontTx/>
              <a:buNone/>
              <a:defRPr/>
            </a:pPr>
            <a:r>
              <a:rPr lang="en-CA" sz="5000" b="1" dirty="0">
                <a:solidFill>
                  <a:srgbClr val="455F51"/>
                </a:solidFill>
              </a:rPr>
              <a:t>Bogs, fens, marshes and swamps are types of _________.</a:t>
            </a:r>
          </a:p>
          <a:p>
            <a:pPr marL="548640" indent="-457200">
              <a:buFont typeface="+mj-lt"/>
              <a:buAutoNum type="alphaLcParenR"/>
              <a:defRPr/>
            </a:pPr>
            <a:endParaRPr lang="en-CA" sz="22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ponds</a:t>
            </a:r>
          </a:p>
          <a:p>
            <a:pPr marL="1600200" lvl="1" indent="-742950">
              <a:lnSpc>
                <a:spcPct val="80000"/>
              </a:lnSpc>
              <a:buClr>
                <a:srgbClr val="418AB3"/>
              </a:buClr>
              <a:buFont typeface="+mj-lt"/>
              <a:buAutoNum type="alphaLcParenR"/>
            </a:pPr>
            <a:r>
              <a:rPr lang="en-US" altLang="en-US" sz="4400" b="1" dirty="0">
                <a:solidFill>
                  <a:srgbClr val="455F51"/>
                </a:solidFill>
              </a:rPr>
              <a:t> wetlands</a:t>
            </a:r>
          </a:p>
          <a:p>
            <a:pPr marL="1600200" lvl="1" indent="-742950">
              <a:lnSpc>
                <a:spcPct val="80000"/>
              </a:lnSpc>
              <a:buClr>
                <a:srgbClr val="418AB3"/>
              </a:buClr>
              <a:buFont typeface="+mj-lt"/>
              <a:buAutoNum type="alphaLcParenR"/>
            </a:pPr>
            <a:r>
              <a:rPr lang="en-US" altLang="en-US" sz="4400" b="1" dirty="0">
                <a:solidFill>
                  <a:srgbClr val="455F51"/>
                </a:solidFill>
              </a:rPr>
              <a:t> lakes</a:t>
            </a:r>
          </a:p>
          <a:p>
            <a:pPr marL="1600200" lvl="1" indent="-742950">
              <a:lnSpc>
                <a:spcPct val="80000"/>
              </a:lnSpc>
              <a:buClr>
                <a:srgbClr val="418AB3"/>
              </a:buClr>
              <a:buFont typeface="+mj-lt"/>
              <a:buAutoNum type="alphaLcParenR"/>
            </a:pPr>
            <a:r>
              <a:rPr lang="en-US" altLang="en-US" sz="4400" b="1" dirty="0">
                <a:solidFill>
                  <a:srgbClr val="455F51"/>
                </a:solidFill>
              </a:rPr>
              <a:t> plants</a:t>
            </a:r>
          </a:p>
          <a:p>
            <a:pPr indent="0">
              <a:buFontTx/>
              <a:buNone/>
              <a:defRPr/>
            </a:pPr>
            <a:endParaRPr lang="en-CA" sz="50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5" name="Picture 4">
            <a:extLst>
              <a:ext uri="{FF2B5EF4-FFF2-40B4-BE49-F238E27FC236}">
                <a16:creationId xmlns:a16="http://schemas.microsoft.com/office/drawing/2014/main" id="{439EBC1F-2DEA-44AA-9120-11271553B01A}"/>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550400" y="3980058"/>
            <a:ext cx="2157984" cy="2157984"/>
          </a:xfrm>
          <a:prstGeom prst="ellipse">
            <a:avLst/>
          </a:prstGeom>
          <a:ln>
            <a:solidFill>
              <a:prstClr val="ltGray"/>
            </a:solidFill>
          </a:ln>
        </p:spPr>
      </p:pic>
    </p:spTree>
    <p:extLst>
      <p:ext uri="{BB962C8B-B14F-4D97-AF65-F5344CB8AC3E}">
        <p14:creationId xmlns:p14="http://schemas.microsoft.com/office/powerpoint/2010/main" val="2106381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#4</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buNone/>
            </a:pPr>
            <a:r>
              <a:rPr lang="en-US" altLang="en-US" sz="5400" b="1" dirty="0">
                <a:solidFill>
                  <a:srgbClr val="455F51"/>
                </a:solidFill>
              </a:rPr>
              <a:t>True or False.</a:t>
            </a:r>
          </a:p>
          <a:p>
            <a:pPr marL="457200" indent="0">
              <a:buNone/>
            </a:pPr>
            <a:endParaRPr lang="en-US" altLang="en-US" sz="5400" b="1" dirty="0">
              <a:solidFill>
                <a:srgbClr val="455F51"/>
              </a:solidFill>
            </a:endParaRPr>
          </a:p>
          <a:p>
            <a:pPr marL="457200" indent="0">
              <a:buNone/>
            </a:pPr>
            <a:r>
              <a:rPr lang="en-US" altLang="en-US" sz="5400" b="1" dirty="0">
                <a:solidFill>
                  <a:srgbClr val="455F51"/>
                </a:solidFill>
              </a:rPr>
              <a:t>A lake is a type of wetland.</a:t>
            </a:r>
            <a:br>
              <a:rPr lang="en-US" altLang="en-US" sz="6600" b="1" dirty="0">
                <a:solidFill>
                  <a:srgbClr val="455F51"/>
                </a:solidFill>
              </a:rPr>
            </a:br>
            <a:endParaRPr lang="en-US" altLang="en-US" sz="36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a:extLst>
              <a:ext uri="{FF2B5EF4-FFF2-40B4-BE49-F238E27FC236}">
                <a16:creationId xmlns:a16="http://schemas.microsoft.com/office/drawing/2014/main" id="{20996ACC-CDC1-4E8B-83A1-5D6BDB1BB81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77400" y="3980058"/>
            <a:ext cx="2157984" cy="2157984"/>
          </a:xfrm>
          <a:prstGeom prst="ellipse">
            <a:avLst/>
          </a:prstGeom>
          <a:ln>
            <a:solidFill>
              <a:prstClr val="ltGray"/>
            </a:solidFill>
          </a:ln>
        </p:spPr>
      </p:pic>
    </p:spTree>
    <p:extLst>
      <p:ext uri="{BB962C8B-B14F-4D97-AF65-F5344CB8AC3E}">
        <p14:creationId xmlns:p14="http://schemas.microsoft.com/office/powerpoint/2010/main" val="4005207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#5</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buNone/>
            </a:pPr>
            <a:r>
              <a:rPr lang="en-US" altLang="en-US" sz="5000" b="1" dirty="0">
                <a:solidFill>
                  <a:srgbClr val="455F51"/>
                </a:solidFill>
              </a:rPr>
              <a:t>Name this plant.</a:t>
            </a:r>
          </a:p>
          <a:p>
            <a:pPr marL="914400" indent="-457200">
              <a:buFont typeface="+mj-lt"/>
              <a:buAutoNum type="alphaLcParenR"/>
            </a:pPr>
            <a:endParaRPr lang="en-US" altLang="en-US" sz="2200" b="1" dirty="0">
              <a:solidFill>
                <a:srgbClr val="455F51"/>
              </a:solidFill>
            </a:endParaRPr>
          </a:p>
          <a:p>
            <a:pPr marL="1600200" lvl="1" indent="-742950">
              <a:lnSpc>
                <a:spcPct val="80000"/>
              </a:lnSpc>
              <a:buClr>
                <a:srgbClr val="418AB3"/>
              </a:buClr>
              <a:buFont typeface="+mj-lt"/>
              <a:buAutoNum type="alphaLcParenR"/>
            </a:pPr>
            <a:r>
              <a:rPr lang="en-US" altLang="en-US" sz="4400" b="1" dirty="0">
                <a:solidFill>
                  <a:srgbClr val="455F51"/>
                </a:solidFill>
              </a:rPr>
              <a:t> cattail</a:t>
            </a:r>
          </a:p>
          <a:p>
            <a:pPr marL="1600200" lvl="1" indent="-742950">
              <a:lnSpc>
                <a:spcPct val="80000"/>
              </a:lnSpc>
              <a:buClr>
                <a:srgbClr val="418AB3"/>
              </a:buClr>
              <a:buFont typeface="+mj-lt"/>
              <a:buAutoNum type="alphaLcParenR"/>
            </a:pPr>
            <a:r>
              <a:rPr lang="en-US" altLang="en-US" sz="4400" b="1" dirty="0">
                <a:solidFill>
                  <a:srgbClr val="455F51"/>
                </a:solidFill>
              </a:rPr>
              <a:t> willow</a:t>
            </a:r>
          </a:p>
          <a:p>
            <a:pPr marL="1600200" lvl="1" indent="-742950">
              <a:lnSpc>
                <a:spcPct val="80000"/>
              </a:lnSpc>
              <a:buClr>
                <a:srgbClr val="418AB3"/>
              </a:buClr>
              <a:buFont typeface="+mj-lt"/>
              <a:buAutoNum type="alphaLcParenR"/>
            </a:pPr>
            <a:r>
              <a:rPr lang="en-US" altLang="en-US" sz="4400" b="1" dirty="0">
                <a:solidFill>
                  <a:srgbClr val="455F51"/>
                </a:solidFill>
              </a:rPr>
              <a:t> bulrush</a:t>
            </a:r>
          </a:p>
          <a:p>
            <a:pPr marL="1600200" lvl="1" indent="-742950">
              <a:lnSpc>
                <a:spcPct val="80000"/>
              </a:lnSpc>
              <a:buClr>
                <a:srgbClr val="418AB3"/>
              </a:buClr>
              <a:buFont typeface="+mj-lt"/>
              <a:buAutoNum type="alphaLcParenR"/>
            </a:pPr>
            <a:r>
              <a:rPr lang="en-US" altLang="en-US" sz="4400" b="1" dirty="0">
                <a:solidFill>
                  <a:srgbClr val="455F51"/>
                </a:solidFill>
              </a:rPr>
              <a:t> grass</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5" name="Picture 4">
            <a:extLst>
              <a:ext uri="{FF2B5EF4-FFF2-40B4-BE49-F238E27FC236}">
                <a16:creationId xmlns:a16="http://schemas.microsoft.com/office/drawing/2014/main" id="{CA07E0D2-74D2-4D76-9141-833421CB1D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667500" y="1315217"/>
            <a:ext cx="5511800" cy="4133850"/>
          </a:xfrm>
          <a:prstGeom prst="rect">
            <a:avLst/>
          </a:prstGeom>
        </p:spPr>
      </p:pic>
    </p:spTree>
    <p:extLst>
      <p:ext uri="{BB962C8B-B14F-4D97-AF65-F5344CB8AC3E}">
        <p14:creationId xmlns:p14="http://schemas.microsoft.com/office/powerpoint/2010/main" val="72461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#6</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lnSpcReduction="10000"/>
          </a:bodyPr>
          <a:lstStyle/>
          <a:p>
            <a:pPr marL="457200" indent="0">
              <a:buNone/>
            </a:pPr>
            <a:r>
              <a:rPr lang="en-US" altLang="en-US" sz="5000" b="1" dirty="0">
                <a:solidFill>
                  <a:srgbClr val="455F51"/>
                </a:solidFill>
              </a:rPr>
              <a:t>Canada has __% of the world’s wetlands.</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5</a:t>
            </a:r>
          </a:p>
          <a:p>
            <a:pPr marL="857250" lvl="1" indent="0">
              <a:lnSpc>
                <a:spcPct val="80000"/>
              </a:lnSpc>
              <a:buClr>
                <a:srgbClr val="418AB3"/>
              </a:buClr>
              <a:buFontTx/>
              <a:buAutoNum type="alphaLcParenR"/>
            </a:pPr>
            <a:r>
              <a:rPr lang="en-US" altLang="en-US" sz="4400" b="1" dirty="0">
                <a:solidFill>
                  <a:srgbClr val="455F51"/>
                </a:solidFill>
              </a:rPr>
              <a:t> 15</a:t>
            </a:r>
          </a:p>
          <a:p>
            <a:pPr marL="857250" lvl="1" indent="0">
              <a:lnSpc>
                <a:spcPct val="80000"/>
              </a:lnSpc>
              <a:buClr>
                <a:srgbClr val="418AB3"/>
              </a:buClr>
              <a:buFontTx/>
              <a:buAutoNum type="alphaLcParenR"/>
            </a:pPr>
            <a:r>
              <a:rPr lang="en-US" altLang="en-US" sz="4400" b="1" dirty="0">
                <a:solidFill>
                  <a:srgbClr val="455F51"/>
                </a:solidFill>
              </a:rPr>
              <a:t> 25</a:t>
            </a:r>
          </a:p>
          <a:p>
            <a:pPr marL="857250" lvl="1" indent="0">
              <a:lnSpc>
                <a:spcPct val="80000"/>
              </a:lnSpc>
              <a:buClr>
                <a:srgbClr val="418AB3"/>
              </a:buClr>
              <a:buFontTx/>
              <a:buAutoNum type="alphaLcParenR"/>
            </a:pPr>
            <a:r>
              <a:rPr lang="en-US" altLang="en-US" sz="4400" b="1" dirty="0">
                <a:solidFill>
                  <a:srgbClr val="455F51"/>
                </a:solidFill>
              </a:rPr>
              <a:t> 35</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4269204" cy="184666"/>
          </a:xfrm>
          <a:prstGeom prst="rect">
            <a:avLst/>
          </a:prstGeom>
          <a:noFill/>
        </p:spPr>
        <p:txBody>
          <a:bodyPr wrap="square" rtlCol="0">
            <a:spAutoFit/>
          </a:bodyPr>
          <a:lstStyle/>
          <a:p>
            <a:r>
              <a:rPr lang="en-CA" sz="600" i="1" dirty="0">
                <a:solidFill>
                  <a:schemeClr val="tx1">
                    <a:lumMod val="50000"/>
                    <a:lumOff val="50000"/>
                  </a:schemeClr>
                </a:solidFill>
              </a:rPr>
              <a:t>Image from </a:t>
            </a:r>
            <a:r>
              <a:rPr lang="en-CA" sz="600" i="1" u="sng"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https://www.goodfreephotos.com/canada/nova-scotia/other-nova-scotia/satellite-image-of-nova-scotia.jpg.php</a:t>
            </a:r>
            <a:r>
              <a:rPr lang="en-CA" sz="600" i="1" dirty="0">
                <a:solidFill>
                  <a:schemeClr val="tx1">
                    <a:lumMod val="50000"/>
                    <a:lumOff val="50000"/>
                  </a:schemeClr>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DE59BFFD-63B6-40A1-BFB6-DDD6681CE58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655556" y="4018567"/>
            <a:ext cx="2157984" cy="2157984"/>
          </a:xfrm>
          <a:prstGeom prst="ellipse">
            <a:avLst/>
          </a:prstGeom>
          <a:ln>
            <a:solidFill>
              <a:srgbClr val="99CB38"/>
            </a:solidFill>
          </a:ln>
        </p:spPr>
      </p:pic>
    </p:spTree>
    <p:extLst>
      <p:ext uri="{BB962C8B-B14F-4D97-AF65-F5344CB8AC3E}">
        <p14:creationId xmlns:p14="http://schemas.microsoft.com/office/powerpoint/2010/main" val="290934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#7</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233377" y="1737359"/>
            <a:ext cx="10183922" cy="4451231"/>
          </a:xfrm>
        </p:spPr>
        <p:txBody>
          <a:bodyPr>
            <a:normAutofit/>
          </a:bodyPr>
          <a:lstStyle/>
          <a:p>
            <a:pPr marL="457200" indent="0">
              <a:buNone/>
            </a:pPr>
            <a:r>
              <a:rPr lang="en-US" altLang="en-US" sz="4400" b="1" dirty="0">
                <a:solidFill>
                  <a:srgbClr val="455F51"/>
                </a:solidFill>
              </a:rPr>
              <a:t>Why are wetlands important?</a:t>
            </a:r>
          </a:p>
          <a:p>
            <a:pPr marL="914400" indent="-457200">
              <a:buFont typeface="+mj-lt"/>
              <a:buAutoNum type="alphaLcParenR"/>
            </a:pPr>
            <a:endParaRPr lang="en-US" altLang="en-US" b="1" dirty="0">
              <a:solidFill>
                <a:srgbClr val="455F51"/>
              </a:solidFill>
            </a:endParaRPr>
          </a:p>
          <a:p>
            <a:pPr marL="1600200" lvl="1" indent="-742950">
              <a:lnSpc>
                <a:spcPct val="80000"/>
              </a:lnSpc>
              <a:buClr>
                <a:srgbClr val="418AB3"/>
              </a:buClr>
              <a:buFont typeface="+mj-lt"/>
              <a:buAutoNum type="alphaLcParenR"/>
            </a:pPr>
            <a:r>
              <a:rPr lang="en-US" altLang="en-US" sz="3600" b="1" dirty="0">
                <a:solidFill>
                  <a:srgbClr val="455F51"/>
                </a:solidFill>
              </a:rPr>
              <a:t> filter water</a:t>
            </a:r>
          </a:p>
          <a:p>
            <a:pPr marL="1600200" lvl="1" indent="-742950">
              <a:lnSpc>
                <a:spcPct val="80000"/>
              </a:lnSpc>
              <a:buClr>
                <a:srgbClr val="418AB3"/>
              </a:buClr>
              <a:buFont typeface="+mj-lt"/>
              <a:buAutoNum type="alphaLcParenR"/>
            </a:pPr>
            <a:r>
              <a:rPr lang="en-US" altLang="en-US" sz="3600" b="1" dirty="0">
                <a:solidFill>
                  <a:srgbClr val="455F51"/>
                </a:solidFill>
              </a:rPr>
              <a:t> place for food</a:t>
            </a:r>
          </a:p>
          <a:p>
            <a:pPr marL="1600200" lvl="1" indent="-742950">
              <a:lnSpc>
                <a:spcPct val="80000"/>
              </a:lnSpc>
              <a:buClr>
                <a:srgbClr val="418AB3"/>
              </a:buClr>
              <a:buFont typeface="+mj-lt"/>
              <a:buAutoNum type="alphaLcParenR"/>
            </a:pPr>
            <a:r>
              <a:rPr lang="en-US" altLang="en-US" sz="3600" b="1" dirty="0">
                <a:solidFill>
                  <a:srgbClr val="455F51"/>
                </a:solidFill>
              </a:rPr>
              <a:t> prevent floods</a:t>
            </a:r>
          </a:p>
          <a:p>
            <a:pPr marL="1600200" lvl="1" indent="-742950">
              <a:lnSpc>
                <a:spcPct val="80000"/>
              </a:lnSpc>
              <a:buClr>
                <a:srgbClr val="418AB3"/>
              </a:buClr>
              <a:buFont typeface="+mj-lt"/>
              <a:buAutoNum type="alphaLcParenR"/>
            </a:pPr>
            <a:r>
              <a:rPr lang="en-US" altLang="en-US" sz="3600" b="1" dirty="0">
                <a:solidFill>
                  <a:srgbClr val="455F51"/>
                </a:solidFill>
              </a:rPr>
              <a:t> prevent erosion</a:t>
            </a:r>
          </a:p>
          <a:p>
            <a:pPr marL="1600200" lvl="1" indent="-742950">
              <a:lnSpc>
                <a:spcPct val="80000"/>
              </a:lnSpc>
              <a:buClr>
                <a:srgbClr val="418AB3"/>
              </a:buClr>
              <a:buFont typeface="+mj-lt"/>
              <a:buAutoNum type="alphaLcParenR"/>
            </a:pPr>
            <a:r>
              <a:rPr lang="en-US" altLang="en-US" sz="3600" b="1" dirty="0">
                <a:solidFill>
                  <a:srgbClr val="455F51"/>
                </a:solidFill>
              </a:rPr>
              <a:t> all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sp>
        <p:nvSpPr>
          <p:cNvPr id="7" name="TextBox 6">
            <a:extLst>
              <a:ext uri="{FF2B5EF4-FFF2-40B4-BE49-F238E27FC236}">
                <a16:creationId xmlns:a16="http://schemas.microsoft.com/office/drawing/2014/main" id="{9B42E9A0-53AD-4644-AAD0-85AB39FA3C2C}"/>
              </a:ext>
            </a:extLst>
          </p:cNvPr>
          <p:cNvSpPr txBox="1"/>
          <p:nvPr/>
        </p:nvSpPr>
        <p:spPr>
          <a:xfrm>
            <a:off x="8219663" y="3757949"/>
            <a:ext cx="1401418" cy="369332"/>
          </a:xfrm>
          <a:prstGeom prst="rect">
            <a:avLst/>
          </a:prstGeom>
          <a:solidFill>
            <a:schemeClr val="bg1"/>
          </a:solidFill>
        </p:spPr>
        <p:txBody>
          <a:bodyPr wrap="square" rtlCol="0">
            <a:spAutoFit/>
          </a:bodyPr>
          <a:lstStyle/>
          <a:p>
            <a:endParaRPr lang="en-CA" dirty="0"/>
          </a:p>
        </p:txBody>
      </p:sp>
      <p:pic>
        <p:nvPicPr>
          <p:cNvPr id="9" name="Picture 8">
            <a:extLst>
              <a:ext uri="{FF2B5EF4-FFF2-40B4-BE49-F238E27FC236}">
                <a16:creationId xmlns:a16="http://schemas.microsoft.com/office/drawing/2014/main" id="{D9202CDA-6178-437D-99DF-90E9DAD63D4B}"/>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9621081" y="4030606"/>
            <a:ext cx="2157984" cy="2157984"/>
          </a:xfrm>
          <a:prstGeom prst="ellipse">
            <a:avLst/>
          </a:prstGeom>
          <a:ln>
            <a:solidFill>
              <a:prstClr val="ltGray"/>
            </a:solidFill>
          </a:ln>
        </p:spPr>
      </p:pic>
    </p:spTree>
    <p:extLst>
      <p:ext uri="{BB962C8B-B14F-4D97-AF65-F5344CB8AC3E}">
        <p14:creationId xmlns:p14="http://schemas.microsoft.com/office/powerpoint/2010/main" val="197215034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BCA6C6B0BC6E4FBB68B56678D0D2A8" ma:contentTypeVersion="15" ma:contentTypeDescription="Create a new document." ma:contentTypeScope="" ma:versionID="ddddc9040c149a8c6186ce11eeb146bc">
  <xsd:schema xmlns:xsd="http://www.w3.org/2001/XMLSchema" xmlns:xs="http://www.w3.org/2001/XMLSchema" xmlns:p="http://schemas.microsoft.com/office/2006/metadata/properties" xmlns:ns1="http://schemas.microsoft.com/sharepoint/v3" xmlns:ns2="eb741441-2dce-446e-a303-1f1b1d8633c3" xmlns:ns3="0137a5ad-ac98-4981-b4c7-8563c6144a29" targetNamespace="http://schemas.microsoft.com/office/2006/metadata/properties" ma:root="true" ma:fieldsID="8eb6fcf7c380437cfd3ea3f77f3c353b" ns1:_="" ns2:_="" ns3:_="">
    <xsd:import namespace="http://schemas.microsoft.com/sharepoint/v3"/>
    <xsd:import namespace="eb741441-2dce-446e-a303-1f1b1d8633c3"/>
    <xsd:import namespace="0137a5ad-ac98-4981-b4c7-8563c6144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41441-2dce-446e-a303-1f1b1d863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37a5ad-ac98-4981-b4c7-8563c6144a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3DF8AE-0E4A-4226-AFC9-EB88384300F0}">
  <ds:schemaRefs>
    <ds:schemaRef ds:uri="http://schemas.microsoft.com/sharepoint/v3/contenttype/forms"/>
  </ds:schemaRefs>
</ds:datastoreItem>
</file>

<file path=customXml/itemProps2.xml><?xml version="1.0" encoding="utf-8"?>
<ds:datastoreItem xmlns:ds="http://schemas.openxmlformats.org/officeDocument/2006/customXml" ds:itemID="{6C7AB35B-AA1F-4F42-A6A7-57A917FF1482}">
  <ds:schemaRefs>
    <ds:schemaRef ds:uri="http://purl.org/dc/elements/1.1/"/>
    <ds:schemaRef ds:uri="http://schemas.microsoft.com/sharepoint/v3"/>
    <ds:schemaRef ds:uri="http://purl.org/dc/terms/"/>
    <ds:schemaRef ds:uri="0137a5ad-ac98-4981-b4c7-8563c6144a29"/>
    <ds:schemaRef ds:uri="eb741441-2dce-446e-a303-1f1b1d8633c3"/>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C0C33F7-E8A9-42CB-A5B6-2583DC16D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741441-2dce-446e-a303-1f1b1d8633c3"/>
    <ds:schemaRef ds:uri="0137a5ad-ac98-4981-b4c7-8563c6144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5065</TotalTime>
  <Words>5019</Words>
  <Application>Microsoft Office PowerPoint</Application>
  <PresentationFormat>Widescreen</PresentationFormat>
  <Paragraphs>559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Aleo</vt:lpstr>
      <vt:lpstr>Calibri</vt:lpstr>
      <vt:lpstr>Calibri Light</vt:lpstr>
      <vt:lpstr>Fira Sans</vt:lpstr>
      <vt:lpstr>Georgia</vt:lpstr>
      <vt:lpstr>inherit</vt:lpstr>
      <vt:lpstr>Noto Sans</vt:lpstr>
      <vt:lpstr>Segoe UI</vt:lpstr>
      <vt:lpstr>Times New Roman</vt:lpstr>
      <vt:lpstr>Retrospect</vt:lpstr>
      <vt:lpstr>Common Carp Trivia!</vt:lpstr>
      <vt:lpstr> Round 1 Wetlands </vt:lpstr>
      <vt:lpstr>Question #1</vt:lpstr>
      <vt:lpstr>Question #2</vt:lpstr>
      <vt:lpstr>Question #3</vt:lpstr>
      <vt:lpstr>Question #4</vt:lpstr>
      <vt:lpstr>Question #5</vt:lpstr>
      <vt:lpstr>Question #6</vt:lpstr>
      <vt:lpstr>Question #7</vt:lpstr>
      <vt:lpstr>Question #8</vt:lpstr>
      <vt:lpstr>Question #9</vt:lpstr>
      <vt:lpstr>Question #10</vt:lpstr>
      <vt:lpstr>Answers – Round 1</vt:lpstr>
      <vt:lpstr> Round 2 Invasive Species &amp; Common Carp  </vt:lpstr>
      <vt:lpstr>Question #1</vt:lpstr>
      <vt:lpstr>Question #2</vt:lpstr>
      <vt:lpstr>Question #3</vt:lpstr>
      <vt:lpstr>Question #4</vt:lpstr>
      <vt:lpstr>Question #5</vt:lpstr>
      <vt:lpstr>Question #6</vt:lpstr>
      <vt:lpstr>Question #7</vt:lpstr>
      <vt:lpstr>Question #8</vt:lpstr>
      <vt:lpstr>Question #9</vt:lpstr>
      <vt:lpstr>Question #10</vt:lpstr>
      <vt:lpstr>Answers – Round 2</vt:lpstr>
      <vt:lpstr> Round 3 Delta Marsh  </vt:lpstr>
      <vt:lpstr>Question #1</vt:lpstr>
      <vt:lpstr>Question #2</vt:lpstr>
      <vt:lpstr>Question #3</vt:lpstr>
      <vt:lpstr>Question #4</vt:lpstr>
      <vt:lpstr>Question #5</vt:lpstr>
      <vt:lpstr>Question #6</vt:lpstr>
      <vt:lpstr>Question #7</vt:lpstr>
      <vt:lpstr>Question #8</vt:lpstr>
      <vt:lpstr>Question #9</vt:lpstr>
      <vt:lpstr>Question #10</vt:lpstr>
      <vt:lpstr>Answers – Round 3</vt:lpstr>
      <vt:lpstr>PowerPoint Presentation</vt:lpstr>
    </vt:vector>
  </TitlesOfParts>
  <Company>Ducks Unlimited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 Zone!</dc:title>
  <dc:creator>Ducks Unlimited</dc:creator>
  <cp:lastModifiedBy>Paula Grieef</cp:lastModifiedBy>
  <cp:revision>511</cp:revision>
  <dcterms:created xsi:type="dcterms:W3CDTF">2018-07-24T21:14:02Z</dcterms:created>
  <dcterms:modified xsi:type="dcterms:W3CDTF">2021-06-21T16:30:44Z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0x01010064BCA6C6B0BC6E4FBB68B56678D0D2A8</vt:lpwstr>
  </property>
</Properties>
</file>