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7"/>
  </p:notesMasterIdLst>
  <p:sldIdLst>
    <p:sldId id="256" r:id="rId5"/>
    <p:sldId id="260" r:id="rId6"/>
    <p:sldId id="257" r:id="rId7"/>
    <p:sldId id="284" r:id="rId8"/>
    <p:sldId id="787" r:id="rId9"/>
    <p:sldId id="258" r:id="rId10"/>
    <p:sldId id="291" r:id="rId11"/>
    <p:sldId id="290" r:id="rId12"/>
    <p:sldId id="293" r:id="rId13"/>
    <p:sldId id="786" r:id="rId14"/>
    <p:sldId id="778" r:id="rId15"/>
    <p:sldId id="779" r:id="rId16"/>
    <p:sldId id="780" r:id="rId17"/>
    <p:sldId id="781" r:id="rId18"/>
    <p:sldId id="283" r:id="rId19"/>
    <p:sldId id="782" r:id="rId20"/>
    <p:sldId id="783" r:id="rId21"/>
    <p:sldId id="784" r:id="rId22"/>
    <p:sldId id="785" r:id="rId23"/>
    <p:sldId id="292" r:id="rId24"/>
    <p:sldId id="272" r:id="rId25"/>
    <p:sldId id="276" r:id="rId26"/>
  </p:sldIdLst>
  <p:sldSz cx="12192000" cy="6858000"/>
  <p:notesSz cx="6858000" cy="296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Benson" initials="AB" lastIdx="23" clrIdx="0">
    <p:extLst>
      <p:ext uri="{19B8F6BF-5375-455C-9EA6-DF929625EA0E}">
        <p15:presenceInfo xmlns:p15="http://schemas.microsoft.com/office/powerpoint/2012/main" userId="S::a_benson@ducks.ca::58b1cdbe-8fda-49c4-8e2f-923ab35499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337"/>
    <a:srgbClr val="1F4CA5"/>
    <a:srgbClr val="455F51"/>
    <a:srgbClr val="8159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4F2B60-CF42-4299-9670-08C277F596B6}" v="97" dt="2021-06-05T15:24:40.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59301" autoAdjust="0"/>
  </p:normalViewPr>
  <p:slideViewPr>
    <p:cSldViewPr snapToGrid="0">
      <p:cViewPr varScale="1">
        <p:scale>
          <a:sx n="51" d="100"/>
          <a:sy n="51" d="100"/>
        </p:scale>
        <p:origin x="1766" y="4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Grieef" userId="96de0d9c-1f8c-47f0-864f-e877647c7b66" providerId="ADAL" clId="{194F2B60-CF42-4299-9670-08C277F596B6}"/>
    <pc:docChg chg="undo addSld modSld">
      <pc:chgData name="Paula Grieef" userId="96de0d9c-1f8c-47f0-864f-e877647c7b66" providerId="ADAL" clId="{194F2B60-CF42-4299-9670-08C277F596B6}" dt="2021-06-05T15:24:40.096" v="170" actId="20577"/>
      <pc:docMkLst>
        <pc:docMk/>
      </pc:docMkLst>
      <pc:sldChg chg="modSp">
        <pc:chgData name="Paula Grieef" userId="96de0d9c-1f8c-47f0-864f-e877647c7b66" providerId="ADAL" clId="{194F2B60-CF42-4299-9670-08C277F596B6}" dt="2021-06-05T15:24:40.096" v="170" actId="20577"/>
        <pc:sldMkLst>
          <pc:docMk/>
          <pc:sldMk cId="3174780516" sldId="272"/>
        </pc:sldMkLst>
        <pc:spChg chg="mod">
          <ac:chgData name="Paula Grieef" userId="96de0d9c-1f8c-47f0-864f-e877647c7b66" providerId="ADAL" clId="{194F2B60-CF42-4299-9670-08C277F596B6}" dt="2021-06-05T15:24:40.096" v="170" actId="20577"/>
          <ac:spMkLst>
            <pc:docMk/>
            <pc:sldMk cId="3174780516" sldId="272"/>
            <ac:spMk id="9" creationId="{00000000-0000-0000-0000-000000000000}"/>
          </ac:spMkLst>
        </pc:spChg>
      </pc:sldChg>
      <pc:sldChg chg="modSp">
        <pc:chgData name="Paula Grieef" userId="96de0d9c-1f8c-47f0-864f-e877647c7b66" providerId="ADAL" clId="{194F2B60-CF42-4299-9670-08C277F596B6}" dt="2021-05-26T15:25:06.832" v="28" actId="20577"/>
        <pc:sldMkLst>
          <pc:docMk/>
          <pc:sldMk cId="542239613" sldId="284"/>
        </pc:sldMkLst>
        <pc:spChg chg="mod">
          <ac:chgData name="Paula Grieef" userId="96de0d9c-1f8c-47f0-864f-e877647c7b66" providerId="ADAL" clId="{194F2B60-CF42-4299-9670-08C277F596B6}" dt="2021-05-26T15:25:06.832" v="28" actId="20577"/>
          <ac:spMkLst>
            <pc:docMk/>
            <pc:sldMk cId="542239613" sldId="284"/>
            <ac:spMk id="69" creationId="{00000000-0000-0000-0000-000000000000}"/>
          </ac:spMkLst>
        </pc:spChg>
      </pc:sldChg>
      <pc:sldChg chg="modSp modNotesTx">
        <pc:chgData name="Paula Grieef" userId="96de0d9c-1f8c-47f0-864f-e877647c7b66" providerId="ADAL" clId="{194F2B60-CF42-4299-9670-08C277F596B6}" dt="2021-05-26T15:27:07.861" v="65" actId="14100"/>
        <pc:sldMkLst>
          <pc:docMk/>
          <pc:sldMk cId="676706784" sldId="778"/>
        </pc:sldMkLst>
        <pc:spChg chg="mod">
          <ac:chgData name="Paula Grieef" userId="96de0d9c-1f8c-47f0-864f-e877647c7b66" providerId="ADAL" clId="{194F2B60-CF42-4299-9670-08C277F596B6}" dt="2021-05-26T15:27:07.861" v="65" actId="14100"/>
          <ac:spMkLst>
            <pc:docMk/>
            <pc:sldMk cId="676706784" sldId="778"/>
            <ac:spMk id="69" creationId="{00000000-0000-0000-0000-000000000000}"/>
          </ac:spMkLst>
        </pc:spChg>
        <pc:picChg chg="mod">
          <ac:chgData name="Paula Grieef" userId="96de0d9c-1f8c-47f0-864f-e877647c7b66" providerId="ADAL" clId="{194F2B60-CF42-4299-9670-08C277F596B6}" dt="2021-05-26T15:27:04.869" v="64" actId="1076"/>
          <ac:picMkLst>
            <pc:docMk/>
            <pc:sldMk cId="676706784" sldId="778"/>
            <ac:picMk id="4" creationId="{3A90EDC1-12DC-467F-A74C-AA7AAA652585}"/>
          </ac:picMkLst>
        </pc:picChg>
      </pc:sldChg>
      <pc:sldChg chg="modNotesTx">
        <pc:chgData name="Paula Grieef" userId="96de0d9c-1f8c-47f0-864f-e877647c7b66" providerId="ADAL" clId="{194F2B60-CF42-4299-9670-08C277F596B6}" dt="2021-05-26T15:23:27.850" v="8" actId="20577"/>
        <pc:sldMkLst>
          <pc:docMk/>
          <pc:sldMk cId="657011800" sldId="786"/>
        </pc:sldMkLst>
      </pc:sldChg>
      <pc:sldChg chg="modSp add">
        <pc:chgData name="Paula Grieef" userId="96de0d9c-1f8c-47f0-864f-e877647c7b66" providerId="ADAL" clId="{194F2B60-CF42-4299-9670-08C277F596B6}" dt="2021-06-05T15:23:18.156" v="87" actId="20577"/>
        <pc:sldMkLst>
          <pc:docMk/>
          <pc:sldMk cId="3303396294" sldId="787"/>
        </pc:sldMkLst>
        <pc:spChg chg="mod">
          <ac:chgData name="Paula Grieef" userId="96de0d9c-1f8c-47f0-864f-e877647c7b66" providerId="ADAL" clId="{194F2B60-CF42-4299-9670-08C277F596B6}" dt="2021-06-05T15:23:18.156" v="87" actId="20577"/>
          <ac:spMkLst>
            <pc:docMk/>
            <pc:sldMk cId="3303396294" sldId="787"/>
            <ac:spMk id="6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6B96C-D1A2-4962-931A-724BB3D2DEA6}" type="datetimeFigureOut">
              <a:rPr lang="en-CA" smtClean="0"/>
              <a:t>2021-06-21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B84BF-4991-4DD1-85D4-E8A8B5C9AE35}" type="slidenum">
              <a:rPr lang="en-CA" smtClean="0"/>
              <a:t>‹#›</a:t>
            </a:fld>
            <a:endParaRPr lang="en-CA"/>
          </a:p>
        </p:txBody>
      </p:sp>
    </p:spTree>
    <p:extLst>
      <p:ext uri="{BB962C8B-B14F-4D97-AF65-F5344CB8AC3E}">
        <p14:creationId xmlns:p14="http://schemas.microsoft.com/office/powerpoint/2010/main" val="154724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nvasivespeciesmanitoba.com/sit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Red_River_of_the_North" TargetMode="External"/><Relationship Id="rId3" Type="http://schemas.openxmlformats.org/officeDocument/2006/relationships/hyperlink" Target="https://en.wikipedia.org/wiki/Lake_Manitoba" TargetMode="External"/><Relationship Id="rId7" Type="http://schemas.openxmlformats.org/officeDocument/2006/relationships/hyperlink" Target="https://en.wikipedia.org/wiki/Assiniboine_River"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River_delta" TargetMode="External"/><Relationship Id="rId5" Type="http://schemas.openxmlformats.org/officeDocument/2006/relationships/hyperlink" Target="https://en.wikipedia.org/wiki/Manitoba" TargetMode="External"/><Relationship Id="rId4" Type="http://schemas.openxmlformats.org/officeDocument/2006/relationships/hyperlink" Target="https://en.wikipedia.org/wiki/Portage_la_Prairie" TargetMode="External"/><Relationship Id="rId9" Type="http://schemas.openxmlformats.org/officeDocument/2006/relationships/hyperlink" Target="https://en.wikipedia.org/wiki/Winnipe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we will be learning about invasive species, their effect and how to control them.</a:t>
            </a:r>
            <a:endParaRPr lang="en-CA" baseline="0" dirty="0"/>
          </a:p>
          <a:p>
            <a:endParaRPr lang="en-CA" baseline="0" dirty="0"/>
          </a:p>
        </p:txBody>
      </p:sp>
      <p:sp>
        <p:nvSpPr>
          <p:cNvPr id="4" name="Slide Number Placeholder 3"/>
          <p:cNvSpPr>
            <a:spLocks noGrp="1"/>
          </p:cNvSpPr>
          <p:nvPr>
            <p:ph type="sldNum" sz="quarter" idx="10"/>
          </p:nvPr>
        </p:nvSpPr>
        <p:spPr/>
        <p:txBody>
          <a:bodyPr/>
          <a:lstStyle/>
          <a:p>
            <a:fld id="{EF7B84BF-4991-4DD1-85D4-E8A8B5C9AE35}" type="slidenum">
              <a:rPr lang="en-CA" smtClean="0"/>
              <a:t>1</a:t>
            </a:fld>
            <a:endParaRPr lang="en-CA"/>
          </a:p>
        </p:txBody>
      </p:sp>
    </p:spTree>
    <p:extLst>
      <p:ext uri="{BB962C8B-B14F-4D97-AF65-F5344CB8AC3E}">
        <p14:creationId xmlns:p14="http://schemas.microsoft.com/office/powerpoint/2010/main" val="239381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https://en.wikipedia.org/wiki/Common_carp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Invasive Species Council of Manitoba: http://invasivespeciesmanitoba.com/site/index.php?page=common-carp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History: </a:t>
            </a:r>
            <a:r>
              <a:rPr lang="en-US" sz="1200" b="0" i="0" kern="1200" dirty="0">
                <a:solidFill>
                  <a:schemeClr val="tx1"/>
                </a:solidFill>
                <a:effectLst/>
                <a:latin typeface="+mn-lt"/>
                <a:ea typeface="+mn-ea"/>
                <a:cs typeface="+mn-cs"/>
              </a:rPr>
              <a:t> Common Carp is native from Asia and parts of Europe. It was introduced to North America as a food and ornamental fish into freshwaters throughout the world. It was first introduced to Manitoba in 1886, by 1954 they were a nuisance to commercial fishers.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Ducks Unlimited Canada: https://www.ducks.ca/stories/conservator/ducs-fight-against-invasive-species/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11</a:t>
            </a:fld>
            <a:endParaRPr lang="en-CA"/>
          </a:p>
        </p:txBody>
      </p:sp>
    </p:spTree>
    <p:extLst>
      <p:ext uri="{BB962C8B-B14F-4D97-AF65-F5344CB8AC3E}">
        <p14:creationId xmlns:p14="http://schemas.microsoft.com/office/powerpoint/2010/main" val="4081422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https://en.wikipedia.org/wiki/Common_carp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Invasive Species Council of Manitoba: http://invasivespeciesmanitoba.com/site/index.php?page=common-carp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Ducks Unlimited Canada: https://www.ducks.ca/stories/conservator/ducs-fight-against-invasive-species/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12</a:t>
            </a:fld>
            <a:endParaRPr lang="en-CA"/>
          </a:p>
        </p:txBody>
      </p:sp>
    </p:spTree>
    <p:extLst>
      <p:ext uri="{BB962C8B-B14F-4D97-AF65-F5344CB8AC3E}">
        <p14:creationId xmlns:p14="http://schemas.microsoft.com/office/powerpoint/2010/main" val="2196314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15</a:t>
            </a:fld>
            <a:endParaRPr lang="en-CA"/>
          </a:p>
        </p:txBody>
      </p:sp>
    </p:spTree>
    <p:extLst>
      <p:ext uri="{BB962C8B-B14F-4D97-AF65-F5344CB8AC3E}">
        <p14:creationId xmlns:p14="http://schemas.microsoft.com/office/powerpoint/2010/main" val="3315613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7575" indent="-917575">
              <a:tabLst>
                <a:tab pos="450850" algn="l"/>
              </a:tabLst>
            </a:pPr>
            <a:r>
              <a:rPr lang="en-US" altLang="en-US" dirty="0"/>
              <a:t>- 30 species of fish reported for the marsh</a:t>
            </a:r>
          </a:p>
          <a:p>
            <a:pPr marL="917575" indent="-917575">
              <a:tabLst>
                <a:tab pos="450850" algn="l"/>
              </a:tabLst>
            </a:pPr>
            <a:r>
              <a:rPr lang="en-US" altLang="en-US" dirty="0"/>
              <a:t>- 8 species are recent additions</a:t>
            </a:r>
          </a:p>
          <a:p>
            <a:pPr marL="917575" indent="-917575">
              <a:tabLst>
                <a:tab pos="450850" algn="l"/>
              </a:tabLst>
            </a:pPr>
            <a:r>
              <a:rPr lang="en-US" altLang="en-US" dirty="0"/>
              <a:t>	- carp have been present since the late 1940s or early 1950s</a:t>
            </a:r>
          </a:p>
          <a:p>
            <a:pPr marL="917575" indent="-917575">
              <a:tabLst>
                <a:tab pos="450850" algn="l"/>
              </a:tabLst>
            </a:pPr>
            <a:r>
              <a:rPr lang="en-US" altLang="en-US" dirty="0"/>
              <a:t>	- 7 species are thought to have been introduced via the Assiniboine Diversion since the spring of 1970 (central mudminnow, bigmouth buffalo, channel catfish, tadpole </a:t>
            </a:r>
            <a:r>
              <a:rPr lang="en-US" altLang="en-US" dirty="0" err="1"/>
              <a:t>madtome</a:t>
            </a:r>
            <a:r>
              <a:rPr lang="en-US" altLang="en-US" dirty="0"/>
              <a:t>, brown and black bullheads, and rock bass)</a:t>
            </a:r>
          </a:p>
        </p:txBody>
      </p:sp>
      <p:sp>
        <p:nvSpPr>
          <p:cNvPr id="4" name="Slide Number Placeholder 3"/>
          <p:cNvSpPr>
            <a:spLocks noGrp="1"/>
          </p:cNvSpPr>
          <p:nvPr>
            <p:ph type="sldNum" sz="quarter" idx="5"/>
          </p:nvPr>
        </p:nvSpPr>
        <p:spPr/>
        <p:txBody>
          <a:bodyPr/>
          <a:lstStyle/>
          <a:p>
            <a:fld id="{EF7B84BF-4991-4DD1-85D4-E8A8B5C9AE35}" type="slidenum">
              <a:rPr lang="en-CA" smtClean="0"/>
              <a:t>16</a:t>
            </a:fld>
            <a:endParaRPr lang="en-CA"/>
          </a:p>
        </p:txBody>
      </p:sp>
    </p:spTree>
    <p:extLst>
      <p:ext uri="{BB962C8B-B14F-4D97-AF65-F5344CB8AC3E}">
        <p14:creationId xmlns:p14="http://schemas.microsoft.com/office/powerpoint/2010/main" val="2432854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fish species move into the marsh to spawn at the same time of year.</a:t>
            </a:r>
          </a:p>
          <a:p>
            <a:endParaRPr lang="en-US" dirty="0"/>
          </a:p>
          <a:p>
            <a:r>
              <a:rPr lang="en-US" dirty="0"/>
              <a:t>We want our solution to prevent carp from moving into the marsh to spawn but need to make sure that the other species of fish still have access.</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17</a:t>
            </a:fld>
            <a:endParaRPr lang="en-CA"/>
          </a:p>
        </p:txBody>
      </p:sp>
    </p:spTree>
    <p:extLst>
      <p:ext uri="{BB962C8B-B14F-4D97-AF65-F5344CB8AC3E}">
        <p14:creationId xmlns:p14="http://schemas.microsoft.com/office/powerpoint/2010/main" val="172573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species of fish and different ages of fish are different sizes. All sizes need to spawn in the marsh.</a:t>
            </a:r>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18</a:t>
            </a:fld>
            <a:endParaRPr lang="en-CA"/>
          </a:p>
        </p:txBody>
      </p:sp>
    </p:spTree>
    <p:extLst>
      <p:ext uri="{BB962C8B-B14F-4D97-AF65-F5344CB8AC3E}">
        <p14:creationId xmlns:p14="http://schemas.microsoft.com/office/powerpoint/2010/main" val="340338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19</a:t>
            </a:fld>
            <a:endParaRPr lang="en-CA"/>
          </a:p>
        </p:txBody>
      </p:sp>
    </p:spTree>
    <p:extLst>
      <p:ext uri="{BB962C8B-B14F-4D97-AF65-F5344CB8AC3E}">
        <p14:creationId xmlns:p14="http://schemas.microsoft.com/office/powerpoint/2010/main" val="18524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201F1E"/>
                </a:solidFill>
                <a:effectLst/>
                <a:latin typeface="Calibri" panose="020F0502020204030204" pitchFamily="34" charset="0"/>
              </a:rPr>
              <a:t>Ducks Unlimited Canada. Unpublished data.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control measures to reduce Carp abundance vary widely and depend on the local situation (e.g., Roberts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Tilzey</a:t>
            </a:r>
            <a:r>
              <a:rPr lang="en-US" sz="1800" dirty="0">
                <a:effectLst/>
                <a:latin typeface="Calibri" panose="020F0502020204030204" pitchFamily="34" charset="0"/>
                <a:ea typeface="Calibri" panose="020F0502020204030204" pitchFamily="34" charset="0"/>
                <a:cs typeface="Times New Roman" panose="02020603050405020304" pitchFamily="18" charset="0"/>
              </a:rPr>
              <a:t> 1997, Weber and Brown 2009). Management actions currently in use or under consideration include: harvest management (Bajer et al. 2011), poisons (e.g., rotenone; Schrage and Downing 2004, Bonneau and Scarnecchia 2015), exclusion barriers (e.g., electric fences, acoustic and bubble screens, metal screens;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Verrill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Berry 1995, French et al. 1999, Lougheed et al. 2004, Zielinski and Sorensen 2015), jumping traps (Stuart et al. 2006), habitat management (seasonal drawdown and winterkill;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Verrill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Berry 1995, Shields 2011), pathogens (e.g., Koi herpesvirus; McColl et al. 2007), genetic manipulation (e.g., daughterless carp; Brown and Gilligan 2014) and immuno-contraception (Hinds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Pech</a:t>
            </a:r>
            <a:r>
              <a:rPr lang="en-US" sz="1800" dirty="0">
                <a:effectLst/>
                <a:latin typeface="Calibri" panose="020F0502020204030204" pitchFamily="34" charset="0"/>
                <a:ea typeface="Calibri" panose="020F0502020204030204" pitchFamily="34" charset="0"/>
                <a:cs typeface="Times New Roman" panose="02020603050405020304" pitchFamily="18" charset="0"/>
              </a:rPr>
              <a:t> 1997).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20</a:t>
            </a:fld>
            <a:endParaRPr lang="en-CA"/>
          </a:p>
        </p:txBody>
      </p:sp>
    </p:spTree>
    <p:extLst>
      <p:ext uri="{BB962C8B-B14F-4D97-AF65-F5344CB8AC3E}">
        <p14:creationId xmlns:p14="http://schemas.microsoft.com/office/powerpoint/2010/main" val="3058940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Individually or in groups, students will be researching and presenting one of the options for Common Carp Control. Students will need to answer these questions.</a:t>
            </a:r>
            <a:endParaRPr lang="en-CA" baseline="0" dirty="0"/>
          </a:p>
        </p:txBody>
      </p:sp>
      <p:sp>
        <p:nvSpPr>
          <p:cNvPr id="4" name="Slide Number Placeholder 3"/>
          <p:cNvSpPr>
            <a:spLocks noGrp="1"/>
          </p:cNvSpPr>
          <p:nvPr>
            <p:ph type="sldNum" sz="quarter" idx="10"/>
          </p:nvPr>
        </p:nvSpPr>
        <p:spPr/>
        <p:txBody>
          <a:bodyPr/>
          <a:lstStyle/>
          <a:p>
            <a:fld id="{EF7B84BF-4991-4DD1-85D4-E8A8B5C9AE35}" type="slidenum">
              <a:rPr lang="en-CA" smtClean="0"/>
              <a:t>21</a:t>
            </a:fld>
            <a:endParaRPr lang="en-CA"/>
          </a:p>
        </p:txBody>
      </p:sp>
    </p:spTree>
    <p:extLst>
      <p:ext uri="{BB962C8B-B14F-4D97-AF65-F5344CB8AC3E}">
        <p14:creationId xmlns:p14="http://schemas.microsoft.com/office/powerpoint/2010/main" val="415858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22</a:t>
            </a:fld>
            <a:endParaRPr lang="en-CA"/>
          </a:p>
        </p:txBody>
      </p:sp>
    </p:spTree>
    <p:extLst>
      <p:ext uri="{BB962C8B-B14F-4D97-AF65-F5344CB8AC3E}">
        <p14:creationId xmlns:p14="http://schemas.microsoft.com/office/powerpoint/2010/main" val="391523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Wetlands cover</a:t>
            </a:r>
            <a:r>
              <a:rPr lang="en-CA" baseline="0" dirty="0"/>
              <a:t> almost half of Manitoba, and can be found in every region (ecozone) in the province. </a:t>
            </a:r>
            <a:endParaRPr lang="en-CA" dirty="0"/>
          </a:p>
          <a:p>
            <a:endParaRPr lang="en-CA" dirty="0"/>
          </a:p>
          <a:p>
            <a:r>
              <a:rPr lang="en-CA" dirty="0"/>
              <a:t>The main biotic</a:t>
            </a:r>
            <a:r>
              <a:rPr lang="en-CA" baseline="0" dirty="0"/>
              <a:t> and abiotic characteristics of a wetland are:</a:t>
            </a:r>
          </a:p>
          <a:p>
            <a:pPr marL="171450" indent="-171450">
              <a:buFont typeface="Arial" panose="020B0604020202020204" pitchFamily="34" charset="0"/>
              <a:buChar char="•"/>
            </a:pPr>
            <a:r>
              <a:rPr lang="en-CA" baseline="0" dirty="0"/>
              <a:t>An area of land that is permanently or periodically saturated with water</a:t>
            </a:r>
          </a:p>
          <a:p>
            <a:pPr marL="171450" indent="-171450">
              <a:buFont typeface="Arial" panose="020B0604020202020204" pitchFamily="34" charset="0"/>
              <a:buChar char="•"/>
            </a:pPr>
            <a:r>
              <a:rPr lang="en-CA" baseline="0" dirty="0"/>
              <a:t>The water is 2 metres or less in depth</a:t>
            </a:r>
          </a:p>
          <a:p>
            <a:pPr marL="171450" indent="-171450">
              <a:buFont typeface="Arial" panose="020B0604020202020204" pitchFamily="34" charset="0"/>
              <a:buChar char="•"/>
            </a:pPr>
            <a:r>
              <a:rPr lang="en-CA" baseline="0" dirty="0"/>
              <a:t>Water-loving plants grow in and around the water</a:t>
            </a:r>
            <a:endParaRPr lang="en-CA" dirty="0"/>
          </a:p>
          <a:p>
            <a:endParaRPr lang="en-CA" dirty="0"/>
          </a:p>
          <a:p>
            <a:r>
              <a:rPr lang="en-CA" dirty="0"/>
              <a:t>Each type of wetland has slightly</a:t>
            </a:r>
            <a:r>
              <a:rPr lang="en-CA" baseline="0" dirty="0"/>
              <a:t> different biotic and abiotic characteristics that make it distinct from other types of wetlands, all while still following the overall characteristics of a wetland. </a:t>
            </a:r>
            <a:br>
              <a:rPr lang="en-CA" baseline="0" dirty="0"/>
            </a:br>
            <a:br>
              <a:rPr lang="en-CA" baseline="0" dirty="0"/>
            </a:br>
            <a:r>
              <a:rPr lang="en-CA" b="1" i="1" baseline="0" dirty="0"/>
              <a:t>Note to Teachers:</a:t>
            </a:r>
            <a:br>
              <a:rPr lang="en-CA" i="1" baseline="0" dirty="0"/>
            </a:br>
            <a:r>
              <a:rPr lang="en-CA" i="1" baseline="0" dirty="0"/>
              <a:t>There is a complete description of unique characteristics for each type of wetland shown here included in the Grade 11 pre- and post-visit activity guide. </a:t>
            </a:r>
            <a:endParaRPr lang="en-CA" i="1" dirty="0"/>
          </a:p>
        </p:txBody>
      </p:sp>
      <p:sp>
        <p:nvSpPr>
          <p:cNvPr id="4" name="Slide Number Placeholder 3"/>
          <p:cNvSpPr>
            <a:spLocks noGrp="1"/>
          </p:cNvSpPr>
          <p:nvPr>
            <p:ph type="sldNum" sz="quarter" idx="10"/>
          </p:nvPr>
        </p:nvSpPr>
        <p:spPr/>
        <p:txBody>
          <a:bodyPr/>
          <a:lstStyle/>
          <a:p>
            <a:fld id="{EF7B84BF-4991-4DD1-85D4-E8A8B5C9AE35}" type="slidenum">
              <a:rPr lang="en-CA" smtClean="0"/>
              <a:t>2</a:t>
            </a:fld>
            <a:endParaRPr lang="en-CA"/>
          </a:p>
        </p:txBody>
      </p:sp>
    </p:spTree>
    <p:extLst>
      <p:ext uri="{BB962C8B-B14F-4D97-AF65-F5344CB8AC3E}">
        <p14:creationId xmlns:p14="http://schemas.microsoft.com/office/powerpoint/2010/main" val="329571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800" i="1" dirty="0">
                <a:solidFill>
                  <a:schemeClr val="tx1">
                    <a:lumMod val="50000"/>
                    <a:lumOff val="50000"/>
                  </a:schemeClr>
                </a:solidFill>
              </a:rPr>
              <a:t>Emerald Ash Borer image from: https://bugspray.com/emerald-ash-borer-control.html</a:t>
            </a:r>
          </a:p>
          <a:p>
            <a:r>
              <a:rPr lang="en-CA" sz="800" i="1" dirty="0">
                <a:solidFill>
                  <a:schemeClr val="tx1">
                    <a:lumMod val="50000"/>
                    <a:lumOff val="50000"/>
                  </a:schemeClr>
                </a:solidFill>
              </a:rPr>
              <a:t>Ox-eyed Daisy image from: https://en.wikipedia.org/wiki/Leucanthemum_vulgare</a:t>
            </a:r>
          </a:p>
          <a:p>
            <a:r>
              <a:rPr lang="en-CA" sz="800" i="1" dirty="0">
                <a:solidFill>
                  <a:schemeClr val="tx1">
                    <a:lumMod val="50000"/>
                    <a:lumOff val="50000"/>
                  </a:schemeClr>
                </a:solidFill>
              </a:rPr>
              <a:t>Dame’s Rocket image from: https://en.wikipedia.org/wiki/Hesperis_matronalis</a:t>
            </a:r>
          </a:p>
          <a:p>
            <a:endParaRPr lang="en-CA" sz="800" i="1" dirty="0">
              <a:solidFill>
                <a:schemeClr val="tx1">
                  <a:lumMod val="50000"/>
                  <a:lumOff val="50000"/>
                </a:schemeClr>
              </a:solidFill>
            </a:endParaRPr>
          </a:p>
          <a:p>
            <a:endParaRPr lang="en-CA" sz="800" i="1" dirty="0">
              <a:solidFill>
                <a:schemeClr val="tx1">
                  <a:lumMod val="50000"/>
                  <a:lumOff val="50000"/>
                </a:schemeClr>
              </a:solidFill>
            </a:endParaRPr>
          </a:p>
          <a:p>
            <a:r>
              <a:rPr lang="en-US" sz="800" dirty="0"/>
              <a:t>Resources</a:t>
            </a:r>
          </a:p>
          <a:p>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Times New Roman" panose="02020603050405020304" pitchFamily="18" charset="0"/>
                <a:ea typeface="Calibri" panose="020F0502020204030204" pitchFamily="34" charset="0"/>
                <a:cs typeface="Times New Roman" panose="02020603050405020304" pitchFamily="18" charset="0"/>
              </a:rPr>
              <a:t>Invasive Species Council of Manitoba: </a:t>
            </a:r>
            <a:r>
              <a:rPr lang="en-US" sz="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http://invasivespeciesmanitoba.com/site/</a:t>
            </a:r>
            <a:endParaRPr lang="en-US" sz="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Invasive Species in Manitoba: River, Lake and Wetland Invaders; a pocket field guide by the Invasive Species Council of Manitoba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i="0" dirty="0"/>
              <a:t>www.invasivespeciesinfo.gov: </a:t>
            </a:r>
            <a:r>
              <a:rPr lang="en-US" sz="800" dirty="0"/>
              <a:t>https://www.invasivespeciesinfo.gov/what-are-invasive-species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800" dirty="0"/>
              <a:t>https://www.invasivespeciescentre.ca/learn/</a:t>
            </a:r>
          </a:p>
          <a:p>
            <a:endParaRPr lang="en-CA" sz="800" i="1" dirty="0">
              <a:solidFill>
                <a:schemeClr val="tx1">
                  <a:lumMod val="50000"/>
                  <a:lumOff val="50000"/>
                </a:schemeClr>
              </a:solidFill>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3</a:t>
            </a:fld>
            <a:endParaRPr lang="en-CA"/>
          </a:p>
        </p:txBody>
      </p:sp>
    </p:spTree>
    <p:extLst>
      <p:ext uri="{BB962C8B-B14F-4D97-AF65-F5344CB8AC3E}">
        <p14:creationId xmlns:p14="http://schemas.microsoft.com/office/powerpoint/2010/main" val="94645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https://en.wikipedia.org/wiki/Common_carp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Invasive Species Council of Manitoba: http://invasivespeciesmanitoba.com/site/index.php?page=common-carp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Ducks Unlimited Canada: https://www.ducks.ca/stories/conservator/ducs-fight-against-invasive-species/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201F1E"/>
                </a:solidFill>
                <a:effectLst/>
                <a:latin typeface="Calibri" panose="020F0502020204030204" pitchFamily="34" charset="0"/>
              </a:rPr>
              <a:t>Iowa Department of Natural Resources: https://www.iowadnr.gov/Fishing/Iowa-Fish-Species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201F1E"/>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201F1E"/>
                </a:solidFill>
                <a:effectLst/>
                <a:latin typeface="Calibri" panose="020F0502020204030204" pitchFamily="34" charset="0"/>
              </a:rPr>
              <a:t>The Freshwater Fishes of Manitoba by Kenneth W. Stewart and Douglas A. Watkinson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4</a:t>
            </a:fld>
            <a:endParaRPr lang="en-CA"/>
          </a:p>
        </p:txBody>
      </p:sp>
    </p:spTree>
    <p:extLst>
      <p:ext uri="{BB962C8B-B14F-4D97-AF65-F5344CB8AC3E}">
        <p14:creationId xmlns:p14="http://schemas.microsoft.com/office/powerpoint/2010/main" val="31921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https://en.wikipedia.org/wiki/Common_carp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Invasive Species Council of Manitoba: http://invasivespeciesmanitoba.com/site/index.php?page=common-carp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Ducks Unlimited Canada: https://www.ducks.ca/stories/conservator/ducs-fight-against-invasive-species/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201F1E"/>
                </a:solidFill>
                <a:effectLst/>
                <a:latin typeface="Calibri" panose="020F0502020204030204" pitchFamily="34" charset="0"/>
              </a:rPr>
              <a:t>Iowa Department of Natural Resources: https://www.iowadnr.gov/Fishing/Iowa-Fish-Species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201F1E"/>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201F1E"/>
                </a:solidFill>
                <a:effectLst/>
                <a:latin typeface="Calibri" panose="020F0502020204030204" pitchFamily="34" charset="0"/>
              </a:rPr>
              <a:t>The Freshwater Fishes of Manitoba by Kenneth W. Stewart and Douglas A. Watkinson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https://www.oiso.ca/species/common-carp/#:~:text=Common%20Carp%20are%20large%20omnivorous,are%20used%20as%20ornamental%20fish.&amp;text=Wild%20Common%20Carp%20are%20typically,given%20adequate%20space%20and%20nutrients.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5</a:t>
            </a:fld>
            <a:endParaRPr lang="en-CA"/>
          </a:p>
        </p:txBody>
      </p:sp>
    </p:spTree>
    <p:extLst>
      <p:ext uri="{BB962C8B-B14F-4D97-AF65-F5344CB8AC3E}">
        <p14:creationId xmlns:p14="http://schemas.microsoft.com/office/powerpoint/2010/main" val="34579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02122"/>
                </a:solidFill>
                <a:effectLst/>
                <a:latin typeface="Arial" panose="020B0604020202020204" pitchFamily="34" charset="0"/>
              </a:rPr>
              <a:t>Delta Marsh</a:t>
            </a:r>
            <a:r>
              <a:rPr lang="en-US" b="0" i="0" dirty="0">
                <a:solidFill>
                  <a:srgbClr val="202122"/>
                </a:solidFill>
                <a:effectLst/>
                <a:latin typeface="Arial" panose="020B0604020202020204" pitchFamily="34" charset="0"/>
              </a:rPr>
              <a:t> consists of an extensive open marsh located near the south shore of </a:t>
            </a:r>
            <a:r>
              <a:rPr lang="en-US" b="0" i="0" u="none" strike="noStrike" dirty="0">
                <a:solidFill>
                  <a:srgbClr val="0645AD"/>
                </a:solidFill>
                <a:effectLst/>
                <a:latin typeface="Arial" panose="020B0604020202020204" pitchFamily="34" charset="0"/>
                <a:hlinkClick r:id="rId3" tooltip="Lake Manitoba"/>
              </a:rPr>
              <a:t>Lake Manitoba</a:t>
            </a:r>
            <a:r>
              <a:rPr lang="en-US" b="0" i="0" dirty="0">
                <a:solidFill>
                  <a:srgbClr val="202122"/>
                </a:solidFill>
                <a:effectLst/>
                <a:latin typeface="Arial" panose="020B0604020202020204" pitchFamily="34" charset="0"/>
              </a:rPr>
              <a:t>, approximately 24 km north of the town of </a:t>
            </a:r>
            <a:r>
              <a:rPr lang="en-US" b="0" i="0" u="none" strike="noStrike" dirty="0">
                <a:solidFill>
                  <a:srgbClr val="0645AD"/>
                </a:solidFill>
                <a:effectLst/>
                <a:latin typeface="Arial" panose="020B0604020202020204" pitchFamily="34" charset="0"/>
                <a:hlinkClick r:id="rId4" tooltip="Portage la Prairie"/>
              </a:rPr>
              <a:t>Portage la Prairie</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Manitoba"/>
              </a:rPr>
              <a:t>Manitoba</a:t>
            </a:r>
            <a:r>
              <a:rPr lang="en-US" b="0" i="0" dirty="0">
                <a:solidFill>
                  <a:srgbClr val="202122"/>
                </a:solidFill>
                <a:effectLst/>
                <a:latin typeface="Arial" panose="020B0604020202020204" pitchFamily="34" charset="0"/>
              </a:rPr>
              <a:t>. The marsh extends for nearly 30 km along the shore of the lake, and has a breadth of up to 4 km. The marsh consists of a network of interconnected shallow bays separated from </a:t>
            </a:r>
            <a:r>
              <a:rPr lang="en-US" b="0" i="0" u="none" strike="noStrike" dirty="0">
                <a:solidFill>
                  <a:srgbClr val="0645AD"/>
                </a:solidFill>
                <a:effectLst/>
                <a:latin typeface="Arial" panose="020B0604020202020204" pitchFamily="34" charset="0"/>
                <a:hlinkClick r:id="rId3" tooltip="Lake Manitoba"/>
              </a:rPr>
              <a:t>Lake Manitoba</a:t>
            </a:r>
            <a:r>
              <a:rPr lang="en-US" b="0" i="0" dirty="0">
                <a:solidFill>
                  <a:srgbClr val="202122"/>
                </a:solidFill>
                <a:effectLst/>
                <a:latin typeface="Arial" panose="020B0604020202020204" pitchFamily="34" charset="0"/>
              </a:rPr>
              <a:t> by a wooded barrier dune ridge of 300m to 600m width.</a:t>
            </a:r>
          </a:p>
          <a:p>
            <a:pPr algn="l"/>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Despite its name, Delta Marsh is no longer a </a:t>
            </a:r>
            <a:r>
              <a:rPr lang="en-US" b="0" i="0" u="none" strike="noStrike" dirty="0">
                <a:solidFill>
                  <a:srgbClr val="0645AD"/>
                </a:solidFill>
                <a:effectLst/>
                <a:latin typeface="Arial" panose="020B0604020202020204" pitchFamily="34" charset="0"/>
                <a:hlinkClick r:id="rId6" tooltip="River delta"/>
              </a:rPr>
              <a:t>river delta</a:t>
            </a:r>
            <a:r>
              <a:rPr lang="en-US" b="0" i="0" dirty="0">
                <a:solidFill>
                  <a:srgbClr val="202122"/>
                </a:solidFill>
                <a:effectLst/>
                <a:latin typeface="Arial" panose="020B0604020202020204" pitchFamily="34" charset="0"/>
              </a:rPr>
              <a:t>. However, it was originally the delta of the </a:t>
            </a:r>
            <a:r>
              <a:rPr lang="en-US" b="0" i="0" u="none" strike="noStrike" dirty="0">
                <a:solidFill>
                  <a:srgbClr val="0645AD"/>
                </a:solidFill>
                <a:effectLst/>
                <a:latin typeface="Arial" panose="020B0604020202020204" pitchFamily="34" charset="0"/>
                <a:hlinkClick r:id="rId7"/>
              </a:rPr>
              <a:t>Assiniboine River</a:t>
            </a:r>
            <a:r>
              <a:rPr lang="en-US" b="0" i="0" dirty="0">
                <a:solidFill>
                  <a:srgbClr val="202122"/>
                </a:solidFill>
                <a:effectLst/>
                <a:latin typeface="Arial" panose="020B0604020202020204" pitchFamily="34" charset="0"/>
              </a:rPr>
              <a:t>, which flowed into </a:t>
            </a:r>
            <a:r>
              <a:rPr lang="en-US" b="0" i="0" u="none" strike="noStrike" dirty="0">
                <a:solidFill>
                  <a:srgbClr val="0645AD"/>
                </a:solidFill>
                <a:effectLst/>
                <a:latin typeface="Arial" panose="020B0604020202020204" pitchFamily="34" charset="0"/>
                <a:hlinkClick r:id="rId3" tooltip="Lake Manitoba"/>
              </a:rPr>
              <a:t>Lake Manitoba</a:t>
            </a:r>
            <a:r>
              <a:rPr lang="en-US" b="0" i="0" dirty="0">
                <a:solidFill>
                  <a:srgbClr val="202122"/>
                </a:solidFill>
                <a:effectLst/>
                <a:latin typeface="Arial" panose="020B0604020202020204" pitchFamily="34" charset="0"/>
              </a:rPr>
              <a:t> from the southwest until approximately 2500 years ago. (The current course of the river continues east past </a:t>
            </a:r>
            <a:r>
              <a:rPr lang="en-US" b="0" i="0" u="none" strike="noStrike" dirty="0">
                <a:solidFill>
                  <a:srgbClr val="0645AD"/>
                </a:solidFill>
                <a:effectLst/>
                <a:latin typeface="Arial" panose="020B0604020202020204" pitchFamily="34" charset="0"/>
                <a:hlinkClick r:id="rId3" tooltip="Lake Manitoba"/>
              </a:rPr>
              <a:t>Lake Manitoba</a:t>
            </a:r>
            <a:r>
              <a:rPr lang="en-US" b="0" i="0" dirty="0">
                <a:solidFill>
                  <a:srgbClr val="202122"/>
                </a:solidFill>
                <a:effectLst/>
                <a:latin typeface="Arial" panose="020B0604020202020204" pitchFamily="34" charset="0"/>
              </a:rPr>
              <a:t> until it intersects the </a:t>
            </a:r>
            <a:r>
              <a:rPr lang="en-US" b="0" i="0" u="none" strike="noStrike" dirty="0">
                <a:solidFill>
                  <a:srgbClr val="0645AD"/>
                </a:solidFill>
                <a:effectLst/>
                <a:latin typeface="Arial" panose="020B0604020202020204" pitchFamily="34" charset="0"/>
                <a:hlinkClick r:id="rId8" tooltip="Red River of the North"/>
              </a:rPr>
              <a:t>Red River</a:t>
            </a:r>
            <a:r>
              <a:rPr lang="en-US" b="0" i="0" dirty="0">
                <a:solidFill>
                  <a:srgbClr val="202122"/>
                </a:solidFill>
                <a:effectLst/>
                <a:latin typeface="Arial" panose="020B0604020202020204" pitchFamily="34" charset="0"/>
              </a:rPr>
              <a:t> in </a:t>
            </a:r>
            <a:r>
              <a:rPr lang="en-US" b="0" i="0" u="none" strike="noStrike" dirty="0">
                <a:solidFill>
                  <a:srgbClr val="0645AD"/>
                </a:solidFill>
                <a:effectLst/>
                <a:latin typeface="Arial" panose="020B0604020202020204" pitchFamily="34" charset="0"/>
                <a:hlinkClick r:id="rId9" tooltip="Rural Municipality of Portage la Prairie"/>
              </a:rPr>
              <a:t>Winnipeg</a:t>
            </a:r>
            <a:r>
              <a:rPr lang="en-US" b="0" i="0" dirty="0">
                <a:solidFill>
                  <a:srgbClr val="202122"/>
                </a:solidFill>
                <a:effectLst/>
                <a:latin typeface="Arial" panose="020B0604020202020204" pitchFamily="34" charset="0"/>
              </a:rPr>
              <a:t>).</a:t>
            </a:r>
          </a:p>
          <a:p>
            <a:endParaRPr lang="en-US" dirty="0"/>
          </a:p>
          <a:p>
            <a:r>
              <a:rPr lang="en-US" dirty="0"/>
              <a:t>Resources:</a:t>
            </a:r>
          </a:p>
          <a:p>
            <a:r>
              <a:rPr lang="en-US" dirty="0"/>
              <a:t>https://en.wikipedia.org/wiki/Delta_Marsh</a:t>
            </a:r>
          </a:p>
          <a:p>
            <a:r>
              <a:rPr lang="en-CA" dirty="0"/>
              <a:t>https://www.gov.mb.ca/sd/pai/mb_network/pdf/delta_marsh_backgrounder.pdf</a:t>
            </a:r>
            <a:endParaRPr lang="en-US" dirty="0"/>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6</a:t>
            </a:fld>
            <a:endParaRPr lang="en-CA"/>
          </a:p>
        </p:txBody>
      </p:sp>
    </p:spTree>
    <p:extLst>
      <p:ext uri="{BB962C8B-B14F-4D97-AF65-F5344CB8AC3E}">
        <p14:creationId xmlns:p14="http://schemas.microsoft.com/office/powerpoint/2010/main" val="232112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Clr>
                <a:srgbClr val="1B5337"/>
              </a:buClr>
              <a:buFont typeface="Arial" panose="020B0604020202020204" pitchFamily="34" charset="0"/>
              <a:buChar char="•"/>
            </a:pPr>
            <a:r>
              <a:rPr lang="en-US" dirty="0">
                <a:solidFill>
                  <a:srgbClr val="1B5337"/>
                </a:solidFill>
                <a:latin typeface="Calibri" pitchFamily="34" charset="0"/>
                <a:cs typeface="Times New Roman" pitchFamily="18" charset="0"/>
              </a:rPr>
              <a:t>Is a Wetland of International Significance under the Ramsar Convention (1982)</a:t>
            </a:r>
            <a:endParaRPr lang="en-US" dirty="0">
              <a:solidFill>
                <a:srgbClr val="1B5337"/>
              </a:solidFill>
              <a:latin typeface="Calibri" pitchFamily="34" charset="0"/>
            </a:endParaRPr>
          </a:p>
          <a:p>
            <a:pPr marL="171450" indent="-171450">
              <a:spcBef>
                <a:spcPts val="1200"/>
              </a:spcBef>
              <a:spcAft>
                <a:spcPts val="1200"/>
              </a:spcAft>
              <a:buClr>
                <a:srgbClr val="1B5337"/>
              </a:buClr>
              <a:buFont typeface="Arial" panose="020B0604020202020204" pitchFamily="34" charset="0"/>
              <a:buChar char="•"/>
            </a:pPr>
            <a:r>
              <a:rPr lang="en-US" dirty="0">
                <a:solidFill>
                  <a:srgbClr val="1B5337"/>
                </a:solidFill>
                <a:latin typeface="Calibri" pitchFamily="34" charset="0"/>
                <a:cs typeface="Times New Roman" pitchFamily="18" charset="0"/>
              </a:rPr>
              <a:t>Is Heritage Marsh in a program of the Province of Manitoba, the Manitoba Naturalists Society, the Manitoba Wildlife Federation, Ducks Unlimited Canada, and Wildlife Habitat Canada (1988)</a:t>
            </a:r>
          </a:p>
          <a:p>
            <a:pPr marL="171450" indent="-171450">
              <a:spcBef>
                <a:spcPts val="1200"/>
              </a:spcBef>
              <a:spcAft>
                <a:spcPts val="1200"/>
              </a:spcAft>
              <a:buClr>
                <a:srgbClr val="1B5337"/>
              </a:buClr>
              <a:buFont typeface="Arial" panose="020B0604020202020204" pitchFamily="34" charset="0"/>
              <a:buChar char="•"/>
            </a:pPr>
            <a:r>
              <a:rPr lang="en-US" dirty="0">
                <a:solidFill>
                  <a:srgbClr val="1B5337"/>
                </a:solidFill>
                <a:latin typeface="Calibri" pitchFamily="34" charset="0"/>
                <a:cs typeface="Times New Roman" pitchFamily="18" charset="0"/>
              </a:rPr>
              <a:t>Is an Important Bird Area (IBA), as designated by Bird Studies Canada (1999)</a:t>
            </a:r>
          </a:p>
          <a:p>
            <a:pPr marL="171450" indent="-171450">
              <a:spcBef>
                <a:spcPts val="1200"/>
              </a:spcBef>
              <a:spcAft>
                <a:spcPts val="1200"/>
              </a:spcAft>
              <a:buClr>
                <a:srgbClr val="1B5337"/>
              </a:buClr>
              <a:buFont typeface="Arial" panose="020B0604020202020204" pitchFamily="34" charset="0"/>
              <a:buChar char="•"/>
            </a:pPr>
            <a:r>
              <a:rPr lang="en-US" dirty="0">
                <a:solidFill>
                  <a:srgbClr val="1B5337"/>
                </a:solidFill>
                <a:latin typeface="Calibri" pitchFamily="34" charset="0"/>
                <a:cs typeface="Times New Roman" pitchFamily="18" charset="0"/>
              </a:rPr>
              <a:t>Is a Wildlife Management Area (WMA) (2006)</a:t>
            </a:r>
          </a:p>
          <a:p>
            <a:endParaRPr lang="en-US" b="0" i="0" dirty="0">
              <a:solidFill>
                <a:srgbClr val="201F1E"/>
              </a:solidFill>
              <a:effectLst/>
              <a:latin typeface="Calibri" panose="020F0502020204030204" pitchFamily="34" charset="0"/>
            </a:endParaRPr>
          </a:p>
          <a:p>
            <a:endParaRPr lang="en-US" b="0" i="0" dirty="0">
              <a:solidFill>
                <a:srgbClr val="201F1E"/>
              </a:solidFill>
              <a:effectLst/>
              <a:latin typeface="Calibri" panose="020F0502020204030204" pitchFamily="34" charset="0"/>
            </a:endParaRPr>
          </a:p>
          <a:p>
            <a:r>
              <a:rPr lang="en-US" b="0" i="0" dirty="0">
                <a:solidFill>
                  <a:srgbClr val="201F1E"/>
                </a:solidFill>
                <a:effectLst/>
                <a:latin typeface="Calibri" panose="020F0502020204030204" pitchFamily="34" charset="0"/>
              </a:rPr>
              <a:t>Ducks Unlimited Canada. Unpublished data.</a:t>
            </a:r>
          </a:p>
          <a:p>
            <a:endParaRPr lang="en-US" b="0" i="0" dirty="0">
              <a:solidFill>
                <a:srgbClr val="201F1E"/>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Delta Marsh is a large freshwater coastal wetland stretching approximately 32 km along the south end of Lake Manitoba. At approximately 18,500 ha, it is the largest coastal wetland on Lake Manitoba, representing about 27% of the wetland area adjacent to the lake. A forested beach ridge separates the lake and the marsh. There are four channels that transect the ridge and connect the marsh to the lake;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Clandeboye</a:t>
            </a:r>
            <a:r>
              <a:rPr lang="en-US" sz="1800" dirty="0">
                <a:effectLst/>
                <a:latin typeface="Calibri" panose="020F0502020204030204" pitchFamily="34" charset="0"/>
                <a:ea typeface="Calibri" panose="020F0502020204030204" pitchFamily="34" charset="0"/>
                <a:cs typeface="Times New Roman" panose="02020603050405020304" pitchFamily="18" charset="0"/>
              </a:rPr>
              <a:t> Channel, Delta Channel, Cram Creek, and Deep Creek. These channels allow the exchange of water, sediment, nutrients, and fish between the marsh and lake. Water exchange is primarily driven by wind strength and direction, with flows in the channels frequently reversing direction. North winds push lake water into the marsh, while south winds move water out of the marsh.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Delta Marsh consists of a series of large open bays, isolated ponds, former river channels, flooded emergent vegetation, wet meadows, low prairie, and uplands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channels are remnants of the Assiniboine River when it flowed north into Lake Manitoba approximately 4500 to 2000 years ago. Average water depth in the large open bays is about 1–1.3 m (based on the average regulated water level for Lake Manitoba of 247.5 m ASL), but depths of up to 3.6 m can be found at some internal channels (e.g., Waterhen Creek).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Dominant emergent vegetation consists of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Phragmites australis </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(Common Reed),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Typha</a:t>
            </a:r>
            <a:r>
              <a:rPr lang="en-US" sz="1800" dirty="0">
                <a:effectLst/>
                <a:latin typeface="Calibri" panose="020F0502020204030204" pitchFamily="34" charset="0"/>
                <a:ea typeface="Calibri" panose="020F0502020204030204" pitchFamily="34" charset="0"/>
                <a:cs typeface="Times New Roman" panose="02020603050405020304" pitchFamily="18" charset="0"/>
              </a:rPr>
              <a:t> x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glauca </a:t>
            </a:r>
            <a:r>
              <a:rPr lang="en-US" sz="1800" dirty="0">
                <a:effectLst/>
                <a:latin typeface="Calibri" panose="020F0502020204030204" pitchFamily="34" charset="0"/>
                <a:ea typeface="Calibri" panose="020F0502020204030204" pitchFamily="34" charset="0"/>
                <a:cs typeface="Times New Roman" panose="02020603050405020304" pitchFamily="18" charset="0"/>
              </a:rPr>
              <a:t>(Hybrid Cattail),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Scolochloa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festucacea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Whitetop</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Schoenoplectus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acutus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var.</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acutus</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Hardstem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Bulrush). Dominant submersed aquatic vegetation is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Myriophyllum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sibiricum</a:t>
            </a:r>
            <a:r>
              <a:rPr lang="en-US" sz="1800" dirty="0">
                <a:effectLst/>
                <a:latin typeface="Calibri" panose="020F0502020204030204" pitchFamily="34" charset="0"/>
                <a:ea typeface="Calibri" panose="020F0502020204030204" pitchFamily="34" charset="0"/>
                <a:cs typeface="Times New Roman" panose="02020603050405020304" pitchFamily="18" charset="0"/>
              </a:rPr>
              <a:t> (Northern Watermilfoil),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Stuckenia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pectinata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(Sago Pondweed),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vaginata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(Sheathed Pondweed),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Potamogeton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richardsonii</a:t>
            </a:r>
            <a:r>
              <a:rPr lang="en-US" sz="1800" dirty="0">
                <a:effectLst/>
                <a:latin typeface="Calibri" panose="020F0502020204030204" pitchFamily="34" charset="0"/>
                <a:ea typeface="Calibri" panose="020F0502020204030204" pitchFamily="34" charset="0"/>
                <a:cs typeface="Times New Roman" panose="02020603050405020304" pitchFamily="18" charset="0"/>
              </a:rPr>
              <a:t> (Richardson’s Pondweed), and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Ceratophyllum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demersum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Coontail</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green macroalgae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Chara</a:t>
            </a:r>
            <a:r>
              <a:rPr lang="en-US" sz="1800" dirty="0">
                <a:effectLst/>
                <a:latin typeface="Calibri" panose="020F0502020204030204" pitchFamily="34" charset="0"/>
                <a:ea typeface="Calibri" panose="020F0502020204030204" pitchFamily="34" charset="0"/>
                <a:cs typeface="Times New Roman" panose="02020603050405020304" pitchFamily="18" charset="0"/>
              </a:rPr>
              <a:t> can also be present on the marsh bottom in some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levels on the marsh reflect those of Lake Manitoba. As with other prairie water bodies, the lake and marsh have gone through periods of high and low water levels. Prior to the 1960s, lake levels fluctuated by up to 1.7 m through wet and dry periods. There were low water periods in the early 1930s and early 1940s. The lowest recorded monthly mean water level was 247.0 m (810.2 ft) ASL in December 1942. A major flood event occurred in the mid-1950s (248.7 m [815.8 ft] ASL, July 1955) which caused significant damage around the lake and had a marked impact on marsh vegetation. Since the early 1960s, lake water level fluctuations have been moderated by a water control structure on the Fairford River which drains the lake. Lake levels were regulated between 247.2–247.8 m (810.9–812.9 ft) ASL, with a mean of 247.5 m (812.2 ft) ASL (Lake Manitoba Regulation Review Advisory Committee 2003). Stabilized water levels were reasonably maintained for about four decades, from the mid-1960s to the early 2000s. A drought in southern Manitoba in 2003 and 2004 resulted in the lowest water levels recorded on the lake in six decades (247.0 m [810.3 ft] ASL, October 2003). This was followed less than 10 years later by a flood in 2011, with the highest water levels ever recorded on the lake (249.0 m [817.0 ft] ASL, July 2011). A second smaller flood event followed two years later in 2014 (248.2 m [814.4 ft] ASL, August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Delta Marsh is well known for its long history of waterfowl hunting. Archeological studies have found evidence of waterfowl harvesting by early indigenous people. Over 100 years ago, market hunting provided local employment. Hunting lodges were numerous at the marsh and the rich and famous from around the world came to Delta to hunt. Due to its importance as waterfowl staging habitat, in 1925 the remaining public lands at the marsh were reserved from sale or settlement and set aside as public shooting grounds. Delta was recognized as a wetland of international importance and received Ramsar recognition in 1982. In 1999 it was recognized as an Important Bird Area by Birdlife International. The publicly-owned lands in and around the marsh were designated as a Wildlife Management Area by the province of Manitoba in 2006.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Two research stations contributed greatly to our knowledge and understanding of the marsh. The Delta Waterfowl and Wetlands Research Station (now Delta Waterfowl Conservation and Research Station) was established in 1938, and the University of Manitoba Delta Marsh Field Station in 1966. Both stations supported a variety of wetland related activities, including many undergraduate and graduate students and their research. Unfortunately, both stations were damaged during the flood in 2011. The university field station was closed and all buildings (except for Mallard Lodge) were removed or demolished. The waterfowl research station lost many of its buildings as well, but still hosts some research activities.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i="0" dirty="0">
              <a:solidFill>
                <a:srgbClr val="201F1E"/>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7</a:t>
            </a:fld>
            <a:endParaRPr lang="en-CA"/>
          </a:p>
        </p:txBody>
      </p:sp>
    </p:spTree>
    <p:extLst>
      <p:ext uri="{BB962C8B-B14F-4D97-AF65-F5344CB8AC3E}">
        <p14:creationId xmlns:p14="http://schemas.microsoft.com/office/powerpoint/2010/main" val="4184981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Pod Cast of Ducks Unlimited Inc.: </a:t>
            </a:r>
          </a:p>
          <a:p>
            <a:r>
              <a:rPr lang="en-US" dirty="0"/>
              <a:t>Episode 1: https://www.youtube.com/watch?v=uoAajWZnRu0 (focus is on decline of marsh)</a:t>
            </a: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8</a:t>
            </a:fld>
            <a:endParaRPr lang="en-CA"/>
          </a:p>
        </p:txBody>
      </p:sp>
    </p:spTree>
    <p:extLst>
      <p:ext uri="{BB962C8B-B14F-4D97-AF65-F5344CB8AC3E}">
        <p14:creationId xmlns:p14="http://schemas.microsoft.com/office/powerpoint/2010/main" val="3812009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causes of the changes to Delta Marsh is the Common Carp</a:t>
            </a:r>
          </a:p>
          <a:p>
            <a:endParaRPr lang="en-US" dirty="0"/>
          </a:p>
          <a:p>
            <a:r>
              <a:rPr lang="en-US" dirty="0"/>
              <a:t>Effects Common Carp have on the ecosystem</a:t>
            </a:r>
          </a:p>
          <a:p>
            <a:endParaRPr lang="en-US" dirty="0"/>
          </a:p>
          <a:p>
            <a:r>
              <a:rPr lang="en-US" dirty="0"/>
              <a:t>Resources: </a:t>
            </a:r>
          </a:p>
          <a:p>
            <a:r>
              <a:rPr lang="en-CA" dirty="0"/>
              <a:t>https://www.ducks.ca/stories/science/cleaning-common-carp/</a:t>
            </a:r>
          </a:p>
          <a:p>
            <a:r>
              <a:rPr lang="en-US" dirty="0"/>
              <a:t>https://www.researchgate.net/publication/288110284_Impacts_of_the_common_carp_Cyprinus_carpio_on_freshwater_ecosystems_A_review#:~:text=The%20common%20carp%20can%2C%20directly,of%20phytoplankton%3B%204)%20decreasing%20submerged</a:t>
            </a:r>
            <a:endParaRPr lang="en-CA" dirty="0"/>
          </a:p>
          <a:p>
            <a:endParaRPr lang="en-US" dirty="0"/>
          </a:p>
          <a:p>
            <a:pPr algn="l"/>
            <a:r>
              <a:rPr lang="en-US" b="0" i="0" dirty="0">
                <a:solidFill>
                  <a:srgbClr val="453C37"/>
                </a:solidFill>
                <a:effectLst/>
                <a:latin typeface="freight-sans-pro"/>
              </a:rPr>
              <a:t>Common carp (</a:t>
            </a:r>
            <a:r>
              <a:rPr lang="en-US" b="0" i="1" dirty="0">
                <a:solidFill>
                  <a:srgbClr val="453C37"/>
                </a:solidFill>
                <a:effectLst/>
                <a:latin typeface="freight-sans-pro"/>
              </a:rPr>
              <a:t>Cyprinus </a:t>
            </a:r>
            <a:r>
              <a:rPr lang="en-US" b="0" i="1" dirty="0" err="1">
                <a:solidFill>
                  <a:srgbClr val="453C37"/>
                </a:solidFill>
                <a:effectLst/>
                <a:latin typeface="freight-sans-pro"/>
              </a:rPr>
              <a:t>carpio</a:t>
            </a:r>
            <a:r>
              <a:rPr lang="en-US" b="0" i="1" dirty="0">
                <a:solidFill>
                  <a:srgbClr val="453C37"/>
                </a:solidFill>
                <a:effectLst/>
                <a:latin typeface="freight-sans-pro"/>
              </a:rPr>
              <a:t>)</a:t>
            </a:r>
            <a:r>
              <a:rPr lang="en-US" b="0" i="0" dirty="0">
                <a:solidFill>
                  <a:srgbClr val="453C37"/>
                </a:solidFill>
                <a:effectLst/>
                <a:latin typeface="freight-sans-pro"/>
              </a:rPr>
              <a:t>, an invasive species that first appeared at Delta Marsh in the 1950s, made such a mess of the marsh that canvasback and lesser scaup started going elsewhere. Invertebrate and native aquatic plant numbers dropped. The native fish populations may be affected too.</a:t>
            </a:r>
          </a:p>
          <a:p>
            <a:pPr algn="l"/>
            <a:endParaRPr lang="en-US" b="0" i="0" dirty="0">
              <a:solidFill>
                <a:srgbClr val="453C37"/>
              </a:solidFill>
              <a:effectLst/>
              <a:latin typeface="freight-sans-pro"/>
            </a:endParaRPr>
          </a:p>
          <a:p>
            <a:pPr algn="l"/>
            <a:r>
              <a:rPr lang="en-US" b="0" i="0" dirty="0">
                <a:solidFill>
                  <a:srgbClr val="453C37"/>
                </a:solidFill>
                <a:effectLst/>
                <a:latin typeface="freight-sans-pro"/>
              </a:rPr>
              <a:t>Every spring, the carp migrate in to Delta Marsh from Lake Manitoba. They are drawn to spawn in the warm, shallow water of the marsh.</a:t>
            </a:r>
          </a:p>
          <a:p>
            <a:pPr algn="l"/>
            <a:r>
              <a:rPr lang="en-US" b="0" i="0" dirty="0">
                <a:solidFill>
                  <a:srgbClr val="453C37"/>
                </a:solidFill>
                <a:effectLst/>
                <a:latin typeface="freight-sans-pro"/>
              </a:rPr>
              <a:t>The carp also feed in the marsh. They rake the wetland floor and stir up sediment. This restricts sunlight, stunting the growth of aquatic plants. Invertebrates that rely on those plants for food and cover suffered – as did the numbers of ducks.</a:t>
            </a:r>
          </a:p>
          <a:p>
            <a:pPr algn="l"/>
            <a:endParaRPr lang="en-US" b="0" i="0" dirty="0">
              <a:solidFill>
                <a:srgbClr val="453C37"/>
              </a:solidFill>
              <a:effectLst/>
              <a:latin typeface="freight-sans-pro"/>
            </a:endParaRPr>
          </a:p>
          <a:p>
            <a:pPr algn="l"/>
            <a:r>
              <a:rPr lang="en-US" b="0" i="0" dirty="0">
                <a:solidFill>
                  <a:srgbClr val="333333"/>
                </a:solidFill>
                <a:effectLst/>
                <a:latin typeface="Roboto" panose="020B0604020202020204" pitchFamily="2" charset="0"/>
              </a:rPr>
              <a:t>The common carp can, directly and/or indirectly, negatively impact aquatic ecosystems by: 1) increasing total suspended solids, sedimentation and erosion; 2) increasing water column nutrient concentrations; 3) increasing the biomass and altering the community structure of phytoplankton; 4) decreasing submerged macrophyte abundance 5) decreasing large zooplankton; 6) decreasing benthic invertebrates; 7) reducing native fish diversity and abundance; 8) competing with waterfowl for food resources; and 9) by altering contaminant cycling.</a:t>
            </a:r>
            <a:endParaRPr lang="en-US" b="0" i="0" dirty="0">
              <a:solidFill>
                <a:srgbClr val="453C37"/>
              </a:solidFill>
              <a:effectLst/>
              <a:latin typeface="freight-sans-pro"/>
            </a:endParaRPr>
          </a:p>
          <a:p>
            <a:endParaRPr lang="en-CA" dirty="0"/>
          </a:p>
        </p:txBody>
      </p:sp>
      <p:sp>
        <p:nvSpPr>
          <p:cNvPr id="4" name="Slide Number Placeholder 3"/>
          <p:cNvSpPr>
            <a:spLocks noGrp="1"/>
          </p:cNvSpPr>
          <p:nvPr>
            <p:ph type="sldNum" sz="quarter" idx="5"/>
          </p:nvPr>
        </p:nvSpPr>
        <p:spPr/>
        <p:txBody>
          <a:bodyPr/>
          <a:lstStyle/>
          <a:p>
            <a:fld id="{EF7B84BF-4991-4DD1-85D4-E8A8B5C9AE35}" type="slidenum">
              <a:rPr lang="en-CA" smtClean="0"/>
              <a:t>10</a:t>
            </a:fld>
            <a:endParaRPr lang="en-CA"/>
          </a:p>
        </p:txBody>
      </p:sp>
    </p:spTree>
    <p:extLst>
      <p:ext uri="{BB962C8B-B14F-4D97-AF65-F5344CB8AC3E}">
        <p14:creationId xmlns:p14="http://schemas.microsoft.com/office/powerpoint/2010/main" val="53918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54083" y="5109967"/>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188720" y="4929808"/>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6/21/2021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6/21/2021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6/21/2021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6/21/2021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rgbClr val="1F4CA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6/21/2021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1B5337"/>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1B5337"/>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1B5337"/>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1B5337"/>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jpeg"/><Relationship Id="rId21" Type="http://schemas.openxmlformats.org/officeDocument/2006/relationships/image" Target="../media/image3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3.jpeg"/><Relationship Id="rId2" Type="http://schemas.openxmlformats.org/officeDocument/2006/relationships/notesSlide" Target="../notesSlides/notesSlide13.xml"/><Relationship Id="rId16" Type="http://schemas.openxmlformats.org/officeDocument/2006/relationships/image" Target="../media/image14.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5.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891" y="2699883"/>
            <a:ext cx="10332720" cy="2240453"/>
          </a:xfrm>
        </p:spPr>
        <p:txBody>
          <a:bodyPr>
            <a:normAutofit/>
          </a:bodyPr>
          <a:lstStyle/>
          <a:p>
            <a:pPr algn="ctr"/>
            <a:r>
              <a:rPr lang="en-CA" b="1" dirty="0">
                <a:solidFill>
                  <a:srgbClr val="1B5337"/>
                </a:solidFill>
                <a:latin typeface="Aleo" panose="020F0502020204030203"/>
              </a:rPr>
              <a:t>Common Carp at Delta Marsh project</a:t>
            </a:r>
            <a:endParaRPr lang="en-CA" dirty="0">
              <a:solidFill>
                <a:srgbClr val="1B5337"/>
              </a:solidFill>
              <a:latin typeface="Aleo" panose="020F0502020204030203"/>
            </a:endParaRPr>
          </a:p>
        </p:txBody>
      </p:sp>
      <p:sp>
        <p:nvSpPr>
          <p:cNvPr id="3" name="Subtitle 2"/>
          <p:cNvSpPr>
            <a:spLocks noGrp="1"/>
          </p:cNvSpPr>
          <p:nvPr>
            <p:ph type="subTitle" idx="1"/>
          </p:nvPr>
        </p:nvSpPr>
        <p:spPr>
          <a:xfrm>
            <a:off x="1237211" y="5308600"/>
            <a:ext cx="10058400" cy="774736"/>
          </a:xfrm>
        </p:spPr>
        <p:txBody>
          <a:bodyPr/>
          <a:lstStyle/>
          <a:p>
            <a:pPr algn="ctr"/>
            <a:r>
              <a:rPr lang="en-CA" spc="300" dirty="0">
                <a:solidFill>
                  <a:schemeClr val="accent3">
                    <a:lumMod val="50000"/>
                  </a:schemeClr>
                </a:solidFill>
              </a:rPr>
              <a:t>An in depth study of an invasive species</a:t>
            </a:r>
            <a:endParaRPr lang="en-CA" spc="300" dirty="0">
              <a:solidFill>
                <a:srgbClr val="FF0000"/>
              </a:solidFill>
            </a:endParaRPr>
          </a:p>
        </p:txBody>
      </p:sp>
      <p:pic>
        <p:nvPicPr>
          <p:cNvPr id="6" name="Picture 5">
            <a:extLst>
              <a:ext uri="{FF2B5EF4-FFF2-40B4-BE49-F238E27FC236}">
                <a16:creationId xmlns:a16="http://schemas.microsoft.com/office/drawing/2014/main" id="{961CA3E0-AB2B-4F2A-9049-1704D80B4B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5517" y="545391"/>
            <a:ext cx="3687468" cy="2335396"/>
          </a:xfrm>
          <a:prstGeom prst="rect">
            <a:avLst/>
          </a:prstGeom>
        </p:spPr>
      </p:pic>
    </p:spTree>
    <p:extLst>
      <p:ext uri="{BB962C8B-B14F-4D97-AF65-F5344CB8AC3E}">
        <p14:creationId xmlns:p14="http://schemas.microsoft.com/office/powerpoint/2010/main" val="3888587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5950-7AE7-4255-B4B3-83D93A7F3293}"/>
              </a:ext>
            </a:extLst>
          </p:cNvPr>
          <p:cNvSpPr>
            <a:spLocks noGrp="1"/>
          </p:cNvSpPr>
          <p:nvPr>
            <p:ph type="title"/>
          </p:nvPr>
        </p:nvSpPr>
        <p:spPr/>
        <p:txBody>
          <a:bodyPr/>
          <a:lstStyle/>
          <a:p>
            <a:r>
              <a:rPr lang="en-US" sz="4800" b="1" dirty="0">
                <a:solidFill>
                  <a:srgbClr val="1B5337"/>
                </a:solidFill>
                <a:latin typeface="Aleo"/>
                <a:cs typeface="Calibri" pitchFamily="34" charset="0"/>
              </a:rPr>
              <a:t>One of the main causes of the changes</a:t>
            </a:r>
            <a:endParaRPr lang="en-CA" dirty="0"/>
          </a:p>
        </p:txBody>
      </p:sp>
      <p:sp>
        <p:nvSpPr>
          <p:cNvPr id="4" name="Text Box 3">
            <a:extLst>
              <a:ext uri="{FF2B5EF4-FFF2-40B4-BE49-F238E27FC236}">
                <a16:creationId xmlns:a16="http://schemas.microsoft.com/office/drawing/2014/main" id="{A107A9E2-B39A-4CDE-BCBA-F87AED865585}"/>
              </a:ext>
            </a:extLst>
          </p:cNvPr>
          <p:cNvSpPr txBox="1">
            <a:spLocks noChangeArrowheads="1"/>
          </p:cNvSpPr>
          <p:nvPr/>
        </p:nvSpPr>
        <p:spPr bwMode="auto">
          <a:xfrm>
            <a:off x="5271320" y="1865858"/>
            <a:ext cx="3457165" cy="1200329"/>
          </a:xfrm>
          <a:prstGeom prst="rect">
            <a:avLst/>
          </a:prstGeom>
          <a:noFill/>
          <a:ln w="9525">
            <a:noFill/>
            <a:miter lim="800000"/>
            <a:headEnd/>
            <a:tailEnd/>
          </a:ln>
          <a:effectLst/>
        </p:spPr>
        <p:txBody>
          <a:bodyPr wrap="none">
            <a:spAutoFit/>
          </a:bodyPr>
          <a:lstStyle/>
          <a:p>
            <a:pPr algn="ctr" eaLnBrk="0" hangingPunct="0">
              <a:defRPr/>
            </a:pPr>
            <a:r>
              <a:rPr lang="en-US" sz="4000" b="1" i="1" dirty="0">
                <a:solidFill>
                  <a:srgbClr val="1B5337"/>
                </a:solidFill>
              </a:rPr>
              <a:t>Cyprinus carpio</a:t>
            </a:r>
          </a:p>
          <a:p>
            <a:pPr algn="ctr" eaLnBrk="0" hangingPunct="0">
              <a:defRPr/>
            </a:pPr>
            <a:r>
              <a:rPr lang="en-US" sz="3200" b="1" dirty="0">
                <a:solidFill>
                  <a:srgbClr val="1B5337"/>
                </a:solidFill>
              </a:rPr>
              <a:t>common carp</a:t>
            </a:r>
          </a:p>
        </p:txBody>
      </p:sp>
      <p:grpSp>
        <p:nvGrpSpPr>
          <p:cNvPr id="5" name="Group 6">
            <a:extLst>
              <a:ext uri="{FF2B5EF4-FFF2-40B4-BE49-F238E27FC236}">
                <a16:creationId xmlns:a16="http://schemas.microsoft.com/office/drawing/2014/main" id="{1BD3AA40-0EDA-4852-83E4-04B5C1530522}"/>
              </a:ext>
            </a:extLst>
          </p:cNvPr>
          <p:cNvGrpSpPr>
            <a:grpSpLocks/>
          </p:cNvGrpSpPr>
          <p:nvPr/>
        </p:nvGrpSpPr>
        <p:grpSpPr bwMode="auto">
          <a:xfrm>
            <a:off x="8334138" y="2322206"/>
            <a:ext cx="3489325" cy="3432176"/>
            <a:chOff x="1893" y="973"/>
            <a:chExt cx="2198" cy="2162"/>
          </a:xfrm>
        </p:grpSpPr>
        <p:sp>
          <p:nvSpPr>
            <p:cNvPr id="6" name="Line 7">
              <a:extLst>
                <a:ext uri="{FF2B5EF4-FFF2-40B4-BE49-F238E27FC236}">
                  <a16:creationId xmlns:a16="http://schemas.microsoft.com/office/drawing/2014/main" id="{C7050995-2335-46C7-B7DB-8AD3BE0A9D55}"/>
                </a:ext>
              </a:extLst>
            </p:cNvPr>
            <p:cNvSpPr>
              <a:spLocks noChangeShapeType="1"/>
            </p:cNvSpPr>
            <p:nvPr/>
          </p:nvSpPr>
          <p:spPr bwMode="auto">
            <a:xfrm>
              <a:off x="2849" y="1553"/>
              <a:ext cx="319" cy="991"/>
            </a:xfrm>
            <a:prstGeom prst="line">
              <a:avLst/>
            </a:prstGeom>
            <a:noFill/>
            <a:ln w="38100">
              <a:solidFill>
                <a:srgbClr val="0000FF"/>
              </a:solidFill>
              <a:round/>
              <a:headEnd/>
              <a:tailEnd type="triangle" w="med" len="med"/>
            </a:ln>
            <a:effectLst/>
          </p:spPr>
          <p:txBody>
            <a:bodyPr wrap="none" anchor="ctr"/>
            <a:lstStyle/>
            <a:p>
              <a:pPr>
                <a:defRPr/>
              </a:pPr>
              <a:endParaRPr lang="en-US">
                <a:solidFill>
                  <a:prstClr val="black"/>
                </a:solidFill>
              </a:endParaRPr>
            </a:p>
          </p:txBody>
        </p:sp>
        <p:sp>
          <p:nvSpPr>
            <p:cNvPr id="7" name="Line 8">
              <a:extLst>
                <a:ext uri="{FF2B5EF4-FFF2-40B4-BE49-F238E27FC236}">
                  <a16:creationId xmlns:a16="http://schemas.microsoft.com/office/drawing/2014/main" id="{190484BE-1E43-4BEB-A373-929E9127CE14}"/>
                </a:ext>
              </a:extLst>
            </p:cNvPr>
            <p:cNvSpPr>
              <a:spLocks noChangeShapeType="1"/>
            </p:cNvSpPr>
            <p:nvPr/>
          </p:nvSpPr>
          <p:spPr bwMode="auto">
            <a:xfrm>
              <a:off x="3213" y="1543"/>
              <a:ext cx="192" cy="240"/>
            </a:xfrm>
            <a:prstGeom prst="line">
              <a:avLst/>
            </a:prstGeom>
            <a:noFill/>
            <a:ln w="38100">
              <a:solidFill>
                <a:srgbClr val="0000FF"/>
              </a:solidFill>
              <a:round/>
              <a:headEnd/>
              <a:tailEnd type="triangle" w="med" len="med"/>
            </a:ln>
            <a:effectLst/>
          </p:spPr>
          <p:txBody>
            <a:bodyPr wrap="none" anchor="ctr"/>
            <a:lstStyle/>
            <a:p>
              <a:pPr>
                <a:defRPr/>
              </a:pPr>
              <a:endParaRPr lang="en-US">
                <a:solidFill>
                  <a:prstClr val="black"/>
                </a:solidFill>
              </a:endParaRPr>
            </a:p>
          </p:txBody>
        </p:sp>
        <p:sp>
          <p:nvSpPr>
            <p:cNvPr id="8" name="Text Box 9">
              <a:extLst>
                <a:ext uri="{FF2B5EF4-FFF2-40B4-BE49-F238E27FC236}">
                  <a16:creationId xmlns:a16="http://schemas.microsoft.com/office/drawing/2014/main" id="{EAC3F0B7-F68B-431E-A3C5-C525FD598D50}"/>
                </a:ext>
              </a:extLst>
            </p:cNvPr>
            <p:cNvSpPr txBox="1">
              <a:spLocks noChangeArrowheads="1"/>
            </p:cNvSpPr>
            <p:nvPr/>
          </p:nvSpPr>
          <p:spPr bwMode="auto">
            <a:xfrm>
              <a:off x="3399" y="1824"/>
              <a:ext cx="692" cy="407"/>
            </a:xfrm>
            <a:prstGeom prst="rect">
              <a:avLst/>
            </a:prstGeom>
            <a:noFill/>
            <a:ln w="9525">
              <a:noFill/>
              <a:miter lim="800000"/>
              <a:headEnd/>
              <a:tailEnd/>
            </a:ln>
          </p:spPr>
          <p:txBody>
            <a:bodyPr wrap="none">
              <a:spAutoFit/>
            </a:bodyPr>
            <a:lstStyle/>
            <a:p>
              <a:pPr algn="ctr" eaLnBrk="0" hangingPunct="0"/>
              <a:r>
                <a:rPr lang="en-US" b="1">
                  <a:solidFill>
                    <a:prstClr val="black"/>
                  </a:solidFill>
                </a:rPr>
                <a:t>increased</a:t>
              </a:r>
            </a:p>
            <a:p>
              <a:pPr algn="ctr" eaLnBrk="0" hangingPunct="0"/>
              <a:r>
                <a:rPr lang="en-US" b="1">
                  <a:solidFill>
                    <a:prstClr val="black"/>
                  </a:solidFill>
                </a:rPr>
                <a:t>turbidity</a:t>
              </a:r>
            </a:p>
          </p:txBody>
        </p:sp>
        <p:sp>
          <p:nvSpPr>
            <p:cNvPr id="9" name="Text Box 10">
              <a:extLst>
                <a:ext uri="{FF2B5EF4-FFF2-40B4-BE49-F238E27FC236}">
                  <a16:creationId xmlns:a16="http://schemas.microsoft.com/office/drawing/2014/main" id="{CB158A9A-5CA8-43E1-BEBD-7A292F7B9060}"/>
                </a:ext>
              </a:extLst>
            </p:cNvPr>
            <p:cNvSpPr txBox="1">
              <a:spLocks noChangeArrowheads="1"/>
            </p:cNvSpPr>
            <p:nvPr/>
          </p:nvSpPr>
          <p:spPr bwMode="auto">
            <a:xfrm>
              <a:off x="3009" y="2553"/>
              <a:ext cx="778" cy="582"/>
            </a:xfrm>
            <a:prstGeom prst="rect">
              <a:avLst/>
            </a:prstGeom>
            <a:noFill/>
            <a:ln w="9525">
              <a:noFill/>
              <a:miter lim="800000"/>
              <a:headEnd/>
              <a:tailEnd/>
            </a:ln>
          </p:spPr>
          <p:txBody>
            <a:bodyPr wrap="none">
              <a:spAutoFit/>
            </a:bodyPr>
            <a:lstStyle/>
            <a:p>
              <a:pPr algn="ctr" eaLnBrk="0" hangingPunct="0"/>
              <a:r>
                <a:rPr lang="en-US" b="1">
                  <a:solidFill>
                    <a:prstClr val="black"/>
                  </a:solidFill>
                </a:rPr>
                <a:t>loss of</a:t>
              </a:r>
            </a:p>
            <a:p>
              <a:pPr algn="ctr" eaLnBrk="0" hangingPunct="0"/>
              <a:r>
                <a:rPr lang="en-US" b="1">
                  <a:solidFill>
                    <a:prstClr val="black"/>
                  </a:solidFill>
                </a:rPr>
                <a:t>submersed</a:t>
              </a:r>
            </a:p>
            <a:p>
              <a:pPr algn="ctr" eaLnBrk="0" hangingPunct="0"/>
              <a:r>
                <a:rPr lang="en-US" b="1">
                  <a:solidFill>
                    <a:prstClr val="black"/>
                  </a:solidFill>
                </a:rPr>
                <a:t>vegetation</a:t>
              </a:r>
            </a:p>
          </p:txBody>
        </p:sp>
        <p:sp>
          <p:nvSpPr>
            <p:cNvPr id="10" name="Line 11">
              <a:extLst>
                <a:ext uri="{FF2B5EF4-FFF2-40B4-BE49-F238E27FC236}">
                  <a16:creationId xmlns:a16="http://schemas.microsoft.com/office/drawing/2014/main" id="{77673428-6ADD-48CF-8513-6144780EBE70}"/>
                </a:ext>
              </a:extLst>
            </p:cNvPr>
            <p:cNvSpPr>
              <a:spLocks noChangeShapeType="1"/>
            </p:cNvSpPr>
            <p:nvPr/>
          </p:nvSpPr>
          <p:spPr bwMode="auto">
            <a:xfrm flipH="1">
              <a:off x="3552" y="2304"/>
              <a:ext cx="161" cy="220"/>
            </a:xfrm>
            <a:prstGeom prst="line">
              <a:avLst/>
            </a:prstGeom>
            <a:noFill/>
            <a:ln w="38100">
              <a:solidFill>
                <a:srgbClr val="0000FF"/>
              </a:solidFill>
              <a:round/>
              <a:headEnd/>
              <a:tailEnd type="triangle" w="med" len="med"/>
            </a:ln>
            <a:effectLst/>
          </p:spPr>
          <p:txBody>
            <a:bodyPr wrap="none" anchor="ctr"/>
            <a:lstStyle/>
            <a:p>
              <a:pPr>
                <a:defRPr/>
              </a:pPr>
              <a:endParaRPr lang="en-US">
                <a:solidFill>
                  <a:prstClr val="black"/>
                </a:solidFill>
              </a:endParaRPr>
            </a:p>
          </p:txBody>
        </p:sp>
        <p:sp>
          <p:nvSpPr>
            <p:cNvPr id="11" name="Line 12">
              <a:extLst>
                <a:ext uri="{FF2B5EF4-FFF2-40B4-BE49-F238E27FC236}">
                  <a16:creationId xmlns:a16="http://schemas.microsoft.com/office/drawing/2014/main" id="{B73E1997-6CD9-4446-8E2C-5C2DFECD0073}"/>
                </a:ext>
              </a:extLst>
            </p:cNvPr>
            <p:cNvSpPr>
              <a:spLocks noChangeShapeType="1"/>
            </p:cNvSpPr>
            <p:nvPr/>
          </p:nvSpPr>
          <p:spPr bwMode="auto">
            <a:xfrm flipH="1">
              <a:off x="3312" y="2256"/>
              <a:ext cx="244" cy="299"/>
            </a:xfrm>
            <a:prstGeom prst="line">
              <a:avLst/>
            </a:prstGeom>
            <a:noFill/>
            <a:ln w="38100">
              <a:solidFill>
                <a:srgbClr val="0000FF"/>
              </a:solidFill>
              <a:round/>
              <a:headEnd type="triangle" w="med" len="med"/>
              <a:tailEnd/>
            </a:ln>
            <a:effectLst/>
          </p:spPr>
          <p:txBody>
            <a:bodyPr wrap="none" anchor="ctr"/>
            <a:lstStyle/>
            <a:p>
              <a:pPr>
                <a:defRPr/>
              </a:pPr>
              <a:endParaRPr lang="en-US">
                <a:solidFill>
                  <a:prstClr val="black"/>
                </a:solidFill>
              </a:endParaRPr>
            </a:p>
          </p:txBody>
        </p:sp>
        <p:sp>
          <p:nvSpPr>
            <p:cNvPr id="12" name="Line 13">
              <a:extLst>
                <a:ext uri="{FF2B5EF4-FFF2-40B4-BE49-F238E27FC236}">
                  <a16:creationId xmlns:a16="http://schemas.microsoft.com/office/drawing/2014/main" id="{434C7249-FF65-4411-B2A7-9FE3AF962CF1}"/>
                </a:ext>
              </a:extLst>
            </p:cNvPr>
            <p:cNvSpPr>
              <a:spLocks noChangeShapeType="1"/>
            </p:cNvSpPr>
            <p:nvPr/>
          </p:nvSpPr>
          <p:spPr bwMode="auto">
            <a:xfrm flipH="1">
              <a:off x="2256" y="1543"/>
              <a:ext cx="237" cy="425"/>
            </a:xfrm>
            <a:prstGeom prst="line">
              <a:avLst/>
            </a:prstGeom>
            <a:noFill/>
            <a:ln w="38100">
              <a:solidFill>
                <a:srgbClr val="0000FF"/>
              </a:solidFill>
              <a:round/>
              <a:headEnd/>
              <a:tailEnd type="triangle" w="med" len="med"/>
            </a:ln>
            <a:effectLst/>
          </p:spPr>
          <p:txBody>
            <a:bodyPr wrap="none" anchor="ctr"/>
            <a:lstStyle/>
            <a:p>
              <a:pPr>
                <a:defRPr/>
              </a:pPr>
              <a:endParaRPr lang="en-US">
                <a:solidFill>
                  <a:prstClr val="black"/>
                </a:solidFill>
              </a:endParaRPr>
            </a:p>
          </p:txBody>
        </p:sp>
        <p:sp>
          <p:nvSpPr>
            <p:cNvPr id="13" name="Text Box 14">
              <a:extLst>
                <a:ext uri="{FF2B5EF4-FFF2-40B4-BE49-F238E27FC236}">
                  <a16:creationId xmlns:a16="http://schemas.microsoft.com/office/drawing/2014/main" id="{DC090A69-2082-4A21-8F2B-4F343F7DED71}"/>
                </a:ext>
              </a:extLst>
            </p:cNvPr>
            <p:cNvSpPr txBox="1">
              <a:spLocks noChangeArrowheads="1"/>
            </p:cNvSpPr>
            <p:nvPr/>
          </p:nvSpPr>
          <p:spPr bwMode="auto">
            <a:xfrm>
              <a:off x="1959" y="1968"/>
              <a:ext cx="692" cy="407"/>
            </a:xfrm>
            <a:prstGeom prst="rect">
              <a:avLst/>
            </a:prstGeom>
            <a:noFill/>
            <a:ln w="9525">
              <a:noFill/>
              <a:miter lim="800000"/>
              <a:headEnd/>
              <a:tailEnd/>
            </a:ln>
          </p:spPr>
          <p:txBody>
            <a:bodyPr wrap="none">
              <a:spAutoFit/>
            </a:bodyPr>
            <a:lstStyle/>
            <a:p>
              <a:pPr algn="ctr" eaLnBrk="0" hangingPunct="0"/>
              <a:r>
                <a:rPr lang="en-US" b="1" dirty="0">
                  <a:solidFill>
                    <a:prstClr val="black"/>
                  </a:solidFill>
                </a:rPr>
                <a:t>increased</a:t>
              </a:r>
            </a:p>
            <a:p>
              <a:pPr algn="ctr" eaLnBrk="0" hangingPunct="0"/>
              <a:r>
                <a:rPr lang="en-US" b="1" dirty="0">
                  <a:solidFill>
                    <a:prstClr val="black"/>
                  </a:solidFill>
                </a:rPr>
                <a:t>nutrients</a:t>
              </a:r>
            </a:p>
          </p:txBody>
        </p:sp>
        <p:sp>
          <p:nvSpPr>
            <p:cNvPr id="14" name="Text Box 15">
              <a:extLst>
                <a:ext uri="{FF2B5EF4-FFF2-40B4-BE49-F238E27FC236}">
                  <a16:creationId xmlns:a16="http://schemas.microsoft.com/office/drawing/2014/main" id="{4CD79116-C28C-4021-B88F-A90680BAA4B7}"/>
                </a:ext>
              </a:extLst>
            </p:cNvPr>
            <p:cNvSpPr txBox="1">
              <a:spLocks noChangeArrowheads="1"/>
            </p:cNvSpPr>
            <p:nvPr/>
          </p:nvSpPr>
          <p:spPr bwMode="auto">
            <a:xfrm>
              <a:off x="1893" y="2726"/>
              <a:ext cx="1001" cy="407"/>
            </a:xfrm>
            <a:prstGeom prst="rect">
              <a:avLst/>
            </a:prstGeom>
            <a:noFill/>
            <a:ln w="9525">
              <a:noFill/>
              <a:miter lim="800000"/>
              <a:headEnd/>
              <a:tailEnd/>
            </a:ln>
          </p:spPr>
          <p:txBody>
            <a:bodyPr wrap="none">
              <a:spAutoFit/>
            </a:bodyPr>
            <a:lstStyle/>
            <a:p>
              <a:pPr algn="ctr" eaLnBrk="0" hangingPunct="0"/>
              <a:r>
                <a:rPr lang="en-US" b="1">
                  <a:solidFill>
                    <a:prstClr val="black"/>
                  </a:solidFill>
                </a:rPr>
                <a:t>increased</a:t>
              </a:r>
            </a:p>
            <a:p>
              <a:pPr algn="ctr" eaLnBrk="0" hangingPunct="0"/>
              <a:r>
                <a:rPr lang="en-US" b="1">
                  <a:solidFill>
                    <a:prstClr val="black"/>
                  </a:solidFill>
                </a:rPr>
                <a:t>phytoplankton</a:t>
              </a:r>
            </a:p>
          </p:txBody>
        </p:sp>
        <p:sp>
          <p:nvSpPr>
            <p:cNvPr id="15" name="Line 16">
              <a:extLst>
                <a:ext uri="{FF2B5EF4-FFF2-40B4-BE49-F238E27FC236}">
                  <a16:creationId xmlns:a16="http://schemas.microsoft.com/office/drawing/2014/main" id="{73D2BDB4-FD2E-4838-9A2D-8387E6B7054D}"/>
                </a:ext>
              </a:extLst>
            </p:cNvPr>
            <p:cNvSpPr>
              <a:spLocks noChangeShapeType="1"/>
            </p:cNvSpPr>
            <p:nvPr/>
          </p:nvSpPr>
          <p:spPr bwMode="auto">
            <a:xfrm>
              <a:off x="2256" y="2400"/>
              <a:ext cx="0" cy="288"/>
            </a:xfrm>
            <a:prstGeom prst="line">
              <a:avLst/>
            </a:prstGeom>
            <a:noFill/>
            <a:ln w="38100">
              <a:solidFill>
                <a:srgbClr val="0000FF"/>
              </a:solidFill>
              <a:round/>
              <a:headEnd/>
              <a:tailEnd type="triangle" w="med" len="med"/>
            </a:ln>
            <a:effectLst/>
          </p:spPr>
          <p:txBody>
            <a:bodyPr wrap="none" anchor="ctr"/>
            <a:lstStyle/>
            <a:p>
              <a:pPr>
                <a:defRPr/>
              </a:pPr>
              <a:endParaRPr lang="en-US">
                <a:solidFill>
                  <a:prstClr val="black"/>
                </a:solidFill>
              </a:endParaRPr>
            </a:p>
          </p:txBody>
        </p:sp>
        <p:sp>
          <p:nvSpPr>
            <p:cNvPr id="16" name="Line 17">
              <a:extLst>
                <a:ext uri="{FF2B5EF4-FFF2-40B4-BE49-F238E27FC236}">
                  <a16:creationId xmlns:a16="http://schemas.microsoft.com/office/drawing/2014/main" id="{73A24C2B-D9A9-4B08-9BA8-D631975DE276}"/>
                </a:ext>
              </a:extLst>
            </p:cNvPr>
            <p:cNvSpPr>
              <a:spLocks noChangeShapeType="1"/>
            </p:cNvSpPr>
            <p:nvPr/>
          </p:nvSpPr>
          <p:spPr bwMode="auto">
            <a:xfrm flipV="1">
              <a:off x="2496" y="2112"/>
              <a:ext cx="864" cy="624"/>
            </a:xfrm>
            <a:prstGeom prst="line">
              <a:avLst/>
            </a:prstGeom>
            <a:noFill/>
            <a:ln w="38100">
              <a:solidFill>
                <a:srgbClr val="0000FF"/>
              </a:solidFill>
              <a:round/>
              <a:headEnd/>
              <a:tailEnd type="triangle" w="med" len="med"/>
            </a:ln>
            <a:effectLst/>
          </p:spPr>
          <p:txBody>
            <a:bodyPr wrap="none" anchor="ctr"/>
            <a:lstStyle/>
            <a:p>
              <a:pPr>
                <a:defRPr/>
              </a:pPr>
              <a:endParaRPr lang="en-US">
                <a:solidFill>
                  <a:prstClr val="black"/>
                </a:solidFill>
              </a:endParaRPr>
            </a:p>
          </p:txBody>
        </p:sp>
        <p:pic>
          <p:nvPicPr>
            <p:cNvPr id="17" name="Picture 18" descr="C:\Dale's Stuff\Delta Marsh Fisheries\pictures\carp.gif">
              <a:extLst>
                <a:ext uri="{FF2B5EF4-FFF2-40B4-BE49-F238E27FC236}">
                  <a16:creationId xmlns:a16="http://schemas.microsoft.com/office/drawing/2014/main" id="{CA12F895-9EE9-4F54-BEE8-8D092F6078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5" y="973"/>
              <a:ext cx="1232" cy="536"/>
            </a:xfrm>
            <a:prstGeom prst="rect">
              <a:avLst/>
            </a:prstGeom>
            <a:noFill/>
            <a:ln w="9525">
              <a:noFill/>
              <a:miter lim="800000"/>
              <a:headEnd/>
              <a:tailEnd/>
            </a:ln>
          </p:spPr>
        </p:pic>
      </p:grpSp>
      <p:pic>
        <p:nvPicPr>
          <p:cNvPr id="18" name="Picture 1">
            <a:extLst>
              <a:ext uri="{FF2B5EF4-FFF2-40B4-BE49-F238E27FC236}">
                <a16:creationId xmlns:a16="http://schemas.microsoft.com/office/drawing/2014/main" id="{A8BC45F1-8F84-4478-9F65-9C7EB960485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8611" y="1929847"/>
            <a:ext cx="4084564" cy="4641550"/>
          </a:xfrm>
          <a:prstGeom prst="rect">
            <a:avLst/>
          </a:prstGeom>
          <a:ln>
            <a:solidFill>
              <a:schemeClr val="bg1">
                <a:lumMod val="75000"/>
              </a:schemeClr>
            </a:solidFill>
          </a:ln>
          <a:effectLst/>
        </p:spPr>
      </p:pic>
      <p:sp>
        <p:nvSpPr>
          <p:cNvPr id="19" name="TextBox 18">
            <a:extLst>
              <a:ext uri="{FF2B5EF4-FFF2-40B4-BE49-F238E27FC236}">
                <a16:creationId xmlns:a16="http://schemas.microsoft.com/office/drawing/2014/main" id="{919AA716-8315-417A-A1BD-9DCA4D18F73B}"/>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spTree>
    <p:extLst>
      <p:ext uri="{BB962C8B-B14F-4D97-AF65-F5344CB8AC3E}">
        <p14:creationId xmlns:p14="http://schemas.microsoft.com/office/powerpoint/2010/main" val="65701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196561"/>
            <a:ext cx="10058400" cy="1450757"/>
          </a:xfrm>
        </p:spPr>
        <p:txBody>
          <a:bodyPr/>
          <a:lstStyle/>
          <a:p>
            <a:r>
              <a:rPr lang="en-CA" b="1" dirty="0">
                <a:solidFill>
                  <a:srgbClr val="1B5337"/>
                </a:solidFill>
                <a:latin typeface="Aleo" panose="020F0502020204030203" pitchFamily="34" charset="0"/>
              </a:rPr>
              <a:t>Common Carp</a:t>
            </a:r>
            <a:endParaRPr lang="en-CA" b="1" dirty="0">
              <a:solidFill>
                <a:srgbClr val="FF0000"/>
              </a:solidFill>
              <a:latin typeface="Aleo" panose="020F0502020204030203" pitchFamily="34" charset="0"/>
            </a:endParaRPr>
          </a:p>
        </p:txBody>
      </p:sp>
      <p:sp>
        <p:nvSpPr>
          <p:cNvPr id="69" name="TextBox 68"/>
          <p:cNvSpPr txBox="1"/>
          <p:nvPr/>
        </p:nvSpPr>
        <p:spPr>
          <a:xfrm>
            <a:off x="1097281" y="1926799"/>
            <a:ext cx="7176563" cy="3970318"/>
          </a:xfrm>
          <a:prstGeom prst="rect">
            <a:avLst/>
          </a:prstGeom>
          <a:noFill/>
        </p:spPr>
        <p:txBody>
          <a:bodyPr wrap="square" rtlCol="0">
            <a:spAutoFit/>
          </a:bodyPr>
          <a:lstStyle/>
          <a:p>
            <a:pPr marL="342900" indent="-342900">
              <a:buFont typeface="Arial" panose="020B0604020202020204" pitchFamily="34" charset="0"/>
              <a:buChar char="•"/>
            </a:pPr>
            <a:r>
              <a:rPr lang="en-CA" sz="2800" dirty="0">
                <a:solidFill>
                  <a:srgbClr val="1B5337"/>
                </a:solidFill>
              </a:rPr>
              <a:t>Carp are constantly stirring up the substrate when they feed. They can greatly decrease the clarity of the water. </a:t>
            </a:r>
          </a:p>
          <a:p>
            <a:pPr marL="342900" indent="-342900">
              <a:buFont typeface="Arial" panose="020B0604020202020204" pitchFamily="34" charset="0"/>
              <a:buChar char="•"/>
            </a:pPr>
            <a:r>
              <a:rPr lang="en-CA" sz="2800" dirty="0">
                <a:solidFill>
                  <a:srgbClr val="1B5337"/>
                </a:solidFill>
              </a:rPr>
              <a:t>This makes waterways </a:t>
            </a:r>
          </a:p>
          <a:p>
            <a:pPr marL="800100" lvl="1" indent="-342900">
              <a:buFont typeface="Arial" panose="020B0604020202020204" pitchFamily="34" charset="0"/>
              <a:buChar char="•"/>
            </a:pPr>
            <a:r>
              <a:rPr lang="en-CA" sz="2800" dirty="0">
                <a:solidFill>
                  <a:srgbClr val="1B5337"/>
                </a:solidFill>
              </a:rPr>
              <a:t>unattractive</a:t>
            </a:r>
          </a:p>
          <a:p>
            <a:pPr marL="800100" lvl="1" indent="-342900">
              <a:buFont typeface="Arial" panose="020B0604020202020204" pitchFamily="34" charset="0"/>
              <a:buChar char="•"/>
            </a:pPr>
            <a:r>
              <a:rPr lang="en-CA" sz="2800" dirty="0">
                <a:solidFill>
                  <a:srgbClr val="1B5337"/>
                </a:solidFill>
              </a:rPr>
              <a:t>destroys habitat</a:t>
            </a:r>
          </a:p>
          <a:p>
            <a:pPr marL="800100" lvl="1" indent="-342900">
              <a:buFont typeface="Arial" panose="020B0604020202020204" pitchFamily="34" charset="0"/>
              <a:buChar char="•"/>
            </a:pPr>
            <a:r>
              <a:rPr lang="en-CA" sz="2800" dirty="0">
                <a:solidFill>
                  <a:srgbClr val="1B5337"/>
                </a:solidFill>
              </a:rPr>
              <a:t>reduces the abundance of aquatic plants</a:t>
            </a:r>
          </a:p>
          <a:p>
            <a:pPr marL="800100" lvl="1" indent="-342900">
              <a:buFont typeface="Arial" panose="020B0604020202020204" pitchFamily="34" charset="0"/>
              <a:buChar char="•"/>
            </a:pPr>
            <a:r>
              <a:rPr lang="en-CA" sz="2800" dirty="0">
                <a:solidFill>
                  <a:srgbClr val="1B5337"/>
                </a:solidFill>
              </a:rPr>
              <a:t>can make the water unsuitable for swimming or drinking</a:t>
            </a:r>
            <a:endParaRPr lang="en-US" sz="2800" dirty="0">
              <a:solidFill>
                <a:srgbClr val="1B5337"/>
              </a:solidFill>
            </a:endParaRPr>
          </a:p>
        </p:txBody>
      </p:sp>
      <p:sp>
        <p:nvSpPr>
          <p:cNvPr id="22" name="TextBox 21">
            <a:extLst>
              <a:ext uri="{FF2B5EF4-FFF2-40B4-BE49-F238E27FC236}">
                <a16:creationId xmlns:a16="http://schemas.microsoft.com/office/drawing/2014/main" id="{4891CD0D-4EC7-4347-A7CA-4F5140A929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https://www.startribune.com/why-some-anglers-love-carp/270345611/.</a:t>
            </a:r>
          </a:p>
        </p:txBody>
      </p:sp>
      <p:pic>
        <p:nvPicPr>
          <p:cNvPr id="4" name="Picture 3">
            <a:extLst>
              <a:ext uri="{FF2B5EF4-FFF2-40B4-BE49-F238E27FC236}">
                <a16:creationId xmlns:a16="http://schemas.microsoft.com/office/drawing/2014/main" id="{3A90EDC1-12DC-467F-A74C-AA7AAA6525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88960" y="4409636"/>
            <a:ext cx="3914876" cy="1766962"/>
          </a:xfrm>
          <a:prstGeom prst="ellipse">
            <a:avLst/>
          </a:prstGeom>
          <a:ln>
            <a:solidFill>
              <a:schemeClr val="accent1"/>
            </a:solidFill>
          </a:ln>
        </p:spPr>
      </p:pic>
    </p:spTree>
    <p:extLst>
      <p:ext uri="{BB962C8B-B14F-4D97-AF65-F5344CB8AC3E}">
        <p14:creationId xmlns:p14="http://schemas.microsoft.com/office/powerpoint/2010/main" val="67670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196561"/>
            <a:ext cx="10058400" cy="1450757"/>
          </a:xfrm>
        </p:spPr>
        <p:txBody>
          <a:bodyPr/>
          <a:lstStyle/>
          <a:p>
            <a:r>
              <a:rPr lang="en-US" b="1" dirty="0">
                <a:solidFill>
                  <a:srgbClr val="1B5337"/>
                </a:solidFill>
                <a:latin typeface="Aleo" panose="020F0502020204030203" pitchFamily="34" charset="0"/>
              </a:rPr>
              <a:t>D</a:t>
            </a:r>
            <a:r>
              <a:rPr lang="en-CA" b="1" dirty="0" err="1">
                <a:solidFill>
                  <a:srgbClr val="1B5337"/>
                </a:solidFill>
                <a:latin typeface="Aleo" panose="020F0502020204030203" pitchFamily="34" charset="0"/>
              </a:rPr>
              <a:t>ucks</a:t>
            </a:r>
            <a:r>
              <a:rPr lang="en-CA" b="1" dirty="0">
                <a:solidFill>
                  <a:srgbClr val="1B5337"/>
                </a:solidFill>
                <a:latin typeface="Aleo" panose="020F0502020204030203" pitchFamily="34" charset="0"/>
              </a:rPr>
              <a:t> Unlimited Canada</a:t>
            </a:r>
            <a:endParaRPr lang="en-CA" b="1" dirty="0">
              <a:solidFill>
                <a:srgbClr val="FF0000"/>
              </a:solidFill>
              <a:latin typeface="Aleo" panose="020F0502020204030203" pitchFamily="34" charset="0"/>
            </a:endParaRPr>
          </a:p>
        </p:txBody>
      </p:sp>
      <p:sp>
        <p:nvSpPr>
          <p:cNvPr id="69" name="TextBox 68"/>
          <p:cNvSpPr txBox="1"/>
          <p:nvPr/>
        </p:nvSpPr>
        <p:spPr>
          <a:xfrm>
            <a:off x="1255326" y="1926799"/>
            <a:ext cx="7775786" cy="3970318"/>
          </a:xfrm>
          <a:prstGeom prst="rect">
            <a:avLst/>
          </a:prstGeom>
          <a:noFill/>
        </p:spPr>
        <p:txBody>
          <a:bodyPr wrap="square" rtlCol="0">
            <a:spAutoFit/>
          </a:bodyPr>
          <a:lstStyle/>
          <a:p>
            <a:pPr marL="342900" indent="-342900">
              <a:buFont typeface="Arial" panose="020B0604020202020204" pitchFamily="34" charset="0"/>
              <a:buChar char="•"/>
            </a:pPr>
            <a:r>
              <a:rPr lang="en-CA" sz="2800" dirty="0">
                <a:solidFill>
                  <a:srgbClr val="1B5337"/>
                </a:solidFill>
              </a:rPr>
              <a:t>Delta Marsh had always been a good waterfowl wetland</a:t>
            </a:r>
          </a:p>
          <a:p>
            <a:pPr marL="342900" indent="-342900">
              <a:buFont typeface="Arial" panose="020B0604020202020204" pitchFamily="34" charset="0"/>
              <a:buChar char="•"/>
            </a:pPr>
            <a:r>
              <a:rPr lang="en-CA" sz="2800" dirty="0">
                <a:solidFill>
                  <a:srgbClr val="1B5337"/>
                </a:solidFill>
              </a:rPr>
              <a:t>Ducks Unlimited wanted to restore that tradition</a:t>
            </a:r>
          </a:p>
          <a:p>
            <a:pPr marL="342900" indent="-342900">
              <a:buFont typeface="Arial" panose="020B0604020202020204" pitchFamily="34" charset="0"/>
              <a:buChar char="•"/>
            </a:pPr>
            <a:r>
              <a:rPr lang="en-CA" sz="2800" dirty="0">
                <a:solidFill>
                  <a:srgbClr val="1B5337"/>
                </a:solidFill>
              </a:rPr>
              <a:t>Knew that carp were part of the problem</a:t>
            </a:r>
          </a:p>
          <a:p>
            <a:pPr marL="342900" indent="-342900">
              <a:buFont typeface="Arial" panose="020B0604020202020204" pitchFamily="34" charset="0"/>
              <a:buChar char="•"/>
            </a:pPr>
            <a:r>
              <a:rPr lang="en-CA" sz="2800" dirty="0">
                <a:solidFill>
                  <a:srgbClr val="1B5337"/>
                </a:solidFill>
              </a:rPr>
              <a:t>Needed to gather some </a:t>
            </a:r>
            <a:r>
              <a:rPr lang="en-CA" sz="2800" b="1" dirty="0">
                <a:solidFill>
                  <a:srgbClr val="1B5337"/>
                </a:solidFill>
              </a:rPr>
              <a:t>baseline</a:t>
            </a:r>
            <a:r>
              <a:rPr lang="en-CA" sz="2800" dirty="0">
                <a:solidFill>
                  <a:srgbClr val="1B5337"/>
                </a:solidFill>
              </a:rPr>
              <a:t> information</a:t>
            </a:r>
          </a:p>
          <a:p>
            <a:pPr marL="800100" lvl="1" indent="-342900">
              <a:buFont typeface="Arial" panose="020B0604020202020204" pitchFamily="34" charset="0"/>
              <a:buChar char="•"/>
            </a:pPr>
            <a:r>
              <a:rPr lang="en-CA" sz="2800" dirty="0">
                <a:solidFill>
                  <a:srgbClr val="1B5337"/>
                </a:solidFill>
              </a:rPr>
              <a:t>What was the fish community like?</a:t>
            </a:r>
          </a:p>
          <a:p>
            <a:pPr marL="800100" lvl="1" indent="-342900">
              <a:buFont typeface="Arial" panose="020B0604020202020204" pitchFamily="34" charset="0"/>
              <a:buChar char="•"/>
            </a:pPr>
            <a:r>
              <a:rPr lang="en-CA" sz="2800" dirty="0">
                <a:solidFill>
                  <a:srgbClr val="1B5337"/>
                </a:solidFill>
              </a:rPr>
              <a:t>What was the sizes of fish?</a:t>
            </a:r>
          </a:p>
          <a:p>
            <a:pPr marL="800100" lvl="1" indent="-342900">
              <a:buFont typeface="Arial" panose="020B0604020202020204" pitchFamily="34" charset="0"/>
              <a:buChar char="•"/>
            </a:pPr>
            <a:r>
              <a:rPr lang="en-CA" sz="2800" dirty="0">
                <a:solidFill>
                  <a:srgbClr val="1B5337"/>
                </a:solidFill>
              </a:rPr>
              <a:t>When did the fish move into the marsh from Lake Manitoba to spawn?</a:t>
            </a:r>
            <a:endParaRPr lang="en-US" sz="2800" dirty="0">
              <a:solidFill>
                <a:srgbClr val="1B5337"/>
              </a:solidFill>
            </a:endParaRPr>
          </a:p>
        </p:txBody>
      </p:sp>
      <p:sp>
        <p:nvSpPr>
          <p:cNvPr id="22" name="TextBox 21">
            <a:extLst>
              <a:ext uri="{FF2B5EF4-FFF2-40B4-BE49-F238E27FC236}">
                <a16:creationId xmlns:a16="http://schemas.microsoft.com/office/drawing/2014/main" id="{4891CD0D-4EC7-4347-A7CA-4F5140A929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5" name="Picture 4">
            <a:extLst>
              <a:ext uri="{FF2B5EF4-FFF2-40B4-BE49-F238E27FC236}">
                <a16:creationId xmlns:a16="http://schemas.microsoft.com/office/drawing/2014/main" id="{9D1F7ED2-6E97-466D-BF8B-A4077CB24B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84357" y="4055474"/>
            <a:ext cx="3021177" cy="2157984"/>
          </a:xfrm>
          <a:prstGeom prst="ellipse">
            <a:avLst/>
          </a:prstGeom>
          <a:ln>
            <a:solidFill>
              <a:schemeClr val="accent1"/>
            </a:solidFill>
          </a:ln>
        </p:spPr>
      </p:pic>
    </p:spTree>
    <p:extLst>
      <p:ext uri="{BB962C8B-B14F-4D97-AF65-F5344CB8AC3E}">
        <p14:creationId xmlns:p14="http://schemas.microsoft.com/office/powerpoint/2010/main" val="463905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DAE9-66D7-44CB-8260-59826ECCFE39}"/>
              </a:ext>
            </a:extLst>
          </p:cNvPr>
          <p:cNvSpPr>
            <a:spLocks noGrp="1"/>
          </p:cNvSpPr>
          <p:nvPr>
            <p:ph type="title"/>
          </p:nvPr>
        </p:nvSpPr>
        <p:spPr/>
        <p:txBody>
          <a:bodyPr/>
          <a:lstStyle/>
          <a:p>
            <a:r>
              <a:rPr lang="en-US" b="1" dirty="0">
                <a:solidFill>
                  <a:srgbClr val="1B5337"/>
                </a:solidFill>
                <a:latin typeface="Aleo" panose="020F0502020204030203" pitchFamily="34" charset="0"/>
              </a:rPr>
              <a:t>Caught fish</a:t>
            </a:r>
            <a:endParaRPr lang="en-CA" dirty="0"/>
          </a:p>
        </p:txBody>
      </p:sp>
      <p:pic>
        <p:nvPicPr>
          <p:cNvPr id="3" name="Picture 2" descr="IMG_0666.JPG">
            <a:extLst>
              <a:ext uri="{FF2B5EF4-FFF2-40B4-BE49-F238E27FC236}">
                <a16:creationId xmlns:a16="http://schemas.microsoft.com/office/drawing/2014/main" id="{BBA8C34B-844D-4D7B-B14C-0808E9D84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6177" y="975292"/>
            <a:ext cx="6976534" cy="5232400"/>
          </a:xfrm>
          <a:prstGeom prst="rect">
            <a:avLst/>
          </a:prstGeom>
        </p:spPr>
      </p:pic>
      <p:sp>
        <p:nvSpPr>
          <p:cNvPr id="4" name="TextBox 3">
            <a:extLst>
              <a:ext uri="{FF2B5EF4-FFF2-40B4-BE49-F238E27FC236}">
                <a16:creationId xmlns:a16="http://schemas.microsoft.com/office/drawing/2014/main" id="{8F5305C1-8361-4F14-96C1-1378C1078F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sp>
        <p:nvSpPr>
          <p:cNvPr id="6" name="TextBox 5">
            <a:extLst>
              <a:ext uri="{FF2B5EF4-FFF2-40B4-BE49-F238E27FC236}">
                <a16:creationId xmlns:a16="http://schemas.microsoft.com/office/drawing/2014/main" id="{16A97361-091E-4C4A-AC91-1BE59CD330C5}"/>
              </a:ext>
            </a:extLst>
          </p:cNvPr>
          <p:cNvSpPr txBox="1"/>
          <p:nvPr/>
        </p:nvSpPr>
        <p:spPr>
          <a:xfrm>
            <a:off x="1186746" y="2157677"/>
            <a:ext cx="3113474" cy="1384995"/>
          </a:xfrm>
          <a:prstGeom prst="rect">
            <a:avLst/>
          </a:prstGeom>
          <a:noFill/>
        </p:spPr>
        <p:txBody>
          <a:bodyPr wrap="square" rtlCol="0">
            <a:spAutoFit/>
          </a:bodyPr>
          <a:lstStyle/>
          <a:p>
            <a:pPr marL="342900" indent="-342900">
              <a:buFont typeface="Arial" panose="020B0604020202020204" pitchFamily="34" charset="0"/>
              <a:buChar char="•"/>
            </a:pPr>
            <a:r>
              <a:rPr lang="en-CA" sz="2800" dirty="0">
                <a:solidFill>
                  <a:srgbClr val="1B5337"/>
                </a:solidFill>
              </a:rPr>
              <a:t>Hoop nets</a:t>
            </a:r>
          </a:p>
          <a:p>
            <a:pPr marL="342900" indent="-342900">
              <a:buFont typeface="Arial" panose="020B0604020202020204" pitchFamily="34" charset="0"/>
              <a:buChar char="•"/>
            </a:pPr>
            <a:r>
              <a:rPr lang="en-CA" sz="2800" dirty="0">
                <a:solidFill>
                  <a:srgbClr val="1B5337"/>
                </a:solidFill>
              </a:rPr>
              <a:t>Gill nets</a:t>
            </a:r>
          </a:p>
          <a:p>
            <a:pPr marL="342900" indent="-342900">
              <a:buFont typeface="Arial" panose="020B0604020202020204" pitchFamily="34" charset="0"/>
              <a:buChar char="•"/>
            </a:pPr>
            <a:r>
              <a:rPr lang="en-CA" sz="2800" dirty="0" err="1">
                <a:solidFill>
                  <a:srgbClr val="1B5337"/>
                </a:solidFill>
              </a:rPr>
              <a:t>Electrotrofishing</a:t>
            </a:r>
            <a:endParaRPr lang="en-CA" sz="2800" dirty="0">
              <a:solidFill>
                <a:srgbClr val="1B5337"/>
              </a:solidFill>
            </a:endParaRPr>
          </a:p>
        </p:txBody>
      </p:sp>
    </p:spTree>
    <p:extLst>
      <p:ext uri="{BB962C8B-B14F-4D97-AF65-F5344CB8AC3E}">
        <p14:creationId xmlns:p14="http://schemas.microsoft.com/office/powerpoint/2010/main" val="417448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DAE9-66D7-44CB-8260-59826ECCFE39}"/>
              </a:ext>
            </a:extLst>
          </p:cNvPr>
          <p:cNvSpPr>
            <a:spLocks noGrp="1"/>
          </p:cNvSpPr>
          <p:nvPr>
            <p:ph type="title"/>
          </p:nvPr>
        </p:nvSpPr>
        <p:spPr/>
        <p:txBody>
          <a:bodyPr/>
          <a:lstStyle/>
          <a:p>
            <a:r>
              <a:rPr lang="en-US" b="1" dirty="0">
                <a:solidFill>
                  <a:srgbClr val="1B5337"/>
                </a:solidFill>
                <a:latin typeface="Aleo" panose="020F0502020204030203" pitchFamily="34" charset="0"/>
              </a:rPr>
              <a:t>Identified fish &amp; measured them</a:t>
            </a:r>
            <a:endParaRPr lang="en-CA" dirty="0"/>
          </a:p>
        </p:txBody>
      </p:sp>
      <p:sp>
        <p:nvSpPr>
          <p:cNvPr id="4" name="TextBox 3">
            <a:extLst>
              <a:ext uri="{FF2B5EF4-FFF2-40B4-BE49-F238E27FC236}">
                <a16:creationId xmlns:a16="http://schemas.microsoft.com/office/drawing/2014/main" id="{8F5305C1-8361-4F14-96C1-1378C1078F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 name="Picture 6" descr="IMG_3655.JPG">
            <a:extLst>
              <a:ext uri="{FF2B5EF4-FFF2-40B4-BE49-F238E27FC236}">
                <a16:creationId xmlns:a16="http://schemas.microsoft.com/office/drawing/2014/main" id="{8B44B1E5-B75D-479A-8224-AFA313A470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5695" y="1895723"/>
            <a:ext cx="5711010" cy="4283258"/>
          </a:xfrm>
          <a:prstGeom prst="rect">
            <a:avLst/>
          </a:prstGeom>
        </p:spPr>
      </p:pic>
    </p:spTree>
    <p:extLst>
      <p:ext uri="{BB962C8B-B14F-4D97-AF65-F5344CB8AC3E}">
        <p14:creationId xmlns:p14="http://schemas.microsoft.com/office/powerpoint/2010/main" val="90237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C140-00A5-4D31-80B1-468C554DF836}"/>
              </a:ext>
            </a:extLst>
          </p:cNvPr>
          <p:cNvSpPr>
            <a:spLocks noGrp="1"/>
          </p:cNvSpPr>
          <p:nvPr>
            <p:ph type="title"/>
          </p:nvPr>
        </p:nvSpPr>
        <p:spPr/>
        <p:txBody>
          <a:bodyPr/>
          <a:lstStyle/>
          <a:p>
            <a:pPr algn="ctr"/>
            <a:r>
              <a:rPr lang="en-US" b="1" dirty="0">
                <a:solidFill>
                  <a:srgbClr val="1B5337"/>
                </a:solidFill>
                <a:latin typeface="+mn-lt"/>
              </a:rPr>
              <a:t>Results</a:t>
            </a:r>
            <a:endParaRPr lang="en-CA" b="1" dirty="0">
              <a:solidFill>
                <a:srgbClr val="1B5337"/>
              </a:solidFill>
              <a:latin typeface="+mn-lt"/>
            </a:endParaRPr>
          </a:p>
        </p:txBody>
      </p:sp>
      <p:sp>
        <p:nvSpPr>
          <p:cNvPr id="3" name="Text Placeholder 2">
            <a:extLst>
              <a:ext uri="{FF2B5EF4-FFF2-40B4-BE49-F238E27FC236}">
                <a16:creationId xmlns:a16="http://schemas.microsoft.com/office/drawing/2014/main" id="{AE69CC06-EE81-46C1-A27B-9BF4ACB95D6B}"/>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29027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DAE9-66D7-44CB-8260-59826ECCFE39}"/>
              </a:ext>
            </a:extLst>
          </p:cNvPr>
          <p:cNvSpPr>
            <a:spLocks noGrp="1"/>
          </p:cNvSpPr>
          <p:nvPr>
            <p:ph type="title"/>
          </p:nvPr>
        </p:nvSpPr>
        <p:spPr>
          <a:xfrm>
            <a:off x="1097279" y="286603"/>
            <a:ext cx="10659513" cy="1450757"/>
          </a:xfrm>
        </p:spPr>
        <p:txBody>
          <a:bodyPr/>
          <a:lstStyle/>
          <a:p>
            <a:r>
              <a:rPr lang="en-US" b="1" dirty="0">
                <a:solidFill>
                  <a:srgbClr val="1B5337"/>
                </a:solidFill>
                <a:latin typeface="Aleo" panose="020F0502020204030203" pitchFamily="34" charset="0"/>
              </a:rPr>
              <a:t>Delta Marsh Fish Community </a:t>
            </a:r>
            <a:r>
              <a:rPr lang="en-US" sz="3200" b="1" dirty="0">
                <a:solidFill>
                  <a:srgbClr val="1B5337"/>
                </a:solidFill>
                <a:latin typeface="Aleo" panose="020F0502020204030203" pitchFamily="34" charset="0"/>
              </a:rPr>
              <a:t>(species caught)</a:t>
            </a:r>
            <a:endParaRPr lang="en-CA" dirty="0"/>
          </a:p>
        </p:txBody>
      </p:sp>
      <p:sp>
        <p:nvSpPr>
          <p:cNvPr id="4" name="TextBox 3">
            <a:extLst>
              <a:ext uri="{FF2B5EF4-FFF2-40B4-BE49-F238E27FC236}">
                <a16:creationId xmlns:a16="http://schemas.microsoft.com/office/drawing/2014/main" id="{8F5305C1-8361-4F14-96C1-1378C1078F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bg1">
                    <a:lumMod val="50000"/>
                  </a:schemeClr>
                </a:solidFill>
              </a:rPr>
              <a:t>Image from </a:t>
            </a:r>
            <a:r>
              <a:rPr lang="en-CA" sz="600" b="0" i="0" dirty="0">
                <a:solidFill>
                  <a:schemeClr val="bg1">
                    <a:lumMod val="50000"/>
                  </a:schemeClr>
                </a:solidFill>
                <a:effectLst/>
              </a:rPr>
              <a:t>https://www.iowadnr.gov/Fishing/Iowa-Fish-Species</a:t>
            </a:r>
            <a:endParaRPr lang="en-CA" sz="600" i="1" dirty="0">
              <a:solidFill>
                <a:schemeClr val="bg1">
                  <a:lumMod val="50000"/>
                </a:schemeClr>
              </a:solidFill>
            </a:endParaRPr>
          </a:p>
        </p:txBody>
      </p:sp>
      <p:grpSp>
        <p:nvGrpSpPr>
          <p:cNvPr id="100" name="Group 99">
            <a:extLst>
              <a:ext uri="{FF2B5EF4-FFF2-40B4-BE49-F238E27FC236}">
                <a16:creationId xmlns:a16="http://schemas.microsoft.com/office/drawing/2014/main" id="{96B1784A-5724-4D15-AA4C-B90482DF2AFD}"/>
              </a:ext>
            </a:extLst>
          </p:cNvPr>
          <p:cNvGrpSpPr/>
          <p:nvPr/>
        </p:nvGrpSpPr>
        <p:grpSpPr>
          <a:xfrm>
            <a:off x="474664" y="1945769"/>
            <a:ext cx="1371600" cy="895350"/>
            <a:chOff x="474664" y="1945769"/>
            <a:chExt cx="1371600" cy="895350"/>
          </a:xfrm>
        </p:grpSpPr>
        <p:pic>
          <p:nvPicPr>
            <p:cNvPr id="45" name="Picture 3" descr="C:\Dale's Stuff\Delta Marsh Fisheries\pictures\perch.jpg">
              <a:extLst>
                <a:ext uri="{FF2B5EF4-FFF2-40B4-BE49-F238E27FC236}">
                  <a16:creationId xmlns:a16="http://schemas.microsoft.com/office/drawing/2014/main" id="{0595FB87-AF43-494A-86DA-3D4F5F3CAA3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4664" y="1945769"/>
              <a:ext cx="1371600" cy="725488"/>
            </a:xfrm>
            <a:prstGeom prst="rect">
              <a:avLst/>
            </a:prstGeom>
            <a:noFill/>
            <a:extLst>
              <a:ext uri="{909E8E84-426E-40DD-AFC4-6F175D3DCCD1}">
                <a14:hiddenFill xmlns:a14="http://schemas.microsoft.com/office/drawing/2010/main">
                  <a:solidFill>
                    <a:srgbClr val="FFFFFF"/>
                  </a:solidFill>
                </a14:hiddenFill>
              </a:ext>
            </a:extLst>
          </p:spPr>
        </p:pic>
        <p:sp>
          <p:nvSpPr>
            <p:cNvPr id="55" name="Text Box 14">
              <a:extLst>
                <a:ext uri="{FF2B5EF4-FFF2-40B4-BE49-F238E27FC236}">
                  <a16:creationId xmlns:a16="http://schemas.microsoft.com/office/drawing/2014/main" id="{ABAB7E9C-3C97-4193-986A-F1DC99493E23}"/>
                </a:ext>
              </a:extLst>
            </p:cNvPr>
            <p:cNvSpPr txBox="1">
              <a:spLocks noChangeArrowheads="1"/>
            </p:cNvSpPr>
            <p:nvPr/>
          </p:nvSpPr>
          <p:spPr bwMode="auto">
            <a:xfrm>
              <a:off x="512765" y="2612519"/>
              <a:ext cx="796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yellow perch</a:t>
              </a:r>
            </a:p>
          </p:txBody>
        </p:sp>
      </p:grpSp>
      <p:grpSp>
        <p:nvGrpSpPr>
          <p:cNvPr id="89" name="Group 88">
            <a:extLst>
              <a:ext uri="{FF2B5EF4-FFF2-40B4-BE49-F238E27FC236}">
                <a16:creationId xmlns:a16="http://schemas.microsoft.com/office/drawing/2014/main" id="{45D0E549-BADC-4F3E-A69A-9F3428591B85}"/>
              </a:ext>
            </a:extLst>
          </p:cNvPr>
          <p:cNvGrpSpPr/>
          <p:nvPr/>
        </p:nvGrpSpPr>
        <p:grpSpPr>
          <a:xfrm>
            <a:off x="6012662" y="1835691"/>
            <a:ext cx="2819400" cy="1171575"/>
            <a:chOff x="4276725" y="73026"/>
            <a:chExt cx="2819400" cy="1171575"/>
          </a:xfrm>
        </p:grpSpPr>
        <p:pic>
          <p:nvPicPr>
            <p:cNvPr id="47" name="Picture 5" descr="C:\Dale's Stuff\Delta Marsh Fisheries\pictures\walleye.jpg">
              <a:extLst>
                <a:ext uri="{FF2B5EF4-FFF2-40B4-BE49-F238E27FC236}">
                  <a16:creationId xmlns:a16="http://schemas.microsoft.com/office/drawing/2014/main" id="{22DC575A-FDF2-4886-95EF-C0DE9FC23D4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76725" y="73026"/>
              <a:ext cx="2819400" cy="1171575"/>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15">
              <a:extLst>
                <a:ext uri="{FF2B5EF4-FFF2-40B4-BE49-F238E27FC236}">
                  <a16:creationId xmlns:a16="http://schemas.microsoft.com/office/drawing/2014/main" id="{D1D6E13E-EF3D-4DDF-B83F-75F05F532CE8}"/>
                </a:ext>
              </a:extLst>
            </p:cNvPr>
            <p:cNvSpPr txBox="1">
              <a:spLocks noChangeArrowheads="1"/>
            </p:cNvSpPr>
            <p:nvPr/>
          </p:nvSpPr>
          <p:spPr bwMode="auto">
            <a:xfrm>
              <a:off x="5403850" y="992188"/>
              <a:ext cx="54133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walleye</a:t>
              </a:r>
              <a:endParaRPr lang="en-US" altLang="en-US" sz="800" b="1">
                <a:solidFill>
                  <a:srgbClr val="000000"/>
                </a:solidFill>
                <a:latin typeface="Garamond" panose="02020404030301010803" pitchFamily="18" charset="0"/>
              </a:endParaRPr>
            </a:p>
          </p:txBody>
        </p:sp>
      </p:grpSp>
      <p:grpSp>
        <p:nvGrpSpPr>
          <p:cNvPr id="102" name="Group 101">
            <a:extLst>
              <a:ext uri="{FF2B5EF4-FFF2-40B4-BE49-F238E27FC236}">
                <a16:creationId xmlns:a16="http://schemas.microsoft.com/office/drawing/2014/main" id="{0ACABBBA-B04C-43F4-A09F-E212085F9D5B}"/>
              </a:ext>
            </a:extLst>
          </p:cNvPr>
          <p:cNvGrpSpPr/>
          <p:nvPr/>
        </p:nvGrpSpPr>
        <p:grpSpPr>
          <a:xfrm>
            <a:off x="3652837" y="1599297"/>
            <a:ext cx="2133600" cy="1068387"/>
            <a:chOff x="4648200" y="1600201"/>
            <a:chExt cx="2133600" cy="1068387"/>
          </a:xfrm>
        </p:grpSpPr>
        <p:pic>
          <p:nvPicPr>
            <p:cNvPr id="48" name="Picture 6" descr="C:\Dale's Stuff\Delta Marsh Fisheries\pictures\white sucker.gif">
              <a:extLst>
                <a:ext uri="{FF2B5EF4-FFF2-40B4-BE49-F238E27FC236}">
                  <a16:creationId xmlns:a16="http://schemas.microsoft.com/office/drawing/2014/main" id="{0A5899B6-52A2-4DF5-B0A9-D8C2EC132D9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1600201"/>
              <a:ext cx="2133600" cy="931863"/>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16">
              <a:extLst>
                <a:ext uri="{FF2B5EF4-FFF2-40B4-BE49-F238E27FC236}">
                  <a16:creationId xmlns:a16="http://schemas.microsoft.com/office/drawing/2014/main" id="{CB3E48EA-8A15-4CD5-88C4-309BA104F129}"/>
                </a:ext>
              </a:extLst>
            </p:cNvPr>
            <p:cNvSpPr txBox="1">
              <a:spLocks noChangeArrowheads="1"/>
            </p:cNvSpPr>
            <p:nvPr/>
          </p:nvSpPr>
          <p:spPr bwMode="auto">
            <a:xfrm>
              <a:off x="5260976" y="2439988"/>
              <a:ext cx="7985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white sucker</a:t>
              </a:r>
              <a:endParaRPr lang="en-US" altLang="en-US" sz="800" b="1">
                <a:solidFill>
                  <a:srgbClr val="000000"/>
                </a:solidFill>
                <a:latin typeface="Garamond" panose="02020404030301010803" pitchFamily="18" charset="0"/>
              </a:endParaRPr>
            </a:p>
          </p:txBody>
        </p:sp>
      </p:grpSp>
      <p:grpSp>
        <p:nvGrpSpPr>
          <p:cNvPr id="101" name="Group 100">
            <a:extLst>
              <a:ext uri="{FF2B5EF4-FFF2-40B4-BE49-F238E27FC236}">
                <a16:creationId xmlns:a16="http://schemas.microsoft.com/office/drawing/2014/main" id="{CE8E38C1-3131-43AE-A2F0-57C8D8E536C1}"/>
              </a:ext>
            </a:extLst>
          </p:cNvPr>
          <p:cNvGrpSpPr/>
          <p:nvPr/>
        </p:nvGrpSpPr>
        <p:grpSpPr>
          <a:xfrm>
            <a:off x="2722271" y="3330623"/>
            <a:ext cx="2455863" cy="925513"/>
            <a:chOff x="1828801" y="1143001"/>
            <a:chExt cx="2455863" cy="925513"/>
          </a:xfrm>
        </p:grpSpPr>
        <p:pic>
          <p:nvPicPr>
            <p:cNvPr id="51" name="Picture 9" descr="C:\Dale's Stuff\Delta Marsh Fisheries\pictures\sauger.gif">
              <a:extLst>
                <a:ext uri="{FF2B5EF4-FFF2-40B4-BE49-F238E27FC236}">
                  <a16:creationId xmlns:a16="http://schemas.microsoft.com/office/drawing/2014/main" id="{67944575-6BCC-486C-8E1E-858A395F462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28801" y="1143001"/>
              <a:ext cx="2455863" cy="9255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17">
              <a:extLst>
                <a:ext uri="{FF2B5EF4-FFF2-40B4-BE49-F238E27FC236}">
                  <a16:creationId xmlns:a16="http://schemas.microsoft.com/office/drawing/2014/main" id="{2162DA57-85C3-4C16-ADF8-FFD8CACC6305}"/>
                </a:ext>
              </a:extLst>
            </p:cNvPr>
            <p:cNvSpPr txBox="1">
              <a:spLocks noChangeArrowheads="1"/>
            </p:cNvSpPr>
            <p:nvPr/>
          </p:nvSpPr>
          <p:spPr bwMode="auto">
            <a:xfrm>
              <a:off x="2755901" y="1839913"/>
              <a:ext cx="5048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sauger</a:t>
              </a:r>
            </a:p>
          </p:txBody>
        </p:sp>
      </p:grpSp>
      <p:grpSp>
        <p:nvGrpSpPr>
          <p:cNvPr id="99" name="Group 98">
            <a:extLst>
              <a:ext uri="{FF2B5EF4-FFF2-40B4-BE49-F238E27FC236}">
                <a16:creationId xmlns:a16="http://schemas.microsoft.com/office/drawing/2014/main" id="{4DDC1DF7-D025-4827-B8A4-7865BB1D6FE2}"/>
              </a:ext>
            </a:extLst>
          </p:cNvPr>
          <p:cNvGrpSpPr/>
          <p:nvPr/>
        </p:nvGrpSpPr>
        <p:grpSpPr>
          <a:xfrm>
            <a:off x="1808161" y="2170687"/>
            <a:ext cx="2085975" cy="1185862"/>
            <a:chOff x="2305844" y="2149476"/>
            <a:chExt cx="2085975" cy="1185862"/>
          </a:xfrm>
        </p:grpSpPr>
        <p:pic>
          <p:nvPicPr>
            <p:cNvPr id="44" name="Picture 2" descr="C:\Dale's Stuff\Delta Marsh Fisheries\pictures\buffalo.gif">
              <a:extLst>
                <a:ext uri="{FF2B5EF4-FFF2-40B4-BE49-F238E27FC236}">
                  <a16:creationId xmlns:a16="http://schemas.microsoft.com/office/drawing/2014/main" id="{F087F5B3-D345-4157-B07D-820000DF6DC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05844" y="2149476"/>
              <a:ext cx="2085975" cy="1008063"/>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18">
              <a:extLst>
                <a:ext uri="{FF2B5EF4-FFF2-40B4-BE49-F238E27FC236}">
                  <a16:creationId xmlns:a16="http://schemas.microsoft.com/office/drawing/2014/main" id="{017FF3ED-565F-4DF3-AFAE-A24A50A711AE}"/>
                </a:ext>
              </a:extLst>
            </p:cNvPr>
            <p:cNvSpPr txBox="1">
              <a:spLocks noChangeArrowheads="1"/>
            </p:cNvSpPr>
            <p:nvPr/>
          </p:nvSpPr>
          <p:spPr bwMode="auto">
            <a:xfrm>
              <a:off x="2984501" y="3106738"/>
              <a:ext cx="10318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bigmouth buffalo</a:t>
              </a:r>
            </a:p>
          </p:txBody>
        </p:sp>
      </p:grpSp>
      <p:grpSp>
        <p:nvGrpSpPr>
          <p:cNvPr id="94" name="Group 93">
            <a:extLst>
              <a:ext uri="{FF2B5EF4-FFF2-40B4-BE49-F238E27FC236}">
                <a16:creationId xmlns:a16="http://schemas.microsoft.com/office/drawing/2014/main" id="{756B8701-4F91-4879-A228-1C69E9BC4DFD}"/>
              </a:ext>
            </a:extLst>
          </p:cNvPr>
          <p:cNvGrpSpPr/>
          <p:nvPr/>
        </p:nvGrpSpPr>
        <p:grpSpPr>
          <a:xfrm>
            <a:off x="332686" y="3489229"/>
            <a:ext cx="2743200" cy="1516063"/>
            <a:chOff x="1752600" y="3352800"/>
            <a:chExt cx="2743200" cy="1516063"/>
          </a:xfrm>
        </p:grpSpPr>
        <p:pic>
          <p:nvPicPr>
            <p:cNvPr id="60" name="Picture 19" descr="C:\Dale's Stuff\Delta Marsh Fisheries\pictures\drum.gif">
              <a:extLst>
                <a:ext uri="{FF2B5EF4-FFF2-40B4-BE49-F238E27FC236}">
                  <a16:creationId xmlns:a16="http://schemas.microsoft.com/office/drawing/2014/main" id="{99BF4FCB-06C6-4F9C-BCB8-DED9E593D5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52600" y="3352800"/>
              <a:ext cx="2743200" cy="1506538"/>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20">
              <a:extLst>
                <a:ext uri="{FF2B5EF4-FFF2-40B4-BE49-F238E27FC236}">
                  <a16:creationId xmlns:a16="http://schemas.microsoft.com/office/drawing/2014/main" id="{B09B4806-2DD8-4F90-B64F-2D745697ABCF}"/>
                </a:ext>
              </a:extLst>
            </p:cNvPr>
            <p:cNvSpPr txBox="1">
              <a:spLocks noChangeArrowheads="1"/>
            </p:cNvSpPr>
            <p:nvPr/>
          </p:nvSpPr>
          <p:spPr bwMode="auto">
            <a:xfrm>
              <a:off x="2746376" y="4640263"/>
              <a:ext cx="981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latin typeface="Garamond" panose="02020404030301010803" pitchFamily="18" charset="0"/>
                </a:rPr>
                <a:t>freshwater drum</a:t>
              </a:r>
            </a:p>
          </p:txBody>
        </p:sp>
      </p:grpSp>
      <p:grpSp>
        <p:nvGrpSpPr>
          <p:cNvPr id="93" name="Group 92">
            <a:extLst>
              <a:ext uri="{FF2B5EF4-FFF2-40B4-BE49-F238E27FC236}">
                <a16:creationId xmlns:a16="http://schemas.microsoft.com/office/drawing/2014/main" id="{1C6195C4-C4E1-4922-A1D7-238934AB32D1}"/>
              </a:ext>
            </a:extLst>
          </p:cNvPr>
          <p:cNvGrpSpPr/>
          <p:nvPr/>
        </p:nvGrpSpPr>
        <p:grpSpPr>
          <a:xfrm>
            <a:off x="4622510" y="4044856"/>
            <a:ext cx="1219200" cy="846136"/>
            <a:chOff x="5053013" y="3751264"/>
            <a:chExt cx="1219200" cy="846136"/>
          </a:xfrm>
        </p:grpSpPr>
        <p:pic>
          <p:nvPicPr>
            <p:cNvPr id="62" name="Picture 21" descr="C:\Dale's Stuff\Delta Marsh Fisheries\pictures\rockbass.gif">
              <a:extLst>
                <a:ext uri="{FF2B5EF4-FFF2-40B4-BE49-F238E27FC236}">
                  <a16:creationId xmlns:a16="http://schemas.microsoft.com/office/drawing/2014/main" id="{EE21B8A8-3CB3-4F02-B064-DFC29B3DD76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53013" y="3751264"/>
              <a:ext cx="1219200" cy="661987"/>
            </a:xfrm>
            <a:prstGeom prst="rect">
              <a:avLst/>
            </a:prstGeom>
            <a:noFill/>
            <a:extLst>
              <a:ext uri="{909E8E84-426E-40DD-AFC4-6F175D3DCCD1}">
                <a14:hiddenFill xmlns:a14="http://schemas.microsoft.com/office/drawing/2010/main">
                  <a:solidFill>
                    <a:srgbClr val="FFFFFF"/>
                  </a:solidFill>
                </a14:hiddenFill>
              </a:ext>
            </a:extLst>
          </p:spPr>
        </p:pic>
        <p:sp>
          <p:nvSpPr>
            <p:cNvPr id="63" name="Text Box 22">
              <a:extLst>
                <a:ext uri="{FF2B5EF4-FFF2-40B4-BE49-F238E27FC236}">
                  <a16:creationId xmlns:a16="http://schemas.microsoft.com/office/drawing/2014/main" id="{7CAE6BBF-8071-4150-8C8C-6FCA32CE402B}"/>
                </a:ext>
              </a:extLst>
            </p:cNvPr>
            <p:cNvSpPr txBox="1">
              <a:spLocks noChangeArrowheads="1"/>
            </p:cNvSpPr>
            <p:nvPr/>
          </p:nvSpPr>
          <p:spPr bwMode="auto">
            <a:xfrm>
              <a:off x="5129213" y="4368800"/>
              <a:ext cx="6397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rock bass</a:t>
              </a:r>
              <a:endParaRPr lang="en-US" altLang="en-US" sz="800" b="1">
                <a:solidFill>
                  <a:srgbClr val="000000"/>
                </a:solidFill>
                <a:latin typeface="Garamond" panose="02020404030301010803" pitchFamily="18" charset="0"/>
              </a:endParaRPr>
            </a:p>
          </p:txBody>
        </p:sp>
      </p:grpSp>
      <p:grpSp>
        <p:nvGrpSpPr>
          <p:cNvPr id="97" name="Group 96">
            <a:extLst>
              <a:ext uri="{FF2B5EF4-FFF2-40B4-BE49-F238E27FC236}">
                <a16:creationId xmlns:a16="http://schemas.microsoft.com/office/drawing/2014/main" id="{74B8C7CC-820F-47EE-B74E-4E4C9F060E24}"/>
              </a:ext>
            </a:extLst>
          </p:cNvPr>
          <p:cNvGrpSpPr/>
          <p:nvPr/>
        </p:nvGrpSpPr>
        <p:grpSpPr>
          <a:xfrm>
            <a:off x="4976257" y="2683416"/>
            <a:ext cx="1143000" cy="663575"/>
            <a:chOff x="5267325" y="2786063"/>
            <a:chExt cx="1143000" cy="663575"/>
          </a:xfrm>
        </p:grpSpPr>
        <p:pic>
          <p:nvPicPr>
            <p:cNvPr id="64" name="Picture 23" descr="C:\Dale's Stuff\Delta Marsh Fisheries\pictures\mooneye.gif">
              <a:extLst>
                <a:ext uri="{FF2B5EF4-FFF2-40B4-BE49-F238E27FC236}">
                  <a16:creationId xmlns:a16="http://schemas.microsoft.com/office/drawing/2014/main" id="{A9D5AD11-DE88-43D7-B4FB-DA4212E46870}"/>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67325" y="2786063"/>
              <a:ext cx="1143000" cy="519112"/>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24">
              <a:extLst>
                <a:ext uri="{FF2B5EF4-FFF2-40B4-BE49-F238E27FC236}">
                  <a16:creationId xmlns:a16="http://schemas.microsoft.com/office/drawing/2014/main" id="{0B95AF14-AA4A-4300-82B3-DA00DF5269D5}"/>
                </a:ext>
              </a:extLst>
            </p:cNvPr>
            <p:cNvSpPr txBox="1">
              <a:spLocks noChangeArrowheads="1"/>
            </p:cNvSpPr>
            <p:nvPr/>
          </p:nvSpPr>
          <p:spPr bwMode="auto">
            <a:xfrm>
              <a:off x="5543551" y="3221038"/>
              <a:ext cx="627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latin typeface="Garamond" panose="02020404030301010803" pitchFamily="18" charset="0"/>
                </a:rPr>
                <a:t>mooneye</a:t>
              </a:r>
              <a:endParaRPr lang="en-US" altLang="en-US" sz="800" b="1" dirty="0">
                <a:solidFill>
                  <a:srgbClr val="000000"/>
                </a:solidFill>
                <a:latin typeface="Garamond" panose="02020404030301010803" pitchFamily="18" charset="0"/>
              </a:endParaRPr>
            </a:p>
          </p:txBody>
        </p:sp>
      </p:grpSp>
      <p:grpSp>
        <p:nvGrpSpPr>
          <p:cNvPr id="96" name="Group 95">
            <a:extLst>
              <a:ext uri="{FF2B5EF4-FFF2-40B4-BE49-F238E27FC236}">
                <a16:creationId xmlns:a16="http://schemas.microsoft.com/office/drawing/2014/main" id="{91B7106D-4422-4100-ACFC-3E8D11CF6032}"/>
              </a:ext>
            </a:extLst>
          </p:cNvPr>
          <p:cNvGrpSpPr/>
          <p:nvPr/>
        </p:nvGrpSpPr>
        <p:grpSpPr>
          <a:xfrm>
            <a:off x="5460208" y="3466755"/>
            <a:ext cx="1042988" cy="376238"/>
            <a:chOff x="6623050" y="2514600"/>
            <a:chExt cx="1042988" cy="376238"/>
          </a:xfrm>
        </p:grpSpPr>
        <p:pic>
          <p:nvPicPr>
            <p:cNvPr id="52" name="Picture 10" descr="A:\Brook Stickleback Card_files\bstb.gif">
              <a:extLst>
                <a:ext uri="{FF2B5EF4-FFF2-40B4-BE49-F238E27FC236}">
                  <a16:creationId xmlns:a16="http://schemas.microsoft.com/office/drawing/2014/main" id="{92721386-3392-426B-9CAA-00FA4FF32D0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0" y="2514600"/>
              <a:ext cx="438150" cy="1397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 Box 25">
              <a:extLst>
                <a:ext uri="{FF2B5EF4-FFF2-40B4-BE49-F238E27FC236}">
                  <a16:creationId xmlns:a16="http://schemas.microsoft.com/office/drawing/2014/main" id="{D2F560BF-7A92-49EC-B496-84C14A1E74C9}"/>
                </a:ext>
              </a:extLst>
            </p:cNvPr>
            <p:cNvSpPr txBox="1">
              <a:spLocks noChangeArrowheads="1"/>
            </p:cNvSpPr>
            <p:nvPr/>
          </p:nvSpPr>
          <p:spPr bwMode="auto">
            <a:xfrm>
              <a:off x="6623050" y="2662238"/>
              <a:ext cx="1042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brook stickleback</a:t>
              </a:r>
              <a:endParaRPr lang="en-US" altLang="en-US" sz="800" b="1">
                <a:solidFill>
                  <a:srgbClr val="000000"/>
                </a:solidFill>
                <a:latin typeface="Garamond" panose="02020404030301010803" pitchFamily="18" charset="0"/>
              </a:endParaRPr>
            </a:p>
          </p:txBody>
        </p:sp>
      </p:grpSp>
      <p:grpSp>
        <p:nvGrpSpPr>
          <p:cNvPr id="95" name="Group 94">
            <a:extLst>
              <a:ext uri="{FF2B5EF4-FFF2-40B4-BE49-F238E27FC236}">
                <a16:creationId xmlns:a16="http://schemas.microsoft.com/office/drawing/2014/main" id="{EF52D255-5895-4101-B281-F1EE66DC78A6}"/>
              </a:ext>
            </a:extLst>
          </p:cNvPr>
          <p:cNvGrpSpPr/>
          <p:nvPr/>
        </p:nvGrpSpPr>
        <p:grpSpPr>
          <a:xfrm>
            <a:off x="6561139" y="3298826"/>
            <a:ext cx="877887" cy="384174"/>
            <a:chOff x="6561139" y="3298826"/>
            <a:chExt cx="877887" cy="384174"/>
          </a:xfrm>
        </p:grpSpPr>
        <p:pic>
          <p:nvPicPr>
            <p:cNvPr id="67" name="Picture 26" descr="A:\Fathead Minnow Card_files\fhmn.gif">
              <a:extLst>
                <a:ext uri="{FF2B5EF4-FFF2-40B4-BE49-F238E27FC236}">
                  <a16:creationId xmlns:a16="http://schemas.microsoft.com/office/drawing/2014/main" id="{9D501B95-7DA5-4B25-851B-9E02EC750CB9}"/>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83389" y="3298826"/>
              <a:ext cx="490537" cy="174625"/>
            </a:xfrm>
            <a:prstGeom prst="rect">
              <a:avLst/>
            </a:prstGeom>
            <a:noFill/>
            <a:extLst>
              <a:ext uri="{909E8E84-426E-40DD-AFC4-6F175D3DCCD1}">
                <a14:hiddenFill xmlns:a14="http://schemas.microsoft.com/office/drawing/2010/main">
                  <a:solidFill>
                    <a:srgbClr val="FFFFFF"/>
                  </a:solidFill>
                </a14:hiddenFill>
              </a:ext>
            </a:extLst>
          </p:spPr>
        </p:pic>
        <p:sp>
          <p:nvSpPr>
            <p:cNvPr id="68" name="Text Box 27">
              <a:extLst>
                <a:ext uri="{FF2B5EF4-FFF2-40B4-BE49-F238E27FC236}">
                  <a16:creationId xmlns:a16="http://schemas.microsoft.com/office/drawing/2014/main" id="{F4791537-7B41-4FC0-A795-8F1E447F68E1}"/>
                </a:ext>
              </a:extLst>
            </p:cNvPr>
            <p:cNvSpPr txBox="1">
              <a:spLocks noChangeArrowheads="1"/>
            </p:cNvSpPr>
            <p:nvPr/>
          </p:nvSpPr>
          <p:spPr bwMode="auto">
            <a:xfrm>
              <a:off x="6561139" y="3468688"/>
              <a:ext cx="87788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800" b="1" dirty="0">
                  <a:solidFill>
                    <a:srgbClr val="000000"/>
                  </a:solidFill>
                  <a:latin typeface="Garamond" panose="02020404030301010803" pitchFamily="18" charset="0"/>
                </a:rPr>
                <a:t>fathead minnow</a:t>
              </a:r>
            </a:p>
          </p:txBody>
        </p:sp>
      </p:grpSp>
      <p:grpSp>
        <p:nvGrpSpPr>
          <p:cNvPr id="88" name="Group 87">
            <a:extLst>
              <a:ext uri="{FF2B5EF4-FFF2-40B4-BE49-F238E27FC236}">
                <a16:creationId xmlns:a16="http://schemas.microsoft.com/office/drawing/2014/main" id="{403D6122-109C-4D95-8FDF-386C136E3B4F}"/>
              </a:ext>
            </a:extLst>
          </p:cNvPr>
          <p:cNvGrpSpPr/>
          <p:nvPr/>
        </p:nvGrpSpPr>
        <p:grpSpPr>
          <a:xfrm>
            <a:off x="7760257" y="3024903"/>
            <a:ext cx="1981200" cy="1003299"/>
            <a:chOff x="8021638" y="2589214"/>
            <a:chExt cx="1981200" cy="1003299"/>
          </a:xfrm>
        </p:grpSpPr>
        <p:pic>
          <p:nvPicPr>
            <p:cNvPr id="49" name="Picture 7" descr="C:\Dale's Stuff\Delta Marsh Fisheries\pictures\bullhead.gif">
              <a:extLst>
                <a:ext uri="{FF2B5EF4-FFF2-40B4-BE49-F238E27FC236}">
                  <a16:creationId xmlns:a16="http://schemas.microsoft.com/office/drawing/2014/main" id="{13A306D4-E9BA-4FD2-B628-F7F98C111B4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21638" y="2589214"/>
              <a:ext cx="1981200" cy="866775"/>
            </a:xfrm>
            <a:prstGeom prst="rect">
              <a:avLst/>
            </a:prstGeom>
            <a:noFill/>
            <a:extLst>
              <a:ext uri="{909E8E84-426E-40DD-AFC4-6F175D3DCCD1}">
                <a14:hiddenFill xmlns:a14="http://schemas.microsoft.com/office/drawing/2010/main">
                  <a:solidFill>
                    <a:srgbClr val="FFFFFF"/>
                  </a:solidFill>
                </a14:hiddenFill>
              </a:ext>
            </a:extLst>
          </p:spPr>
        </p:pic>
        <p:sp>
          <p:nvSpPr>
            <p:cNvPr id="69" name="Text Box 28">
              <a:extLst>
                <a:ext uri="{FF2B5EF4-FFF2-40B4-BE49-F238E27FC236}">
                  <a16:creationId xmlns:a16="http://schemas.microsoft.com/office/drawing/2014/main" id="{815A64B6-4146-4C54-AA90-D6BF22CF4492}"/>
                </a:ext>
              </a:extLst>
            </p:cNvPr>
            <p:cNvSpPr txBox="1">
              <a:spLocks noChangeArrowheads="1"/>
            </p:cNvSpPr>
            <p:nvPr/>
          </p:nvSpPr>
          <p:spPr bwMode="auto">
            <a:xfrm>
              <a:off x="8337550" y="3363913"/>
              <a:ext cx="89693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black bullhead</a:t>
              </a:r>
              <a:endParaRPr lang="en-US" altLang="en-US" sz="800" b="1">
                <a:solidFill>
                  <a:srgbClr val="000000"/>
                </a:solidFill>
                <a:latin typeface="Garamond" panose="02020404030301010803" pitchFamily="18" charset="0"/>
              </a:endParaRPr>
            </a:p>
          </p:txBody>
        </p:sp>
      </p:grpSp>
      <p:grpSp>
        <p:nvGrpSpPr>
          <p:cNvPr id="86" name="Group 85">
            <a:extLst>
              <a:ext uri="{FF2B5EF4-FFF2-40B4-BE49-F238E27FC236}">
                <a16:creationId xmlns:a16="http://schemas.microsoft.com/office/drawing/2014/main" id="{ABA16A1D-27B6-471F-9D41-065436AE6926}"/>
              </a:ext>
            </a:extLst>
          </p:cNvPr>
          <p:cNvGrpSpPr/>
          <p:nvPr/>
        </p:nvGrpSpPr>
        <p:grpSpPr>
          <a:xfrm>
            <a:off x="9120745" y="3723361"/>
            <a:ext cx="2408237" cy="1055687"/>
            <a:chOff x="7948614" y="3632201"/>
            <a:chExt cx="2408237" cy="1055687"/>
          </a:xfrm>
        </p:grpSpPr>
        <p:pic>
          <p:nvPicPr>
            <p:cNvPr id="70" name="Picture 29" descr="C:\Dale's Stuff\Delta Marsh Fisheries\pictures\shorthead redhorese.gif">
              <a:extLst>
                <a:ext uri="{FF2B5EF4-FFF2-40B4-BE49-F238E27FC236}">
                  <a16:creationId xmlns:a16="http://schemas.microsoft.com/office/drawing/2014/main" id="{55D12DF7-688C-4FEA-8E7A-A7193F62B401}"/>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48614" y="3632201"/>
              <a:ext cx="2408237" cy="923925"/>
            </a:xfrm>
            <a:prstGeom prst="rect">
              <a:avLst/>
            </a:prstGeom>
            <a:noFill/>
            <a:extLst>
              <a:ext uri="{909E8E84-426E-40DD-AFC4-6F175D3DCCD1}">
                <a14:hiddenFill xmlns:a14="http://schemas.microsoft.com/office/drawing/2010/main">
                  <a:solidFill>
                    <a:srgbClr val="FFFFFF"/>
                  </a:solidFill>
                </a14:hiddenFill>
              </a:ext>
            </a:extLst>
          </p:spPr>
        </p:pic>
        <p:sp>
          <p:nvSpPr>
            <p:cNvPr id="71" name="Text Box 30">
              <a:extLst>
                <a:ext uri="{FF2B5EF4-FFF2-40B4-BE49-F238E27FC236}">
                  <a16:creationId xmlns:a16="http://schemas.microsoft.com/office/drawing/2014/main" id="{8096580F-F923-4777-B6AD-4930A52F8236}"/>
                </a:ext>
              </a:extLst>
            </p:cNvPr>
            <p:cNvSpPr txBox="1">
              <a:spLocks noChangeArrowheads="1"/>
            </p:cNvSpPr>
            <p:nvPr/>
          </p:nvSpPr>
          <p:spPr bwMode="auto">
            <a:xfrm>
              <a:off x="8305800" y="4459288"/>
              <a:ext cx="18176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900" b="1" dirty="0">
                  <a:solidFill>
                    <a:srgbClr val="000000"/>
                  </a:solidFill>
                  <a:latin typeface="Garamond" panose="02020404030301010803" pitchFamily="18" charset="0"/>
                </a:rPr>
                <a:t>shorthead redhorse sucker</a:t>
              </a:r>
              <a:endParaRPr lang="en-US" altLang="en-US" sz="800" b="1" dirty="0">
                <a:solidFill>
                  <a:srgbClr val="000000"/>
                </a:solidFill>
                <a:latin typeface="Garamond" panose="02020404030301010803" pitchFamily="18" charset="0"/>
              </a:endParaRPr>
            </a:p>
          </p:txBody>
        </p:sp>
      </p:grpSp>
      <p:grpSp>
        <p:nvGrpSpPr>
          <p:cNvPr id="85" name="Group 84">
            <a:extLst>
              <a:ext uri="{FF2B5EF4-FFF2-40B4-BE49-F238E27FC236}">
                <a16:creationId xmlns:a16="http://schemas.microsoft.com/office/drawing/2014/main" id="{61779173-9140-4203-9AA2-BE1388B24F9B}"/>
              </a:ext>
            </a:extLst>
          </p:cNvPr>
          <p:cNvGrpSpPr/>
          <p:nvPr/>
        </p:nvGrpSpPr>
        <p:grpSpPr>
          <a:xfrm>
            <a:off x="5786437" y="5272631"/>
            <a:ext cx="3019425" cy="781049"/>
            <a:chOff x="7354889" y="173039"/>
            <a:chExt cx="3019425" cy="781049"/>
          </a:xfrm>
        </p:grpSpPr>
        <p:pic>
          <p:nvPicPr>
            <p:cNvPr id="53" name="Picture 11" descr="A:\Burbot Card_files\burb.gif">
              <a:extLst>
                <a:ext uri="{FF2B5EF4-FFF2-40B4-BE49-F238E27FC236}">
                  <a16:creationId xmlns:a16="http://schemas.microsoft.com/office/drawing/2014/main" id="{187074C0-7258-4D30-89FD-C97B55177111}"/>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54889" y="173039"/>
              <a:ext cx="3019425" cy="657225"/>
            </a:xfrm>
            <a:prstGeom prst="rect">
              <a:avLst/>
            </a:prstGeom>
            <a:noFill/>
            <a:extLst>
              <a:ext uri="{909E8E84-426E-40DD-AFC4-6F175D3DCCD1}">
                <a14:hiddenFill xmlns:a14="http://schemas.microsoft.com/office/drawing/2010/main">
                  <a:solidFill>
                    <a:srgbClr val="FFFFFF"/>
                  </a:solidFill>
                </a14:hiddenFill>
              </a:ext>
            </a:extLst>
          </p:spPr>
        </p:pic>
        <p:sp>
          <p:nvSpPr>
            <p:cNvPr id="72" name="Text Box 31">
              <a:extLst>
                <a:ext uri="{FF2B5EF4-FFF2-40B4-BE49-F238E27FC236}">
                  <a16:creationId xmlns:a16="http://schemas.microsoft.com/office/drawing/2014/main" id="{4BA34AD5-6245-4CC8-8865-EF49BDFF6445}"/>
                </a:ext>
              </a:extLst>
            </p:cNvPr>
            <p:cNvSpPr txBox="1">
              <a:spLocks noChangeArrowheads="1"/>
            </p:cNvSpPr>
            <p:nvPr/>
          </p:nvSpPr>
          <p:spPr bwMode="auto">
            <a:xfrm>
              <a:off x="8604251" y="725488"/>
              <a:ext cx="5111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latin typeface="Garamond" panose="02020404030301010803" pitchFamily="18" charset="0"/>
                </a:rPr>
                <a:t>burbot</a:t>
              </a:r>
              <a:endParaRPr lang="en-US" altLang="en-US" sz="800" b="1" dirty="0">
                <a:solidFill>
                  <a:srgbClr val="000000"/>
                </a:solidFill>
                <a:latin typeface="Garamond" panose="02020404030301010803" pitchFamily="18" charset="0"/>
              </a:endParaRPr>
            </a:p>
          </p:txBody>
        </p:sp>
      </p:grpSp>
      <p:grpSp>
        <p:nvGrpSpPr>
          <p:cNvPr id="3" name="Group 2">
            <a:extLst>
              <a:ext uri="{FF2B5EF4-FFF2-40B4-BE49-F238E27FC236}">
                <a16:creationId xmlns:a16="http://schemas.microsoft.com/office/drawing/2014/main" id="{C4F3350C-D958-4D20-AF5E-8FB55688DA53}"/>
              </a:ext>
            </a:extLst>
          </p:cNvPr>
          <p:cNvGrpSpPr/>
          <p:nvPr/>
        </p:nvGrpSpPr>
        <p:grpSpPr>
          <a:xfrm>
            <a:off x="8859838" y="4836039"/>
            <a:ext cx="3105150" cy="1422399"/>
            <a:chOff x="8886825" y="4827587"/>
            <a:chExt cx="3105150" cy="1422399"/>
          </a:xfrm>
        </p:grpSpPr>
        <p:pic>
          <p:nvPicPr>
            <p:cNvPr id="50" name="Picture 8" descr="C:\Dale's Stuff\Delta Marsh Fisheries\pictures\carp.gif">
              <a:extLst>
                <a:ext uri="{FF2B5EF4-FFF2-40B4-BE49-F238E27FC236}">
                  <a16:creationId xmlns:a16="http://schemas.microsoft.com/office/drawing/2014/main" id="{DAAC9FB6-139F-4B9F-B2F5-72836179998E}"/>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86825" y="4827587"/>
              <a:ext cx="3105150" cy="1374775"/>
            </a:xfrm>
            <a:prstGeom prst="rect">
              <a:avLst/>
            </a:prstGeom>
            <a:noFill/>
            <a:extLst>
              <a:ext uri="{909E8E84-426E-40DD-AFC4-6F175D3DCCD1}">
                <a14:hiddenFill xmlns:a14="http://schemas.microsoft.com/office/drawing/2010/main">
                  <a:solidFill>
                    <a:srgbClr val="FFFFFF"/>
                  </a:solidFill>
                </a14:hiddenFill>
              </a:ext>
            </a:extLst>
          </p:spPr>
        </p:pic>
        <p:sp>
          <p:nvSpPr>
            <p:cNvPr id="73" name="Text Box 32">
              <a:extLst>
                <a:ext uri="{FF2B5EF4-FFF2-40B4-BE49-F238E27FC236}">
                  <a16:creationId xmlns:a16="http://schemas.microsoft.com/office/drawing/2014/main" id="{43A192BD-7B17-412B-936C-7470133F17BB}"/>
                </a:ext>
              </a:extLst>
            </p:cNvPr>
            <p:cNvSpPr txBox="1">
              <a:spLocks noChangeArrowheads="1"/>
            </p:cNvSpPr>
            <p:nvPr/>
          </p:nvSpPr>
          <p:spPr bwMode="auto">
            <a:xfrm>
              <a:off x="9712325" y="6021386"/>
              <a:ext cx="3952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latin typeface="Garamond" panose="02020404030301010803" pitchFamily="18" charset="0"/>
                </a:rPr>
                <a:t>carp</a:t>
              </a:r>
              <a:endParaRPr lang="en-US" altLang="en-US" sz="800" b="1" dirty="0">
                <a:solidFill>
                  <a:srgbClr val="000000"/>
                </a:solidFill>
                <a:latin typeface="Garamond" panose="02020404030301010803" pitchFamily="18" charset="0"/>
              </a:endParaRPr>
            </a:p>
          </p:txBody>
        </p:sp>
      </p:grpSp>
      <p:grpSp>
        <p:nvGrpSpPr>
          <p:cNvPr id="84" name="Group 83">
            <a:extLst>
              <a:ext uri="{FF2B5EF4-FFF2-40B4-BE49-F238E27FC236}">
                <a16:creationId xmlns:a16="http://schemas.microsoft.com/office/drawing/2014/main" id="{3C7874D0-B187-466A-B3DE-29F915024A5F}"/>
              </a:ext>
            </a:extLst>
          </p:cNvPr>
          <p:cNvGrpSpPr/>
          <p:nvPr/>
        </p:nvGrpSpPr>
        <p:grpSpPr>
          <a:xfrm>
            <a:off x="118824" y="4593235"/>
            <a:ext cx="5964238" cy="1643063"/>
            <a:chOff x="-19050" y="4697628"/>
            <a:chExt cx="5964238" cy="1643063"/>
          </a:xfrm>
        </p:grpSpPr>
        <p:pic>
          <p:nvPicPr>
            <p:cNvPr id="46" name="Picture 4" descr="C:\Dale's Stuff\Delta Marsh Fisheries\pictures\pike.jpg">
              <a:extLst>
                <a:ext uri="{FF2B5EF4-FFF2-40B4-BE49-F238E27FC236}">
                  <a16:creationId xmlns:a16="http://schemas.microsoft.com/office/drawing/2014/main" id="{48660A10-834A-45DD-AE2C-01363EDE05C0}"/>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050" y="4697628"/>
              <a:ext cx="5964238" cy="1643063"/>
            </a:xfrm>
            <a:prstGeom prst="rect">
              <a:avLst/>
            </a:prstGeom>
            <a:noFill/>
            <a:extLst>
              <a:ext uri="{909E8E84-426E-40DD-AFC4-6F175D3DCCD1}">
                <a14:hiddenFill xmlns:a14="http://schemas.microsoft.com/office/drawing/2010/main">
                  <a:solidFill>
                    <a:srgbClr val="FFFFFF"/>
                  </a:solidFill>
                </a14:hiddenFill>
              </a:ext>
            </a:extLst>
          </p:spPr>
        </p:pic>
        <p:sp>
          <p:nvSpPr>
            <p:cNvPr id="74" name="Text Box 33">
              <a:extLst>
                <a:ext uri="{FF2B5EF4-FFF2-40B4-BE49-F238E27FC236}">
                  <a16:creationId xmlns:a16="http://schemas.microsoft.com/office/drawing/2014/main" id="{C4758236-7749-457C-983F-D0FC8BA95BE5}"/>
                </a:ext>
              </a:extLst>
            </p:cNvPr>
            <p:cNvSpPr txBox="1">
              <a:spLocks noChangeArrowheads="1"/>
            </p:cNvSpPr>
            <p:nvPr/>
          </p:nvSpPr>
          <p:spPr bwMode="auto">
            <a:xfrm>
              <a:off x="1704286" y="5900015"/>
              <a:ext cx="8429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northern pike</a:t>
              </a:r>
              <a:endParaRPr lang="en-US" altLang="en-US" sz="800" b="1">
                <a:solidFill>
                  <a:srgbClr val="000000"/>
                </a:solidFill>
                <a:latin typeface="Garamond" panose="02020404030301010803" pitchFamily="18" charset="0"/>
              </a:endParaRPr>
            </a:p>
          </p:txBody>
        </p:sp>
      </p:grpSp>
      <p:grpSp>
        <p:nvGrpSpPr>
          <p:cNvPr id="98" name="Group 97">
            <a:extLst>
              <a:ext uri="{FF2B5EF4-FFF2-40B4-BE49-F238E27FC236}">
                <a16:creationId xmlns:a16="http://schemas.microsoft.com/office/drawing/2014/main" id="{9E3D0ECB-6E2D-4C15-9C23-867DECA9CD34}"/>
              </a:ext>
            </a:extLst>
          </p:cNvPr>
          <p:cNvGrpSpPr/>
          <p:nvPr/>
        </p:nvGrpSpPr>
        <p:grpSpPr>
          <a:xfrm>
            <a:off x="8121149" y="4232935"/>
            <a:ext cx="847725" cy="388937"/>
            <a:chOff x="4206876" y="3192463"/>
            <a:chExt cx="847725" cy="388937"/>
          </a:xfrm>
        </p:grpSpPr>
        <p:pic>
          <p:nvPicPr>
            <p:cNvPr id="75" name="Picture 34" descr="A:\Johnny Darter Card_files\jndr.gif">
              <a:extLst>
                <a:ext uri="{FF2B5EF4-FFF2-40B4-BE49-F238E27FC236}">
                  <a16:creationId xmlns:a16="http://schemas.microsoft.com/office/drawing/2014/main" id="{60AA2BAC-DBFC-40AA-89E0-C6EE621FCDE7}"/>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03725" y="3192463"/>
              <a:ext cx="528638" cy="190500"/>
            </a:xfrm>
            <a:prstGeom prst="rect">
              <a:avLst/>
            </a:prstGeom>
            <a:noFill/>
            <a:extLst>
              <a:ext uri="{909E8E84-426E-40DD-AFC4-6F175D3DCCD1}">
                <a14:hiddenFill xmlns:a14="http://schemas.microsoft.com/office/drawing/2010/main">
                  <a:solidFill>
                    <a:srgbClr val="FFFFFF"/>
                  </a:solidFill>
                </a14:hiddenFill>
              </a:ext>
            </a:extLst>
          </p:spPr>
        </p:pic>
        <p:sp>
          <p:nvSpPr>
            <p:cNvPr id="76" name="Text Box 35">
              <a:extLst>
                <a:ext uri="{FF2B5EF4-FFF2-40B4-BE49-F238E27FC236}">
                  <a16:creationId xmlns:a16="http://schemas.microsoft.com/office/drawing/2014/main" id="{C8382446-EC51-4120-A2D5-FA9AA0EC7C6B}"/>
                </a:ext>
              </a:extLst>
            </p:cNvPr>
            <p:cNvSpPr txBox="1">
              <a:spLocks noChangeArrowheads="1"/>
            </p:cNvSpPr>
            <p:nvPr/>
          </p:nvSpPr>
          <p:spPr bwMode="auto">
            <a:xfrm>
              <a:off x="4206876" y="3352800"/>
              <a:ext cx="847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Johnny darter</a:t>
              </a:r>
              <a:endParaRPr lang="en-US" altLang="en-US" sz="900">
                <a:solidFill>
                  <a:srgbClr val="000000"/>
                </a:solidFill>
                <a:latin typeface="Garamond" panose="02020404030301010803" pitchFamily="18" charset="0"/>
              </a:endParaRPr>
            </a:p>
          </p:txBody>
        </p:sp>
      </p:grpSp>
      <p:grpSp>
        <p:nvGrpSpPr>
          <p:cNvPr id="91" name="Group 90">
            <a:extLst>
              <a:ext uri="{FF2B5EF4-FFF2-40B4-BE49-F238E27FC236}">
                <a16:creationId xmlns:a16="http://schemas.microsoft.com/office/drawing/2014/main" id="{5C7D0E7C-B269-4BAC-8B0E-E607E57B68DB}"/>
              </a:ext>
            </a:extLst>
          </p:cNvPr>
          <p:cNvGrpSpPr/>
          <p:nvPr/>
        </p:nvGrpSpPr>
        <p:grpSpPr>
          <a:xfrm>
            <a:off x="5851263" y="4708173"/>
            <a:ext cx="738188" cy="433387"/>
            <a:chOff x="4495800" y="1295401"/>
            <a:chExt cx="738188" cy="433387"/>
          </a:xfrm>
        </p:grpSpPr>
        <p:pic>
          <p:nvPicPr>
            <p:cNvPr id="77" name="Picture 36" descr="A:\Northern Logperch Card_files\nolp.gif">
              <a:extLst>
                <a:ext uri="{FF2B5EF4-FFF2-40B4-BE49-F238E27FC236}">
                  <a16:creationId xmlns:a16="http://schemas.microsoft.com/office/drawing/2014/main" id="{36BB5559-D2E3-46C4-945D-89B1E166D767}"/>
                </a:ext>
              </a:extLst>
            </p:cNvPr>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95800" y="1295401"/>
              <a:ext cx="738188" cy="263525"/>
            </a:xfrm>
            <a:prstGeom prst="rect">
              <a:avLst/>
            </a:prstGeom>
            <a:noFill/>
            <a:extLst>
              <a:ext uri="{909E8E84-426E-40DD-AFC4-6F175D3DCCD1}">
                <a14:hiddenFill xmlns:a14="http://schemas.microsoft.com/office/drawing/2010/main">
                  <a:solidFill>
                    <a:srgbClr val="FFFFFF"/>
                  </a:solidFill>
                </a14:hiddenFill>
              </a:ext>
            </a:extLst>
          </p:spPr>
        </p:pic>
        <p:sp>
          <p:nvSpPr>
            <p:cNvPr id="78" name="Text Box 37">
              <a:extLst>
                <a:ext uri="{FF2B5EF4-FFF2-40B4-BE49-F238E27FC236}">
                  <a16:creationId xmlns:a16="http://schemas.microsoft.com/office/drawing/2014/main" id="{EF2B41E1-845D-4A5D-A3A7-060036D10471}"/>
                </a:ext>
              </a:extLst>
            </p:cNvPr>
            <p:cNvSpPr txBox="1">
              <a:spLocks noChangeArrowheads="1"/>
            </p:cNvSpPr>
            <p:nvPr/>
          </p:nvSpPr>
          <p:spPr bwMode="auto">
            <a:xfrm>
              <a:off x="4495800" y="1500188"/>
              <a:ext cx="6111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latin typeface="Garamond" panose="02020404030301010803" pitchFamily="18" charset="0"/>
                </a:rPr>
                <a:t>logperch</a:t>
              </a:r>
              <a:endParaRPr lang="en-US" altLang="en-US" sz="900" dirty="0">
                <a:solidFill>
                  <a:srgbClr val="000000"/>
                </a:solidFill>
                <a:latin typeface="Garamond" panose="02020404030301010803" pitchFamily="18" charset="0"/>
              </a:endParaRPr>
            </a:p>
          </p:txBody>
        </p:sp>
      </p:grpSp>
      <p:grpSp>
        <p:nvGrpSpPr>
          <p:cNvPr id="90" name="Group 89">
            <a:extLst>
              <a:ext uri="{FF2B5EF4-FFF2-40B4-BE49-F238E27FC236}">
                <a16:creationId xmlns:a16="http://schemas.microsoft.com/office/drawing/2014/main" id="{BDF55706-498B-46CC-88E4-2423C6DDDA76}"/>
              </a:ext>
            </a:extLst>
          </p:cNvPr>
          <p:cNvGrpSpPr/>
          <p:nvPr/>
        </p:nvGrpSpPr>
        <p:grpSpPr>
          <a:xfrm>
            <a:off x="7441143" y="4678901"/>
            <a:ext cx="781051" cy="493713"/>
            <a:chOff x="6483350" y="1155700"/>
            <a:chExt cx="781051" cy="493713"/>
          </a:xfrm>
        </p:grpSpPr>
        <p:pic>
          <p:nvPicPr>
            <p:cNvPr id="54" name="Picture 12" descr="A:\Trout-Perch Card_files\trpe.gif">
              <a:extLst>
                <a:ext uri="{FF2B5EF4-FFF2-40B4-BE49-F238E27FC236}">
                  <a16:creationId xmlns:a16="http://schemas.microsoft.com/office/drawing/2014/main" id="{30A950FE-DBF6-4042-9091-981E8E5592E1}"/>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3350" y="1155700"/>
              <a:ext cx="781050" cy="311150"/>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38">
              <a:extLst>
                <a:ext uri="{FF2B5EF4-FFF2-40B4-BE49-F238E27FC236}">
                  <a16:creationId xmlns:a16="http://schemas.microsoft.com/office/drawing/2014/main" id="{0EC6F4A3-4071-41D5-A9BD-455BD08A8F4B}"/>
                </a:ext>
              </a:extLst>
            </p:cNvPr>
            <p:cNvSpPr txBox="1">
              <a:spLocks noChangeArrowheads="1"/>
            </p:cNvSpPr>
            <p:nvPr/>
          </p:nvSpPr>
          <p:spPr bwMode="auto">
            <a:xfrm>
              <a:off x="6530976" y="1420813"/>
              <a:ext cx="7334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trout-perch</a:t>
              </a:r>
              <a:endParaRPr lang="en-US" altLang="en-US" sz="2400">
                <a:solidFill>
                  <a:srgbClr val="000000"/>
                </a:solidFill>
                <a:latin typeface="Garamond" panose="02020404030301010803" pitchFamily="18" charset="0"/>
              </a:endParaRPr>
            </a:p>
          </p:txBody>
        </p:sp>
      </p:grpSp>
      <p:grpSp>
        <p:nvGrpSpPr>
          <p:cNvPr id="92" name="Group 91">
            <a:extLst>
              <a:ext uri="{FF2B5EF4-FFF2-40B4-BE49-F238E27FC236}">
                <a16:creationId xmlns:a16="http://schemas.microsoft.com/office/drawing/2014/main" id="{B7152C96-6D30-48E4-BF39-2966631E96A8}"/>
              </a:ext>
            </a:extLst>
          </p:cNvPr>
          <p:cNvGrpSpPr/>
          <p:nvPr/>
        </p:nvGrpSpPr>
        <p:grpSpPr>
          <a:xfrm>
            <a:off x="6645276" y="4083050"/>
            <a:ext cx="904875" cy="433388"/>
            <a:chOff x="6645276" y="4083050"/>
            <a:chExt cx="904875" cy="433388"/>
          </a:xfrm>
        </p:grpSpPr>
        <p:pic>
          <p:nvPicPr>
            <p:cNvPr id="80" name="Picture 39" descr="A:\Bigmouth Shiner Card_files\bgms.gif">
              <a:extLst>
                <a:ext uri="{FF2B5EF4-FFF2-40B4-BE49-F238E27FC236}">
                  <a16:creationId xmlns:a16="http://schemas.microsoft.com/office/drawing/2014/main" id="{43240768-A7AE-4844-B46A-AFAE7ADFD852}"/>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07200" y="4083050"/>
              <a:ext cx="533400" cy="204788"/>
            </a:xfrm>
            <a:prstGeom prst="rect">
              <a:avLst/>
            </a:prstGeom>
            <a:noFill/>
            <a:extLst>
              <a:ext uri="{909E8E84-426E-40DD-AFC4-6F175D3DCCD1}">
                <a14:hiddenFill xmlns:a14="http://schemas.microsoft.com/office/drawing/2010/main">
                  <a:solidFill>
                    <a:srgbClr val="FFFFFF"/>
                  </a:solidFill>
                </a14:hiddenFill>
              </a:ext>
            </a:extLst>
          </p:spPr>
        </p:pic>
        <p:sp>
          <p:nvSpPr>
            <p:cNvPr id="81" name="Text Box 40">
              <a:extLst>
                <a:ext uri="{FF2B5EF4-FFF2-40B4-BE49-F238E27FC236}">
                  <a16:creationId xmlns:a16="http://schemas.microsoft.com/office/drawing/2014/main" id="{5A29D5B7-0C35-4F59-B9F3-57D20590F86C}"/>
                </a:ext>
              </a:extLst>
            </p:cNvPr>
            <p:cNvSpPr txBox="1">
              <a:spLocks noChangeArrowheads="1"/>
            </p:cNvSpPr>
            <p:nvPr/>
          </p:nvSpPr>
          <p:spPr bwMode="auto">
            <a:xfrm>
              <a:off x="6645276" y="4287838"/>
              <a:ext cx="9048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emerald shiner</a:t>
              </a:r>
              <a:endParaRPr lang="en-US" altLang="en-US" sz="2400">
                <a:solidFill>
                  <a:srgbClr val="000000"/>
                </a:solidFill>
                <a:latin typeface="Garamond" panose="02020404030301010803" pitchFamily="18" charset="0"/>
              </a:endParaRPr>
            </a:p>
          </p:txBody>
        </p:sp>
      </p:grpSp>
      <p:grpSp>
        <p:nvGrpSpPr>
          <p:cNvPr id="87" name="Group 86">
            <a:extLst>
              <a:ext uri="{FF2B5EF4-FFF2-40B4-BE49-F238E27FC236}">
                <a16:creationId xmlns:a16="http://schemas.microsoft.com/office/drawing/2014/main" id="{ADBBEAF8-409E-4BC7-9687-2BF8192FE2A5}"/>
              </a:ext>
            </a:extLst>
          </p:cNvPr>
          <p:cNvGrpSpPr/>
          <p:nvPr/>
        </p:nvGrpSpPr>
        <p:grpSpPr>
          <a:xfrm>
            <a:off x="9318393" y="1990748"/>
            <a:ext cx="2438400" cy="1123949"/>
            <a:chOff x="10515600" y="2068513"/>
            <a:chExt cx="2438400" cy="1123949"/>
          </a:xfrm>
        </p:grpSpPr>
        <p:pic>
          <p:nvPicPr>
            <p:cNvPr id="82" name="Picture 41" descr="A:\Channel Catfish Card_files\ccat.gif">
              <a:extLst>
                <a:ext uri="{FF2B5EF4-FFF2-40B4-BE49-F238E27FC236}">
                  <a16:creationId xmlns:a16="http://schemas.microsoft.com/office/drawing/2014/main" id="{8F72F9E2-1C23-43E6-8237-3B8FEC6258AB}"/>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15600" y="2068513"/>
              <a:ext cx="2438400" cy="962025"/>
            </a:xfrm>
            <a:prstGeom prst="rect">
              <a:avLst/>
            </a:prstGeom>
            <a:noFill/>
            <a:extLst>
              <a:ext uri="{909E8E84-426E-40DD-AFC4-6F175D3DCCD1}">
                <a14:hiddenFill xmlns:a14="http://schemas.microsoft.com/office/drawing/2010/main">
                  <a:solidFill>
                    <a:srgbClr val="FFFFFF"/>
                  </a:solidFill>
                </a14:hiddenFill>
              </a:ext>
            </a:extLst>
          </p:spPr>
        </p:pic>
        <p:sp>
          <p:nvSpPr>
            <p:cNvPr id="83" name="Text Box 42">
              <a:extLst>
                <a:ext uri="{FF2B5EF4-FFF2-40B4-BE49-F238E27FC236}">
                  <a16:creationId xmlns:a16="http://schemas.microsoft.com/office/drawing/2014/main" id="{CEEE82D8-A473-49EC-9A3D-0C71B1AF0352}"/>
                </a:ext>
              </a:extLst>
            </p:cNvPr>
            <p:cNvSpPr txBox="1">
              <a:spLocks noChangeArrowheads="1"/>
            </p:cNvSpPr>
            <p:nvPr/>
          </p:nvSpPr>
          <p:spPr bwMode="auto">
            <a:xfrm>
              <a:off x="11264901" y="2963862"/>
              <a:ext cx="9175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latin typeface="Garamond" panose="02020404030301010803" pitchFamily="18" charset="0"/>
                </a:rPr>
                <a:t>channel catfish</a:t>
              </a:r>
              <a:endParaRPr lang="en-US" altLang="en-US" sz="2400">
                <a:solidFill>
                  <a:srgbClr val="000000"/>
                </a:solidFill>
                <a:latin typeface="Garamond" panose="02020404030301010803" pitchFamily="18" charset="0"/>
              </a:endParaRPr>
            </a:p>
          </p:txBody>
        </p:sp>
      </p:grpSp>
    </p:spTree>
    <p:extLst>
      <p:ext uri="{BB962C8B-B14F-4D97-AF65-F5344CB8AC3E}">
        <p14:creationId xmlns:p14="http://schemas.microsoft.com/office/powerpoint/2010/main" val="1781577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DAE9-66D7-44CB-8260-59826ECCFE39}"/>
              </a:ext>
            </a:extLst>
          </p:cNvPr>
          <p:cNvSpPr>
            <a:spLocks noGrp="1"/>
          </p:cNvSpPr>
          <p:nvPr>
            <p:ph type="title"/>
          </p:nvPr>
        </p:nvSpPr>
        <p:spPr>
          <a:xfrm>
            <a:off x="1221141" y="393734"/>
            <a:ext cx="1849968" cy="1450757"/>
          </a:xfrm>
        </p:spPr>
        <p:txBody>
          <a:bodyPr/>
          <a:lstStyle/>
          <a:p>
            <a:r>
              <a:rPr lang="en-US" b="1" dirty="0">
                <a:solidFill>
                  <a:srgbClr val="1B5337"/>
                </a:solidFill>
                <a:latin typeface="Aleo" panose="020F0502020204030203" pitchFamily="34" charset="0"/>
              </a:rPr>
              <a:t>When</a:t>
            </a:r>
            <a:br>
              <a:rPr lang="en-US" b="1" dirty="0">
                <a:solidFill>
                  <a:srgbClr val="1B5337"/>
                </a:solidFill>
                <a:latin typeface="Aleo" panose="020F0502020204030203" pitchFamily="34" charset="0"/>
              </a:rPr>
            </a:br>
            <a:r>
              <a:rPr lang="en-US" b="1" dirty="0">
                <a:solidFill>
                  <a:srgbClr val="1B5337"/>
                </a:solidFill>
                <a:latin typeface="Aleo" panose="020F0502020204030203" pitchFamily="34" charset="0"/>
              </a:rPr>
              <a:t>caught</a:t>
            </a:r>
            <a:endParaRPr lang="en-CA" dirty="0"/>
          </a:p>
        </p:txBody>
      </p:sp>
      <p:sp>
        <p:nvSpPr>
          <p:cNvPr id="4" name="TextBox 3">
            <a:extLst>
              <a:ext uri="{FF2B5EF4-FFF2-40B4-BE49-F238E27FC236}">
                <a16:creationId xmlns:a16="http://schemas.microsoft.com/office/drawing/2014/main" id="{8F5305C1-8361-4F14-96C1-1378C1078F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sp>
        <p:nvSpPr>
          <p:cNvPr id="382" name="Rectangle 7">
            <a:extLst>
              <a:ext uri="{FF2B5EF4-FFF2-40B4-BE49-F238E27FC236}">
                <a16:creationId xmlns:a16="http://schemas.microsoft.com/office/drawing/2014/main" id="{049C4E13-0BB7-418F-AEBD-1F2566BA1EBF}"/>
              </a:ext>
            </a:extLst>
          </p:cNvPr>
          <p:cNvSpPr>
            <a:spLocks noChangeArrowheads="1"/>
          </p:cNvSpPr>
          <p:nvPr/>
        </p:nvSpPr>
        <p:spPr bwMode="auto">
          <a:xfrm>
            <a:off x="4378148" y="494353"/>
            <a:ext cx="7469188" cy="5241925"/>
          </a:xfrm>
          <a:prstGeom prst="rect">
            <a:avLst/>
          </a:prstGeom>
          <a:solidFill>
            <a:srgbClr val="FFFFFF"/>
          </a:solidFill>
          <a:ln w="1">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3" name="Line 8">
            <a:extLst>
              <a:ext uri="{FF2B5EF4-FFF2-40B4-BE49-F238E27FC236}">
                <a16:creationId xmlns:a16="http://schemas.microsoft.com/office/drawing/2014/main" id="{2D987BE2-CE29-4722-B189-6EA22CDA89E7}"/>
              </a:ext>
            </a:extLst>
          </p:cNvPr>
          <p:cNvSpPr>
            <a:spLocks noChangeShapeType="1"/>
          </p:cNvSpPr>
          <p:nvPr/>
        </p:nvSpPr>
        <p:spPr bwMode="auto">
          <a:xfrm>
            <a:off x="4378148" y="5736277"/>
            <a:ext cx="7469188"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Line 9">
            <a:extLst>
              <a:ext uri="{FF2B5EF4-FFF2-40B4-BE49-F238E27FC236}">
                <a16:creationId xmlns:a16="http://schemas.microsoft.com/office/drawing/2014/main" id="{3006296D-368A-4344-A75F-9FBDF90016E6}"/>
              </a:ext>
            </a:extLst>
          </p:cNvPr>
          <p:cNvSpPr>
            <a:spLocks noChangeShapeType="1"/>
          </p:cNvSpPr>
          <p:nvPr/>
        </p:nvSpPr>
        <p:spPr bwMode="auto">
          <a:xfrm flipV="1">
            <a:off x="437814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Line 10">
            <a:extLst>
              <a:ext uri="{FF2B5EF4-FFF2-40B4-BE49-F238E27FC236}">
                <a16:creationId xmlns:a16="http://schemas.microsoft.com/office/drawing/2014/main" id="{C7E47894-32C6-4858-9E79-58502BE94065}"/>
              </a:ext>
            </a:extLst>
          </p:cNvPr>
          <p:cNvSpPr>
            <a:spLocks noChangeShapeType="1"/>
          </p:cNvSpPr>
          <p:nvPr/>
        </p:nvSpPr>
        <p:spPr bwMode="auto">
          <a:xfrm flipV="1">
            <a:off x="459087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Line 11">
            <a:extLst>
              <a:ext uri="{FF2B5EF4-FFF2-40B4-BE49-F238E27FC236}">
                <a16:creationId xmlns:a16="http://schemas.microsoft.com/office/drawing/2014/main" id="{345BA3CF-44D7-4064-A2C3-DEA119DF5DCE}"/>
              </a:ext>
            </a:extLst>
          </p:cNvPr>
          <p:cNvSpPr>
            <a:spLocks noChangeShapeType="1"/>
          </p:cNvSpPr>
          <p:nvPr/>
        </p:nvSpPr>
        <p:spPr bwMode="auto">
          <a:xfrm flipV="1">
            <a:off x="480518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Line 12">
            <a:extLst>
              <a:ext uri="{FF2B5EF4-FFF2-40B4-BE49-F238E27FC236}">
                <a16:creationId xmlns:a16="http://schemas.microsoft.com/office/drawing/2014/main" id="{CC8CDB8E-42B7-4AB3-BBF6-04E8B1AB7BDF}"/>
              </a:ext>
            </a:extLst>
          </p:cNvPr>
          <p:cNvSpPr>
            <a:spLocks noChangeShapeType="1"/>
          </p:cNvSpPr>
          <p:nvPr/>
        </p:nvSpPr>
        <p:spPr bwMode="auto">
          <a:xfrm flipV="1">
            <a:off x="501791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Line 13">
            <a:extLst>
              <a:ext uri="{FF2B5EF4-FFF2-40B4-BE49-F238E27FC236}">
                <a16:creationId xmlns:a16="http://schemas.microsoft.com/office/drawing/2014/main" id="{108D9184-A516-42E3-84ED-64AB7F078C2B}"/>
              </a:ext>
            </a:extLst>
          </p:cNvPr>
          <p:cNvSpPr>
            <a:spLocks noChangeShapeType="1"/>
          </p:cNvSpPr>
          <p:nvPr/>
        </p:nvSpPr>
        <p:spPr bwMode="auto">
          <a:xfrm flipV="1">
            <a:off x="52306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Line 14">
            <a:extLst>
              <a:ext uri="{FF2B5EF4-FFF2-40B4-BE49-F238E27FC236}">
                <a16:creationId xmlns:a16="http://schemas.microsoft.com/office/drawing/2014/main" id="{50A05687-F252-4373-9983-1FCA3D2B4774}"/>
              </a:ext>
            </a:extLst>
          </p:cNvPr>
          <p:cNvSpPr>
            <a:spLocks noChangeShapeType="1"/>
          </p:cNvSpPr>
          <p:nvPr/>
        </p:nvSpPr>
        <p:spPr bwMode="auto">
          <a:xfrm flipV="1">
            <a:off x="544494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Line 15">
            <a:extLst>
              <a:ext uri="{FF2B5EF4-FFF2-40B4-BE49-F238E27FC236}">
                <a16:creationId xmlns:a16="http://schemas.microsoft.com/office/drawing/2014/main" id="{11FE9CD2-8729-4470-91CF-CB71686DE554}"/>
              </a:ext>
            </a:extLst>
          </p:cNvPr>
          <p:cNvSpPr>
            <a:spLocks noChangeShapeType="1"/>
          </p:cNvSpPr>
          <p:nvPr/>
        </p:nvSpPr>
        <p:spPr bwMode="auto">
          <a:xfrm flipV="1">
            <a:off x="565767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Line 16">
            <a:extLst>
              <a:ext uri="{FF2B5EF4-FFF2-40B4-BE49-F238E27FC236}">
                <a16:creationId xmlns:a16="http://schemas.microsoft.com/office/drawing/2014/main" id="{8C8E0A9A-B02D-4290-9305-0A9241DB7897}"/>
              </a:ext>
            </a:extLst>
          </p:cNvPr>
          <p:cNvSpPr>
            <a:spLocks noChangeShapeType="1"/>
          </p:cNvSpPr>
          <p:nvPr/>
        </p:nvSpPr>
        <p:spPr bwMode="auto">
          <a:xfrm flipV="1">
            <a:off x="587198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Line 17">
            <a:extLst>
              <a:ext uri="{FF2B5EF4-FFF2-40B4-BE49-F238E27FC236}">
                <a16:creationId xmlns:a16="http://schemas.microsoft.com/office/drawing/2014/main" id="{CCCDF399-F104-4838-9A70-1F1AB4BCAAE3}"/>
              </a:ext>
            </a:extLst>
          </p:cNvPr>
          <p:cNvSpPr>
            <a:spLocks noChangeShapeType="1"/>
          </p:cNvSpPr>
          <p:nvPr/>
        </p:nvSpPr>
        <p:spPr bwMode="auto">
          <a:xfrm flipV="1">
            <a:off x="608471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Line 18">
            <a:extLst>
              <a:ext uri="{FF2B5EF4-FFF2-40B4-BE49-F238E27FC236}">
                <a16:creationId xmlns:a16="http://schemas.microsoft.com/office/drawing/2014/main" id="{C8AA63BB-351A-47A1-A102-C389702D9A37}"/>
              </a:ext>
            </a:extLst>
          </p:cNvPr>
          <p:cNvSpPr>
            <a:spLocks noChangeShapeType="1"/>
          </p:cNvSpPr>
          <p:nvPr/>
        </p:nvSpPr>
        <p:spPr bwMode="auto">
          <a:xfrm flipV="1">
            <a:off x="62974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Line 19">
            <a:extLst>
              <a:ext uri="{FF2B5EF4-FFF2-40B4-BE49-F238E27FC236}">
                <a16:creationId xmlns:a16="http://schemas.microsoft.com/office/drawing/2014/main" id="{6A3A884D-272B-414C-B8AC-0F8D63B264FE}"/>
              </a:ext>
            </a:extLst>
          </p:cNvPr>
          <p:cNvSpPr>
            <a:spLocks noChangeShapeType="1"/>
          </p:cNvSpPr>
          <p:nvPr/>
        </p:nvSpPr>
        <p:spPr bwMode="auto">
          <a:xfrm flipV="1">
            <a:off x="651174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Line 20">
            <a:extLst>
              <a:ext uri="{FF2B5EF4-FFF2-40B4-BE49-F238E27FC236}">
                <a16:creationId xmlns:a16="http://schemas.microsoft.com/office/drawing/2014/main" id="{F47FA032-FC95-4869-9ACD-C71D193A9222}"/>
              </a:ext>
            </a:extLst>
          </p:cNvPr>
          <p:cNvSpPr>
            <a:spLocks noChangeShapeType="1"/>
          </p:cNvSpPr>
          <p:nvPr/>
        </p:nvSpPr>
        <p:spPr bwMode="auto">
          <a:xfrm flipV="1">
            <a:off x="672606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Line 21">
            <a:extLst>
              <a:ext uri="{FF2B5EF4-FFF2-40B4-BE49-F238E27FC236}">
                <a16:creationId xmlns:a16="http://schemas.microsoft.com/office/drawing/2014/main" id="{957A670E-8706-4C7B-9FDE-02D02B3D6526}"/>
              </a:ext>
            </a:extLst>
          </p:cNvPr>
          <p:cNvSpPr>
            <a:spLocks noChangeShapeType="1"/>
          </p:cNvSpPr>
          <p:nvPr/>
        </p:nvSpPr>
        <p:spPr bwMode="auto">
          <a:xfrm flipV="1">
            <a:off x="693878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Line 22">
            <a:extLst>
              <a:ext uri="{FF2B5EF4-FFF2-40B4-BE49-F238E27FC236}">
                <a16:creationId xmlns:a16="http://schemas.microsoft.com/office/drawing/2014/main" id="{53C25C56-FAE7-4435-BC34-4BA423EC929E}"/>
              </a:ext>
            </a:extLst>
          </p:cNvPr>
          <p:cNvSpPr>
            <a:spLocks noChangeShapeType="1"/>
          </p:cNvSpPr>
          <p:nvPr/>
        </p:nvSpPr>
        <p:spPr bwMode="auto">
          <a:xfrm flipV="1">
            <a:off x="715151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Line 23">
            <a:extLst>
              <a:ext uri="{FF2B5EF4-FFF2-40B4-BE49-F238E27FC236}">
                <a16:creationId xmlns:a16="http://schemas.microsoft.com/office/drawing/2014/main" id="{9A57937C-364A-429A-87DE-E855C6DF3D51}"/>
              </a:ext>
            </a:extLst>
          </p:cNvPr>
          <p:cNvSpPr>
            <a:spLocks noChangeShapeType="1"/>
          </p:cNvSpPr>
          <p:nvPr/>
        </p:nvSpPr>
        <p:spPr bwMode="auto">
          <a:xfrm flipV="1">
            <a:off x="736582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Line 24">
            <a:extLst>
              <a:ext uri="{FF2B5EF4-FFF2-40B4-BE49-F238E27FC236}">
                <a16:creationId xmlns:a16="http://schemas.microsoft.com/office/drawing/2014/main" id="{F1161ECC-CF6F-4A6D-BBAA-00656DCE49E8}"/>
              </a:ext>
            </a:extLst>
          </p:cNvPr>
          <p:cNvSpPr>
            <a:spLocks noChangeShapeType="1"/>
          </p:cNvSpPr>
          <p:nvPr/>
        </p:nvSpPr>
        <p:spPr bwMode="auto">
          <a:xfrm flipV="1">
            <a:off x="75801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Line 25">
            <a:extLst>
              <a:ext uri="{FF2B5EF4-FFF2-40B4-BE49-F238E27FC236}">
                <a16:creationId xmlns:a16="http://schemas.microsoft.com/office/drawing/2014/main" id="{01F1BB0C-E750-40B0-8BFA-D89D74DF9B2F}"/>
              </a:ext>
            </a:extLst>
          </p:cNvPr>
          <p:cNvSpPr>
            <a:spLocks noChangeShapeType="1"/>
          </p:cNvSpPr>
          <p:nvPr/>
        </p:nvSpPr>
        <p:spPr bwMode="auto">
          <a:xfrm flipV="1">
            <a:off x="779286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Line 26">
            <a:extLst>
              <a:ext uri="{FF2B5EF4-FFF2-40B4-BE49-F238E27FC236}">
                <a16:creationId xmlns:a16="http://schemas.microsoft.com/office/drawing/2014/main" id="{66AFA0C1-F458-4093-B3F9-E4CAE1AB1E85}"/>
              </a:ext>
            </a:extLst>
          </p:cNvPr>
          <p:cNvSpPr>
            <a:spLocks noChangeShapeType="1"/>
          </p:cNvSpPr>
          <p:nvPr/>
        </p:nvSpPr>
        <p:spPr bwMode="auto">
          <a:xfrm flipV="1">
            <a:off x="800558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Line 27">
            <a:extLst>
              <a:ext uri="{FF2B5EF4-FFF2-40B4-BE49-F238E27FC236}">
                <a16:creationId xmlns:a16="http://schemas.microsoft.com/office/drawing/2014/main" id="{C5034D51-7878-488B-9E77-5B08088AF64F}"/>
              </a:ext>
            </a:extLst>
          </p:cNvPr>
          <p:cNvSpPr>
            <a:spLocks noChangeShapeType="1"/>
          </p:cNvSpPr>
          <p:nvPr/>
        </p:nvSpPr>
        <p:spPr bwMode="auto">
          <a:xfrm flipV="1">
            <a:off x="821989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Line 28">
            <a:extLst>
              <a:ext uri="{FF2B5EF4-FFF2-40B4-BE49-F238E27FC236}">
                <a16:creationId xmlns:a16="http://schemas.microsoft.com/office/drawing/2014/main" id="{7F12C4DA-1093-4265-B54F-04870F8681D3}"/>
              </a:ext>
            </a:extLst>
          </p:cNvPr>
          <p:cNvSpPr>
            <a:spLocks noChangeShapeType="1"/>
          </p:cNvSpPr>
          <p:nvPr/>
        </p:nvSpPr>
        <p:spPr bwMode="auto">
          <a:xfrm flipV="1">
            <a:off x="843262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Line 29">
            <a:extLst>
              <a:ext uri="{FF2B5EF4-FFF2-40B4-BE49-F238E27FC236}">
                <a16:creationId xmlns:a16="http://schemas.microsoft.com/office/drawing/2014/main" id="{9B417A0A-BE49-45B7-9E06-0309136D4969}"/>
              </a:ext>
            </a:extLst>
          </p:cNvPr>
          <p:cNvSpPr>
            <a:spLocks noChangeShapeType="1"/>
          </p:cNvSpPr>
          <p:nvPr/>
        </p:nvSpPr>
        <p:spPr bwMode="auto">
          <a:xfrm flipV="1">
            <a:off x="86469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Line 30">
            <a:extLst>
              <a:ext uri="{FF2B5EF4-FFF2-40B4-BE49-F238E27FC236}">
                <a16:creationId xmlns:a16="http://schemas.microsoft.com/office/drawing/2014/main" id="{4AEC1A4C-7BA9-4D26-8ACB-C2C382D1167B}"/>
              </a:ext>
            </a:extLst>
          </p:cNvPr>
          <p:cNvSpPr>
            <a:spLocks noChangeShapeType="1"/>
          </p:cNvSpPr>
          <p:nvPr/>
        </p:nvSpPr>
        <p:spPr bwMode="auto">
          <a:xfrm flipV="1">
            <a:off x="885966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Line 31">
            <a:extLst>
              <a:ext uri="{FF2B5EF4-FFF2-40B4-BE49-F238E27FC236}">
                <a16:creationId xmlns:a16="http://schemas.microsoft.com/office/drawing/2014/main" id="{EB8FC1B7-D03A-434F-A6F5-B77739B4C6E6}"/>
              </a:ext>
            </a:extLst>
          </p:cNvPr>
          <p:cNvSpPr>
            <a:spLocks noChangeShapeType="1"/>
          </p:cNvSpPr>
          <p:nvPr/>
        </p:nvSpPr>
        <p:spPr bwMode="auto">
          <a:xfrm flipV="1">
            <a:off x="907238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Line 32">
            <a:extLst>
              <a:ext uri="{FF2B5EF4-FFF2-40B4-BE49-F238E27FC236}">
                <a16:creationId xmlns:a16="http://schemas.microsoft.com/office/drawing/2014/main" id="{4E3E94DA-B498-4FC3-A526-B975F4023028}"/>
              </a:ext>
            </a:extLst>
          </p:cNvPr>
          <p:cNvSpPr>
            <a:spLocks noChangeShapeType="1"/>
          </p:cNvSpPr>
          <p:nvPr/>
        </p:nvSpPr>
        <p:spPr bwMode="auto">
          <a:xfrm flipV="1">
            <a:off x="928669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Line 33">
            <a:extLst>
              <a:ext uri="{FF2B5EF4-FFF2-40B4-BE49-F238E27FC236}">
                <a16:creationId xmlns:a16="http://schemas.microsoft.com/office/drawing/2014/main" id="{B08904EB-C993-400D-824C-03A6605733DA}"/>
              </a:ext>
            </a:extLst>
          </p:cNvPr>
          <p:cNvSpPr>
            <a:spLocks noChangeShapeType="1"/>
          </p:cNvSpPr>
          <p:nvPr/>
        </p:nvSpPr>
        <p:spPr bwMode="auto">
          <a:xfrm flipV="1">
            <a:off x="949942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Line 34">
            <a:extLst>
              <a:ext uri="{FF2B5EF4-FFF2-40B4-BE49-F238E27FC236}">
                <a16:creationId xmlns:a16="http://schemas.microsoft.com/office/drawing/2014/main" id="{440D7258-16FC-4685-8EAF-03BF4C2F2178}"/>
              </a:ext>
            </a:extLst>
          </p:cNvPr>
          <p:cNvSpPr>
            <a:spLocks noChangeShapeType="1"/>
          </p:cNvSpPr>
          <p:nvPr/>
        </p:nvSpPr>
        <p:spPr bwMode="auto">
          <a:xfrm flipV="1">
            <a:off x="97137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Line 35">
            <a:extLst>
              <a:ext uri="{FF2B5EF4-FFF2-40B4-BE49-F238E27FC236}">
                <a16:creationId xmlns:a16="http://schemas.microsoft.com/office/drawing/2014/main" id="{23F57BAD-D191-4363-8D79-90DDC830A765}"/>
              </a:ext>
            </a:extLst>
          </p:cNvPr>
          <p:cNvSpPr>
            <a:spLocks noChangeShapeType="1"/>
          </p:cNvSpPr>
          <p:nvPr/>
        </p:nvSpPr>
        <p:spPr bwMode="auto">
          <a:xfrm flipV="1">
            <a:off x="992646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Line 36">
            <a:extLst>
              <a:ext uri="{FF2B5EF4-FFF2-40B4-BE49-F238E27FC236}">
                <a16:creationId xmlns:a16="http://schemas.microsoft.com/office/drawing/2014/main" id="{423AF8A4-C694-4BDB-A01E-22DCBF936C12}"/>
              </a:ext>
            </a:extLst>
          </p:cNvPr>
          <p:cNvSpPr>
            <a:spLocks noChangeShapeType="1"/>
          </p:cNvSpPr>
          <p:nvPr/>
        </p:nvSpPr>
        <p:spPr bwMode="auto">
          <a:xfrm flipV="1">
            <a:off x="1014077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Line 37">
            <a:extLst>
              <a:ext uri="{FF2B5EF4-FFF2-40B4-BE49-F238E27FC236}">
                <a16:creationId xmlns:a16="http://schemas.microsoft.com/office/drawing/2014/main" id="{5329DB13-AB55-4F33-A478-1641607CC4A1}"/>
              </a:ext>
            </a:extLst>
          </p:cNvPr>
          <p:cNvSpPr>
            <a:spLocks noChangeShapeType="1"/>
          </p:cNvSpPr>
          <p:nvPr/>
        </p:nvSpPr>
        <p:spPr bwMode="auto">
          <a:xfrm flipV="1">
            <a:off x="1035349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Line 38">
            <a:extLst>
              <a:ext uri="{FF2B5EF4-FFF2-40B4-BE49-F238E27FC236}">
                <a16:creationId xmlns:a16="http://schemas.microsoft.com/office/drawing/2014/main" id="{B83D0AC4-F791-403D-B64C-046C2744425C}"/>
              </a:ext>
            </a:extLst>
          </p:cNvPr>
          <p:cNvSpPr>
            <a:spLocks noChangeShapeType="1"/>
          </p:cNvSpPr>
          <p:nvPr/>
        </p:nvSpPr>
        <p:spPr bwMode="auto">
          <a:xfrm flipV="1">
            <a:off x="1056622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Line 39">
            <a:extLst>
              <a:ext uri="{FF2B5EF4-FFF2-40B4-BE49-F238E27FC236}">
                <a16:creationId xmlns:a16="http://schemas.microsoft.com/office/drawing/2014/main" id="{E8BCAA20-815C-4775-A0BE-CD168EE5BCD4}"/>
              </a:ext>
            </a:extLst>
          </p:cNvPr>
          <p:cNvSpPr>
            <a:spLocks noChangeShapeType="1"/>
          </p:cNvSpPr>
          <p:nvPr/>
        </p:nvSpPr>
        <p:spPr bwMode="auto">
          <a:xfrm flipV="1">
            <a:off x="107805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Line 40">
            <a:extLst>
              <a:ext uri="{FF2B5EF4-FFF2-40B4-BE49-F238E27FC236}">
                <a16:creationId xmlns:a16="http://schemas.microsoft.com/office/drawing/2014/main" id="{31DB592E-1510-452C-95A2-D2708B2211DA}"/>
              </a:ext>
            </a:extLst>
          </p:cNvPr>
          <p:cNvSpPr>
            <a:spLocks noChangeShapeType="1"/>
          </p:cNvSpPr>
          <p:nvPr/>
        </p:nvSpPr>
        <p:spPr bwMode="auto">
          <a:xfrm flipV="1">
            <a:off x="1099484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Line 41">
            <a:extLst>
              <a:ext uri="{FF2B5EF4-FFF2-40B4-BE49-F238E27FC236}">
                <a16:creationId xmlns:a16="http://schemas.microsoft.com/office/drawing/2014/main" id="{1B308D84-C19C-409D-969A-038592AF5BC9}"/>
              </a:ext>
            </a:extLst>
          </p:cNvPr>
          <p:cNvSpPr>
            <a:spLocks noChangeShapeType="1"/>
          </p:cNvSpPr>
          <p:nvPr/>
        </p:nvSpPr>
        <p:spPr bwMode="auto">
          <a:xfrm flipV="1">
            <a:off x="11207573"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Line 42">
            <a:extLst>
              <a:ext uri="{FF2B5EF4-FFF2-40B4-BE49-F238E27FC236}">
                <a16:creationId xmlns:a16="http://schemas.microsoft.com/office/drawing/2014/main" id="{22606DE6-8BF1-498F-AB43-F679439905D7}"/>
              </a:ext>
            </a:extLst>
          </p:cNvPr>
          <p:cNvSpPr>
            <a:spLocks noChangeShapeType="1"/>
          </p:cNvSpPr>
          <p:nvPr/>
        </p:nvSpPr>
        <p:spPr bwMode="auto">
          <a:xfrm flipV="1">
            <a:off x="11420298"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Line 43">
            <a:extLst>
              <a:ext uri="{FF2B5EF4-FFF2-40B4-BE49-F238E27FC236}">
                <a16:creationId xmlns:a16="http://schemas.microsoft.com/office/drawing/2014/main" id="{BE1D3B15-22DC-424E-8F15-419CE71B84C6}"/>
              </a:ext>
            </a:extLst>
          </p:cNvPr>
          <p:cNvSpPr>
            <a:spLocks noChangeShapeType="1"/>
          </p:cNvSpPr>
          <p:nvPr/>
        </p:nvSpPr>
        <p:spPr bwMode="auto">
          <a:xfrm flipV="1">
            <a:off x="11634611"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Line 44">
            <a:extLst>
              <a:ext uri="{FF2B5EF4-FFF2-40B4-BE49-F238E27FC236}">
                <a16:creationId xmlns:a16="http://schemas.microsoft.com/office/drawing/2014/main" id="{AA3D15C8-858B-49E8-9C71-F7AEDBE5B1F7}"/>
              </a:ext>
            </a:extLst>
          </p:cNvPr>
          <p:cNvSpPr>
            <a:spLocks noChangeShapeType="1"/>
          </p:cNvSpPr>
          <p:nvPr/>
        </p:nvSpPr>
        <p:spPr bwMode="auto">
          <a:xfrm flipV="1">
            <a:off x="11847336" y="5736277"/>
            <a:ext cx="1588" cy="76200"/>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Line 45">
            <a:extLst>
              <a:ext uri="{FF2B5EF4-FFF2-40B4-BE49-F238E27FC236}">
                <a16:creationId xmlns:a16="http://schemas.microsoft.com/office/drawing/2014/main" id="{FA70FC43-3B3D-4EE1-897A-BD79DD87ED0C}"/>
              </a:ext>
            </a:extLst>
          </p:cNvPr>
          <p:cNvSpPr>
            <a:spLocks noChangeShapeType="1"/>
          </p:cNvSpPr>
          <p:nvPr/>
        </p:nvSpPr>
        <p:spPr bwMode="auto">
          <a:xfrm flipV="1">
            <a:off x="4378148" y="5736277"/>
            <a:ext cx="1588" cy="4603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Rectangle 46">
            <a:extLst>
              <a:ext uri="{FF2B5EF4-FFF2-40B4-BE49-F238E27FC236}">
                <a16:creationId xmlns:a16="http://schemas.microsoft.com/office/drawing/2014/main" id="{2F622CCD-F7EE-4180-B28D-E728FBF618EA}"/>
              </a:ext>
            </a:extLst>
          </p:cNvPr>
          <p:cNvSpPr>
            <a:spLocks noChangeArrowheads="1"/>
          </p:cNvSpPr>
          <p:nvPr/>
        </p:nvSpPr>
        <p:spPr bwMode="auto">
          <a:xfrm>
            <a:off x="428924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17  </a:t>
            </a:r>
            <a:endParaRPr lang="en-US">
              <a:latin typeface="Arial" pitchFamily="34" charset="0"/>
            </a:endParaRPr>
          </a:p>
        </p:txBody>
      </p:sp>
      <p:sp>
        <p:nvSpPr>
          <p:cNvPr id="422" name="Rectangle 47">
            <a:extLst>
              <a:ext uri="{FF2B5EF4-FFF2-40B4-BE49-F238E27FC236}">
                <a16:creationId xmlns:a16="http://schemas.microsoft.com/office/drawing/2014/main" id="{DBA6AD90-ABBD-4FC4-AE35-0EC148D43164}"/>
              </a:ext>
            </a:extLst>
          </p:cNvPr>
          <p:cNvSpPr>
            <a:spLocks noChangeArrowheads="1"/>
          </p:cNvSpPr>
          <p:nvPr/>
        </p:nvSpPr>
        <p:spPr bwMode="auto">
          <a:xfrm>
            <a:off x="450356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18  </a:t>
            </a:r>
            <a:endParaRPr lang="en-US">
              <a:latin typeface="Arial" pitchFamily="34" charset="0"/>
            </a:endParaRPr>
          </a:p>
        </p:txBody>
      </p:sp>
      <p:sp>
        <p:nvSpPr>
          <p:cNvPr id="423" name="Rectangle 48">
            <a:extLst>
              <a:ext uri="{FF2B5EF4-FFF2-40B4-BE49-F238E27FC236}">
                <a16:creationId xmlns:a16="http://schemas.microsoft.com/office/drawing/2014/main" id="{FCDF7875-B8DB-46D9-86C2-AE739A2D0457}"/>
              </a:ext>
            </a:extLst>
          </p:cNvPr>
          <p:cNvSpPr>
            <a:spLocks noChangeArrowheads="1"/>
          </p:cNvSpPr>
          <p:nvPr/>
        </p:nvSpPr>
        <p:spPr bwMode="auto">
          <a:xfrm>
            <a:off x="471628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19  </a:t>
            </a:r>
            <a:endParaRPr lang="en-US">
              <a:latin typeface="Arial" pitchFamily="34" charset="0"/>
            </a:endParaRPr>
          </a:p>
        </p:txBody>
      </p:sp>
      <p:sp>
        <p:nvSpPr>
          <p:cNvPr id="424" name="Rectangle 49">
            <a:extLst>
              <a:ext uri="{FF2B5EF4-FFF2-40B4-BE49-F238E27FC236}">
                <a16:creationId xmlns:a16="http://schemas.microsoft.com/office/drawing/2014/main" id="{154315CC-0DB9-473A-A01A-9A4E5EB55350}"/>
              </a:ext>
            </a:extLst>
          </p:cNvPr>
          <p:cNvSpPr>
            <a:spLocks noChangeArrowheads="1"/>
          </p:cNvSpPr>
          <p:nvPr/>
        </p:nvSpPr>
        <p:spPr bwMode="auto">
          <a:xfrm>
            <a:off x="492901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20  </a:t>
            </a:r>
            <a:endParaRPr lang="en-US">
              <a:latin typeface="Arial" pitchFamily="34" charset="0"/>
            </a:endParaRPr>
          </a:p>
        </p:txBody>
      </p:sp>
      <p:sp>
        <p:nvSpPr>
          <p:cNvPr id="425" name="Rectangle 50">
            <a:extLst>
              <a:ext uri="{FF2B5EF4-FFF2-40B4-BE49-F238E27FC236}">
                <a16:creationId xmlns:a16="http://schemas.microsoft.com/office/drawing/2014/main" id="{B15708EC-BDEF-45F9-B709-A01BC4DA5965}"/>
              </a:ext>
            </a:extLst>
          </p:cNvPr>
          <p:cNvSpPr>
            <a:spLocks noChangeArrowheads="1"/>
          </p:cNvSpPr>
          <p:nvPr/>
        </p:nvSpPr>
        <p:spPr bwMode="auto">
          <a:xfrm>
            <a:off x="514332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21  </a:t>
            </a:r>
            <a:endParaRPr lang="en-US">
              <a:latin typeface="Arial" pitchFamily="34" charset="0"/>
            </a:endParaRPr>
          </a:p>
        </p:txBody>
      </p:sp>
      <p:sp>
        <p:nvSpPr>
          <p:cNvPr id="426" name="Rectangle 51">
            <a:extLst>
              <a:ext uri="{FF2B5EF4-FFF2-40B4-BE49-F238E27FC236}">
                <a16:creationId xmlns:a16="http://schemas.microsoft.com/office/drawing/2014/main" id="{38AC9A2D-56C6-49B0-8D0C-E0B2222A7F2E}"/>
              </a:ext>
            </a:extLst>
          </p:cNvPr>
          <p:cNvSpPr>
            <a:spLocks noChangeArrowheads="1"/>
          </p:cNvSpPr>
          <p:nvPr/>
        </p:nvSpPr>
        <p:spPr bwMode="auto">
          <a:xfrm>
            <a:off x="535763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22  </a:t>
            </a:r>
            <a:endParaRPr lang="en-US">
              <a:latin typeface="Arial" pitchFamily="34" charset="0"/>
            </a:endParaRPr>
          </a:p>
        </p:txBody>
      </p:sp>
      <p:sp>
        <p:nvSpPr>
          <p:cNvPr id="427" name="Rectangle 52">
            <a:extLst>
              <a:ext uri="{FF2B5EF4-FFF2-40B4-BE49-F238E27FC236}">
                <a16:creationId xmlns:a16="http://schemas.microsoft.com/office/drawing/2014/main" id="{A5558851-7C38-4A1B-BA58-ECF78C190964}"/>
              </a:ext>
            </a:extLst>
          </p:cNvPr>
          <p:cNvSpPr>
            <a:spLocks noChangeArrowheads="1"/>
          </p:cNvSpPr>
          <p:nvPr/>
        </p:nvSpPr>
        <p:spPr bwMode="auto">
          <a:xfrm>
            <a:off x="557036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23  </a:t>
            </a:r>
            <a:endParaRPr lang="en-US">
              <a:latin typeface="Arial" pitchFamily="34" charset="0"/>
            </a:endParaRPr>
          </a:p>
        </p:txBody>
      </p:sp>
      <p:sp>
        <p:nvSpPr>
          <p:cNvPr id="428" name="Rectangle 53">
            <a:extLst>
              <a:ext uri="{FF2B5EF4-FFF2-40B4-BE49-F238E27FC236}">
                <a16:creationId xmlns:a16="http://schemas.microsoft.com/office/drawing/2014/main" id="{0DCE4EFC-CDFC-4EA4-8246-BB699A3B4DE6}"/>
              </a:ext>
            </a:extLst>
          </p:cNvPr>
          <p:cNvSpPr>
            <a:spLocks noChangeArrowheads="1"/>
          </p:cNvSpPr>
          <p:nvPr/>
        </p:nvSpPr>
        <p:spPr bwMode="auto">
          <a:xfrm>
            <a:off x="578308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24  </a:t>
            </a:r>
            <a:endParaRPr lang="en-US">
              <a:latin typeface="Arial" pitchFamily="34" charset="0"/>
            </a:endParaRPr>
          </a:p>
        </p:txBody>
      </p:sp>
      <p:sp>
        <p:nvSpPr>
          <p:cNvPr id="429" name="Rectangle 54">
            <a:extLst>
              <a:ext uri="{FF2B5EF4-FFF2-40B4-BE49-F238E27FC236}">
                <a16:creationId xmlns:a16="http://schemas.microsoft.com/office/drawing/2014/main" id="{7B81CB8E-68CB-4150-AFAE-69C7A58543FE}"/>
              </a:ext>
            </a:extLst>
          </p:cNvPr>
          <p:cNvSpPr>
            <a:spLocks noChangeArrowheads="1"/>
          </p:cNvSpPr>
          <p:nvPr/>
        </p:nvSpPr>
        <p:spPr bwMode="auto">
          <a:xfrm>
            <a:off x="599739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25  </a:t>
            </a:r>
            <a:endParaRPr lang="en-US">
              <a:latin typeface="Arial" pitchFamily="34" charset="0"/>
            </a:endParaRPr>
          </a:p>
        </p:txBody>
      </p:sp>
      <p:sp>
        <p:nvSpPr>
          <p:cNvPr id="430" name="Rectangle 55">
            <a:extLst>
              <a:ext uri="{FF2B5EF4-FFF2-40B4-BE49-F238E27FC236}">
                <a16:creationId xmlns:a16="http://schemas.microsoft.com/office/drawing/2014/main" id="{4046FD7D-86CD-4A60-9E6B-D573E8216BA5}"/>
              </a:ext>
            </a:extLst>
          </p:cNvPr>
          <p:cNvSpPr>
            <a:spLocks noChangeArrowheads="1"/>
          </p:cNvSpPr>
          <p:nvPr/>
        </p:nvSpPr>
        <p:spPr bwMode="auto">
          <a:xfrm>
            <a:off x="621012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26  </a:t>
            </a:r>
            <a:endParaRPr lang="en-US">
              <a:latin typeface="Arial" pitchFamily="34" charset="0"/>
            </a:endParaRPr>
          </a:p>
        </p:txBody>
      </p:sp>
      <p:sp>
        <p:nvSpPr>
          <p:cNvPr id="431" name="Rectangle 56">
            <a:extLst>
              <a:ext uri="{FF2B5EF4-FFF2-40B4-BE49-F238E27FC236}">
                <a16:creationId xmlns:a16="http://schemas.microsoft.com/office/drawing/2014/main" id="{D514615F-0A80-4FEA-8608-D0AE208780EC}"/>
              </a:ext>
            </a:extLst>
          </p:cNvPr>
          <p:cNvSpPr>
            <a:spLocks noChangeArrowheads="1"/>
          </p:cNvSpPr>
          <p:nvPr/>
        </p:nvSpPr>
        <p:spPr bwMode="auto">
          <a:xfrm>
            <a:off x="642443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27  </a:t>
            </a:r>
            <a:endParaRPr lang="en-US">
              <a:latin typeface="Arial" pitchFamily="34" charset="0"/>
            </a:endParaRPr>
          </a:p>
        </p:txBody>
      </p:sp>
      <p:sp>
        <p:nvSpPr>
          <p:cNvPr id="432" name="Rectangle 57">
            <a:extLst>
              <a:ext uri="{FF2B5EF4-FFF2-40B4-BE49-F238E27FC236}">
                <a16:creationId xmlns:a16="http://schemas.microsoft.com/office/drawing/2014/main" id="{A62E26A0-93B1-46A4-B432-9C6970A2EC83}"/>
              </a:ext>
            </a:extLst>
          </p:cNvPr>
          <p:cNvSpPr>
            <a:spLocks noChangeArrowheads="1"/>
          </p:cNvSpPr>
          <p:nvPr/>
        </p:nvSpPr>
        <p:spPr bwMode="auto">
          <a:xfrm>
            <a:off x="663716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28  </a:t>
            </a:r>
            <a:endParaRPr lang="en-US">
              <a:latin typeface="Arial" pitchFamily="34" charset="0"/>
            </a:endParaRPr>
          </a:p>
        </p:txBody>
      </p:sp>
      <p:sp>
        <p:nvSpPr>
          <p:cNvPr id="433" name="Rectangle 58">
            <a:extLst>
              <a:ext uri="{FF2B5EF4-FFF2-40B4-BE49-F238E27FC236}">
                <a16:creationId xmlns:a16="http://schemas.microsoft.com/office/drawing/2014/main" id="{41EFB83A-D768-49A4-B077-0083E8D15607}"/>
              </a:ext>
            </a:extLst>
          </p:cNvPr>
          <p:cNvSpPr>
            <a:spLocks noChangeArrowheads="1"/>
          </p:cNvSpPr>
          <p:nvPr/>
        </p:nvSpPr>
        <p:spPr bwMode="auto">
          <a:xfrm>
            <a:off x="684988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29  </a:t>
            </a:r>
            <a:endParaRPr lang="en-US">
              <a:latin typeface="Arial" pitchFamily="34" charset="0"/>
            </a:endParaRPr>
          </a:p>
        </p:txBody>
      </p:sp>
      <p:sp>
        <p:nvSpPr>
          <p:cNvPr id="434" name="Rectangle 59">
            <a:extLst>
              <a:ext uri="{FF2B5EF4-FFF2-40B4-BE49-F238E27FC236}">
                <a16:creationId xmlns:a16="http://schemas.microsoft.com/office/drawing/2014/main" id="{A69A092E-6FF3-486F-8FCD-E8C5B2B6F5B0}"/>
              </a:ext>
            </a:extLst>
          </p:cNvPr>
          <p:cNvSpPr>
            <a:spLocks noChangeArrowheads="1"/>
          </p:cNvSpPr>
          <p:nvPr/>
        </p:nvSpPr>
        <p:spPr bwMode="auto">
          <a:xfrm>
            <a:off x="706419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30  </a:t>
            </a:r>
            <a:endParaRPr lang="en-US">
              <a:latin typeface="Arial" pitchFamily="34" charset="0"/>
            </a:endParaRPr>
          </a:p>
        </p:txBody>
      </p:sp>
      <p:sp>
        <p:nvSpPr>
          <p:cNvPr id="435" name="Rectangle 60">
            <a:extLst>
              <a:ext uri="{FF2B5EF4-FFF2-40B4-BE49-F238E27FC236}">
                <a16:creationId xmlns:a16="http://schemas.microsoft.com/office/drawing/2014/main" id="{E1B0F248-611E-41DC-8FF5-4C85577CC287}"/>
              </a:ext>
            </a:extLst>
          </p:cNvPr>
          <p:cNvSpPr>
            <a:spLocks noChangeArrowheads="1"/>
          </p:cNvSpPr>
          <p:nvPr/>
        </p:nvSpPr>
        <p:spPr bwMode="auto">
          <a:xfrm>
            <a:off x="727692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01  </a:t>
            </a:r>
            <a:endParaRPr lang="en-US">
              <a:latin typeface="Arial" pitchFamily="34" charset="0"/>
            </a:endParaRPr>
          </a:p>
        </p:txBody>
      </p:sp>
      <p:sp>
        <p:nvSpPr>
          <p:cNvPr id="436" name="Rectangle 61">
            <a:extLst>
              <a:ext uri="{FF2B5EF4-FFF2-40B4-BE49-F238E27FC236}">
                <a16:creationId xmlns:a16="http://schemas.microsoft.com/office/drawing/2014/main" id="{77BB1BE0-9CD6-4F1A-9C14-419B7AB7FB59}"/>
              </a:ext>
            </a:extLst>
          </p:cNvPr>
          <p:cNvSpPr>
            <a:spLocks noChangeArrowheads="1"/>
          </p:cNvSpPr>
          <p:nvPr/>
        </p:nvSpPr>
        <p:spPr bwMode="auto">
          <a:xfrm>
            <a:off x="749123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02  </a:t>
            </a:r>
            <a:endParaRPr lang="en-US">
              <a:latin typeface="Arial" pitchFamily="34" charset="0"/>
            </a:endParaRPr>
          </a:p>
        </p:txBody>
      </p:sp>
      <p:sp>
        <p:nvSpPr>
          <p:cNvPr id="437" name="Rectangle 62">
            <a:extLst>
              <a:ext uri="{FF2B5EF4-FFF2-40B4-BE49-F238E27FC236}">
                <a16:creationId xmlns:a16="http://schemas.microsoft.com/office/drawing/2014/main" id="{8BBD1BA0-629F-4EDD-A401-E308C581BF8B}"/>
              </a:ext>
            </a:extLst>
          </p:cNvPr>
          <p:cNvSpPr>
            <a:spLocks noChangeArrowheads="1"/>
          </p:cNvSpPr>
          <p:nvPr/>
        </p:nvSpPr>
        <p:spPr bwMode="auto">
          <a:xfrm>
            <a:off x="770396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03  </a:t>
            </a:r>
            <a:endParaRPr lang="en-US">
              <a:latin typeface="Arial" pitchFamily="34" charset="0"/>
            </a:endParaRPr>
          </a:p>
        </p:txBody>
      </p:sp>
      <p:sp>
        <p:nvSpPr>
          <p:cNvPr id="438" name="Rectangle 63">
            <a:extLst>
              <a:ext uri="{FF2B5EF4-FFF2-40B4-BE49-F238E27FC236}">
                <a16:creationId xmlns:a16="http://schemas.microsoft.com/office/drawing/2014/main" id="{1E42F7BA-9BE6-405D-8272-2341CE6DB1E4}"/>
              </a:ext>
            </a:extLst>
          </p:cNvPr>
          <p:cNvSpPr>
            <a:spLocks noChangeArrowheads="1"/>
          </p:cNvSpPr>
          <p:nvPr/>
        </p:nvSpPr>
        <p:spPr bwMode="auto">
          <a:xfrm>
            <a:off x="791827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04  </a:t>
            </a:r>
            <a:endParaRPr lang="en-US">
              <a:latin typeface="Arial" pitchFamily="34" charset="0"/>
            </a:endParaRPr>
          </a:p>
        </p:txBody>
      </p:sp>
      <p:sp>
        <p:nvSpPr>
          <p:cNvPr id="439" name="Rectangle 64">
            <a:extLst>
              <a:ext uri="{FF2B5EF4-FFF2-40B4-BE49-F238E27FC236}">
                <a16:creationId xmlns:a16="http://schemas.microsoft.com/office/drawing/2014/main" id="{863102CB-6704-4D07-933A-69C8B5AB093F}"/>
              </a:ext>
            </a:extLst>
          </p:cNvPr>
          <p:cNvSpPr>
            <a:spLocks noChangeArrowheads="1"/>
          </p:cNvSpPr>
          <p:nvPr/>
        </p:nvSpPr>
        <p:spPr bwMode="auto">
          <a:xfrm>
            <a:off x="813099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05  </a:t>
            </a:r>
            <a:endParaRPr lang="en-US">
              <a:latin typeface="Arial" pitchFamily="34" charset="0"/>
            </a:endParaRPr>
          </a:p>
        </p:txBody>
      </p:sp>
      <p:sp>
        <p:nvSpPr>
          <p:cNvPr id="440" name="Rectangle 65">
            <a:extLst>
              <a:ext uri="{FF2B5EF4-FFF2-40B4-BE49-F238E27FC236}">
                <a16:creationId xmlns:a16="http://schemas.microsoft.com/office/drawing/2014/main" id="{CA38F706-8EC8-4031-B67C-863A1B5B9112}"/>
              </a:ext>
            </a:extLst>
          </p:cNvPr>
          <p:cNvSpPr>
            <a:spLocks noChangeArrowheads="1"/>
          </p:cNvSpPr>
          <p:nvPr/>
        </p:nvSpPr>
        <p:spPr bwMode="auto">
          <a:xfrm>
            <a:off x="834372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06  </a:t>
            </a:r>
            <a:endParaRPr lang="en-US">
              <a:latin typeface="Arial" pitchFamily="34" charset="0"/>
            </a:endParaRPr>
          </a:p>
        </p:txBody>
      </p:sp>
      <p:sp>
        <p:nvSpPr>
          <p:cNvPr id="441" name="Rectangle 66">
            <a:extLst>
              <a:ext uri="{FF2B5EF4-FFF2-40B4-BE49-F238E27FC236}">
                <a16:creationId xmlns:a16="http://schemas.microsoft.com/office/drawing/2014/main" id="{17A5FEF4-6001-429C-8249-AC7FC61D59B1}"/>
              </a:ext>
            </a:extLst>
          </p:cNvPr>
          <p:cNvSpPr>
            <a:spLocks noChangeArrowheads="1"/>
          </p:cNvSpPr>
          <p:nvPr/>
        </p:nvSpPr>
        <p:spPr bwMode="auto">
          <a:xfrm>
            <a:off x="855803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07  </a:t>
            </a:r>
            <a:endParaRPr lang="en-US">
              <a:latin typeface="Arial" pitchFamily="34" charset="0"/>
            </a:endParaRPr>
          </a:p>
        </p:txBody>
      </p:sp>
      <p:sp>
        <p:nvSpPr>
          <p:cNvPr id="442" name="Rectangle 67">
            <a:extLst>
              <a:ext uri="{FF2B5EF4-FFF2-40B4-BE49-F238E27FC236}">
                <a16:creationId xmlns:a16="http://schemas.microsoft.com/office/drawing/2014/main" id="{D0B7C084-216D-4239-82DD-644D56343F83}"/>
              </a:ext>
            </a:extLst>
          </p:cNvPr>
          <p:cNvSpPr>
            <a:spLocks noChangeArrowheads="1"/>
          </p:cNvSpPr>
          <p:nvPr/>
        </p:nvSpPr>
        <p:spPr bwMode="auto">
          <a:xfrm>
            <a:off x="877234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08  </a:t>
            </a:r>
            <a:endParaRPr lang="en-US">
              <a:latin typeface="Arial" pitchFamily="34" charset="0"/>
            </a:endParaRPr>
          </a:p>
        </p:txBody>
      </p:sp>
      <p:sp>
        <p:nvSpPr>
          <p:cNvPr id="443" name="Rectangle 68">
            <a:extLst>
              <a:ext uri="{FF2B5EF4-FFF2-40B4-BE49-F238E27FC236}">
                <a16:creationId xmlns:a16="http://schemas.microsoft.com/office/drawing/2014/main" id="{B7F744BA-9E2C-4DFA-996B-3B6658493C24}"/>
              </a:ext>
            </a:extLst>
          </p:cNvPr>
          <p:cNvSpPr>
            <a:spLocks noChangeArrowheads="1"/>
          </p:cNvSpPr>
          <p:nvPr/>
        </p:nvSpPr>
        <p:spPr bwMode="auto">
          <a:xfrm>
            <a:off x="898507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09  </a:t>
            </a:r>
            <a:endParaRPr lang="en-US">
              <a:latin typeface="Arial" pitchFamily="34" charset="0"/>
            </a:endParaRPr>
          </a:p>
        </p:txBody>
      </p:sp>
      <p:sp>
        <p:nvSpPr>
          <p:cNvPr id="444" name="Rectangle 69">
            <a:extLst>
              <a:ext uri="{FF2B5EF4-FFF2-40B4-BE49-F238E27FC236}">
                <a16:creationId xmlns:a16="http://schemas.microsoft.com/office/drawing/2014/main" id="{48F79BB5-C8FF-4769-B1EB-C7A4ED7BF716}"/>
              </a:ext>
            </a:extLst>
          </p:cNvPr>
          <p:cNvSpPr>
            <a:spLocks noChangeArrowheads="1"/>
          </p:cNvSpPr>
          <p:nvPr/>
        </p:nvSpPr>
        <p:spPr bwMode="auto">
          <a:xfrm>
            <a:off x="919779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10  </a:t>
            </a:r>
            <a:endParaRPr lang="en-US">
              <a:latin typeface="Arial" pitchFamily="34" charset="0"/>
            </a:endParaRPr>
          </a:p>
        </p:txBody>
      </p:sp>
      <p:sp>
        <p:nvSpPr>
          <p:cNvPr id="445" name="Rectangle 70">
            <a:extLst>
              <a:ext uri="{FF2B5EF4-FFF2-40B4-BE49-F238E27FC236}">
                <a16:creationId xmlns:a16="http://schemas.microsoft.com/office/drawing/2014/main" id="{0F6ABECC-919A-4E3E-A3B5-AEEA231A82F5}"/>
              </a:ext>
            </a:extLst>
          </p:cNvPr>
          <p:cNvSpPr>
            <a:spLocks noChangeArrowheads="1"/>
          </p:cNvSpPr>
          <p:nvPr/>
        </p:nvSpPr>
        <p:spPr bwMode="auto">
          <a:xfrm>
            <a:off x="941211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11  </a:t>
            </a:r>
            <a:endParaRPr lang="en-US">
              <a:latin typeface="Arial" pitchFamily="34" charset="0"/>
            </a:endParaRPr>
          </a:p>
        </p:txBody>
      </p:sp>
      <p:sp>
        <p:nvSpPr>
          <p:cNvPr id="446" name="Rectangle 71">
            <a:extLst>
              <a:ext uri="{FF2B5EF4-FFF2-40B4-BE49-F238E27FC236}">
                <a16:creationId xmlns:a16="http://schemas.microsoft.com/office/drawing/2014/main" id="{365D6CB5-0087-433F-95BF-5F33C5D3813A}"/>
              </a:ext>
            </a:extLst>
          </p:cNvPr>
          <p:cNvSpPr>
            <a:spLocks noChangeArrowheads="1"/>
          </p:cNvSpPr>
          <p:nvPr/>
        </p:nvSpPr>
        <p:spPr bwMode="auto">
          <a:xfrm>
            <a:off x="962483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12  </a:t>
            </a:r>
            <a:endParaRPr lang="en-US">
              <a:latin typeface="Arial" pitchFamily="34" charset="0"/>
            </a:endParaRPr>
          </a:p>
        </p:txBody>
      </p:sp>
      <p:sp>
        <p:nvSpPr>
          <p:cNvPr id="447" name="Rectangle 72">
            <a:extLst>
              <a:ext uri="{FF2B5EF4-FFF2-40B4-BE49-F238E27FC236}">
                <a16:creationId xmlns:a16="http://schemas.microsoft.com/office/drawing/2014/main" id="{49736137-8CD8-4C11-B1C3-2E6AFC9B4A98}"/>
              </a:ext>
            </a:extLst>
          </p:cNvPr>
          <p:cNvSpPr>
            <a:spLocks noChangeArrowheads="1"/>
          </p:cNvSpPr>
          <p:nvPr/>
        </p:nvSpPr>
        <p:spPr bwMode="auto">
          <a:xfrm>
            <a:off x="983914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13  </a:t>
            </a:r>
            <a:endParaRPr lang="en-US">
              <a:latin typeface="Arial" pitchFamily="34" charset="0"/>
            </a:endParaRPr>
          </a:p>
        </p:txBody>
      </p:sp>
      <p:sp>
        <p:nvSpPr>
          <p:cNvPr id="448" name="Rectangle 73">
            <a:extLst>
              <a:ext uri="{FF2B5EF4-FFF2-40B4-BE49-F238E27FC236}">
                <a16:creationId xmlns:a16="http://schemas.microsoft.com/office/drawing/2014/main" id="{7CC8B47B-108D-46D8-A3BF-82B9218B05F1}"/>
              </a:ext>
            </a:extLst>
          </p:cNvPr>
          <p:cNvSpPr>
            <a:spLocks noChangeArrowheads="1"/>
          </p:cNvSpPr>
          <p:nvPr/>
        </p:nvSpPr>
        <p:spPr bwMode="auto">
          <a:xfrm>
            <a:off x="1005187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14  </a:t>
            </a:r>
            <a:endParaRPr lang="en-US">
              <a:latin typeface="Arial" pitchFamily="34" charset="0"/>
            </a:endParaRPr>
          </a:p>
        </p:txBody>
      </p:sp>
      <p:sp>
        <p:nvSpPr>
          <p:cNvPr id="449" name="Rectangle 74">
            <a:extLst>
              <a:ext uri="{FF2B5EF4-FFF2-40B4-BE49-F238E27FC236}">
                <a16:creationId xmlns:a16="http://schemas.microsoft.com/office/drawing/2014/main" id="{3A2D6A93-370D-42B0-95FD-67394B2B8820}"/>
              </a:ext>
            </a:extLst>
          </p:cNvPr>
          <p:cNvSpPr>
            <a:spLocks noChangeArrowheads="1"/>
          </p:cNvSpPr>
          <p:nvPr/>
        </p:nvSpPr>
        <p:spPr bwMode="auto">
          <a:xfrm>
            <a:off x="1026459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15  </a:t>
            </a:r>
            <a:endParaRPr lang="en-US">
              <a:latin typeface="Arial" pitchFamily="34" charset="0"/>
            </a:endParaRPr>
          </a:p>
        </p:txBody>
      </p:sp>
      <p:sp>
        <p:nvSpPr>
          <p:cNvPr id="450" name="Rectangle 75">
            <a:extLst>
              <a:ext uri="{FF2B5EF4-FFF2-40B4-BE49-F238E27FC236}">
                <a16:creationId xmlns:a16="http://schemas.microsoft.com/office/drawing/2014/main" id="{884BF684-79FB-49D5-99AB-1B8BFC772862}"/>
              </a:ext>
            </a:extLst>
          </p:cNvPr>
          <p:cNvSpPr>
            <a:spLocks noChangeArrowheads="1"/>
          </p:cNvSpPr>
          <p:nvPr/>
        </p:nvSpPr>
        <p:spPr bwMode="auto">
          <a:xfrm>
            <a:off x="1047891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16  </a:t>
            </a:r>
            <a:endParaRPr lang="en-US">
              <a:latin typeface="Arial" pitchFamily="34" charset="0"/>
            </a:endParaRPr>
          </a:p>
        </p:txBody>
      </p:sp>
      <p:sp>
        <p:nvSpPr>
          <p:cNvPr id="451" name="Rectangle 76">
            <a:extLst>
              <a:ext uri="{FF2B5EF4-FFF2-40B4-BE49-F238E27FC236}">
                <a16:creationId xmlns:a16="http://schemas.microsoft.com/office/drawing/2014/main" id="{853CEE29-6629-414A-A21C-E560E1D2D4BA}"/>
              </a:ext>
            </a:extLst>
          </p:cNvPr>
          <p:cNvSpPr>
            <a:spLocks noChangeArrowheads="1"/>
          </p:cNvSpPr>
          <p:nvPr/>
        </p:nvSpPr>
        <p:spPr bwMode="auto">
          <a:xfrm>
            <a:off x="1069322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17  </a:t>
            </a:r>
            <a:endParaRPr lang="en-US">
              <a:latin typeface="Arial" pitchFamily="34" charset="0"/>
            </a:endParaRPr>
          </a:p>
        </p:txBody>
      </p:sp>
      <p:sp>
        <p:nvSpPr>
          <p:cNvPr id="452" name="Rectangle 77">
            <a:extLst>
              <a:ext uri="{FF2B5EF4-FFF2-40B4-BE49-F238E27FC236}">
                <a16:creationId xmlns:a16="http://schemas.microsoft.com/office/drawing/2014/main" id="{C09D0E2E-2C2A-4C13-B3DD-17EDFFF4C5F0}"/>
              </a:ext>
            </a:extLst>
          </p:cNvPr>
          <p:cNvSpPr>
            <a:spLocks noChangeArrowheads="1"/>
          </p:cNvSpPr>
          <p:nvPr/>
        </p:nvSpPr>
        <p:spPr bwMode="auto">
          <a:xfrm>
            <a:off x="10905948"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18  </a:t>
            </a:r>
            <a:endParaRPr lang="en-US">
              <a:latin typeface="Arial" pitchFamily="34" charset="0"/>
            </a:endParaRPr>
          </a:p>
        </p:txBody>
      </p:sp>
      <p:sp>
        <p:nvSpPr>
          <p:cNvPr id="453" name="Rectangle 78">
            <a:extLst>
              <a:ext uri="{FF2B5EF4-FFF2-40B4-BE49-F238E27FC236}">
                <a16:creationId xmlns:a16="http://schemas.microsoft.com/office/drawing/2014/main" id="{03D8A158-DDD4-456E-8ED8-73F139B64EF6}"/>
              </a:ext>
            </a:extLst>
          </p:cNvPr>
          <p:cNvSpPr>
            <a:spLocks noChangeArrowheads="1"/>
          </p:cNvSpPr>
          <p:nvPr/>
        </p:nvSpPr>
        <p:spPr bwMode="auto">
          <a:xfrm>
            <a:off x="1111867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19  </a:t>
            </a:r>
            <a:endParaRPr lang="en-US">
              <a:latin typeface="Arial" pitchFamily="34" charset="0"/>
            </a:endParaRPr>
          </a:p>
        </p:txBody>
      </p:sp>
      <p:sp>
        <p:nvSpPr>
          <p:cNvPr id="454" name="Rectangle 79">
            <a:extLst>
              <a:ext uri="{FF2B5EF4-FFF2-40B4-BE49-F238E27FC236}">
                <a16:creationId xmlns:a16="http://schemas.microsoft.com/office/drawing/2014/main" id="{64CA0249-85C0-4F04-A2D2-25BE5B45C521}"/>
              </a:ext>
            </a:extLst>
          </p:cNvPr>
          <p:cNvSpPr>
            <a:spLocks noChangeArrowheads="1"/>
          </p:cNvSpPr>
          <p:nvPr/>
        </p:nvSpPr>
        <p:spPr bwMode="auto">
          <a:xfrm>
            <a:off x="11332986"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20  </a:t>
            </a:r>
            <a:endParaRPr lang="en-US">
              <a:latin typeface="Arial" pitchFamily="34" charset="0"/>
            </a:endParaRPr>
          </a:p>
        </p:txBody>
      </p:sp>
      <p:sp>
        <p:nvSpPr>
          <p:cNvPr id="455" name="Rectangle 80">
            <a:extLst>
              <a:ext uri="{FF2B5EF4-FFF2-40B4-BE49-F238E27FC236}">
                <a16:creationId xmlns:a16="http://schemas.microsoft.com/office/drawing/2014/main" id="{45392095-EEA9-456A-85D7-6139DD5C1562}"/>
              </a:ext>
            </a:extLst>
          </p:cNvPr>
          <p:cNvSpPr>
            <a:spLocks noChangeArrowheads="1"/>
          </p:cNvSpPr>
          <p:nvPr/>
        </p:nvSpPr>
        <p:spPr bwMode="auto">
          <a:xfrm>
            <a:off x="11545711"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21  </a:t>
            </a:r>
            <a:endParaRPr lang="en-US">
              <a:latin typeface="Arial" pitchFamily="34" charset="0"/>
            </a:endParaRPr>
          </a:p>
        </p:txBody>
      </p:sp>
      <p:sp>
        <p:nvSpPr>
          <p:cNvPr id="456" name="Rectangle 81">
            <a:extLst>
              <a:ext uri="{FF2B5EF4-FFF2-40B4-BE49-F238E27FC236}">
                <a16:creationId xmlns:a16="http://schemas.microsoft.com/office/drawing/2014/main" id="{4D499EA0-3F80-46AB-AC93-6D70883CBDFA}"/>
              </a:ext>
            </a:extLst>
          </p:cNvPr>
          <p:cNvSpPr>
            <a:spLocks noChangeArrowheads="1"/>
          </p:cNvSpPr>
          <p:nvPr/>
        </p:nvSpPr>
        <p:spPr bwMode="auto">
          <a:xfrm>
            <a:off x="11760023" y="5861691"/>
            <a:ext cx="173124" cy="12311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800">
                <a:solidFill>
                  <a:srgbClr val="000000"/>
                </a:solidFill>
                <a:latin typeface="Arial" pitchFamily="34" charset="0"/>
              </a:rPr>
              <a:t>22  </a:t>
            </a:r>
            <a:endParaRPr lang="en-US">
              <a:latin typeface="Arial" pitchFamily="34" charset="0"/>
            </a:endParaRPr>
          </a:p>
        </p:txBody>
      </p:sp>
      <p:sp>
        <p:nvSpPr>
          <p:cNvPr id="457" name="Line 82">
            <a:extLst>
              <a:ext uri="{FF2B5EF4-FFF2-40B4-BE49-F238E27FC236}">
                <a16:creationId xmlns:a16="http://schemas.microsoft.com/office/drawing/2014/main" id="{4A90885C-3BF3-4D7A-9465-B445C5F7221E}"/>
              </a:ext>
            </a:extLst>
          </p:cNvPr>
          <p:cNvSpPr>
            <a:spLocks noChangeShapeType="1"/>
          </p:cNvSpPr>
          <p:nvPr/>
        </p:nvSpPr>
        <p:spPr bwMode="auto">
          <a:xfrm>
            <a:off x="4378148" y="494352"/>
            <a:ext cx="7469188"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Rectangle 83">
            <a:extLst>
              <a:ext uri="{FF2B5EF4-FFF2-40B4-BE49-F238E27FC236}">
                <a16:creationId xmlns:a16="http://schemas.microsoft.com/office/drawing/2014/main" id="{12452D77-8A02-410D-8CCF-D221F667DCC6}"/>
              </a:ext>
            </a:extLst>
          </p:cNvPr>
          <p:cNvSpPr>
            <a:spLocks noChangeArrowheads="1"/>
          </p:cNvSpPr>
          <p:nvPr/>
        </p:nvSpPr>
        <p:spPr bwMode="auto">
          <a:xfrm rot="16200000">
            <a:off x="2135351" y="2974176"/>
            <a:ext cx="272029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2000" dirty="0">
                <a:solidFill>
                  <a:srgbClr val="000000"/>
                </a:solidFill>
                <a:latin typeface="Arial" pitchFamily="34" charset="0"/>
              </a:rPr>
              <a:t>Number of Fish per Day</a:t>
            </a:r>
            <a:endParaRPr lang="en-US" dirty="0">
              <a:latin typeface="Arial" pitchFamily="34" charset="0"/>
            </a:endParaRPr>
          </a:p>
        </p:txBody>
      </p:sp>
      <p:sp>
        <p:nvSpPr>
          <p:cNvPr id="459" name="Line 84">
            <a:extLst>
              <a:ext uri="{FF2B5EF4-FFF2-40B4-BE49-F238E27FC236}">
                <a16:creationId xmlns:a16="http://schemas.microsoft.com/office/drawing/2014/main" id="{ECEDA7F9-3249-4461-9D53-EE72388525C5}"/>
              </a:ext>
            </a:extLst>
          </p:cNvPr>
          <p:cNvSpPr>
            <a:spLocks noChangeShapeType="1"/>
          </p:cNvSpPr>
          <p:nvPr/>
        </p:nvSpPr>
        <p:spPr bwMode="auto">
          <a:xfrm flipV="1">
            <a:off x="4378148" y="494353"/>
            <a:ext cx="1588" cy="5241925"/>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Line 85">
            <a:extLst>
              <a:ext uri="{FF2B5EF4-FFF2-40B4-BE49-F238E27FC236}">
                <a16:creationId xmlns:a16="http://schemas.microsoft.com/office/drawing/2014/main" id="{1B2F0B57-3D1A-4111-868A-97348892DFD0}"/>
              </a:ext>
            </a:extLst>
          </p:cNvPr>
          <p:cNvSpPr>
            <a:spLocks noChangeShapeType="1"/>
          </p:cNvSpPr>
          <p:nvPr/>
        </p:nvSpPr>
        <p:spPr bwMode="auto">
          <a:xfrm>
            <a:off x="4303537" y="5736277"/>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Line 86">
            <a:extLst>
              <a:ext uri="{FF2B5EF4-FFF2-40B4-BE49-F238E27FC236}">
                <a16:creationId xmlns:a16="http://schemas.microsoft.com/office/drawing/2014/main" id="{C651B1F6-DEEB-4F91-A207-38504A1BAD03}"/>
              </a:ext>
            </a:extLst>
          </p:cNvPr>
          <p:cNvSpPr>
            <a:spLocks noChangeShapeType="1"/>
          </p:cNvSpPr>
          <p:nvPr/>
        </p:nvSpPr>
        <p:spPr bwMode="auto">
          <a:xfrm>
            <a:off x="4303537" y="4863152"/>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Line 87">
            <a:extLst>
              <a:ext uri="{FF2B5EF4-FFF2-40B4-BE49-F238E27FC236}">
                <a16:creationId xmlns:a16="http://schemas.microsoft.com/office/drawing/2014/main" id="{E74E5C89-55FA-494D-8633-2F4879580B0F}"/>
              </a:ext>
            </a:extLst>
          </p:cNvPr>
          <p:cNvSpPr>
            <a:spLocks noChangeShapeType="1"/>
          </p:cNvSpPr>
          <p:nvPr/>
        </p:nvSpPr>
        <p:spPr bwMode="auto">
          <a:xfrm>
            <a:off x="4303537" y="3988440"/>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Line 88">
            <a:extLst>
              <a:ext uri="{FF2B5EF4-FFF2-40B4-BE49-F238E27FC236}">
                <a16:creationId xmlns:a16="http://schemas.microsoft.com/office/drawing/2014/main" id="{DEC13C93-B5E8-4159-BF44-81D4F0A61608}"/>
              </a:ext>
            </a:extLst>
          </p:cNvPr>
          <p:cNvSpPr>
            <a:spLocks noChangeShapeType="1"/>
          </p:cNvSpPr>
          <p:nvPr/>
        </p:nvSpPr>
        <p:spPr bwMode="auto">
          <a:xfrm>
            <a:off x="4303537" y="3115315"/>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Line 89">
            <a:extLst>
              <a:ext uri="{FF2B5EF4-FFF2-40B4-BE49-F238E27FC236}">
                <a16:creationId xmlns:a16="http://schemas.microsoft.com/office/drawing/2014/main" id="{01D97E60-A569-48A6-B555-7082951BFE3F}"/>
              </a:ext>
            </a:extLst>
          </p:cNvPr>
          <p:cNvSpPr>
            <a:spLocks noChangeShapeType="1"/>
          </p:cNvSpPr>
          <p:nvPr/>
        </p:nvSpPr>
        <p:spPr bwMode="auto">
          <a:xfrm>
            <a:off x="4303537" y="2242190"/>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Line 90">
            <a:extLst>
              <a:ext uri="{FF2B5EF4-FFF2-40B4-BE49-F238E27FC236}">
                <a16:creationId xmlns:a16="http://schemas.microsoft.com/office/drawing/2014/main" id="{68919C8D-2047-4717-A56D-0F6D7B553C9E}"/>
              </a:ext>
            </a:extLst>
          </p:cNvPr>
          <p:cNvSpPr>
            <a:spLocks noChangeShapeType="1"/>
          </p:cNvSpPr>
          <p:nvPr/>
        </p:nvSpPr>
        <p:spPr bwMode="auto">
          <a:xfrm>
            <a:off x="4303537" y="1367477"/>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Line 91">
            <a:extLst>
              <a:ext uri="{FF2B5EF4-FFF2-40B4-BE49-F238E27FC236}">
                <a16:creationId xmlns:a16="http://schemas.microsoft.com/office/drawing/2014/main" id="{E60EE356-1074-4B1E-BE8A-B5FB91478CEC}"/>
              </a:ext>
            </a:extLst>
          </p:cNvPr>
          <p:cNvSpPr>
            <a:spLocks noChangeShapeType="1"/>
          </p:cNvSpPr>
          <p:nvPr/>
        </p:nvSpPr>
        <p:spPr bwMode="auto">
          <a:xfrm>
            <a:off x="4303537" y="494352"/>
            <a:ext cx="74613"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Rectangle 92">
            <a:extLst>
              <a:ext uri="{FF2B5EF4-FFF2-40B4-BE49-F238E27FC236}">
                <a16:creationId xmlns:a16="http://schemas.microsoft.com/office/drawing/2014/main" id="{1234F9F6-8A1B-45E1-B4D1-7FD6D0875CFD}"/>
              </a:ext>
            </a:extLst>
          </p:cNvPr>
          <p:cNvSpPr>
            <a:spLocks noChangeArrowheads="1"/>
          </p:cNvSpPr>
          <p:nvPr/>
        </p:nvSpPr>
        <p:spPr bwMode="auto">
          <a:xfrm>
            <a:off x="4084461" y="5617215"/>
            <a:ext cx="121828"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0</a:t>
            </a:r>
            <a:endParaRPr lang="en-US">
              <a:latin typeface="Arial" pitchFamily="34" charset="0"/>
            </a:endParaRPr>
          </a:p>
        </p:txBody>
      </p:sp>
      <p:sp>
        <p:nvSpPr>
          <p:cNvPr id="468" name="Rectangle 93">
            <a:extLst>
              <a:ext uri="{FF2B5EF4-FFF2-40B4-BE49-F238E27FC236}">
                <a16:creationId xmlns:a16="http://schemas.microsoft.com/office/drawing/2014/main" id="{810EE461-6E39-41E2-B82D-2D0035176176}"/>
              </a:ext>
            </a:extLst>
          </p:cNvPr>
          <p:cNvSpPr>
            <a:spLocks noChangeArrowheads="1"/>
          </p:cNvSpPr>
          <p:nvPr/>
        </p:nvSpPr>
        <p:spPr bwMode="auto">
          <a:xfrm>
            <a:off x="3852687" y="4744090"/>
            <a:ext cx="36548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100</a:t>
            </a:r>
            <a:endParaRPr lang="en-US">
              <a:latin typeface="Arial" pitchFamily="34" charset="0"/>
            </a:endParaRPr>
          </a:p>
        </p:txBody>
      </p:sp>
      <p:sp>
        <p:nvSpPr>
          <p:cNvPr id="469" name="Rectangle 94">
            <a:extLst>
              <a:ext uri="{FF2B5EF4-FFF2-40B4-BE49-F238E27FC236}">
                <a16:creationId xmlns:a16="http://schemas.microsoft.com/office/drawing/2014/main" id="{7802E2C1-2611-4C95-9B54-35C91C899814}"/>
              </a:ext>
            </a:extLst>
          </p:cNvPr>
          <p:cNvSpPr>
            <a:spLocks noChangeArrowheads="1"/>
          </p:cNvSpPr>
          <p:nvPr/>
        </p:nvSpPr>
        <p:spPr bwMode="auto">
          <a:xfrm>
            <a:off x="3852687" y="3869377"/>
            <a:ext cx="36548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200</a:t>
            </a:r>
            <a:endParaRPr lang="en-US">
              <a:latin typeface="Arial" pitchFamily="34" charset="0"/>
            </a:endParaRPr>
          </a:p>
        </p:txBody>
      </p:sp>
      <p:sp>
        <p:nvSpPr>
          <p:cNvPr id="470" name="Rectangle 95">
            <a:extLst>
              <a:ext uri="{FF2B5EF4-FFF2-40B4-BE49-F238E27FC236}">
                <a16:creationId xmlns:a16="http://schemas.microsoft.com/office/drawing/2014/main" id="{D76DD568-DFC3-44FF-B4BE-519918854093}"/>
              </a:ext>
            </a:extLst>
          </p:cNvPr>
          <p:cNvSpPr>
            <a:spLocks noChangeArrowheads="1"/>
          </p:cNvSpPr>
          <p:nvPr/>
        </p:nvSpPr>
        <p:spPr bwMode="auto">
          <a:xfrm>
            <a:off x="3852687" y="2996252"/>
            <a:ext cx="36548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300</a:t>
            </a:r>
            <a:endParaRPr lang="en-US">
              <a:latin typeface="Arial" pitchFamily="34" charset="0"/>
            </a:endParaRPr>
          </a:p>
        </p:txBody>
      </p:sp>
      <p:sp>
        <p:nvSpPr>
          <p:cNvPr id="471" name="Rectangle 96">
            <a:extLst>
              <a:ext uri="{FF2B5EF4-FFF2-40B4-BE49-F238E27FC236}">
                <a16:creationId xmlns:a16="http://schemas.microsoft.com/office/drawing/2014/main" id="{71B9DFC4-7B23-46DF-BE71-E5AA968BE8A5}"/>
              </a:ext>
            </a:extLst>
          </p:cNvPr>
          <p:cNvSpPr>
            <a:spLocks noChangeArrowheads="1"/>
          </p:cNvSpPr>
          <p:nvPr/>
        </p:nvSpPr>
        <p:spPr bwMode="auto">
          <a:xfrm>
            <a:off x="3852687" y="2123127"/>
            <a:ext cx="36548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400</a:t>
            </a:r>
            <a:endParaRPr lang="en-US">
              <a:latin typeface="Arial" pitchFamily="34" charset="0"/>
            </a:endParaRPr>
          </a:p>
        </p:txBody>
      </p:sp>
      <p:sp>
        <p:nvSpPr>
          <p:cNvPr id="472" name="Rectangle 97">
            <a:extLst>
              <a:ext uri="{FF2B5EF4-FFF2-40B4-BE49-F238E27FC236}">
                <a16:creationId xmlns:a16="http://schemas.microsoft.com/office/drawing/2014/main" id="{CA12270D-D31F-4243-983E-0A155F31C58A}"/>
              </a:ext>
            </a:extLst>
          </p:cNvPr>
          <p:cNvSpPr>
            <a:spLocks noChangeArrowheads="1"/>
          </p:cNvSpPr>
          <p:nvPr/>
        </p:nvSpPr>
        <p:spPr bwMode="auto">
          <a:xfrm>
            <a:off x="3852687" y="1248415"/>
            <a:ext cx="36548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500</a:t>
            </a:r>
            <a:endParaRPr lang="en-US">
              <a:latin typeface="Arial" pitchFamily="34" charset="0"/>
            </a:endParaRPr>
          </a:p>
        </p:txBody>
      </p:sp>
      <p:sp>
        <p:nvSpPr>
          <p:cNvPr id="473" name="Rectangle 98">
            <a:extLst>
              <a:ext uri="{FF2B5EF4-FFF2-40B4-BE49-F238E27FC236}">
                <a16:creationId xmlns:a16="http://schemas.microsoft.com/office/drawing/2014/main" id="{C857D2CD-61EC-4086-95EA-899C3D1D2C8B}"/>
              </a:ext>
            </a:extLst>
          </p:cNvPr>
          <p:cNvSpPr>
            <a:spLocks noChangeArrowheads="1"/>
          </p:cNvSpPr>
          <p:nvPr/>
        </p:nvSpPr>
        <p:spPr bwMode="auto">
          <a:xfrm>
            <a:off x="3852687" y="375290"/>
            <a:ext cx="365485"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700">
                <a:solidFill>
                  <a:srgbClr val="000000"/>
                </a:solidFill>
                <a:latin typeface="Arial" pitchFamily="34" charset="0"/>
              </a:rPr>
              <a:t>600</a:t>
            </a:r>
            <a:endParaRPr lang="en-US">
              <a:latin typeface="Arial" pitchFamily="34" charset="0"/>
            </a:endParaRPr>
          </a:p>
        </p:txBody>
      </p:sp>
      <p:sp>
        <p:nvSpPr>
          <p:cNvPr id="474" name="Line 99">
            <a:extLst>
              <a:ext uri="{FF2B5EF4-FFF2-40B4-BE49-F238E27FC236}">
                <a16:creationId xmlns:a16="http://schemas.microsoft.com/office/drawing/2014/main" id="{1071CBFF-99B7-4A33-A936-932BEBC802F0}"/>
              </a:ext>
            </a:extLst>
          </p:cNvPr>
          <p:cNvSpPr>
            <a:spLocks noChangeShapeType="1"/>
          </p:cNvSpPr>
          <p:nvPr/>
        </p:nvSpPr>
        <p:spPr bwMode="auto">
          <a:xfrm flipV="1">
            <a:off x="11847336" y="494353"/>
            <a:ext cx="1588" cy="5241925"/>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Rectangle 100">
            <a:extLst>
              <a:ext uri="{FF2B5EF4-FFF2-40B4-BE49-F238E27FC236}">
                <a16:creationId xmlns:a16="http://schemas.microsoft.com/office/drawing/2014/main" id="{C2244F26-CBDA-4EED-BE76-707B44F70F84}"/>
              </a:ext>
            </a:extLst>
          </p:cNvPr>
          <p:cNvSpPr>
            <a:spLocks noChangeArrowheads="1"/>
          </p:cNvSpPr>
          <p:nvPr/>
        </p:nvSpPr>
        <p:spPr bwMode="auto">
          <a:xfrm>
            <a:off x="4527373" y="5239390"/>
            <a:ext cx="127000" cy="4905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Freeform 101">
            <a:extLst>
              <a:ext uri="{FF2B5EF4-FFF2-40B4-BE49-F238E27FC236}">
                <a16:creationId xmlns:a16="http://schemas.microsoft.com/office/drawing/2014/main" id="{BDA1B54E-6C22-4763-B2C3-705134D6AFAE}"/>
              </a:ext>
            </a:extLst>
          </p:cNvPr>
          <p:cNvSpPr>
            <a:spLocks/>
          </p:cNvSpPr>
          <p:nvPr/>
        </p:nvSpPr>
        <p:spPr bwMode="auto">
          <a:xfrm flipV="1">
            <a:off x="4527373" y="5239390"/>
            <a:ext cx="127000" cy="490538"/>
          </a:xfrm>
          <a:custGeom>
            <a:avLst/>
            <a:gdLst/>
            <a:ahLst/>
            <a:cxnLst>
              <a:cxn ang="0">
                <a:pos x="153" y="0"/>
              </a:cxn>
              <a:cxn ang="0">
                <a:pos x="153" y="583"/>
              </a:cxn>
              <a:cxn ang="0">
                <a:pos x="0" y="583"/>
              </a:cxn>
              <a:cxn ang="0">
                <a:pos x="0" y="0"/>
              </a:cxn>
            </a:cxnLst>
            <a:rect l="0" t="0" r="r" b="b"/>
            <a:pathLst>
              <a:path w="153" h="583">
                <a:moveTo>
                  <a:pt x="153" y="0"/>
                </a:moveTo>
                <a:lnTo>
                  <a:pt x="153" y="583"/>
                </a:lnTo>
                <a:lnTo>
                  <a:pt x="0" y="58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7" name="Rectangle 102">
            <a:extLst>
              <a:ext uri="{FF2B5EF4-FFF2-40B4-BE49-F238E27FC236}">
                <a16:creationId xmlns:a16="http://schemas.microsoft.com/office/drawing/2014/main" id="{FE422B14-B7ED-4A7D-B429-69096B8CD505}"/>
              </a:ext>
            </a:extLst>
          </p:cNvPr>
          <p:cNvSpPr>
            <a:spLocks noChangeArrowheads="1"/>
          </p:cNvSpPr>
          <p:nvPr/>
        </p:nvSpPr>
        <p:spPr bwMode="auto">
          <a:xfrm>
            <a:off x="4740098" y="5614040"/>
            <a:ext cx="128588" cy="1158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Freeform 103">
            <a:extLst>
              <a:ext uri="{FF2B5EF4-FFF2-40B4-BE49-F238E27FC236}">
                <a16:creationId xmlns:a16="http://schemas.microsoft.com/office/drawing/2014/main" id="{220B25DE-5377-4FA7-84DA-D83F6D2FD3AB}"/>
              </a:ext>
            </a:extLst>
          </p:cNvPr>
          <p:cNvSpPr>
            <a:spLocks/>
          </p:cNvSpPr>
          <p:nvPr/>
        </p:nvSpPr>
        <p:spPr bwMode="auto">
          <a:xfrm flipV="1">
            <a:off x="4740098" y="5614040"/>
            <a:ext cx="128588" cy="115888"/>
          </a:xfrm>
          <a:custGeom>
            <a:avLst/>
            <a:gdLst/>
            <a:ahLst/>
            <a:cxnLst>
              <a:cxn ang="0">
                <a:pos x="152" y="0"/>
              </a:cxn>
              <a:cxn ang="0">
                <a:pos x="152" y="137"/>
              </a:cxn>
              <a:cxn ang="0">
                <a:pos x="0" y="137"/>
              </a:cxn>
              <a:cxn ang="0">
                <a:pos x="0" y="0"/>
              </a:cxn>
            </a:cxnLst>
            <a:rect l="0" t="0" r="r" b="b"/>
            <a:pathLst>
              <a:path w="152" h="137">
                <a:moveTo>
                  <a:pt x="152" y="0"/>
                </a:moveTo>
                <a:lnTo>
                  <a:pt x="152" y="137"/>
                </a:lnTo>
                <a:lnTo>
                  <a:pt x="0" y="137"/>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9" name="Rectangle 104">
            <a:extLst>
              <a:ext uri="{FF2B5EF4-FFF2-40B4-BE49-F238E27FC236}">
                <a16:creationId xmlns:a16="http://schemas.microsoft.com/office/drawing/2014/main" id="{990229DB-8691-4A09-8969-BAE064B1240D}"/>
              </a:ext>
            </a:extLst>
          </p:cNvPr>
          <p:cNvSpPr>
            <a:spLocks noChangeArrowheads="1"/>
          </p:cNvSpPr>
          <p:nvPr/>
        </p:nvSpPr>
        <p:spPr bwMode="auto">
          <a:xfrm>
            <a:off x="4954411" y="5718816"/>
            <a:ext cx="127000" cy="111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Freeform 105">
            <a:extLst>
              <a:ext uri="{FF2B5EF4-FFF2-40B4-BE49-F238E27FC236}">
                <a16:creationId xmlns:a16="http://schemas.microsoft.com/office/drawing/2014/main" id="{37F9CF86-7E12-4D22-90E9-96D9B3A83F2A}"/>
              </a:ext>
            </a:extLst>
          </p:cNvPr>
          <p:cNvSpPr>
            <a:spLocks/>
          </p:cNvSpPr>
          <p:nvPr/>
        </p:nvSpPr>
        <p:spPr bwMode="auto">
          <a:xfrm flipV="1">
            <a:off x="4954411" y="5718816"/>
            <a:ext cx="127000" cy="11113"/>
          </a:xfrm>
          <a:custGeom>
            <a:avLst/>
            <a:gdLst/>
            <a:ahLst/>
            <a:cxnLst>
              <a:cxn ang="0">
                <a:pos x="152" y="0"/>
              </a:cxn>
              <a:cxn ang="0">
                <a:pos x="152" y="12"/>
              </a:cxn>
              <a:cxn ang="0">
                <a:pos x="0" y="12"/>
              </a:cxn>
              <a:cxn ang="0">
                <a:pos x="0" y="0"/>
              </a:cxn>
            </a:cxnLst>
            <a:rect l="0" t="0" r="r" b="b"/>
            <a:pathLst>
              <a:path w="152" h="12">
                <a:moveTo>
                  <a:pt x="152" y="0"/>
                </a:moveTo>
                <a:lnTo>
                  <a:pt x="152" y="12"/>
                </a:lnTo>
                <a:lnTo>
                  <a:pt x="0" y="1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1" name="Rectangle 106">
            <a:extLst>
              <a:ext uri="{FF2B5EF4-FFF2-40B4-BE49-F238E27FC236}">
                <a16:creationId xmlns:a16="http://schemas.microsoft.com/office/drawing/2014/main" id="{DCBC565D-53B8-4688-81D3-CE7DA86200B4}"/>
              </a:ext>
            </a:extLst>
          </p:cNvPr>
          <p:cNvSpPr>
            <a:spLocks noChangeArrowheads="1"/>
          </p:cNvSpPr>
          <p:nvPr/>
        </p:nvSpPr>
        <p:spPr bwMode="auto">
          <a:xfrm>
            <a:off x="5167136" y="5718816"/>
            <a:ext cx="128588" cy="111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Freeform 107">
            <a:extLst>
              <a:ext uri="{FF2B5EF4-FFF2-40B4-BE49-F238E27FC236}">
                <a16:creationId xmlns:a16="http://schemas.microsoft.com/office/drawing/2014/main" id="{D7B6741D-CB00-4AC8-9730-E3734DADA7EA}"/>
              </a:ext>
            </a:extLst>
          </p:cNvPr>
          <p:cNvSpPr>
            <a:spLocks/>
          </p:cNvSpPr>
          <p:nvPr/>
        </p:nvSpPr>
        <p:spPr bwMode="auto">
          <a:xfrm flipV="1">
            <a:off x="5167136" y="5718816"/>
            <a:ext cx="128588" cy="11113"/>
          </a:xfrm>
          <a:custGeom>
            <a:avLst/>
            <a:gdLst/>
            <a:ahLst/>
            <a:cxnLst>
              <a:cxn ang="0">
                <a:pos x="153" y="0"/>
              </a:cxn>
              <a:cxn ang="0">
                <a:pos x="153" y="12"/>
              </a:cxn>
              <a:cxn ang="0">
                <a:pos x="0" y="12"/>
              </a:cxn>
              <a:cxn ang="0">
                <a:pos x="0" y="0"/>
              </a:cxn>
            </a:cxnLst>
            <a:rect l="0" t="0" r="r" b="b"/>
            <a:pathLst>
              <a:path w="153" h="12">
                <a:moveTo>
                  <a:pt x="153" y="0"/>
                </a:moveTo>
                <a:lnTo>
                  <a:pt x="153" y="12"/>
                </a:lnTo>
                <a:lnTo>
                  <a:pt x="0" y="1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Rectangle 108">
            <a:extLst>
              <a:ext uri="{FF2B5EF4-FFF2-40B4-BE49-F238E27FC236}">
                <a16:creationId xmlns:a16="http://schemas.microsoft.com/office/drawing/2014/main" id="{A6FC25F9-A519-4057-BD0C-27CD47EE39BA}"/>
              </a:ext>
            </a:extLst>
          </p:cNvPr>
          <p:cNvSpPr>
            <a:spLocks noChangeArrowheads="1"/>
          </p:cNvSpPr>
          <p:nvPr/>
        </p:nvSpPr>
        <p:spPr bwMode="auto">
          <a:xfrm>
            <a:off x="5379861" y="5675953"/>
            <a:ext cx="128588" cy="539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Freeform 109">
            <a:extLst>
              <a:ext uri="{FF2B5EF4-FFF2-40B4-BE49-F238E27FC236}">
                <a16:creationId xmlns:a16="http://schemas.microsoft.com/office/drawing/2014/main" id="{F5D4D639-6E28-4A18-BEFB-5B21456AB17D}"/>
              </a:ext>
            </a:extLst>
          </p:cNvPr>
          <p:cNvSpPr>
            <a:spLocks/>
          </p:cNvSpPr>
          <p:nvPr/>
        </p:nvSpPr>
        <p:spPr bwMode="auto">
          <a:xfrm flipV="1">
            <a:off x="5379861" y="5675953"/>
            <a:ext cx="128588" cy="53975"/>
          </a:xfrm>
          <a:custGeom>
            <a:avLst/>
            <a:gdLst/>
            <a:ahLst/>
            <a:cxnLst>
              <a:cxn ang="0">
                <a:pos x="153" y="0"/>
              </a:cxn>
              <a:cxn ang="0">
                <a:pos x="153" y="64"/>
              </a:cxn>
              <a:cxn ang="0">
                <a:pos x="0" y="64"/>
              </a:cxn>
              <a:cxn ang="0">
                <a:pos x="0" y="0"/>
              </a:cxn>
            </a:cxnLst>
            <a:rect l="0" t="0" r="r" b="b"/>
            <a:pathLst>
              <a:path w="153" h="64">
                <a:moveTo>
                  <a:pt x="153" y="0"/>
                </a:moveTo>
                <a:lnTo>
                  <a:pt x="153" y="64"/>
                </a:lnTo>
                <a:lnTo>
                  <a:pt x="0" y="6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5" name="Rectangle 110">
            <a:extLst>
              <a:ext uri="{FF2B5EF4-FFF2-40B4-BE49-F238E27FC236}">
                <a16:creationId xmlns:a16="http://schemas.microsoft.com/office/drawing/2014/main" id="{A20E448A-27AC-457B-825C-D08700C91B1B}"/>
              </a:ext>
            </a:extLst>
          </p:cNvPr>
          <p:cNvSpPr>
            <a:spLocks noChangeArrowheads="1"/>
          </p:cNvSpPr>
          <p:nvPr/>
        </p:nvSpPr>
        <p:spPr bwMode="auto">
          <a:xfrm>
            <a:off x="5594173" y="5693416"/>
            <a:ext cx="128588" cy="365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111">
            <a:extLst>
              <a:ext uri="{FF2B5EF4-FFF2-40B4-BE49-F238E27FC236}">
                <a16:creationId xmlns:a16="http://schemas.microsoft.com/office/drawing/2014/main" id="{DD4EC8FD-F765-4648-B483-BD8DF11961A7}"/>
              </a:ext>
            </a:extLst>
          </p:cNvPr>
          <p:cNvSpPr>
            <a:spLocks/>
          </p:cNvSpPr>
          <p:nvPr/>
        </p:nvSpPr>
        <p:spPr bwMode="auto">
          <a:xfrm flipV="1">
            <a:off x="5594173" y="5693416"/>
            <a:ext cx="128588" cy="36513"/>
          </a:xfrm>
          <a:custGeom>
            <a:avLst/>
            <a:gdLst/>
            <a:ahLst/>
            <a:cxnLst>
              <a:cxn ang="0">
                <a:pos x="153" y="0"/>
              </a:cxn>
              <a:cxn ang="0">
                <a:pos x="153" y="43"/>
              </a:cxn>
              <a:cxn ang="0">
                <a:pos x="0" y="43"/>
              </a:cxn>
              <a:cxn ang="0">
                <a:pos x="0" y="0"/>
              </a:cxn>
            </a:cxnLst>
            <a:rect l="0" t="0" r="r" b="b"/>
            <a:pathLst>
              <a:path w="153" h="43">
                <a:moveTo>
                  <a:pt x="153" y="0"/>
                </a:moveTo>
                <a:lnTo>
                  <a:pt x="153" y="43"/>
                </a:lnTo>
                <a:lnTo>
                  <a:pt x="0" y="4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Rectangle 112">
            <a:extLst>
              <a:ext uri="{FF2B5EF4-FFF2-40B4-BE49-F238E27FC236}">
                <a16:creationId xmlns:a16="http://schemas.microsoft.com/office/drawing/2014/main" id="{1FAC2C77-56C1-4AE4-9A68-26E88E362B89}"/>
              </a:ext>
            </a:extLst>
          </p:cNvPr>
          <p:cNvSpPr>
            <a:spLocks noChangeArrowheads="1"/>
          </p:cNvSpPr>
          <p:nvPr/>
        </p:nvSpPr>
        <p:spPr bwMode="auto">
          <a:xfrm>
            <a:off x="6021211" y="5728340"/>
            <a:ext cx="127000"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113">
            <a:extLst>
              <a:ext uri="{FF2B5EF4-FFF2-40B4-BE49-F238E27FC236}">
                <a16:creationId xmlns:a16="http://schemas.microsoft.com/office/drawing/2014/main" id="{24AEDFD8-8563-4AF4-990A-9D51C385F6D5}"/>
              </a:ext>
            </a:extLst>
          </p:cNvPr>
          <p:cNvSpPr>
            <a:spLocks/>
          </p:cNvSpPr>
          <p:nvPr/>
        </p:nvSpPr>
        <p:spPr bwMode="auto">
          <a:xfrm flipV="1">
            <a:off x="6021211" y="5728340"/>
            <a:ext cx="127000" cy="1588"/>
          </a:xfrm>
          <a:custGeom>
            <a:avLst/>
            <a:gdLst/>
            <a:ahLst/>
            <a:cxnLst>
              <a:cxn ang="0">
                <a:pos x="152" y="0"/>
              </a:cxn>
              <a:cxn ang="0">
                <a:pos x="152" y="2"/>
              </a:cxn>
              <a:cxn ang="0">
                <a:pos x="0" y="2"/>
              </a:cxn>
              <a:cxn ang="0">
                <a:pos x="0" y="0"/>
              </a:cxn>
            </a:cxnLst>
            <a:rect l="0" t="0" r="r" b="b"/>
            <a:pathLst>
              <a:path w="152" h="2">
                <a:moveTo>
                  <a:pt x="152" y="0"/>
                </a:moveTo>
                <a:lnTo>
                  <a:pt x="152"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Rectangle 114">
            <a:extLst>
              <a:ext uri="{FF2B5EF4-FFF2-40B4-BE49-F238E27FC236}">
                <a16:creationId xmlns:a16="http://schemas.microsoft.com/office/drawing/2014/main" id="{BD952698-F677-40E8-BA20-2AB393505247}"/>
              </a:ext>
            </a:extLst>
          </p:cNvPr>
          <p:cNvSpPr>
            <a:spLocks noChangeArrowheads="1"/>
          </p:cNvSpPr>
          <p:nvPr/>
        </p:nvSpPr>
        <p:spPr bwMode="auto">
          <a:xfrm>
            <a:off x="6875286" y="5728340"/>
            <a:ext cx="127000"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Freeform 115">
            <a:extLst>
              <a:ext uri="{FF2B5EF4-FFF2-40B4-BE49-F238E27FC236}">
                <a16:creationId xmlns:a16="http://schemas.microsoft.com/office/drawing/2014/main" id="{7C3DA2A7-02B0-41E4-96AF-82A9208F8AB6}"/>
              </a:ext>
            </a:extLst>
          </p:cNvPr>
          <p:cNvSpPr>
            <a:spLocks/>
          </p:cNvSpPr>
          <p:nvPr/>
        </p:nvSpPr>
        <p:spPr bwMode="auto">
          <a:xfrm flipV="1">
            <a:off x="6875286" y="5728340"/>
            <a:ext cx="127000" cy="1588"/>
          </a:xfrm>
          <a:custGeom>
            <a:avLst/>
            <a:gdLst/>
            <a:ahLst/>
            <a:cxnLst>
              <a:cxn ang="0">
                <a:pos x="152" y="0"/>
              </a:cxn>
              <a:cxn ang="0">
                <a:pos x="152" y="2"/>
              </a:cxn>
              <a:cxn ang="0">
                <a:pos x="0" y="2"/>
              </a:cxn>
              <a:cxn ang="0">
                <a:pos x="0" y="0"/>
              </a:cxn>
            </a:cxnLst>
            <a:rect l="0" t="0" r="r" b="b"/>
            <a:pathLst>
              <a:path w="152" h="2">
                <a:moveTo>
                  <a:pt x="152" y="0"/>
                </a:moveTo>
                <a:lnTo>
                  <a:pt x="152"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Rectangle 116">
            <a:extLst>
              <a:ext uri="{FF2B5EF4-FFF2-40B4-BE49-F238E27FC236}">
                <a16:creationId xmlns:a16="http://schemas.microsoft.com/office/drawing/2014/main" id="{E29BA94D-3D8F-46BA-B571-22596B021F75}"/>
              </a:ext>
            </a:extLst>
          </p:cNvPr>
          <p:cNvSpPr>
            <a:spLocks noChangeArrowheads="1"/>
          </p:cNvSpPr>
          <p:nvPr/>
        </p:nvSpPr>
        <p:spPr bwMode="auto">
          <a:xfrm>
            <a:off x="7088011" y="5709290"/>
            <a:ext cx="128588" cy="206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117">
            <a:extLst>
              <a:ext uri="{FF2B5EF4-FFF2-40B4-BE49-F238E27FC236}">
                <a16:creationId xmlns:a16="http://schemas.microsoft.com/office/drawing/2014/main" id="{F62A1BCD-4F27-4C3B-BF77-1325F2423EE0}"/>
              </a:ext>
            </a:extLst>
          </p:cNvPr>
          <p:cNvSpPr>
            <a:spLocks/>
          </p:cNvSpPr>
          <p:nvPr/>
        </p:nvSpPr>
        <p:spPr bwMode="auto">
          <a:xfrm flipV="1">
            <a:off x="7088011" y="5709290"/>
            <a:ext cx="128588" cy="20638"/>
          </a:xfrm>
          <a:custGeom>
            <a:avLst/>
            <a:gdLst/>
            <a:ahLst/>
            <a:cxnLst>
              <a:cxn ang="0">
                <a:pos x="152" y="0"/>
              </a:cxn>
              <a:cxn ang="0">
                <a:pos x="152" y="23"/>
              </a:cxn>
              <a:cxn ang="0">
                <a:pos x="0" y="23"/>
              </a:cxn>
              <a:cxn ang="0">
                <a:pos x="0" y="0"/>
              </a:cxn>
            </a:cxnLst>
            <a:rect l="0" t="0" r="r" b="b"/>
            <a:pathLst>
              <a:path w="152" h="23">
                <a:moveTo>
                  <a:pt x="152" y="0"/>
                </a:moveTo>
                <a:lnTo>
                  <a:pt x="152" y="23"/>
                </a:lnTo>
                <a:lnTo>
                  <a:pt x="0" y="2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Rectangle 118">
            <a:extLst>
              <a:ext uri="{FF2B5EF4-FFF2-40B4-BE49-F238E27FC236}">
                <a16:creationId xmlns:a16="http://schemas.microsoft.com/office/drawing/2014/main" id="{AE7864FB-3D2A-4FEA-B234-D1F12F5B2813}"/>
              </a:ext>
            </a:extLst>
          </p:cNvPr>
          <p:cNvSpPr>
            <a:spLocks noChangeArrowheads="1"/>
          </p:cNvSpPr>
          <p:nvPr/>
        </p:nvSpPr>
        <p:spPr bwMode="auto">
          <a:xfrm>
            <a:off x="7942086" y="5709290"/>
            <a:ext cx="127000" cy="206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119">
            <a:extLst>
              <a:ext uri="{FF2B5EF4-FFF2-40B4-BE49-F238E27FC236}">
                <a16:creationId xmlns:a16="http://schemas.microsoft.com/office/drawing/2014/main" id="{6C7E59E8-91CF-45CD-9E14-F821806988EC}"/>
              </a:ext>
            </a:extLst>
          </p:cNvPr>
          <p:cNvSpPr>
            <a:spLocks/>
          </p:cNvSpPr>
          <p:nvPr/>
        </p:nvSpPr>
        <p:spPr bwMode="auto">
          <a:xfrm flipV="1">
            <a:off x="7942086" y="5709290"/>
            <a:ext cx="127000" cy="20638"/>
          </a:xfrm>
          <a:custGeom>
            <a:avLst/>
            <a:gdLst/>
            <a:ahLst/>
            <a:cxnLst>
              <a:cxn ang="0">
                <a:pos x="152" y="0"/>
              </a:cxn>
              <a:cxn ang="0">
                <a:pos x="152" y="23"/>
              </a:cxn>
              <a:cxn ang="0">
                <a:pos x="0" y="23"/>
              </a:cxn>
              <a:cxn ang="0">
                <a:pos x="0" y="0"/>
              </a:cxn>
            </a:cxnLst>
            <a:rect l="0" t="0" r="r" b="b"/>
            <a:pathLst>
              <a:path w="152" h="23">
                <a:moveTo>
                  <a:pt x="152" y="0"/>
                </a:moveTo>
                <a:lnTo>
                  <a:pt x="152" y="23"/>
                </a:lnTo>
                <a:lnTo>
                  <a:pt x="0" y="2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Rectangle 120">
            <a:extLst>
              <a:ext uri="{FF2B5EF4-FFF2-40B4-BE49-F238E27FC236}">
                <a16:creationId xmlns:a16="http://schemas.microsoft.com/office/drawing/2014/main" id="{45483539-84E7-423A-9737-ED512B0800B4}"/>
              </a:ext>
            </a:extLst>
          </p:cNvPr>
          <p:cNvSpPr>
            <a:spLocks noChangeArrowheads="1"/>
          </p:cNvSpPr>
          <p:nvPr/>
        </p:nvSpPr>
        <p:spPr bwMode="auto">
          <a:xfrm>
            <a:off x="8369123" y="5728340"/>
            <a:ext cx="128588"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121">
            <a:extLst>
              <a:ext uri="{FF2B5EF4-FFF2-40B4-BE49-F238E27FC236}">
                <a16:creationId xmlns:a16="http://schemas.microsoft.com/office/drawing/2014/main" id="{742EAA74-8435-4EE6-A7F2-3B5FBD4E6FED}"/>
              </a:ext>
            </a:extLst>
          </p:cNvPr>
          <p:cNvSpPr>
            <a:spLocks/>
          </p:cNvSpPr>
          <p:nvPr/>
        </p:nvSpPr>
        <p:spPr bwMode="auto">
          <a:xfrm flipV="1">
            <a:off x="8369123" y="5728340"/>
            <a:ext cx="128588" cy="1588"/>
          </a:xfrm>
          <a:custGeom>
            <a:avLst/>
            <a:gdLst/>
            <a:ahLst/>
            <a:cxnLst>
              <a:cxn ang="0">
                <a:pos x="153" y="0"/>
              </a:cxn>
              <a:cxn ang="0">
                <a:pos x="153" y="2"/>
              </a:cxn>
              <a:cxn ang="0">
                <a:pos x="0" y="2"/>
              </a:cxn>
              <a:cxn ang="0">
                <a:pos x="0" y="0"/>
              </a:cxn>
            </a:cxnLst>
            <a:rect l="0" t="0" r="r" b="b"/>
            <a:pathLst>
              <a:path w="153" h="2">
                <a:moveTo>
                  <a:pt x="153" y="0"/>
                </a:moveTo>
                <a:lnTo>
                  <a:pt x="153"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7" name="Rectangle 122">
            <a:extLst>
              <a:ext uri="{FF2B5EF4-FFF2-40B4-BE49-F238E27FC236}">
                <a16:creationId xmlns:a16="http://schemas.microsoft.com/office/drawing/2014/main" id="{B142E37B-F9DB-4D20-B76D-B315D1728B7B}"/>
              </a:ext>
            </a:extLst>
          </p:cNvPr>
          <p:cNvSpPr>
            <a:spLocks noChangeArrowheads="1"/>
          </p:cNvSpPr>
          <p:nvPr/>
        </p:nvSpPr>
        <p:spPr bwMode="auto">
          <a:xfrm>
            <a:off x="8794573" y="5718816"/>
            <a:ext cx="128588" cy="111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123">
            <a:extLst>
              <a:ext uri="{FF2B5EF4-FFF2-40B4-BE49-F238E27FC236}">
                <a16:creationId xmlns:a16="http://schemas.microsoft.com/office/drawing/2014/main" id="{589384FA-DB00-4195-96E1-F4E0202D6306}"/>
              </a:ext>
            </a:extLst>
          </p:cNvPr>
          <p:cNvSpPr>
            <a:spLocks/>
          </p:cNvSpPr>
          <p:nvPr/>
        </p:nvSpPr>
        <p:spPr bwMode="auto">
          <a:xfrm flipV="1">
            <a:off x="8794573" y="5718816"/>
            <a:ext cx="128588" cy="11113"/>
          </a:xfrm>
          <a:custGeom>
            <a:avLst/>
            <a:gdLst/>
            <a:ahLst/>
            <a:cxnLst>
              <a:cxn ang="0">
                <a:pos x="153" y="0"/>
              </a:cxn>
              <a:cxn ang="0">
                <a:pos x="153" y="12"/>
              </a:cxn>
              <a:cxn ang="0">
                <a:pos x="0" y="12"/>
              </a:cxn>
              <a:cxn ang="0">
                <a:pos x="0" y="0"/>
              </a:cxn>
            </a:cxnLst>
            <a:rect l="0" t="0" r="r" b="b"/>
            <a:pathLst>
              <a:path w="153" h="12">
                <a:moveTo>
                  <a:pt x="153" y="0"/>
                </a:moveTo>
                <a:lnTo>
                  <a:pt x="153" y="12"/>
                </a:lnTo>
                <a:lnTo>
                  <a:pt x="0" y="1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9" name="Rectangle 124">
            <a:extLst>
              <a:ext uri="{FF2B5EF4-FFF2-40B4-BE49-F238E27FC236}">
                <a16:creationId xmlns:a16="http://schemas.microsoft.com/office/drawing/2014/main" id="{88A575B7-9FD3-4BFE-A0B8-EABEE81B05D9}"/>
              </a:ext>
            </a:extLst>
          </p:cNvPr>
          <p:cNvSpPr>
            <a:spLocks noChangeArrowheads="1"/>
          </p:cNvSpPr>
          <p:nvPr/>
        </p:nvSpPr>
        <p:spPr bwMode="auto">
          <a:xfrm>
            <a:off x="9008886" y="5701353"/>
            <a:ext cx="128588" cy="285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125">
            <a:extLst>
              <a:ext uri="{FF2B5EF4-FFF2-40B4-BE49-F238E27FC236}">
                <a16:creationId xmlns:a16="http://schemas.microsoft.com/office/drawing/2014/main" id="{DE987B2F-5137-46A7-B7B1-67F86BBA9F66}"/>
              </a:ext>
            </a:extLst>
          </p:cNvPr>
          <p:cNvSpPr>
            <a:spLocks/>
          </p:cNvSpPr>
          <p:nvPr/>
        </p:nvSpPr>
        <p:spPr bwMode="auto">
          <a:xfrm flipV="1">
            <a:off x="9008886" y="5701353"/>
            <a:ext cx="128588" cy="28575"/>
          </a:xfrm>
          <a:custGeom>
            <a:avLst/>
            <a:gdLst/>
            <a:ahLst/>
            <a:cxnLst>
              <a:cxn ang="0">
                <a:pos x="152" y="0"/>
              </a:cxn>
              <a:cxn ang="0">
                <a:pos x="152" y="33"/>
              </a:cxn>
              <a:cxn ang="0">
                <a:pos x="0" y="33"/>
              </a:cxn>
              <a:cxn ang="0">
                <a:pos x="0" y="0"/>
              </a:cxn>
            </a:cxnLst>
            <a:rect l="0" t="0" r="r" b="b"/>
            <a:pathLst>
              <a:path w="152" h="33">
                <a:moveTo>
                  <a:pt x="152" y="0"/>
                </a:moveTo>
                <a:lnTo>
                  <a:pt x="152" y="33"/>
                </a:lnTo>
                <a:lnTo>
                  <a:pt x="0" y="3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Rectangle 126">
            <a:extLst>
              <a:ext uri="{FF2B5EF4-FFF2-40B4-BE49-F238E27FC236}">
                <a16:creationId xmlns:a16="http://schemas.microsoft.com/office/drawing/2014/main" id="{E99E64BF-E826-479D-A7B2-CFC06B805721}"/>
              </a:ext>
            </a:extLst>
          </p:cNvPr>
          <p:cNvSpPr>
            <a:spLocks noChangeArrowheads="1"/>
          </p:cNvSpPr>
          <p:nvPr/>
        </p:nvSpPr>
        <p:spPr bwMode="auto">
          <a:xfrm>
            <a:off x="9223198" y="5718816"/>
            <a:ext cx="127000" cy="111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Freeform 127">
            <a:extLst>
              <a:ext uri="{FF2B5EF4-FFF2-40B4-BE49-F238E27FC236}">
                <a16:creationId xmlns:a16="http://schemas.microsoft.com/office/drawing/2014/main" id="{90C2DBA0-2325-4560-BDE5-FDA6109A68C2}"/>
              </a:ext>
            </a:extLst>
          </p:cNvPr>
          <p:cNvSpPr>
            <a:spLocks/>
          </p:cNvSpPr>
          <p:nvPr/>
        </p:nvSpPr>
        <p:spPr bwMode="auto">
          <a:xfrm flipV="1">
            <a:off x="9223198" y="5718816"/>
            <a:ext cx="127000" cy="11113"/>
          </a:xfrm>
          <a:custGeom>
            <a:avLst/>
            <a:gdLst/>
            <a:ahLst/>
            <a:cxnLst>
              <a:cxn ang="0">
                <a:pos x="152" y="0"/>
              </a:cxn>
              <a:cxn ang="0">
                <a:pos x="152" y="12"/>
              </a:cxn>
              <a:cxn ang="0">
                <a:pos x="0" y="12"/>
              </a:cxn>
              <a:cxn ang="0">
                <a:pos x="0" y="0"/>
              </a:cxn>
            </a:cxnLst>
            <a:rect l="0" t="0" r="r" b="b"/>
            <a:pathLst>
              <a:path w="152" h="12">
                <a:moveTo>
                  <a:pt x="152" y="0"/>
                </a:moveTo>
                <a:lnTo>
                  <a:pt x="152" y="12"/>
                </a:lnTo>
                <a:lnTo>
                  <a:pt x="0" y="1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Rectangle 128">
            <a:extLst>
              <a:ext uri="{FF2B5EF4-FFF2-40B4-BE49-F238E27FC236}">
                <a16:creationId xmlns:a16="http://schemas.microsoft.com/office/drawing/2014/main" id="{6DE0DB30-CF5A-42C9-8FFA-B738DF071364}"/>
              </a:ext>
            </a:extLst>
          </p:cNvPr>
          <p:cNvSpPr>
            <a:spLocks noChangeArrowheads="1"/>
          </p:cNvSpPr>
          <p:nvPr/>
        </p:nvSpPr>
        <p:spPr bwMode="auto">
          <a:xfrm>
            <a:off x="9648648" y="5709290"/>
            <a:ext cx="128588" cy="2063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129">
            <a:extLst>
              <a:ext uri="{FF2B5EF4-FFF2-40B4-BE49-F238E27FC236}">
                <a16:creationId xmlns:a16="http://schemas.microsoft.com/office/drawing/2014/main" id="{DD56052B-8847-4CC0-846D-B2398F5DAB22}"/>
              </a:ext>
            </a:extLst>
          </p:cNvPr>
          <p:cNvSpPr>
            <a:spLocks/>
          </p:cNvSpPr>
          <p:nvPr/>
        </p:nvSpPr>
        <p:spPr bwMode="auto">
          <a:xfrm flipV="1">
            <a:off x="9648648" y="5709290"/>
            <a:ext cx="128588" cy="20638"/>
          </a:xfrm>
          <a:custGeom>
            <a:avLst/>
            <a:gdLst/>
            <a:ahLst/>
            <a:cxnLst>
              <a:cxn ang="0">
                <a:pos x="153" y="0"/>
              </a:cxn>
              <a:cxn ang="0">
                <a:pos x="153" y="23"/>
              </a:cxn>
              <a:cxn ang="0">
                <a:pos x="0" y="23"/>
              </a:cxn>
              <a:cxn ang="0">
                <a:pos x="0" y="0"/>
              </a:cxn>
            </a:cxnLst>
            <a:rect l="0" t="0" r="r" b="b"/>
            <a:pathLst>
              <a:path w="153" h="23">
                <a:moveTo>
                  <a:pt x="153" y="0"/>
                </a:moveTo>
                <a:lnTo>
                  <a:pt x="153" y="23"/>
                </a:lnTo>
                <a:lnTo>
                  <a:pt x="0" y="2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Rectangle 130">
            <a:extLst>
              <a:ext uri="{FF2B5EF4-FFF2-40B4-BE49-F238E27FC236}">
                <a16:creationId xmlns:a16="http://schemas.microsoft.com/office/drawing/2014/main" id="{C6DDAEAF-062F-43A2-B7E6-BE1836275149}"/>
              </a:ext>
            </a:extLst>
          </p:cNvPr>
          <p:cNvSpPr>
            <a:spLocks noChangeArrowheads="1"/>
          </p:cNvSpPr>
          <p:nvPr/>
        </p:nvSpPr>
        <p:spPr bwMode="auto">
          <a:xfrm>
            <a:off x="9862961" y="5728340"/>
            <a:ext cx="128588"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131">
            <a:extLst>
              <a:ext uri="{FF2B5EF4-FFF2-40B4-BE49-F238E27FC236}">
                <a16:creationId xmlns:a16="http://schemas.microsoft.com/office/drawing/2014/main" id="{6579EA63-F0AD-47EB-8845-979F5DC79709}"/>
              </a:ext>
            </a:extLst>
          </p:cNvPr>
          <p:cNvSpPr>
            <a:spLocks/>
          </p:cNvSpPr>
          <p:nvPr/>
        </p:nvSpPr>
        <p:spPr bwMode="auto">
          <a:xfrm flipV="1">
            <a:off x="9862961" y="5728340"/>
            <a:ext cx="128588" cy="1588"/>
          </a:xfrm>
          <a:custGeom>
            <a:avLst/>
            <a:gdLst/>
            <a:ahLst/>
            <a:cxnLst>
              <a:cxn ang="0">
                <a:pos x="153" y="0"/>
              </a:cxn>
              <a:cxn ang="0">
                <a:pos x="153" y="2"/>
              </a:cxn>
              <a:cxn ang="0">
                <a:pos x="0" y="2"/>
              </a:cxn>
              <a:cxn ang="0">
                <a:pos x="0" y="0"/>
              </a:cxn>
            </a:cxnLst>
            <a:rect l="0" t="0" r="r" b="b"/>
            <a:pathLst>
              <a:path w="153" h="2">
                <a:moveTo>
                  <a:pt x="153" y="0"/>
                </a:moveTo>
                <a:lnTo>
                  <a:pt x="153"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Rectangle 132">
            <a:extLst>
              <a:ext uri="{FF2B5EF4-FFF2-40B4-BE49-F238E27FC236}">
                <a16:creationId xmlns:a16="http://schemas.microsoft.com/office/drawing/2014/main" id="{A68EA6E3-85D4-4A84-8D6A-C6F0FD7AB724}"/>
              </a:ext>
            </a:extLst>
          </p:cNvPr>
          <p:cNvSpPr>
            <a:spLocks noChangeArrowheads="1"/>
          </p:cNvSpPr>
          <p:nvPr/>
        </p:nvSpPr>
        <p:spPr bwMode="auto">
          <a:xfrm>
            <a:off x="10502723" y="5728340"/>
            <a:ext cx="128588"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133">
            <a:extLst>
              <a:ext uri="{FF2B5EF4-FFF2-40B4-BE49-F238E27FC236}">
                <a16:creationId xmlns:a16="http://schemas.microsoft.com/office/drawing/2014/main" id="{B2888920-4AC3-4567-A07D-0F485E10E3D8}"/>
              </a:ext>
            </a:extLst>
          </p:cNvPr>
          <p:cNvSpPr>
            <a:spLocks/>
          </p:cNvSpPr>
          <p:nvPr/>
        </p:nvSpPr>
        <p:spPr bwMode="auto">
          <a:xfrm flipV="1">
            <a:off x="10502723" y="5728340"/>
            <a:ext cx="128588" cy="1588"/>
          </a:xfrm>
          <a:custGeom>
            <a:avLst/>
            <a:gdLst/>
            <a:ahLst/>
            <a:cxnLst>
              <a:cxn ang="0">
                <a:pos x="153" y="0"/>
              </a:cxn>
              <a:cxn ang="0">
                <a:pos x="153" y="2"/>
              </a:cxn>
              <a:cxn ang="0">
                <a:pos x="0" y="2"/>
              </a:cxn>
              <a:cxn ang="0">
                <a:pos x="0" y="0"/>
              </a:cxn>
            </a:cxnLst>
            <a:rect l="0" t="0" r="r" b="b"/>
            <a:pathLst>
              <a:path w="153" h="2">
                <a:moveTo>
                  <a:pt x="153" y="0"/>
                </a:moveTo>
                <a:lnTo>
                  <a:pt x="153"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Rectangle 134">
            <a:extLst>
              <a:ext uri="{FF2B5EF4-FFF2-40B4-BE49-F238E27FC236}">
                <a16:creationId xmlns:a16="http://schemas.microsoft.com/office/drawing/2014/main" id="{AF75FCF0-D3E1-4CF1-805F-9347F1EA13B3}"/>
              </a:ext>
            </a:extLst>
          </p:cNvPr>
          <p:cNvSpPr>
            <a:spLocks noChangeArrowheads="1"/>
          </p:cNvSpPr>
          <p:nvPr/>
        </p:nvSpPr>
        <p:spPr bwMode="auto">
          <a:xfrm>
            <a:off x="10715448" y="5693416"/>
            <a:ext cx="128588" cy="365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135">
            <a:extLst>
              <a:ext uri="{FF2B5EF4-FFF2-40B4-BE49-F238E27FC236}">
                <a16:creationId xmlns:a16="http://schemas.microsoft.com/office/drawing/2014/main" id="{E9716E93-50F8-4AB4-AE6E-FAD884624986}"/>
              </a:ext>
            </a:extLst>
          </p:cNvPr>
          <p:cNvSpPr>
            <a:spLocks/>
          </p:cNvSpPr>
          <p:nvPr/>
        </p:nvSpPr>
        <p:spPr bwMode="auto">
          <a:xfrm flipV="1">
            <a:off x="10715448" y="5693416"/>
            <a:ext cx="128588" cy="36513"/>
          </a:xfrm>
          <a:custGeom>
            <a:avLst/>
            <a:gdLst/>
            <a:ahLst/>
            <a:cxnLst>
              <a:cxn ang="0">
                <a:pos x="153" y="0"/>
              </a:cxn>
              <a:cxn ang="0">
                <a:pos x="153" y="43"/>
              </a:cxn>
              <a:cxn ang="0">
                <a:pos x="0" y="43"/>
              </a:cxn>
              <a:cxn ang="0">
                <a:pos x="0" y="0"/>
              </a:cxn>
            </a:cxnLst>
            <a:rect l="0" t="0" r="r" b="b"/>
            <a:pathLst>
              <a:path w="153" h="43">
                <a:moveTo>
                  <a:pt x="153" y="0"/>
                </a:moveTo>
                <a:lnTo>
                  <a:pt x="153" y="43"/>
                </a:lnTo>
                <a:lnTo>
                  <a:pt x="0" y="4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Rectangle 136">
            <a:extLst>
              <a:ext uri="{FF2B5EF4-FFF2-40B4-BE49-F238E27FC236}">
                <a16:creationId xmlns:a16="http://schemas.microsoft.com/office/drawing/2014/main" id="{3ADA87A4-69F2-4C75-ACD9-0DB06C2A6FCE}"/>
              </a:ext>
            </a:extLst>
          </p:cNvPr>
          <p:cNvSpPr>
            <a:spLocks noChangeArrowheads="1"/>
          </p:cNvSpPr>
          <p:nvPr/>
        </p:nvSpPr>
        <p:spPr bwMode="auto">
          <a:xfrm>
            <a:off x="10929761" y="5728340"/>
            <a:ext cx="128588"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137">
            <a:extLst>
              <a:ext uri="{FF2B5EF4-FFF2-40B4-BE49-F238E27FC236}">
                <a16:creationId xmlns:a16="http://schemas.microsoft.com/office/drawing/2014/main" id="{386143B3-E80D-40CA-A23C-CADA9C9455AC}"/>
              </a:ext>
            </a:extLst>
          </p:cNvPr>
          <p:cNvSpPr>
            <a:spLocks/>
          </p:cNvSpPr>
          <p:nvPr/>
        </p:nvSpPr>
        <p:spPr bwMode="auto">
          <a:xfrm flipV="1">
            <a:off x="10929761" y="5728340"/>
            <a:ext cx="128588" cy="1588"/>
          </a:xfrm>
          <a:custGeom>
            <a:avLst/>
            <a:gdLst/>
            <a:ahLst/>
            <a:cxnLst>
              <a:cxn ang="0">
                <a:pos x="153" y="0"/>
              </a:cxn>
              <a:cxn ang="0">
                <a:pos x="153" y="2"/>
              </a:cxn>
              <a:cxn ang="0">
                <a:pos x="0" y="2"/>
              </a:cxn>
              <a:cxn ang="0">
                <a:pos x="0" y="0"/>
              </a:cxn>
            </a:cxnLst>
            <a:rect l="0" t="0" r="r" b="b"/>
            <a:pathLst>
              <a:path w="153" h="2">
                <a:moveTo>
                  <a:pt x="153" y="0"/>
                </a:moveTo>
                <a:lnTo>
                  <a:pt x="153"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Rectangle 138">
            <a:extLst>
              <a:ext uri="{FF2B5EF4-FFF2-40B4-BE49-F238E27FC236}">
                <a16:creationId xmlns:a16="http://schemas.microsoft.com/office/drawing/2014/main" id="{8E62FB39-467A-4694-BDFA-228E6779DB81}"/>
              </a:ext>
            </a:extLst>
          </p:cNvPr>
          <p:cNvSpPr>
            <a:spLocks noChangeArrowheads="1"/>
          </p:cNvSpPr>
          <p:nvPr/>
        </p:nvSpPr>
        <p:spPr bwMode="auto">
          <a:xfrm>
            <a:off x="11144073" y="5718816"/>
            <a:ext cx="127000" cy="111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139">
            <a:extLst>
              <a:ext uri="{FF2B5EF4-FFF2-40B4-BE49-F238E27FC236}">
                <a16:creationId xmlns:a16="http://schemas.microsoft.com/office/drawing/2014/main" id="{55F1E508-D8E2-48B4-B495-7C9E05D9DB5F}"/>
              </a:ext>
            </a:extLst>
          </p:cNvPr>
          <p:cNvSpPr>
            <a:spLocks/>
          </p:cNvSpPr>
          <p:nvPr/>
        </p:nvSpPr>
        <p:spPr bwMode="auto">
          <a:xfrm flipV="1">
            <a:off x="11144073" y="5718816"/>
            <a:ext cx="127000" cy="11113"/>
          </a:xfrm>
          <a:custGeom>
            <a:avLst/>
            <a:gdLst/>
            <a:ahLst/>
            <a:cxnLst>
              <a:cxn ang="0">
                <a:pos x="152" y="0"/>
              </a:cxn>
              <a:cxn ang="0">
                <a:pos x="152" y="12"/>
              </a:cxn>
              <a:cxn ang="0">
                <a:pos x="0" y="12"/>
              </a:cxn>
              <a:cxn ang="0">
                <a:pos x="0" y="0"/>
              </a:cxn>
            </a:cxnLst>
            <a:rect l="0" t="0" r="r" b="b"/>
            <a:pathLst>
              <a:path w="152" h="12">
                <a:moveTo>
                  <a:pt x="152" y="0"/>
                </a:moveTo>
                <a:lnTo>
                  <a:pt x="152" y="12"/>
                </a:lnTo>
                <a:lnTo>
                  <a:pt x="0" y="1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Rectangle 140">
            <a:extLst>
              <a:ext uri="{FF2B5EF4-FFF2-40B4-BE49-F238E27FC236}">
                <a16:creationId xmlns:a16="http://schemas.microsoft.com/office/drawing/2014/main" id="{470EDBB4-2745-4987-8DD9-1FB8FBB3BA7F}"/>
              </a:ext>
            </a:extLst>
          </p:cNvPr>
          <p:cNvSpPr>
            <a:spLocks noChangeArrowheads="1"/>
          </p:cNvSpPr>
          <p:nvPr/>
        </p:nvSpPr>
        <p:spPr bwMode="auto">
          <a:xfrm>
            <a:off x="11356798" y="5728340"/>
            <a:ext cx="127000" cy="158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141">
            <a:extLst>
              <a:ext uri="{FF2B5EF4-FFF2-40B4-BE49-F238E27FC236}">
                <a16:creationId xmlns:a16="http://schemas.microsoft.com/office/drawing/2014/main" id="{0730FFC2-DACD-4716-B9E7-57D26CEDE727}"/>
              </a:ext>
            </a:extLst>
          </p:cNvPr>
          <p:cNvSpPr>
            <a:spLocks/>
          </p:cNvSpPr>
          <p:nvPr/>
        </p:nvSpPr>
        <p:spPr bwMode="auto">
          <a:xfrm flipV="1">
            <a:off x="11356798" y="5728340"/>
            <a:ext cx="127000" cy="1588"/>
          </a:xfrm>
          <a:custGeom>
            <a:avLst/>
            <a:gdLst/>
            <a:ahLst/>
            <a:cxnLst>
              <a:cxn ang="0">
                <a:pos x="152" y="0"/>
              </a:cxn>
              <a:cxn ang="0">
                <a:pos x="152" y="2"/>
              </a:cxn>
              <a:cxn ang="0">
                <a:pos x="0" y="2"/>
              </a:cxn>
              <a:cxn ang="0">
                <a:pos x="0" y="0"/>
              </a:cxn>
            </a:cxnLst>
            <a:rect l="0" t="0" r="r" b="b"/>
            <a:pathLst>
              <a:path w="152" h="2">
                <a:moveTo>
                  <a:pt x="152" y="0"/>
                </a:moveTo>
                <a:lnTo>
                  <a:pt x="152" y="2"/>
                </a:lnTo>
                <a:lnTo>
                  <a:pt x="0" y="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Rectangle 142">
            <a:extLst>
              <a:ext uri="{FF2B5EF4-FFF2-40B4-BE49-F238E27FC236}">
                <a16:creationId xmlns:a16="http://schemas.microsoft.com/office/drawing/2014/main" id="{369379F0-7173-4172-BA6A-E1D250BF5D3A}"/>
              </a:ext>
            </a:extLst>
          </p:cNvPr>
          <p:cNvSpPr>
            <a:spLocks noChangeArrowheads="1"/>
          </p:cNvSpPr>
          <p:nvPr/>
        </p:nvSpPr>
        <p:spPr bwMode="auto">
          <a:xfrm>
            <a:off x="11569523" y="5718816"/>
            <a:ext cx="128588" cy="111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Freeform 143">
            <a:extLst>
              <a:ext uri="{FF2B5EF4-FFF2-40B4-BE49-F238E27FC236}">
                <a16:creationId xmlns:a16="http://schemas.microsoft.com/office/drawing/2014/main" id="{FAF2169A-D17A-4CF9-9C3A-664137D3D4E3}"/>
              </a:ext>
            </a:extLst>
          </p:cNvPr>
          <p:cNvSpPr>
            <a:spLocks/>
          </p:cNvSpPr>
          <p:nvPr/>
        </p:nvSpPr>
        <p:spPr bwMode="auto">
          <a:xfrm flipV="1">
            <a:off x="11569523" y="5718816"/>
            <a:ext cx="128588" cy="11113"/>
          </a:xfrm>
          <a:custGeom>
            <a:avLst/>
            <a:gdLst/>
            <a:ahLst/>
            <a:cxnLst>
              <a:cxn ang="0">
                <a:pos x="153" y="0"/>
              </a:cxn>
              <a:cxn ang="0">
                <a:pos x="153" y="12"/>
              </a:cxn>
              <a:cxn ang="0">
                <a:pos x="0" y="12"/>
              </a:cxn>
              <a:cxn ang="0">
                <a:pos x="0" y="0"/>
              </a:cxn>
            </a:cxnLst>
            <a:rect l="0" t="0" r="r" b="b"/>
            <a:pathLst>
              <a:path w="153" h="12">
                <a:moveTo>
                  <a:pt x="153" y="0"/>
                </a:moveTo>
                <a:lnTo>
                  <a:pt x="153" y="12"/>
                </a:lnTo>
                <a:lnTo>
                  <a:pt x="0" y="1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Rectangle 144">
            <a:extLst>
              <a:ext uri="{FF2B5EF4-FFF2-40B4-BE49-F238E27FC236}">
                <a16:creationId xmlns:a16="http://schemas.microsoft.com/office/drawing/2014/main" id="{9021C83D-6E7D-44B2-8A7F-5A0D372DE12A}"/>
              </a:ext>
            </a:extLst>
          </p:cNvPr>
          <p:cNvSpPr>
            <a:spLocks noChangeArrowheads="1"/>
          </p:cNvSpPr>
          <p:nvPr/>
        </p:nvSpPr>
        <p:spPr bwMode="auto">
          <a:xfrm>
            <a:off x="4527373" y="5010790"/>
            <a:ext cx="127000" cy="22860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Rectangle 145">
            <a:extLst>
              <a:ext uri="{FF2B5EF4-FFF2-40B4-BE49-F238E27FC236}">
                <a16:creationId xmlns:a16="http://schemas.microsoft.com/office/drawing/2014/main" id="{92EAF037-3ACE-4A7B-BB0B-B741DB5D3921}"/>
              </a:ext>
            </a:extLst>
          </p:cNvPr>
          <p:cNvSpPr>
            <a:spLocks noChangeArrowheads="1"/>
          </p:cNvSpPr>
          <p:nvPr/>
        </p:nvSpPr>
        <p:spPr bwMode="auto">
          <a:xfrm>
            <a:off x="4527373" y="5010790"/>
            <a:ext cx="127000" cy="22860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Rectangle 146">
            <a:extLst>
              <a:ext uri="{FF2B5EF4-FFF2-40B4-BE49-F238E27FC236}">
                <a16:creationId xmlns:a16="http://schemas.microsoft.com/office/drawing/2014/main" id="{FDE98A78-3729-4324-967E-F5F69323DFE7}"/>
              </a:ext>
            </a:extLst>
          </p:cNvPr>
          <p:cNvSpPr>
            <a:spLocks noChangeArrowheads="1"/>
          </p:cNvSpPr>
          <p:nvPr/>
        </p:nvSpPr>
        <p:spPr bwMode="auto">
          <a:xfrm>
            <a:off x="4740098" y="5396552"/>
            <a:ext cx="128588" cy="21748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Rectangle 147">
            <a:extLst>
              <a:ext uri="{FF2B5EF4-FFF2-40B4-BE49-F238E27FC236}">
                <a16:creationId xmlns:a16="http://schemas.microsoft.com/office/drawing/2014/main" id="{520F1CDC-1553-4B46-B593-DDA80E02E2A2}"/>
              </a:ext>
            </a:extLst>
          </p:cNvPr>
          <p:cNvSpPr>
            <a:spLocks noChangeArrowheads="1"/>
          </p:cNvSpPr>
          <p:nvPr/>
        </p:nvSpPr>
        <p:spPr bwMode="auto">
          <a:xfrm>
            <a:off x="4740098" y="5396552"/>
            <a:ext cx="128588" cy="2174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Rectangle 148">
            <a:extLst>
              <a:ext uri="{FF2B5EF4-FFF2-40B4-BE49-F238E27FC236}">
                <a16:creationId xmlns:a16="http://schemas.microsoft.com/office/drawing/2014/main" id="{B9440044-9FF8-44AC-8919-D9D59B477C78}"/>
              </a:ext>
            </a:extLst>
          </p:cNvPr>
          <p:cNvSpPr>
            <a:spLocks noChangeArrowheads="1"/>
          </p:cNvSpPr>
          <p:nvPr/>
        </p:nvSpPr>
        <p:spPr bwMode="auto">
          <a:xfrm>
            <a:off x="4954411" y="5596577"/>
            <a:ext cx="127000" cy="12223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Rectangle 149">
            <a:extLst>
              <a:ext uri="{FF2B5EF4-FFF2-40B4-BE49-F238E27FC236}">
                <a16:creationId xmlns:a16="http://schemas.microsoft.com/office/drawing/2014/main" id="{3F067DA4-FA9E-41AC-B445-0DD2415DD1FA}"/>
              </a:ext>
            </a:extLst>
          </p:cNvPr>
          <p:cNvSpPr>
            <a:spLocks noChangeArrowheads="1"/>
          </p:cNvSpPr>
          <p:nvPr/>
        </p:nvSpPr>
        <p:spPr bwMode="auto">
          <a:xfrm>
            <a:off x="4954411" y="5596577"/>
            <a:ext cx="127000" cy="12223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Rectangle 150">
            <a:extLst>
              <a:ext uri="{FF2B5EF4-FFF2-40B4-BE49-F238E27FC236}">
                <a16:creationId xmlns:a16="http://schemas.microsoft.com/office/drawing/2014/main" id="{E8E04A52-BD4B-4777-9467-38171F0024B4}"/>
              </a:ext>
            </a:extLst>
          </p:cNvPr>
          <p:cNvSpPr>
            <a:spLocks noChangeArrowheads="1"/>
          </p:cNvSpPr>
          <p:nvPr/>
        </p:nvSpPr>
        <p:spPr bwMode="auto">
          <a:xfrm>
            <a:off x="5167136" y="5526727"/>
            <a:ext cx="128588" cy="19208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Rectangle 151">
            <a:extLst>
              <a:ext uri="{FF2B5EF4-FFF2-40B4-BE49-F238E27FC236}">
                <a16:creationId xmlns:a16="http://schemas.microsoft.com/office/drawing/2014/main" id="{7B1677D9-281C-4423-9EFA-9ED7A58A1AE0}"/>
              </a:ext>
            </a:extLst>
          </p:cNvPr>
          <p:cNvSpPr>
            <a:spLocks noChangeArrowheads="1"/>
          </p:cNvSpPr>
          <p:nvPr/>
        </p:nvSpPr>
        <p:spPr bwMode="auto">
          <a:xfrm>
            <a:off x="5167136" y="5526727"/>
            <a:ext cx="128588" cy="1920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Rectangle 152">
            <a:extLst>
              <a:ext uri="{FF2B5EF4-FFF2-40B4-BE49-F238E27FC236}">
                <a16:creationId xmlns:a16="http://schemas.microsoft.com/office/drawing/2014/main" id="{E4A66ACE-3676-4FD7-AA89-4128C3BFA3CB}"/>
              </a:ext>
            </a:extLst>
          </p:cNvPr>
          <p:cNvSpPr>
            <a:spLocks noChangeArrowheads="1"/>
          </p:cNvSpPr>
          <p:nvPr/>
        </p:nvSpPr>
        <p:spPr bwMode="auto">
          <a:xfrm>
            <a:off x="5379861" y="4671065"/>
            <a:ext cx="128588" cy="100488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Rectangle 153">
            <a:extLst>
              <a:ext uri="{FF2B5EF4-FFF2-40B4-BE49-F238E27FC236}">
                <a16:creationId xmlns:a16="http://schemas.microsoft.com/office/drawing/2014/main" id="{7A486589-EF5E-4380-A605-6BAAC71FEC13}"/>
              </a:ext>
            </a:extLst>
          </p:cNvPr>
          <p:cNvSpPr>
            <a:spLocks noChangeArrowheads="1"/>
          </p:cNvSpPr>
          <p:nvPr/>
        </p:nvSpPr>
        <p:spPr bwMode="auto">
          <a:xfrm>
            <a:off x="5379861" y="4671065"/>
            <a:ext cx="128588" cy="10048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Rectangle 154">
            <a:extLst>
              <a:ext uri="{FF2B5EF4-FFF2-40B4-BE49-F238E27FC236}">
                <a16:creationId xmlns:a16="http://schemas.microsoft.com/office/drawing/2014/main" id="{93B5FF74-C941-4DB5-A241-0E8ECE50211D}"/>
              </a:ext>
            </a:extLst>
          </p:cNvPr>
          <p:cNvSpPr>
            <a:spLocks noChangeArrowheads="1"/>
          </p:cNvSpPr>
          <p:nvPr/>
        </p:nvSpPr>
        <p:spPr bwMode="auto">
          <a:xfrm>
            <a:off x="5594173" y="5256853"/>
            <a:ext cx="128588" cy="43656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Rectangle 155">
            <a:extLst>
              <a:ext uri="{FF2B5EF4-FFF2-40B4-BE49-F238E27FC236}">
                <a16:creationId xmlns:a16="http://schemas.microsoft.com/office/drawing/2014/main" id="{157293E1-4CAD-46E6-9DAB-64D2EE6763F3}"/>
              </a:ext>
            </a:extLst>
          </p:cNvPr>
          <p:cNvSpPr>
            <a:spLocks noChangeArrowheads="1"/>
          </p:cNvSpPr>
          <p:nvPr/>
        </p:nvSpPr>
        <p:spPr bwMode="auto">
          <a:xfrm>
            <a:off x="5594173" y="5256853"/>
            <a:ext cx="128588" cy="43656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Rectangle 156">
            <a:extLst>
              <a:ext uri="{FF2B5EF4-FFF2-40B4-BE49-F238E27FC236}">
                <a16:creationId xmlns:a16="http://schemas.microsoft.com/office/drawing/2014/main" id="{5A235E3D-1A9C-494C-BFCE-A27B9C447B00}"/>
              </a:ext>
            </a:extLst>
          </p:cNvPr>
          <p:cNvSpPr>
            <a:spLocks noChangeArrowheads="1"/>
          </p:cNvSpPr>
          <p:nvPr/>
        </p:nvSpPr>
        <p:spPr bwMode="auto">
          <a:xfrm>
            <a:off x="5808486" y="5491803"/>
            <a:ext cx="127000" cy="2381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157">
            <a:extLst>
              <a:ext uri="{FF2B5EF4-FFF2-40B4-BE49-F238E27FC236}">
                <a16:creationId xmlns:a16="http://schemas.microsoft.com/office/drawing/2014/main" id="{880AAC23-81AB-49DD-8527-0965A2283712}"/>
              </a:ext>
            </a:extLst>
          </p:cNvPr>
          <p:cNvSpPr>
            <a:spLocks/>
          </p:cNvSpPr>
          <p:nvPr/>
        </p:nvSpPr>
        <p:spPr bwMode="auto">
          <a:xfrm flipV="1">
            <a:off x="5808486" y="5491803"/>
            <a:ext cx="127000" cy="238125"/>
          </a:xfrm>
          <a:custGeom>
            <a:avLst/>
            <a:gdLst/>
            <a:ahLst/>
            <a:cxnLst>
              <a:cxn ang="0">
                <a:pos x="152" y="0"/>
              </a:cxn>
              <a:cxn ang="0">
                <a:pos x="152" y="282"/>
              </a:cxn>
              <a:cxn ang="0">
                <a:pos x="0" y="282"/>
              </a:cxn>
              <a:cxn ang="0">
                <a:pos x="0" y="0"/>
              </a:cxn>
            </a:cxnLst>
            <a:rect l="0" t="0" r="r" b="b"/>
            <a:pathLst>
              <a:path w="152" h="282">
                <a:moveTo>
                  <a:pt x="152" y="0"/>
                </a:moveTo>
                <a:lnTo>
                  <a:pt x="152" y="282"/>
                </a:lnTo>
                <a:lnTo>
                  <a:pt x="0" y="28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Rectangle 158">
            <a:extLst>
              <a:ext uri="{FF2B5EF4-FFF2-40B4-BE49-F238E27FC236}">
                <a16:creationId xmlns:a16="http://schemas.microsoft.com/office/drawing/2014/main" id="{20374665-BD63-4CFA-9103-6042B8B210D1}"/>
              </a:ext>
            </a:extLst>
          </p:cNvPr>
          <p:cNvSpPr>
            <a:spLocks noChangeArrowheads="1"/>
          </p:cNvSpPr>
          <p:nvPr/>
        </p:nvSpPr>
        <p:spPr bwMode="auto">
          <a:xfrm>
            <a:off x="6021211" y="5675952"/>
            <a:ext cx="127000" cy="5238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159">
            <a:extLst>
              <a:ext uri="{FF2B5EF4-FFF2-40B4-BE49-F238E27FC236}">
                <a16:creationId xmlns:a16="http://schemas.microsoft.com/office/drawing/2014/main" id="{3D857617-9D7F-43A2-B2FC-889954722A41}"/>
              </a:ext>
            </a:extLst>
          </p:cNvPr>
          <p:cNvSpPr>
            <a:spLocks/>
          </p:cNvSpPr>
          <p:nvPr/>
        </p:nvSpPr>
        <p:spPr bwMode="auto">
          <a:xfrm flipV="1">
            <a:off x="6021211" y="5675952"/>
            <a:ext cx="127000" cy="52388"/>
          </a:xfrm>
          <a:custGeom>
            <a:avLst/>
            <a:gdLst/>
            <a:ahLst/>
            <a:cxnLst>
              <a:cxn ang="0">
                <a:pos x="152" y="0"/>
              </a:cxn>
              <a:cxn ang="0">
                <a:pos x="152" y="62"/>
              </a:cxn>
              <a:cxn ang="0">
                <a:pos x="0" y="62"/>
              </a:cxn>
              <a:cxn ang="0">
                <a:pos x="0" y="0"/>
              </a:cxn>
            </a:cxnLst>
            <a:rect l="0" t="0" r="r" b="b"/>
            <a:pathLst>
              <a:path w="152" h="62">
                <a:moveTo>
                  <a:pt x="152" y="0"/>
                </a:moveTo>
                <a:lnTo>
                  <a:pt x="152" y="62"/>
                </a:lnTo>
                <a:lnTo>
                  <a:pt x="0" y="6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Rectangle 160">
            <a:extLst>
              <a:ext uri="{FF2B5EF4-FFF2-40B4-BE49-F238E27FC236}">
                <a16:creationId xmlns:a16="http://schemas.microsoft.com/office/drawing/2014/main" id="{F65E7013-4DE8-42D2-958B-3EC9EA076EA0}"/>
              </a:ext>
            </a:extLst>
          </p:cNvPr>
          <p:cNvSpPr>
            <a:spLocks noChangeArrowheads="1"/>
          </p:cNvSpPr>
          <p:nvPr/>
        </p:nvSpPr>
        <p:spPr bwMode="auto">
          <a:xfrm>
            <a:off x="6448248" y="5579116"/>
            <a:ext cx="128588" cy="15081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161">
            <a:extLst>
              <a:ext uri="{FF2B5EF4-FFF2-40B4-BE49-F238E27FC236}">
                <a16:creationId xmlns:a16="http://schemas.microsoft.com/office/drawing/2014/main" id="{DEF1962C-3AC2-467E-99AC-C5CB3F9167AD}"/>
              </a:ext>
            </a:extLst>
          </p:cNvPr>
          <p:cNvSpPr>
            <a:spLocks/>
          </p:cNvSpPr>
          <p:nvPr/>
        </p:nvSpPr>
        <p:spPr bwMode="auto">
          <a:xfrm flipV="1">
            <a:off x="6448248" y="5579116"/>
            <a:ext cx="128588" cy="150813"/>
          </a:xfrm>
          <a:custGeom>
            <a:avLst/>
            <a:gdLst/>
            <a:ahLst/>
            <a:cxnLst>
              <a:cxn ang="0">
                <a:pos x="153" y="0"/>
              </a:cxn>
              <a:cxn ang="0">
                <a:pos x="153" y="178"/>
              </a:cxn>
              <a:cxn ang="0">
                <a:pos x="0" y="178"/>
              </a:cxn>
              <a:cxn ang="0">
                <a:pos x="0" y="0"/>
              </a:cxn>
            </a:cxnLst>
            <a:rect l="0" t="0" r="r" b="b"/>
            <a:pathLst>
              <a:path w="153" h="178">
                <a:moveTo>
                  <a:pt x="153" y="0"/>
                </a:moveTo>
                <a:lnTo>
                  <a:pt x="153" y="178"/>
                </a:lnTo>
                <a:lnTo>
                  <a:pt x="0" y="178"/>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Rectangle 162">
            <a:extLst>
              <a:ext uri="{FF2B5EF4-FFF2-40B4-BE49-F238E27FC236}">
                <a16:creationId xmlns:a16="http://schemas.microsoft.com/office/drawing/2014/main" id="{C88BB6ED-B8E8-425E-99AA-2DA0C8D8016C}"/>
              </a:ext>
            </a:extLst>
          </p:cNvPr>
          <p:cNvSpPr>
            <a:spLocks noChangeArrowheads="1"/>
          </p:cNvSpPr>
          <p:nvPr/>
        </p:nvSpPr>
        <p:spPr bwMode="auto">
          <a:xfrm>
            <a:off x="6660973" y="5666427"/>
            <a:ext cx="128588" cy="6350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63">
            <a:extLst>
              <a:ext uri="{FF2B5EF4-FFF2-40B4-BE49-F238E27FC236}">
                <a16:creationId xmlns:a16="http://schemas.microsoft.com/office/drawing/2014/main" id="{5F53812B-E686-4061-97A9-DF899F812575}"/>
              </a:ext>
            </a:extLst>
          </p:cNvPr>
          <p:cNvSpPr>
            <a:spLocks/>
          </p:cNvSpPr>
          <p:nvPr/>
        </p:nvSpPr>
        <p:spPr bwMode="auto">
          <a:xfrm flipV="1">
            <a:off x="6660973" y="5666427"/>
            <a:ext cx="128588" cy="63500"/>
          </a:xfrm>
          <a:custGeom>
            <a:avLst/>
            <a:gdLst/>
            <a:ahLst/>
            <a:cxnLst>
              <a:cxn ang="0">
                <a:pos x="153" y="0"/>
              </a:cxn>
              <a:cxn ang="0">
                <a:pos x="153" y="75"/>
              </a:cxn>
              <a:cxn ang="0">
                <a:pos x="0" y="75"/>
              </a:cxn>
              <a:cxn ang="0">
                <a:pos x="0" y="0"/>
              </a:cxn>
            </a:cxnLst>
            <a:rect l="0" t="0" r="r" b="b"/>
            <a:pathLst>
              <a:path w="153" h="75">
                <a:moveTo>
                  <a:pt x="153" y="0"/>
                </a:moveTo>
                <a:lnTo>
                  <a:pt x="153" y="75"/>
                </a:lnTo>
                <a:lnTo>
                  <a:pt x="0" y="75"/>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9" name="Rectangle 164">
            <a:extLst>
              <a:ext uri="{FF2B5EF4-FFF2-40B4-BE49-F238E27FC236}">
                <a16:creationId xmlns:a16="http://schemas.microsoft.com/office/drawing/2014/main" id="{97561781-40E8-4478-8A64-95C90B9B27C1}"/>
              </a:ext>
            </a:extLst>
          </p:cNvPr>
          <p:cNvSpPr>
            <a:spLocks noChangeArrowheads="1"/>
          </p:cNvSpPr>
          <p:nvPr/>
        </p:nvSpPr>
        <p:spPr bwMode="auto">
          <a:xfrm>
            <a:off x="6875286" y="4828228"/>
            <a:ext cx="127000" cy="90011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65">
            <a:extLst>
              <a:ext uri="{FF2B5EF4-FFF2-40B4-BE49-F238E27FC236}">
                <a16:creationId xmlns:a16="http://schemas.microsoft.com/office/drawing/2014/main" id="{EF087F61-41D4-4181-87F9-1D2D4B1BDF70}"/>
              </a:ext>
            </a:extLst>
          </p:cNvPr>
          <p:cNvSpPr>
            <a:spLocks/>
          </p:cNvSpPr>
          <p:nvPr/>
        </p:nvSpPr>
        <p:spPr bwMode="auto">
          <a:xfrm flipV="1">
            <a:off x="6875286" y="4828228"/>
            <a:ext cx="127000" cy="900113"/>
          </a:xfrm>
          <a:custGeom>
            <a:avLst/>
            <a:gdLst/>
            <a:ahLst/>
            <a:cxnLst>
              <a:cxn ang="0">
                <a:pos x="152" y="0"/>
              </a:cxn>
              <a:cxn ang="0">
                <a:pos x="152" y="1069"/>
              </a:cxn>
              <a:cxn ang="0">
                <a:pos x="0" y="1069"/>
              </a:cxn>
              <a:cxn ang="0">
                <a:pos x="0" y="0"/>
              </a:cxn>
            </a:cxnLst>
            <a:rect l="0" t="0" r="r" b="b"/>
            <a:pathLst>
              <a:path w="152" h="1069">
                <a:moveTo>
                  <a:pt x="152" y="0"/>
                </a:moveTo>
                <a:lnTo>
                  <a:pt x="152" y="1069"/>
                </a:lnTo>
                <a:lnTo>
                  <a:pt x="0" y="1069"/>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Rectangle 166">
            <a:extLst>
              <a:ext uri="{FF2B5EF4-FFF2-40B4-BE49-F238E27FC236}">
                <a16:creationId xmlns:a16="http://schemas.microsoft.com/office/drawing/2014/main" id="{8E654844-45E4-4F02-B176-095D0D3126C4}"/>
              </a:ext>
            </a:extLst>
          </p:cNvPr>
          <p:cNvSpPr>
            <a:spLocks noChangeArrowheads="1"/>
          </p:cNvSpPr>
          <p:nvPr/>
        </p:nvSpPr>
        <p:spPr bwMode="auto">
          <a:xfrm>
            <a:off x="7088011" y="4618678"/>
            <a:ext cx="128588" cy="109061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67">
            <a:extLst>
              <a:ext uri="{FF2B5EF4-FFF2-40B4-BE49-F238E27FC236}">
                <a16:creationId xmlns:a16="http://schemas.microsoft.com/office/drawing/2014/main" id="{249F508C-54EC-463F-BCF4-6D76833C16D0}"/>
              </a:ext>
            </a:extLst>
          </p:cNvPr>
          <p:cNvSpPr>
            <a:spLocks/>
          </p:cNvSpPr>
          <p:nvPr/>
        </p:nvSpPr>
        <p:spPr bwMode="auto">
          <a:xfrm flipV="1">
            <a:off x="7088011" y="4618678"/>
            <a:ext cx="128588" cy="1090613"/>
          </a:xfrm>
          <a:custGeom>
            <a:avLst/>
            <a:gdLst/>
            <a:ahLst/>
            <a:cxnLst>
              <a:cxn ang="0">
                <a:pos x="152" y="0"/>
              </a:cxn>
              <a:cxn ang="0">
                <a:pos x="152" y="1297"/>
              </a:cxn>
              <a:cxn ang="0">
                <a:pos x="0" y="1297"/>
              </a:cxn>
              <a:cxn ang="0">
                <a:pos x="0" y="0"/>
              </a:cxn>
            </a:cxnLst>
            <a:rect l="0" t="0" r="r" b="b"/>
            <a:pathLst>
              <a:path w="152" h="1297">
                <a:moveTo>
                  <a:pt x="152" y="0"/>
                </a:moveTo>
                <a:lnTo>
                  <a:pt x="152" y="1297"/>
                </a:lnTo>
                <a:lnTo>
                  <a:pt x="0" y="1297"/>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Rectangle 168">
            <a:extLst>
              <a:ext uri="{FF2B5EF4-FFF2-40B4-BE49-F238E27FC236}">
                <a16:creationId xmlns:a16="http://schemas.microsoft.com/office/drawing/2014/main" id="{13572021-48E2-4D95-A899-7591795CA628}"/>
              </a:ext>
            </a:extLst>
          </p:cNvPr>
          <p:cNvSpPr>
            <a:spLocks noChangeArrowheads="1"/>
          </p:cNvSpPr>
          <p:nvPr/>
        </p:nvSpPr>
        <p:spPr bwMode="auto">
          <a:xfrm>
            <a:off x="7942086" y="5623566"/>
            <a:ext cx="127000" cy="857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69">
            <a:extLst>
              <a:ext uri="{FF2B5EF4-FFF2-40B4-BE49-F238E27FC236}">
                <a16:creationId xmlns:a16="http://schemas.microsoft.com/office/drawing/2014/main" id="{9DCD9757-DFF4-469A-AAE8-6658022F933C}"/>
              </a:ext>
            </a:extLst>
          </p:cNvPr>
          <p:cNvSpPr>
            <a:spLocks/>
          </p:cNvSpPr>
          <p:nvPr/>
        </p:nvSpPr>
        <p:spPr bwMode="auto">
          <a:xfrm flipV="1">
            <a:off x="7942086" y="5623566"/>
            <a:ext cx="127000" cy="85725"/>
          </a:xfrm>
          <a:custGeom>
            <a:avLst/>
            <a:gdLst/>
            <a:ahLst/>
            <a:cxnLst>
              <a:cxn ang="0">
                <a:pos x="152" y="0"/>
              </a:cxn>
              <a:cxn ang="0">
                <a:pos x="152" y="103"/>
              </a:cxn>
              <a:cxn ang="0">
                <a:pos x="0" y="103"/>
              </a:cxn>
              <a:cxn ang="0">
                <a:pos x="0" y="0"/>
              </a:cxn>
            </a:cxnLst>
            <a:rect l="0" t="0" r="r" b="b"/>
            <a:pathLst>
              <a:path w="152" h="103">
                <a:moveTo>
                  <a:pt x="152" y="0"/>
                </a:moveTo>
                <a:lnTo>
                  <a:pt x="152" y="103"/>
                </a:lnTo>
                <a:lnTo>
                  <a:pt x="0" y="10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5" name="Rectangle 170">
            <a:extLst>
              <a:ext uri="{FF2B5EF4-FFF2-40B4-BE49-F238E27FC236}">
                <a16:creationId xmlns:a16="http://schemas.microsoft.com/office/drawing/2014/main" id="{2B44F4A5-60BE-4441-B5D6-F3DB98B3507B}"/>
              </a:ext>
            </a:extLst>
          </p:cNvPr>
          <p:cNvSpPr>
            <a:spLocks noChangeArrowheads="1"/>
          </p:cNvSpPr>
          <p:nvPr/>
        </p:nvSpPr>
        <p:spPr bwMode="auto">
          <a:xfrm>
            <a:off x="8369123" y="5648966"/>
            <a:ext cx="128588" cy="7937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71">
            <a:extLst>
              <a:ext uri="{FF2B5EF4-FFF2-40B4-BE49-F238E27FC236}">
                <a16:creationId xmlns:a16="http://schemas.microsoft.com/office/drawing/2014/main" id="{797ECD93-244F-4A7A-BF72-9DBE1575F86B}"/>
              </a:ext>
            </a:extLst>
          </p:cNvPr>
          <p:cNvSpPr>
            <a:spLocks/>
          </p:cNvSpPr>
          <p:nvPr/>
        </p:nvSpPr>
        <p:spPr bwMode="auto">
          <a:xfrm flipV="1">
            <a:off x="8369123" y="5648966"/>
            <a:ext cx="128588" cy="79375"/>
          </a:xfrm>
          <a:custGeom>
            <a:avLst/>
            <a:gdLst/>
            <a:ahLst/>
            <a:cxnLst>
              <a:cxn ang="0">
                <a:pos x="153" y="0"/>
              </a:cxn>
              <a:cxn ang="0">
                <a:pos x="153" y="93"/>
              </a:cxn>
              <a:cxn ang="0">
                <a:pos x="0" y="93"/>
              </a:cxn>
              <a:cxn ang="0">
                <a:pos x="0" y="0"/>
              </a:cxn>
            </a:cxnLst>
            <a:rect l="0" t="0" r="r" b="b"/>
            <a:pathLst>
              <a:path w="153" h="93">
                <a:moveTo>
                  <a:pt x="153" y="0"/>
                </a:moveTo>
                <a:lnTo>
                  <a:pt x="153" y="93"/>
                </a:lnTo>
                <a:lnTo>
                  <a:pt x="0" y="9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7" name="Rectangle 172">
            <a:extLst>
              <a:ext uri="{FF2B5EF4-FFF2-40B4-BE49-F238E27FC236}">
                <a16:creationId xmlns:a16="http://schemas.microsoft.com/office/drawing/2014/main" id="{3D611598-8752-4A4E-82ED-68B4A3106DD8}"/>
              </a:ext>
            </a:extLst>
          </p:cNvPr>
          <p:cNvSpPr>
            <a:spLocks noChangeArrowheads="1"/>
          </p:cNvSpPr>
          <p:nvPr/>
        </p:nvSpPr>
        <p:spPr bwMode="auto">
          <a:xfrm>
            <a:off x="8794573" y="5606103"/>
            <a:ext cx="128588" cy="11271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173">
            <a:extLst>
              <a:ext uri="{FF2B5EF4-FFF2-40B4-BE49-F238E27FC236}">
                <a16:creationId xmlns:a16="http://schemas.microsoft.com/office/drawing/2014/main" id="{8DDE6EAB-2A41-4881-9D6E-717A4C18480C}"/>
              </a:ext>
            </a:extLst>
          </p:cNvPr>
          <p:cNvSpPr>
            <a:spLocks/>
          </p:cNvSpPr>
          <p:nvPr/>
        </p:nvSpPr>
        <p:spPr bwMode="auto">
          <a:xfrm flipV="1">
            <a:off x="8794573" y="5606103"/>
            <a:ext cx="128588" cy="112713"/>
          </a:xfrm>
          <a:custGeom>
            <a:avLst/>
            <a:gdLst/>
            <a:ahLst/>
            <a:cxnLst>
              <a:cxn ang="0">
                <a:pos x="153" y="0"/>
              </a:cxn>
              <a:cxn ang="0">
                <a:pos x="153" y="135"/>
              </a:cxn>
              <a:cxn ang="0">
                <a:pos x="0" y="135"/>
              </a:cxn>
              <a:cxn ang="0">
                <a:pos x="0" y="0"/>
              </a:cxn>
            </a:cxnLst>
            <a:rect l="0" t="0" r="r" b="b"/>
            <a:pathLst>
              <a:path w="153" h="135">
                <a:moveTo>
                  <a:pt x="153" y="0"/>
                </a:moveTo>
                <a:lnTo>
                  <a:pt x="153" y="135"/>
                </a:lnTo>
                <a:lnTo>
                  <a:pt x="0" y="135"/>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Rectangle 174">
            <a:extLst>
              <a:ext uri="{FF2B5EF4-FFF2-40B4-BE49-F238E27FC236}">
                <a16:creationId xmlns:a16="http://schemas.microsoft.com/office/drawing/2014/main" id="{ADF558A5-F3E3-40B7-A1D4-58A124F1BDAA}"/>
              </a:ext>
            </a:extLst>
          </p:cNvPr>
          <p:cNvSpPr>
            <a:spLocks noChangeArrowheads="1"/>
          </p:cNvSpPr>
          <p:nvPr/>
        </p:nvSpPr>
        <p:spPr bwMode="auto">
          <a:xfrm>
            <a:off x="9008886" y="5412428"/>
            <a:ext cx="128588" cy="2889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75">
            <a:extLst>
              <a:ext uri="{FF2B5EF4-FFF2-40B4-BE49-F238E27FC236}">
                <a16:creationId xmlns:a16="http://schemas.microsoft.com/office/drawing/2014/main" id="{46A79F5B-3CB4-493B-AA09-10AC8D7BE643}"/>
              </a:ext>
            </a:extLst>
          </p:cNvPr>
          <p:cNvSpPr>
            <a:spLocks/>
          </p:cNvSpPr>
          <p:nvPr/>
        </p:nvSpPr>
        <p:spPr bwMode="auto">
          <a:xfrm flipV="1">
            <a:off x="9008886" y="5412428"/>
            <a:ext cx="128588" cy="288925"/>
          </a:xfrm>
          <a:custGeom>
            <a:avLst/>
            <a:gdLst/>
            <a:ahLst/>
            <a:cxnLst>
              <a:cxn ang="0">
                <a:pos x="152" y="0"/>
              </a:cxn>
              <a:cxn ang="0">
                <a:pos x="152" y="343"/>
              </a:cxn>
              <a:cxn ang="0">
                <a:pos x="0" y="343"/>
              </a:cxn>
              <a:cxn ang="0">
                <a:pos x="0" y="0"/>
              </a:cxn>
            </a:cxnLst>
            <a:rect l="0" t="0" r="r" b="b"/>
            <a:pathLst>
              <a:path w="152" h="343">
                <a:moveTo>
                  <a:pt x="152" y="0"/>
                </a:moveTo>
                <a:lnTo>
                  <a:pt x="152" y="343"/>
                </a:lnTo>
                <a:lnTo>
                  <a:pt x="0" y="34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Rectangle 176">
            <a:extLst>
              <a:ext uri="{FF2B5EF4-FFF2-40B4-BE49-F238E27FC236}">
                <a16:creationId xmlns:a16="http://schemas.microsoft.com/office/drawing/2014/main" id="{E4FFD562-19C2-47D8-9564-03B8CC85E383}"/>
              </a:ext>
            </a:extLst>
          </p:cNvPr>
          <p:cNvSpPr>
            <a:spLocks noChangeArrowheads="1"/>
          </p:cNvSpPr>
          <p:nvPr/>
        </p:nvSpPr>
        <p:spPr bwMode="auto">
          <a:xfrm>
            <a:off x="9223198" y="5631503"/>
            <a:ext cx="127000" cy="87313"/>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Freeform 177">
            <a:extLst>
              <a:ext uri="{FF2B5EF4-FFF2-40B4-BE49-F238E27FC236}">
                <a16:creationId xmlns:a16="http://schemas.microsoft.com/office/drawing/2014/main" id="{A292DA67-6313-4273-88EE-9D172FE16CD0}"/>
              </a:ext>
            </a:extLst>
          </p:cNvPr>
          <p:cNvSpPr>
            <a:spLocks/>
          </p:cNvSpPr>
          <p:nvPr/>
        </p:nvSpPr>
        <p:spPr bwMode="auto">
          <a:xfrm flipV="1">
            <a:off x="9223198" y="5631503"/>
            <a:ext cx="127000" cy="87313"/>
          </a:xfrm>
          <a:custGeom>
            <a:avLst/>
            <a:gdLst/>
            <a:ahLst/>
            <a:cxnLst>
              <a:cxn ang="0">
                <a:pos x="152" y="0"/>
              </a:cxn>
              <a:cxn ang="0">
                <a:pos x="152" y="104"/>
              </a:cxn>
              <a:cxn ang="0">
                <a:pos x="0" y="104"/>
              </a:cxn>
              <a:cxn ang="0">
                <a:pos x="0" y="0"/>
              </a:cxn>
            </a:cxnLst>
            <a:rect l="0" t="0" r="r" b="b"/>
            <a:pathLst>
              <a:path w="152" h="104">
                <a:moveTo>
                  <a:pt x="152" y="0"/>
                </a:moveTo>
                <a:lnTo>
                  <a:pt x="152" y="104"/>
                </a:lnTo>
                <a:lnTo>
                  <a:pt x="0" y="10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Rectangle 178">
            <a:extLst>
              <a:ext uri="{FF2B5EF4-FFF2-40B4-BE49-F238E27FC236}">
                <a16:creationId xmlns:a16="http://schemas.microsoft.com/office/drawing/2014/main" id="{021D8DC8-A0EC-4097-A243-E7B3C3254FE0}"/>
              </a:ext>
            </a:extLst>
          </p:cNvPr>
          <p:cNvSpPr>
            <a:spLocks noChangeArrowheads="1"/>
          </p:cNvSpPr>
          <p:nvPr/>
        </p:nvSpPr>
        <p:spPr bwMode="auto">
          <a:xfrm>
            <a:off x="9435923" y="5536253"/>
            <a:ext cx="128588" cy="19367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79">
            <a:extLst>
              <a:ext uri="{FF2B5EF4-FFF2-40B4-BE49-F238E27FC236}">
                <a16:creationId xmlns:a16="http://schemas.microsoft.com/office/drawing/2014/main" id="{E95F1D17-CA6C-4C1D-9CD4-6CBD6A909C12}"/>
              </a:ext>
            </a:extLst>
          </p:cNvPr>
          <p:cNvSpPr>
            <a:spLocks/>
          </p:cNvSpPr>
          <p:nvPr/>
        </p:nvSpPr>
        <p:spPr bwMode="auto">
          <a:xfrm flipV="1">
            <a:off x="9435923" y="5536253"/>
            <a:ext cx="128588" cy="193675"/>
          </a:xfrm>
          <a:custGeom>
            <a:avLst/>
            <a:gdLst/>
            <a:ahLst/>
            <a:cxnLst>
              <a:cxn ang="0">
                <a:pos x="153" y="0"/>
              </a:cxn>
              <a:cxn ang="0">
                <a:pos x="153" y="230"/>
              </a:cxn>
              <a:cxn ang="0">
                <a:pos x="0" y="230"/>
              </a:cxn>
              <a:cxn ang="0">
                <a:pos x="0" y="0"/>
              </a:cxn>
            </a:cxnLst>
            <a:rect l="0" t="0" r="r" b="b"/>
            <a:pathLst>
              <a:path w="153" h="230">
                <a:moveTo>
                  <a:pt x="153" y="0"/>
                </a:moveTo>
                <a:lnTo>
                  <a:pt x="153" y="230"/>
                </a:lnTo>
                <a:lnTo>
                  <a:pt x="0" y="23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Rectangle 180">
            <a:extLst>
              <a:ext uri="{FF2B5EF4-FFF2-40B4-BE49-F238E27FC236}">
                <a16:creationId xmlns:a16="http://schemas.microsoft.com/office/drawing/2014/main" id="{85CD7054-81DC-4194-9DA2-8012D6524BAC}"/>
              </a:ext>
            </a:extLst>
          </p:cNvPr>
          <p:cNvSpPr>
            <a:spLocks noChangeArrowheads="1"/>
          </p:cNvSpPr>
          <p:nvPr/>
        </p:nvSpPr>
        <p:spPr bwMode="auto">
          <a:xfrm>
            <a:off x="9648648" y="5256852"/>
            <a:ext cx="128588" cy="45243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81">
            <a:extLst>
              <a:ext uri="{FF2B5EF4-FFF2-40B4-BE49-F238E27FC236}">
                <a16:creationId xmlns:a16="http://schemas.microsoft.com/office/drawing/2014/main" id="{6F2A42A4-030C-42A2-B49F-4077F65EBF90}"/>
              </a:ext>
            </a:extLst>
          </p:cNvPr>
          <p:cNvSpPr>
            <a:spLocks/>
          </p:cNvSpPr>
          <p:nvPr/>
        </p:nvSpPr>
        <p:spPr bwMode="auto">
          <a:xfrm flipV="1">
            <a:off x="9648648" y="5256852"/>
            <a:ext cx="128588" cy="452438"/>
          </a:xfrm>
          <a:custGeom>
            <a:avLst/>
            <a:gdLst/>
            <a:ahLst/>
            <a:cxnLst>
              <a:cxn ang="0">
                <a:pos x="153" y="0"/>
              </a:cxn>
              <a:cxn ang="0">
                <a:pos x="153" y="539"/>
              </a:cxn>
              <a:cxn ang="0">
                <a:pos x="0" y="539"/>
              </a:cxn>
              <a:cxn ang="0">
                <a:pos x="0" y="0"/>
              </a:cxn>
            </a:cxnLst>
            <a:rect l="0" t="0" r="r" b="b"/>
            <a:pathLst>
              <a:path w="153" h="539">
                <a:moveTo>
                  <a:pt x="153" y="0"/>
                </a:moveTo>
                <a:lnTo>
                  <a:pt x="153" y="539"/>
                </a:lnTo>
                <a:lnTo>
                  <a:pt x="0" y="539"/>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Rectangle 182">
            <a:extLst>
              <a:ext uri="{FF2B5EF4-FFF2-40B4-BE49-F238E27FC236}">
                <a16:creationId xmlns:a16="http://schemas.microsoft.com/office/drawing/2014/main" id="{EB57CC5C-2644-41C8-8049-7D47EC08031B}"/>
              </a:ext>
            </a:extLst>
          </p:cNvPr>
          <p:cNvSpPr>
            <a:spLocks noChangeArrowheads="1"/>
          </p:cNvSpPr>
          <p:nvPr/>
        </p:nvSpPr>
        <p:spPr bwMode="auto">
          <a:xfrm>
            <a:off x="9862961" y="5309240"/>
            <a:ext cx="128588" cy="41910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83">
            <a:extLst>
              <a:ext uri="{FF2B5EF4-FFF2-40B4-BE49-F238E27FC236}">
                <a16:creationId xmlns:a16="http://schemas.microsoft.com/office/drawing/2014/main" id="{C733A4F4-D33D-438E-89BD-9A9D89515BA9}"/>
              </a:ext>
            </a:extLst>
          </p:cNvPr>
          <p:cNvSpPr>
            <a:spLocks/>
          </p:cNvSpPr>
          <p:nvPr/>
        </p:nvSpPr>
        <p:spPr bwMode="auto">
          <a:xfrm flipV="1">
            <a:off x="9862961" y="5309240"/>
            <a:ext cx="128588" cy="419100"/>
          </a:xfrm>
          <a:custGeom>
            <a:avLst/>
            <a:gdLst/>
            <a:ahLst/>
            <a:cxnLst>
              <a:cxn ang="0">
                <a:pos x="153" y="0"/>
              </a:cxn>
              <a:cxn ang="0">
                <a:pos x="153" y="498"/>
              </a:cxn>
              <a:cxn ang="0">
                <a:pos x="0" y="498"/>
              </a:cxn>
              <a:cxn ang="0">
                <a:pos x="0" y="0"/>
              </a:cxn>
            </a:cxnLst>
            <a:rect l="0" t="0" r="r" b="b"/>
            <a:pathLst>
              <a:path w="153" h="498">
                <a:moveTo>
                  <a:pt x="153" y="0"/>
                </a:moveTo>
                <a:lnTo>
                  <a:pt x="153" y="498"/>
                </a:lnTo>
                <a:lnTo>
                  <a:pt x="0" y="498"/>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Rectangle 184">
            <a:extLst>
              <a:ext uri="{FF2B5EF4-FFF2-40B4-BE49-F238E27FC236}">
                <a16:creationId xmlns:a16="http://schemas.microsoft.com/office/drawing/2014/main" id="{F4591DFB-A25C-4724-A5E2-F40F0F448E6F}"/>
              </a:ext>
            </a:extLst>
          </p:cNvPr>
          <p:cNvSpPr>
            <a:spLocks noChangeArrowheads="1"/>
          </p:cNvSpPr>
          <p:nvPr/>
        </p:nvSpPr>
        <p:spPr bwMode="auto">
          <a:xfrm>
            <a:off x="10075686" y="5499740"/>
            <a:ext cx="128588" cy="23018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85">
            <a:extLst>
              <a:ext uri="{FF2B5EF4-FFF2-40B4-BE49-F238E27FC236}">
                <a16:creationId xmlns:a16="http://schemas.microsoft.com/office/drawing/2014/main" id="{41A3F5D6-D7B8-408E-B3C6-AEF153FB041B}"/>
              </a:ext>
            </a:extLst>
          </p:cNvPr>
          <p:cNvSpPr>
            <a:spLocks/>
          </p:cNvSpPr>
          <p:nvPr/>
        </p:nvSpPr>
        <p:spPr bwMode="auto">
          <a:xfrm flipV="1">
            <a:off x="10075686" y="5499740"/>
            <a:ext cx="128588" cy="230188"/>
          </a:xfrm>
          <a:custGeom>
            <a:avLst/>
            <a:gdLst/>
            <a:ahLst/>
            <a:cxnLst>
              <a:cxn ang="0">
                <a:pos x="152" y="0"/>
              </a:cxn>
              <a:cxn ang="0">
                <a:pos x="152" y="272"/>
              </a:cxn>
              <a:cxn ang="0">
                <a:pos x="0" y="272"/>
              </a:cxn>
              <a:cxn ang="0">
                <a:pos x="0" y="0"/>
              </a:cxn>
            </a:cxnLst>
            <a:rect l="0" t="0" r="r" b="b"/>
            <a:pathLst>
              <a:path w="152" h="272">
                <a:moveTo>
                  <a:pt x="152" y="0"/>
                </a:moveTo>
                <a:lnTo>
                  <a:pt x="152" y="272"/>
                </a:lnTo>
                <a:lnTo>
                  <a:pt x="0" y="27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Rectangle 186">
            <a:extLst>
              <a:ext uri="{FF2B5EF4-FFF2-40B4-BE49-F238E27FC236}">
                <a16:creationId xmlns:a16="http://schemas.microsoft.com/office/drawing/2014/main" id="{B5E4DBA8-6864-47CE-B0A6-6EDDFE7A6CB0}"/>
              </a:ext>
            </a:extLst>
          </p:cNvPr>
          <p:cNvSpPr>
            <a:spLocks noChangeArrowheads="1"/>
          </p:cNvSpPr>
          <p:nvPr/>
        </p:nvSpPr>
        <p:spPr bwMode="auto">
          <a:xfrm>
            <a:off x="10289998" y="5701353"/>
            <a:ext cx="127000" cy="2857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87">
            <a:extLst>
              <a:ext uri="{FF2B5EF4-FFF2-40B4-BE49-F238E27FC236}">
                <a16:creationId xmlns:a16="http://schemas.microsoft.com/office/drawing/2014/main" id="{45FD162D-EE9F-4D9F-A2AC-87CBBC534DB1}"/>
              </a:ext>
            </a:extLst>
          </p:cNvPr>
          <p:cNvSpPr>
            <a:spLocks/>
          </p:cNvSpPr>
          <p:nvPr/>
        </p:nvSpPr>
        <p:spPr bwMode="auto">
          <a:xfrm flipV="1">
            <a:off x="10289998" y="5701353"/>
            <a:ext cx="127000" cy="28575"/>
          </a:xfrm>
          <a:custGeom>
            <a:avLst/>
            <a:gdLst/>
            <a:ahLst/>
            <a:cxnLst>
              <a:cxn ang="0">
                <a:pos x="152" y="0"/>
              </a:cxn>
              <a:cxn ang="0">
                <a:pos x="152" y="33"/>
              </a:cxn>
              <a:cxn ang="0">
                <a:pos x="0" y="33"/>
              </a:cxn>
              <a:cxn ang="0">
                <a:pos x="0" y="0"/>
              </a:cxn>
            </a:cxnLst>
            <a:rect l="0" t="0" r="r" b="b"/>
            <a:pathLst>
              <a:path w="152" h="33">
                <a:moveTo>
                  <a:pt x="152" y="0"/>
                </a:moveTo>
                <a:lnTo>
                  <a:pt x="152" y="33"/>
                </a:lnTo>
                <a:lnTo>
                  <a:pt x="0" y="3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Rectangle 188">
            <a:extLst>
              <a:ext uri="{FF2B5EF4-FFF2-40B4-BE49-F238E27FC236}">
                <a16:creationId xmlns:a16="http://schemas.microsoft.com/office/drawing/2014/main" id="{BAFE3297-A162-436A-8265-D16688E1D79A}"/>
              </a:ext>
            </a:extLst>
          </p:cNvPr>
          <p:cNvSpPr>
            <a:spLocks noChangeArrowheads="1"/>
          </p:cNvSpPr>
          <p:nvPr/>
        </p:nvSpPr>
        <p:spPr bwMode="auto">
          <a:xfrm>
            <a:off x="10502723" y="5693416"/>
            <a:ext cx="128588" cy="349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89">
            <a:extLst>
              <a:ext uri="{FF2B5EF4-FFF2-40B4-BE49-F238E27FC236}">
                <a16:creationId xmlns:a16="http://schemas.microsoft.com/office/drawing/2014/main" id="{297DC7E1-62EC-42BA-9C57-433F413CECE7}"/>
              </a:ext>
            </a:extLst>
          </p:cNvPr>
          <p:cNvSpPr>
            <a:spLocks/>
          </p:cNvSpPr>
          <p:nvPr/>
        </p:nvSpPr>
        <p:spPr bwMode="auto">
          <a:xfrm flipV="1">
            <a:off x="10502723" y="5693416"/>
            <a:ext cx="128588" cy="34925"/>
          </a:xfrm>
          <a:custGeom>
            <a:avLst/>
            <a:gdLst/>
            <a:ahLst/>
            <a:cxnLst>
              <a:cxn ang="0">
                <a:pos x="153" y="0"/>
              </a:cxn>
              <a:cxn ang="0">
                <a:pos x="153" y="41"/>
              </a:cxn>
              <a:cxn ang="0">
                <a:pos x="0" y="41"/>
              </a:cxn>
              <a:cxn ang="0">
                <a:pos x="0" y="0"/>
              </a:cxn>
            </a:cxnLst>
            <a:rect l="0" t="0" r="r" b="b"/>
            <a:pathLst>
              <a:path w="153" h="41">
                <a:moveTo>
                  <a:pt x="153" y="0"/>
                </a:moveTo>
                <a:lnTo>
                  <a:pt x="153" y="41"/>
                </a:lnTo>
                <a:lnTo>
                  <a:pt x="0" y="4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Rectangle 190">
            <a:extLst>
              <a:ext uri="{FF2B5EF4-FFF2-40B4-BE49-F238E27FC236}">
                <a16:creationId xmlns:a16="http://schemas.microsoft.com/office/drawing/2014/main" id="{EA1746E5-BD9B-4C54-9B06-CE028BECC5DD}"/>
              </a:ext>
            </a:extLst>
          </p:cNvPr>
          <p:cNvSpPr>
            <a:spLocks noChangeArrowheads="1"/>
          </p:cNvSpPr>
          <p:nvPr/>
        </p:nvSpPr>
        <p:spPr bwMode="auto">
          <a:xfrm>
            <a:off x="10715448" y="5658491"/>
            <a:ext cx="128588" cy="349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91">
            <a:extLst>
              <a:ext uri="{FF2B5EF4-FFF2-40B4-BE49-F238E27FC236}">
                <a16:creationId xmlns:a16="http://schemas.microsoft.com/office/drawing/2014/main" id="{6089A221-A570-45D4-8319-1A0A9C6F98B2}"/>
              </a:ext>
            </a:extLst>
          </p:cNvPr>
          <p:cNvSpPr>
            <a:spLocks/>
          </p:cNvSpPr>
          <p:nvPr/>
        </p:nvSpPr>
        <p:spPr bwMode="auto">
          <a:xfrm flipV="1">
            <a:off x="10715448" y="5658491"/>
            <a:ext cx="128588" cy="34925"/>
          </a:xfrm>
          <a:custGeom>
            <a:avLst/>
            <a:gdLst/>
            <a:ahLst/>
            <a:cxnLst>
              <a:cxn ang="0">
                <a:pos x="153" y="0"/>
              </a:cxn>
              <a:cxn ang="0">
                <a:pos x="153" y="42"/>
              </a:cxn>
              <a:cxn ang="0">
                <a:pos x="0" y="42"/>
              </a:cxn>
              <a:cxn ang="0">
                <a:pos x="0" y="0"/>
              </a:cxn>
            </a:cxnLst>
            <a:rect l="0" t="0" r="r" b="b"/>
            <a:pathLst>
              <a:path w="153" h="42">
                <a:moveTo>
                  <a:pt x="153" y="0"/>
                </a:moveTo>
                <a:lnTo>
                  <a:pt x="153" y="42"/>
                </a:lnTo>
                <a:lnTo>
                  <a:pt x="0" y="4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Rectangle 192">
            <a:extLst>
              <a:ext uri="{FF2B5EF4-FFF2-40B4-BE49-F238E27FC236}">
                <a16:creationId xmlns:a16="http://schemas.microsoft.com/office/drawing/2014/main" id="{DC2EEEBF-B994-4593-B19F-36ED2E7123B6}"/>
              </a:ext>
            </a:extLst>
          </p:cNvPr>
          <p:cNvSpPr>
            <a:spLocks noChangeArrowheads="1"/>
          </p:cNvSpPr>
          <p:nvPr/>
        </p:nvSpPr>
        <p:spPr bwMode="auto">
          <a:xfrm>
            <a:off x="10929761" y="5718816"/>
            <a:ext cx="128588" cy="95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93">
            <a:extLst>
              <a:ext uri="{FF2B5EF4-FFF2-40B4-BE49-F238E27FC236}">
                <a16:creationId xmlns:a16="http://schemas.microsoft.com/office/drawing/2014/main" id="{0598082C-BE76-4714-8BA5-0112F52E44BB}"/>
              </a:ext>
            </a:extLst>
          </p:cNvPr>
          <p:cNvSpPr>
            <a:spLocks/>
          </p:cNvSpPr>
          <p:nvPr/>
        </p:nvSpPr>
        <p:spPr bwMode="auto">
          <a:xfrm flipV="1">
            <a:off x="10929761" y="5718816"/>
            <a:ext cx="128588" cy="9525"/>
          </a:xfrm>
          <a:custGeom>
            <a:avLst/>
            <a:gdLst/>
            <a:ahLst/>
            <a:cxnLst>
              <a:cxn ang="0">
                <a:pos x="153" y="0"/>
              </a:cxn>
              <a:cxn ang="0">
                <a:pos x="153" y="10"/>
              </a:cxn>
              <a:cxn ang="0">
                <a:pos x="0" y="10"/>
              </a:cxn>
              <a:cxn ang="0">
                <a:pos x="0" y="0"/>
              </a:cxn>
            </a:cxnLst>
            <a:rect l="0" t="0" r="r" b="b"/>
            <a:pathLst>
              <a:path w="153" h="10">
                <a:moveTo>
                  <a:pt x="153" y="0"/>
                </a:moveTo>
                <a:lnTo>
                  <a:pt x="153" y="10"/>
                </a:lnTo>
                <a:lnTo>
                  <a:pt x="0" y="1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9" name="Rectangle 194">
            <a:extLst>
              <a:ext uri="{FF2B5EF4-FFF2-40B4-BE49-F238E27FC236}">
                <a16:creationId xmlns:a16="http://schemas.microsoft.com/office/drawing/2014/main" id="{489532A7-40B3-45A5-8806-C41ED31783FB}"/>
              </a:ext>
            </a:extLst>
          </p:cNvPr>
          <p:cNvSpPr>
            <a:spLocks noChangeArrowheads="1"/>
          </p:cNvSpPr>
          <p:nvPr/>
        </p:nvSpPr>
        <p:spPr bwMode="auto">
          <a:xfrm>
            <a:off x="11356798" y="5709290"/>
            <a:ext cx="127000" cy="19050"/>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195">
            <a:extLst>
              <a:ext uri="{FF2B5EF4-FFF2-40B4-BE49-F238E27FC236}">
                <a16:creationId xmlns:a16="http://schemas.microsoft.com/office/drawing/2014/main" id="{FD8AD6F5-0B11-4E7E-B49F-53E04B5D5ABE}"/>
              </a:ext>
            </a:extLst>
          </p:cNvPr>
          <p:cNvSpPr>
            <a:spLocks/>
          </p:cNvSpPr>
          <p:nvPr/>
        </p:nvSpPr>
        <p:spPr bwMode="auto">
          <a:xfrm flipV="1">
            <a:off x="11356798" y="5709290"/>
            <a:ext cx="127000" cy="19050"/>
          </a:xfrm>
          <a:custGeom>
            <a:avLst/>
            <a:gdLst/>
            <a:ahLst/>
            <a:cxnLst>
              <a:cxn ang="0">
                <a:pos x="152" y="0"/>
              </a:cxn>
              <a:cxn ang="0">
                <a:pos x="152" y="21"/>
              </a:cxn>
              <a:cxn ang="0">
                <a:pos x="0" y="21"/>
              </a:cxn>
              <a:cxn ang="0">
                <a:pos x="0" y="0"/>
              </a:cxn>
            </a:cxnLst>
            <a:rect l="0" t="0" r="r" b="b"/>
            <a:pathLst>
              <a:path w="152" h="21">
                <a:moveTo>
                  <a:pt x="152" y="0"/>
                </a:moveTo>
                <a:lnTo>
                  <a:pt x="152" y="21"/>
                </a:lnTo>
                <a:lnTo>
                  <a:pt x="0" y="2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Rectangle 196">
            <a:extLst>
              <a:ext uri="{FF2B5EF4-FFF2-40B4-BE49-F238E27FC236}">
                <a16:creationId xmlns:a16="http://schemas.microsoft.com/office/drawing/2014/main" id="{EC2BEBB7-EB9A-4C41-9269-E4FA9EF19A74}"/>
              </a:ext>
            </a:extLst>
          </p:cNvPr>
          <p:cNvSpPr>
            <a:spLocks noChangeArrowheads="1"/>
          </p:cNvSpPr>
          <p:nvPr/>
        </p:nvSpPr>
        <p:spPr bwMode="auto">
          <a:xfrm>
            <a:off x="11569523" y="5709291"/>
            <a:ext cx="128588" cy="95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197">
            <a:extLst>
              <a:ext uri="{FF2B5EF4-FFF2-40B4-BE49-F238E27FC236}">
                <a16:creationId xmlns:a16="http://schemas.microsoft.com/office/drawing/2014/main" id="{F65DC9E4-FA7C-410E-A493-116E3750101C}"/>
              </a:ext>
            </a:extLst>
          </p:cNvPr>
          <p:cNvSpPr>
            <a:spLocks/>
          </p:cNvSpPr>
          <p:nvPr/>
        </p:nvSpPr>
        <p:spPr bwMode="auto">
          <a:xfrm flipV="1">
            <a:off x="11569523" y="5709291"/>
            <a:ext cx="128588" cy="9525"/>
          </a:xfrm>
          <a:custGeom>
            <a:avLst/>
            <a:gdLst/>
            <a:ahLst/>
            <a:cxnLst>
              <a:cxn ang="0">
                <a:pos x="153" y="0"/>
              </a:cxn>
              <a:cxn ang="0">
                <a:pos x="153" y="11"/>
              </a:cxn>
              <a:cxn ang="0">
                <a:pos x="0" y="11"/>
              </a:cxn>
              <a:cxn ang="0">
                <a:pos x="0" y="0"/>
              </a:cxn>
            </a:cxnLst>
            <a:rect l="0" t="0" r="r" b="b"/>
            <a:pathLst>
              <a:path w="153" h="11">
                <a:moveTo>
                  <a:pt x="153" y="0"/>
                </a:moveTo>
                <a:lnTo>
                  <a:pt x="153" y="11"/>
                </a:lnTo>
                <a:lnTo>
                  <a:pt x="0" y="1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Rectangle 198">
            <a:extLst>
              <a:ext uri="{FF2B5EF4-FFF2-40B4-BE49-F238E27FC236}">
                <a16:creationId xmlns:a16="http://schemas.microsoft.com/office/drawing/2014/main" id="{75C5D5C4-F016-4A16-9EF2-B3694F5AADB7}"/>
              </a:ext>
            </a:extLst>
          </p:cNvPr>
          <p:cNvSpPr>
            <a:spLocks noChangeArrowheads="1"/>
          </p:cNvSpPr>
          <p:nvPr/>
        </p:nvSpPr>
        <p:spPr bwMode="auto">
          <a:xfrm>
            <a:off x="4527373" y="4975866"/>
            <a:ext cx="127000" cy="3492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4" name="Rectangle 199">
            <a:extLst>
              <a:ext uri="{FF2B5EF4-FFF2-40B4-BE49-F238E27FC236}">
                <a16:creationId xmlns:a16="http://schemas.microsoft.com/office/drawing/2014/main" id="{C206BA08-CDE4-4AEF-A607-2FAC02C80B31}"/>
              </a:ext>
            </a:extLst>
          </p:cNvPr>
          <p:cNvSpPr>
            <a:spLocks noChangeArrowheads="1"/>
          </p:cNvSpPr>
          <p:nvPr/>
        </p:nvSpPr>
        <p:spPr bwMode="auto">
          <a:xfrm>
            <a:off x="4527373" y="4975866"/>
            <a:ext cx="127000" cy="34925"/>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5" name="Rectangle 200">
            <a:extLst>
              <a:ext uri="{FF2B5EF4-FFF2-40B4-BE49-F238E27FC236}">
                <a16:creationId xmlns:a16="http://schemas.microsoft.com/office/drawing/2014/main" id="{E7110AA4-9C18-4AB8-BD7F-C4A90136532C}"/>
              </a:ext>
            </a:extLst>
          </p:cNvPr>
          <p:cNvSpPr>
            <a:spLocks noChangeArrowheads="1"/>
          </p:cNvSpPr>
          <p:nvPr/>
        </p:nvSpPr>
        <p:spPr bwMode="auto">
          <a:xfrm>
            <a:off x="4740098" y="5369565"/>
            <a:ext cx="128588" cy="26988"/>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6" name="Rectangle 201">
            <a:extLst>
              <a:ext uri="{FF2B5EF4-FFF2-40B4-BE49-F238E27FC236}">
                <a16:creationId xmlns:a16="http://schemas.microsoft.com/office/drawing/2014/main" id="{7404DD02-0B71-4009-9F95-1A79F02A5649}"/>
              </a:ext>
            </a:extLst>
          </p:cNvPr>
          <p:cNvSpPr>
            <a:spLocks noChangeArrowheads="1"/>
          </p:cNvSpPr>
          <p:nvPr/>
        </p:nvSpPr>
        <p:spPr bwMode="auto">
          <a:xfrm>
            <a:off x="4740098" y="5369565"/>
            <a:ext cx="128588" cy="269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7" name="Rectangle 202">
            <a:extLst>
              <a:ext uri="{FF2B5EF4-FFF2-40B4-BE49-F238E27FC236}">
                <a16:creationId xmlns:a16="http://schemas.microsoft.com/office/drawing/2014/main" id="{CECBDBF4-3B7A-4068-86F6-9CB20BFE808E}"/>
              </a:ext>
            </a:extLst>
          </p:cNvPr>
          <p:cNvSpPr>
            <a:spLocks noChangeArrowheads="1"/>
          </p:cNvSpPr>
          <p:nvPr/>
        </p:nvSpPr>
        <p:spPr bwMode="auto">
          <a:xfrm>
            <a:off x="4954411" y="5518790"/>
            <a:ext cx="127000" cy="77788"/>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8" name="Rectangle 203">
            <a:extLst>
              <a:ext uri="{FF2B5EF4-FFF2-40B4-BE49-F238E27FC236}">
                <a16:creationId xmlns:a16="http://schemas.microsoft.com/office/drawing/2014/main" id="{C2876EC0-9735-4519-BF52-6890E3AE8BB5}"/>
              </a:ext>
            </a:extLst>
          </p:cNvPr>
          <p:cNvSpPr>
            <a:spLocks noChangeArrowheads="1"/>
          </p:cNvSpPr>
          <p:nvPr/>
        </p:nvSpPr>
        <p:spPr bwMode="auto">
          <a:xfrm>
            <a:off x="4954411" y="5518790"/>
            <a:ext cx="127000" cy="777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9" name="Rectangle 204">
            <a:extLst>
              <a:ext uri="{FF2B5EF4-FFF2-40B4-BE49-F238E27FC236}">
                <a16:creationId xmlns:a16="http://schemas.microsoft.com/office/drawing/2014/main" id="{91388201-ABC8-4549-9CC0-EAB984DDF263}"/>
              </a:ext>
            </a:extLst>
          </p:cNvPr>
          <p:cNvSpPr>
            <a:spLocks noChangeArrowheads="1"/>
          </p:cNvSpPr>
          <p:nvPr/>
        </p:nvSpPr>
        <p:spPr bwMode="auto">
          <a:xfrm>
            <a:off x="5379861" y="4461515"/>
            <a:ext cx="128588" cy="209550"/>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0" name="Rectangle 205">
            <a:extLst>
              <a:ext uri="{FF2B5EF4-FFF2-40B4-BE49-F238E27FC236}">
                <a16:creationId xmlns:a16="http://schemas.microsoft.com/office/drawing/2014/main" id="{F9F707EF-9289-4B49-AD17-D6739C61A46E}"/>
              </a:ext>
            </a:extLst>
          </p:cNvPr>
          <p:cNvSpPr>
            <a:spLocks noChangeArrowheads="1"/>
          </p:cNvSpPr>
          <p:nvPr/>
        </p:nvSpPr>
        <p:spPr bwMode="auto">
          <a:xfrm>
            <a:off x="5379861" y="4461515"/>
            <a:ext cx="128588" cy="2095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1" name="Rectangle 207">
            <a:extLst>
              <a:ext uri="{FF2B5EF4-FFF2-40B4-BE49-F238E27FC236}">
                <a16:creationId xmlns:a16="http://schemas.microsoft.com/office/drawing/2014/main" id="{7A1A2348-FC0E-45ED-8431-A422C2A68547}"/>
              </a:ext>
            </a:extLst>
          </p:cNvPr>
          <p:cNvSpPr>
            <a:spLocks noChangeArrowheads="1"/>
          </p:cNvSpPr>
          <p:nvPr/>
        </p:nvSpPr>
        <p:spPr bwMode="auto">
          <a:xfrm>
            <a:off x="5594173" y="5115565"/>
            <a:ext cx="128588" cy="141288"/>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2" name="Rectangle 208">
            <a:extLst>
              <a:ext uri="{FF2B5EF4-FFF2-40B4-BE49-F238E27FC236}">
                <a16:creationId xmlns:a16="http://schemas.microsoft.com/office/drawing/2014/main" id="{32783A8E-E76C-4941-9E38-76C160564510}"/>
              </a:ext>
            </a:extLst>
          </p:cNvPr>
          <p:cNvSpPr>
            <a:spLocks noChangeArrowheads="1"/>
          </p:cNvSpPr>
          <p:nvPr/>
        </p:nvSpPr>
        <p:spPr bwMode="auto">
          <a:xfrm>
            <a:off x="5594173" y="5115565"/>
            <a:ext cx="128588" cy="1412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 name="Rectangle 209">
            <a:extLst>
              <a:ext uri="{FF2B5EF4-FFF2-40B4-BE49-F238E27FC236}">
                <a16:creationId xmlns:a16="http://schemas.microsoft.com/office/drawing/2014/main" id="{B75CB95F-04DF-4BF6-B3F7-D2F70D51151C}"/>
              </a:ext>
            </a:extLst>
          </p:cNvPr>
          <p:cNvSpPr>
            <a:spLocks noChangeArrowheads="1"/>
          </p:cNvSpPr>
          <p:nvPr/>
        </p:nvSpPr>
        <p:spPr bwMode="auto">
          <a:xfrm>
            <a:off x="5808486" y="4748852"/>
            <a:ext cx="127000" cy="742950"/>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 name="Rectangle 210">
            <a:extLst>
              <a:ext uri="{FF2B5EF4-FFF2-40B4-BE49-F238E27FC236}">
                <a16:creationId xmlns:a16="http://schemas.microsoft.com/office/drawing/2014/main" id="{48BC8DA0-7CC7-4707-B546-036742FBEE43}"/>
              </a:ext>
            </a:extLst>
          </p:cNvPr>
          <p:cNvSpPr>
            <a:spLocks noChangeArrowheads="1"/>
          </p:cNvSpPr>
          <p:nvPr/>
        </p:nvSpPr>
        <p:spPr bwMode="auto">
          <a:xfrm>
            <a:off x="5808486" y="4748852"/>
            <a:ext cx="127000" cy="7429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5" name="Rectangle 211">
            <a:extLst>
              <a:ext uri="{FF2B5EF4-FFF2-40B4-BE49-F238E27FC236}">
                <a16:creationId xmlns:a16="http://schemas.microsoft.com/office/drawing/2014/main" id="{11195DBC-D7CB-46ED-B4C3-ACF0B63C3C8D}"/>
              </a:ext>
            </a:extLst>
          </p:cNvPr>
          <p:cNvSpPr>
            <a:spLocks noChangeArrowheads="1"/>
          </p:cNvSpPr>
          <p:nvPr/>
        </p:nvSpPr>
        <p:spPr bwMode="auto">
          <a:xfrm>
            <a:off x="6021211" y="5264791"/>
            <a:ext cx="127000" cy="41116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6" name="Rectangle 212">
            <a:extLst>
              <a:ext uri="{FF2B5EF4-FFF2-40B4-BE49-F238E27FC236}">
                <a16:creationId xmlns:a16="http://schemas.microsoft.com/office/drawing/2014/main" id="{D5ACF735-435F-4F89-AD60-A264CF5E38AE}"/>
              </a:ext>
            </a:extLst>
          </p:cNvPr>
          <p:cNvSpPr>
            <a:spLocks noChangeArrowheads="1"/>
          </p:cNvSpPr>
          <p:nvPr/>
        </p:nvSpPr>
        <p:spPr bwMode="auto">
          <a:xfrm>
            <a:off x="6021211" y="5264791"/>
            <a:ext cx="127000" cy="41116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7" name="Rectangle 213">
            <a:extLst>
              <a:ext uri="{FF2B5EF4-FFF2-40B4-BE49-F238E27FC236}">
                <a16:creationId xmlns:a16="http://schemas.microsoft.com/office/drawing/2014/main" id="{FF2071EC-2387-4DAA-9ED2-025BFAF9529E}"/>
              </a:ext>
            </a:extLst>
          </p:cNvPr>
          <p:cNvSpPr>
            <a:spLocks noChangeArrowheads="1"/>
          </p:cNvSpPr>
          <p:nvPr/>
        </p:nvSpPr>
        <p:spPr bwMode="auto">
          <a:xfrm>
            <a:off x="6448248" y="5491803"/>
            <a:ext cx="128588" cy="8731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214">
            <a:extLst>
              <a:ext uri="{FF2B5EF4-FFF2-40B4-BE49-F238E27FC236}">
                <a16:creationId xmlns:a16="http://schemas.microsoft.com/office/drawing/2014/main" id="{F0A12677-3570-4B1A-A914-E9F94FD669E8}"/>
              </a:ext>
            </a:extLst>
          </p:cNvPr>
          <p:cNvSpPr>
            <a:spLocks/>
          </p:cNvSpPr>
          <p:nvPr/>
        </p:nvSpPr>
        <p:spPr bwMode="auto">
          <a:xfrm flipV="1">
            <a:off x="6448248" y="5491803"/>
            <a:ext cx="128588" cy="87313"/>
          </a:xfrm>
          <a:custGeom>
            <a:avLst/>
            <a:gdLst/>
            <a:ahLst/>
            <a:cxnLst>
              <a:cxn ang="0">
                <a:pos x="153" y="0"/>
              </a:cxn>
              <a:cxn ang="0">
                <a:pos x="153" y="104"/>
              </a:cxn>
              <a:cxn ang="0">
                <a:pos x="0" y="104"/>
              </a:cxn>
              <a:cxn ang="0">
                <a:pos x="0" y="0"/>
              </a:cxn>
            </a:cxnLst>
            <a:rect l="0" t="0" r="r" b="b"/>
            <a:pathLst>
              <a:path w="153" h="104">
                <a:moveTo>
                  <a:pt x="153" y="0"/>
                </a:moveTo>
                <a:lnTo>
                  <a:pt x="153" y="104"/>
                </a:lnTo>
                <a:lnTo>
                  <a:pt x="0" y="10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Rectangle 215">
            <a:extLst>
              <a:ext uri="{FF2B5EF4-FFF2-40B4-BE49-F238E27FC236}">
                <a16:creationId xmlns:a16="http://schemas.microsoft.com/office/drawing/2014/main" id="{A6F86615-5B3E-41DE-8455-828C5B130B7D}"/>
              </a:ext>
            </a:extLst>
          </p:cNvPr>
          <p:cNvSpPr>
            <a:spLocks noChangeArrowheads="1"/>
          </p:cNvSpPr>
          <p:nvPr/>
        </p:nvSpPr>
        <p:spPr bwMode="auto">
          <a:xfrm>
            <a:off x="6660973" y="5614040"/>
            <a:ext cx="128588" cy="52388"/>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216">
            <a:extLst>
              <a:ext uri="{FF2B5EF4-FFF2-40B4-BE49-F238E27FC236}">
                <a16:creationId xmlns:a16="http://schemas.microsoft.com/office/drawing/2014/main" id="{57CF2923-3509-40F3-BC6A-41998E7EE771}"/>
              </a:ext>
            </a:extLst>
          </p:cNvPr>
          <p:cNvSpPr>
            <a:spLocks/>
          </p:cNvSpPr>
          <p:nvPr/>
        </p:nvSpPr>
        <p:spPr bwMode="auto">
          <a:xfrm flipV="1">
            <a:off x="6660973" y="5614040"/>
            <a:ext cx="128588" cy="52388"/>
          </a:xfrm>
          <a:custGeom>
            <a:avLst/>
            <a:gdLst/>
            <a:ahLst/>
            <a:cxnLst>
              <a:cxn ang="0">
                <a:pos x="153" y="0"/>
              </a:cxn>
              <a:cxn ang="0">
                <a:pos x="153" y="62"/>
              </a:cxn>
              <a:cxn ang="0">
                <a:pos x="0" y="62"/>
              </a:cxn>
              <a:cxn ang="0">
                <a:pos x="0" y="0"/>
              </a:cxn>
            </a:cxnLst>
            <a:rect l="0" t="0" r="r" b="b"/>
            <a:pathLst>
              <a:path w="153" h="62">
                <a:moveTo>
                  <a:pt x="153" y="0"/>
                </a:moveTo>
                <a:lnTo>
                  <a:pt x="153" y="62"/>
                </a:lnTo>
                <a:lnTo>
                  <a:pt x="0" y="6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Rectangle 217">
            <a:extLst>
              <a:ext uri="{FF2B5EF4-FFF2-40B4-BE49-F238E27FC236}">
                <a16:creationId xmlns:a16="http://schemas.microsoft.com/office/drawing/2014/main" id="{E12E862C-1064-482F-8A87-6085C8417211}"/>
              </a:ext>
            </a:extLst>
          </p:cNvPr>
          <p:cNvSpPr>
            <a:spLocks noChangeArrowheads="1"/>
          </p:cNvSpPr>
          <p:nvPr/>
        </p:nvSpPr>
        <p:spPr bwMode="auto">
          <a:xfrm>
            <a:off x="7088011" y="4444053"/>
            <a:ext cx="128588" cy="17462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218">
            <a:extLst>
              <a:ext uri="{FF2B5EF4-FFF2-40B4-BE49-F238E27FC236}">
                <a16:creationId xmlns:a16="http://schemas.microsoft.com/office/drawing/2014/main" id="{BD1750A6-2C79-4511-ABA7-0CCFFD0140D6}"/>
              </a:ext>
            </a:extLst>
          </p:cNvPr>
          <p:cNvSpPr>
            <a:spLocks/>
          </p:cNvSpPr>
          <p:nvPr/>
        </p:nvSpPr>
        <p:spPr bwMode="auto">
          <a:xfrm flipV="1">
            <a:off x="7088011" y="4444053"/>
            <a:ext cx="128588" cy="174625"/>
          </a:xfrm>
          <a:custGeom>
            <a:avLst/>
            <a:gdLst/>
            <a:ahLst/>
            <a:cxnLst>
              <a:cxn ang="0">
                <a:pos x="152" y="0"/>
              </a:cxn>
              <a:cxn ang="0">
                <a:pos x="152" y="208"/>
              </a:cxn>
              <a:cxn ang="0">
                <a:pos x="0" y="208"/>
              </a:cxn>
              <a:cxn ang="0">
                <a:pos x="0" y="0"/>
              </a:cxn>
            </a:cxnLst>
            <a:rect l="0" t="0" r="r" b="b"/>
            <a:pathLst>
              <a:path w="152" h="208">
                <a:moveTo>
                  <a:pt x="152" y="0"/>
                </a:moveTo>
                <a:lnTo>
                  <a:pt x="152" y="208"/>
                </a:lnTo>
                <a:lnTo>
                  <a:pt x="0" y="208"/>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Rectangle 219">
            <a:extLst>
              <a:ext uri="{FF2B5EF4-FFF2-40B4-BE49-F238E27FC236}">
                <a16:creationId xmlns:a16="http://schemas.microsoft.com/office/drawing/2014/main" id="{F46CFD7F-AFD4-4A49-A193-B7B09AE3D46B}"/>
              </a:ext>
            </a:extLst>
          </p:cNvPr>
          <p:cNvSpPr>
            <a:spLocks noChangeArrowheads="1"/>
          </p:cNvSpPr>
          <p:nvPr/>
        </p:nvSpPr>
        <p:spPr bwMode="auto">
          <a:xfrm>
            <a:off x="7942086" y="5569591"/>
            <a:ext cx="127000" cy="5397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220">
            <a:extLst>
              <a:ext uri="{FF2B5EF4-FFF2-40B4-BE49-F238E27FC236}">
                <a16:creationId xmlns:a16="http://schemas.microsoft.com/office/drawing/2014/main" id="{75992505-5F5B-4A72-9826-0AE201407EB7}"/>
              </a:ext>
            </a:extLst>
          </p:cNvPr>
          <p:cNvSpPr>
            <a:spLocks/>
          </p:cNvSpPr>
          <p:nvPr/>
        </p:nvSpPr>
        <p:spPr bwMode="auto">
          <a:xfrm flipV="1">
            <a:off x="7942086" y="5569591"/>
            <a:ext cx="127000" cy="53975"/>
          </a:xfrm>
          <a:custGeom>
            <a:avLst/>
            <a:gdLst/>
            <a:ahLst/>
            <a:cxnLst>
              <a:cxn ang="0">
                <a:pos x="152" y="0"/>
              </a:cxn>
              <a:cxn ang="0">
                <a:pos x="152" y="63"/>
              </a:cxn>
              <a:cxn ang="0">
                <a:pos x="0" y="63"/>
              </a:cxn>
              <a:cxn ang="0">
                <a:pos x="0" y="0"/>
              </a:cxn>
            </a:cxnLst>
            <a:rect l="0" t="0" r="r" b="b"/>
            <a:pathLst>
              <a:path w="152" h="63">
                <a:moveTo>
                  <a:pt x="152" y="0"/>
                </a:moveTo>
                <a:lnTo>
                  <a:pt x="152" y="63"/>
                </a:lnTo>
                <a:lnTo>
                  <a:pt x="0" y="6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5" name="Rectangle 221">
            <a:extLst>
              <a:ext uri="{FF2B5EF4-FFF2-40B4-BE49-F238E27FC236}">
                <a16:creationId xmlns:a16="http://schemas.microsoft.com/office/drawing/2014/main" id="{E085013A-5B68-4115-A585-1182E56FD797}"/>
              </a:ext>
            </a:extLst>
          </p:cNvPr>
          <p:cNvSpPr>
            <a:spLocks noChangeArrowheads="1"/>
          </p:cNvSpPr>
          <p:nvPr/>
        </p:nvSpPr>
        <p:spPr bwMode="auto">
          <a:xfrm>
            <a:off x="8369123" y="5606103"/>
            <a:ext cx="128588" cy="4286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222">
            <a:extLst>
              <a:ext uri="{FF2B5EF4-FFF2-40B4-BE49-F238E27FC236}">
                <a16:creationId xmlns:a16="http://schemas.microsoft.com/office/drawing/2014/main" id="{57B6D5EB-DFBD-4653-BD3E-4B442F31D2CA}"/>
              </a:ext>
            </a:extLst>
          </p:cNvPr>
          <p:cNvSpPr>
            <a:spLocks/>
          </p:cNvSpPr>
          <p:nvPr/>
        </p:nvSpPr>
        <p:spPr bwMode="auto">
          <a:xfrm flipV="1">
            <a:off x="8369123" y="5606103"/>
            <a:ext cx="128588" cy="42863"/>
          </a:xfrm>
          <a:custGeom>
            <a:avLst/>
            <a:gdLst/>
            <a:ahLst/>
            <a:cxnLst>
              <a:cxn ang="0">
                <a:pos x="153" y="0"/>
              </a:cxn>
              <a:cxn ang="0">
                <a:pos x="153" y="52"/>
              </a:cxn>
              <a:cxn ang="0">
                <a:pos x="0" y="52"/>
              </a:cxn>
              <a:cxn ang="0">
                <a:pos x="0" y="0"/>
              </a:cxn>
            </a:cxnLst>
            <a:rect l="0" t="0" r="r" b="b"/>
            <a:pathLst>
              <a:path w="153" h="52">
                <a:moveTo>
                  <a:pt x="153" y="0"/>
                </a:moveTo>
                <a:lnTo>
                  <a:pt x="153" y="52"/>
                </a:lnTo>
                <a:lnTo>
                  <a:pt x="0" y="5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Rectangle 223">
            <a:extLst>
              <a:ext uri="{FF2B5EF4-FFF2-40B4-BE49-F238E27FC236}">
                <a16:creationId xmlns:a16="http://schemas.microsoft.com/office/drawing/2014/main" id="{1E6B11B4-3586-4A38-89F9-5C66DC849E6E}"/>
              </a:ext>
            </a:extLst>
          </p:cNvPr>
          <p:cNvSpPr>
            <a:spLocks noChangeArrowheads="1"/>
          </p:cNvSpPr>
          <p:nvPr/>
        </p:nvSpPr>
        <p:spPr bwMode="auto">
          <a:xfrm>
            <a:off x="8794573" y="4688528"/>
            <a:ext cx="128588" cy="91757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224">
            <a:extLst>
              <a:ext uri="{FF2B5EF4-FFF2-40B4-BE49-F238E27FC236}">
                <a16:creationId xmlns:a16="http://schemas.microsoft.com/office/drawing/2014/main" id="{4A9ACC7F-EE8D-4507-881B-861F9B9FD688}"/>
              </a:ext>
            </a:extLst>
          </p:cNvPr>
          <p:cNvSpPr>
            <a:spLocks/>
          </p:cNvSpPr>
          <p:nvPr/>
        </p:nvSpPr>
        <p:spPr bwMode="auto">
          <a:xfrm flipV="1">
            <a:off x="8794573" y="4688528"/>
            <a:ext cx="128588" cy="917575"/>
          </a:xfrm>
          <a:custGeom>
            <a:avLst/>
            <a:gdLst/>
            <a:ahLst/>
            <a:cxnLst>
              <a:cxn ang="0">
                <a:pos x="153" y="0"/>
              </a:cxn>
              <a:cxn ang="0">
                <a:pos x="153" y="1090"/>
              </a:cxn>
              <a:cxn ang="0">
                <a:pos x="0" y="1090"/>
              </a:cxn>
              <a:cxn ang="0">
                <a:pos x="0" y="0"/>
              </a:cxn>
            </a:cxnLst>
            <a:rect l="0" t="0" r="r" b="b"/>
            <a:pathLst>
              <a:path w="153" h="1090">
                <a:moveTo>
                  <a:pt x="153" y="0"/>
                </a:moveTo>
                <a:lnTo>
                  <a:pt x="153" y="1090"/>
                </a:lnTo>
                <a:lnTo>
                  <a:pt x="0" y="109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Rectangle 225">
            <a:extLst>
              <a:ext uri="{FF2B5EF4-FFF2-40B4-BE49-F238E27FC236}">
                <a16:creationId xmlns:a16="http://schemas.microsoft.com/office/drawing/2014/main" id="{E7D7EBFC-D3EB-4281-BD01-8CCEBC1BC455}"/>
              </a:ext>
            </a:extLst>
          </p:cNvPr>
          <p:cNvSpPr>
            <a:spLocks noChangeArrowheads="1"/>
          </p:cNvSpPr>
          <p:nvPr/>
        </p:nvSpPr>
        <p:spPr bwMode="auto">
          <a:xfrm>
            <a:off x="9008886" y="3447103"/>
            <a:ext cx="128588" cy="196532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226">
            <a:extLst>
              <a:ext uri="{FF2B5EF4-FFF2-40B4-BE49-F238E27FC236}">
                <a16:creationId xmlns:a16="http://schemas.microsoft.com/office/drawing/2014/main" id="{7D7628C5-97D8-4C6E-8BEE-63B7BAF16F94}"/>
              </a:ext>
            </a:extLst>
          </p:cNvPr>
          <p:cNvSpPr>
            <a:spLocks/>
          </p:cNvSpPr>
          <p:nvPr/>
        </p:nvSpPr>
        <p:spPr bwMode="auto">
          <a:xfrm flipV="1">
            <a:off x="9008886" y="3447103"/>
            <a:ext cx="128588" cy="1965325"/>
          </a:xfrm>
          <a:custGeom>
            <a:avLst/>
            <a:gdLst/>
            <a:ahLst/>
            <a:cxnLst>
              <a:cxn ang="0">
                <a:pos x="152" y="0"/>
              </a:cxn>
              <a:cxn ang="0">
                <a:pos x="152" y="2335"/>
              </a:cxn>
              <a:cxn ang="0">
                <a:pos x="0" y="2335"/>
              </a:cxn>
              <a:cxn ang="0">
                <a:pos x="0" y="0"/>
              </a:cxn>
            </a:cxnLst>
            <a:rect l="0" t="0" r="r" b="b"/>
            <a:pathLst>
              <a:path w="152" h="2335">
                <a:moveTo>
                  <a:pt x="152" y="0"/>
                </a:moveTo>
                <a:lnTo>
                  <a:pt x="152" y="2335"/>
                </a:lnTo>
                <a:lnTo>
                  <a:pt x="0" y="2335"/>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Rectangle 227">
            <a:extLst>
              <a:ext uri="{FF2B5EF4-FFF2-40B4-BE49-F238E27FC236}">
                <a16:creationId xmlns:a16="http://schemas.microsoft.com/office/drawing/2014/main" id="{707CCF71-C5CC-43AA-AD9A-0B5743A74CA6}"/>
              </a:ext>
            </a:extLst>
          </p:cNvPr>
          <p:cNvSpPr>
            <a:spLocks noChangeArrowheads="1"/>
          </p:cNvSpPr>
          <p:nvPr/>
        </p:nvSpPr>
        <p:spPr bwMode="auto">
          <a:xfrm>
            <a:off x="9223198" y="5491802"/>
            <a:ext cx="127000" cy="139700"/>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2" name="Freeform 228">
            <a:extLst>
              <a:ext uri="{FF2B5EF4-FFF2-40B4-BE49-F238E27FC236}">
                <a16:creationId xmlns:a16="http://schemas.microsoft.com/office/drawing/2014/main" id="{6A0AAFAB-2214-4EC1-8325-CCD7E44B2144}"/>
              </a:ext>
            </a:extLst>
          </p:cNvPr>
          <p:cNvSpPr>
            <a:spLocks/>
          </p:cNvSpPr>
          <p:nvPr/>
        </p:nvSpPr>
        <p:spPr bwMode="auto">
          <a:xfrm flipV="1">
            <a:off x="9223198" y="5491802"/>
            <a:ext cx="127000" cy="139700"/>
          </a:xfrm>
          <a:custGeom>
            <a:avLst/>
            <a:gdLst/>
            <a:ahLst/>
            <a:cxnLst>
              <a:cxn ang="0">
                <a:pos x="152" y="0"/>
              </a:cxn>
              <a:cxn ang="0">
                <a:pos x="152" y="166"/>
              </a:cxn>
              <a:cxn ang="0">
                <a:pos x="0" y="166"/>
              </a:cxn>
              <a:cxn ang="0">
                <a:pos x="0" y="0"/>
              </a:cxn>
            </a:cxnLst>
            <a:rect l="0" t="0" r="r" b="b"/>
            <a:pathLst>
              <a:path w="152" h="166">
                <a:moveTo>
                  <a:pt x="152" y="0"/>
                </a:moveTo>
                <a:lnTo>
                  <a:pt x="152" y="166"/>
                </a:lnTo>
                <a:lnTo>
                  <a:pt x="0" y="166"/>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3" name="Rectangle 229">
            <a:extLst>
              <a:ext uri="{FF2B5EF4-FFF2-40B4-BE49-F238E27FC236}">
                <a16:creationId xmlns:a16="http://schemas.microsoft.com/office/drawing/2014/main" id="{72D943AA-212B-4D7B-8529-200F7EEA2C5F}"/>
              </a:ext>
            </a:extLst>
          </p:cNvPr>
          <p:cNvSpPr>
            <a:spLocks noChangeArrowheads="1"/>
          </p:cNvSpPr>
          <p:nvPr/>
        </p:nvSpPr>
        <p:spPr bwMode="auto">
          <a:xfrm>
            <a:off x="9435923" y="3901128"/>
            <a:ext cx="128588" cy="163512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4" name="Freeform 230">
            <a:extLst>
              <a:ext uri="{FF2B5EF4-FFF2-40B4-BE49-F238E27FC236}">
                <a16:creationId xmlns:a16="http://schemas.microsoft.com/office/drawing/2014/main" id="{0F311CF4-EBA7-4BF3-B4B6-01BB6BC93F92}"/>
              </a:ext>
            </a:extLst>
          </p:cNvPr>
          <p:cNvSpPr>
            <a:spLocks/>
          </p:cNvSpPr>
          <p:nvPr/>
        </p:nvSpPr>
        <p:spPr bwMode="auto">
          <a:xfrm flipV="1">
            <a:off x="9435923" y="3901128"/>
            <a:ext cx="128588" cy="1635125"/>
          </a:xfrm>
          <a:custGeom>
            <a:avLst/>
            <a:gdLst/>
            <a:ahLst/>
            <a:cxnLst>
              <a:cxn ang="0">
                <a:pos x="153" y="0"/>
              </a:cxn>
              <a:cxn ang="0">
                <a:pos x="153" y="1942"/>
              </a:cxn>
              <a:cxn ang="0">
                <a:pos x="0" y="1942"/>
              </a:cxn>
              <a:cxn ang="0">
                <a:pos x="0" y="0"/>
              </a:cxn>
            </a:cxnLst>
            <a:rect l="0" t="0" r="r" b="b"/>
            <a:pathLst>
              <a:path w="153" h="1942">
                <a:moveTo>
                  <a:pt x="153" y="0"/>
                </a:moveTo>
                <a:lnTo>
                  <a:pt x="153" y="1942"/>
                </a:lnTo>
                <a:lnTo>
                  <a:pt x="0" y="194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5" name="Rectangle 231">
            <a:extLst>
              <a:ext uri="{FF2B5EF4-FFF2-40B4-BE49-F238E27FC236}">
                <a16:creationId xmlns:a16="http://schemas.microsoft.com/office/drawing/2014/main" id="{B40B97B7-EB9B-4CC5-AE7E-0AD97C8DDE76}"/>
              </a:ext>
            </a:extLst>
          </p:cNvPr>
          <p:cNvSpPr>
            <a:spLocks noChangeArrowheads="1"/>
          </p:cNvSpPr>
          <p:nvPr/>
        </p:nvSpPr>
        <p:spPr bwMode="auto">
          <a:xfrm>
            <a:off x="9648648" y="3753491"/>
            <a:ext cx="128588" cy="150336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6" name="Freeform 232">
            <a:extLst>
              <a:ext uri="{FF2B5EF4-FFF2-40B4-BE49-F238E27FC236}">
                <a16:creationId xmlns:a16="http://schemas.microsoft.com/office/drawing/2014/main" id="{2C4E42FE-DF6D-46FB-8DA4-3F56132F2724}"/>
              </a:ext>
            </a:extLst>
          </p:cNvPr>
          <p:cNvSpPr>
            <a:spLocks/>
          </p:cNvSpPr>
          <p:nvPr/>
        </p:nvSpPr>
        <p:spPr bwMode="auto">
          <a:xfrm flipV="1">
            <a:off x="9648648" y="3753491"/>
            <a:ext cx="128588" cy="1503363"/>
          </a:xfrm>
          <a:custGeom>
            <a:avLst/>
            <a:gdLst/>
            <a:ahLst/>
            <a:cxnLst>
              <a:cxn ang="0">
                <a:pos x="153" y="0"/>
              </a:cxn>
              <a:cxn ang="0">
                <a:pos x="153" y="1786"/>
              </a:cxn>
              <a:cxn ang="0">
                <a:pos x="0" y="1786"/>
              </a:cxn>
              <a:cxn ang="0">
                <a:pos x="0" y="0"/>
              </a:cxn>
            </a:cxnLst>
            <a:rect l="0" t="0" r="r" b="b"/>
            <a:pathLst>
              <a:path w="153" h="1786">
                <a:moveTo>
                  <a:pt x="153" y="0"/>
                </a:moveTo>
                <a:lnTo>
                  <a:pt x="153" y="1786"/>
                </a:lnTo>
                <a:lnTo>
                  <a:pt x="0" y="1786"/>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7" name="Rectangle 233">
            <a:extLst>
              <a:ext uri="{FF2B5EF4-FFF2-40B4-BE49-F238E27FC236}">
                <a16:creationId xmlns:a16="http://schemas.microsoft.com/office/drawing/2014/main" id="{E1D0E655-44D9-4E9C-93E7-A639D88E885C}"/>
              </a:ext>
            </a:extLst>
          </p:cNvPr>
          <p:cNvSpPr>
            <a:spLocks noChangeArrowheads="1"/>
          </p:cNvSpPr>
          <p:nvPr/>
        </p:nvSpPr>
        <p:spPr bwMode="auto">
          <a:xfrm>
            <a:off x="9862961" y="4461516"/>
            <a:ext cx="128588" cy="84772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8" name="Freeform 234">
            <a:extLst>
              <a:ext uri="{FF2B5EF4-FFF2-40B4-BE49-F238E27FC236}">
                <a16:creationId xmlns:a16="http://schemas.microsoft.com/office/drawing/2014/main" id="{B6235619-F8A4-4CD3-BBC1-0B1AACD34176}"/>
              </a:ext>
            </a:extLst>
          </p:cNvPr>
          <p:cNvSpPr>
            <a:spLocks/>
          </p:cNvSpPr>
          <p:nvPr/>
        </p:nvSpPr>
        <p:spPr bwMode="auto">
          <a:xfrm flipV="1">
            <a:off x="9862961" y="4461516"/>
            <a:ext cx="128588" cy="847725"/>
          </a:xfrm>
          <a:custGeom>
            <a:avLst/>
            <a:gdLst/>
            <a:ahLst/>
            <a:cxnLst>
              <a:cxn ang="0">
                <a:pos x="153" y="0"/>
              </a:cxn>
              <a:cxn ang="0">
                <a:pos x="153" y="1007"/>
              </a:cxn>
              <a:cxn ang="0">
                <a:pos x="0" y="1007"/>
              </a:cxn>
              <a:cxn ang="0">
                <a:pos x="0" y="0"/>
              </a:cxn>
            </a:cxnLst>
            <a:rect l="0" t="0" r="r" b="b"/>
            <a:pathLst>
              <a:path w="153" h="1007">
                <a:moveTo>
                  <a:pt x="153" y="0"/>
                </a:moveTo>
                <a:lnTo>
                  <a:pt x="153" y="1007"/>
                </a:lnTo>
                <a:lnTo>
                  <a:pt x="0" y="1007"/>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9" name="Rectangle 235">
            <a:extLst>
              <a:ext uri="{FF2B5EF4-FFF2-40B4-BE49-F238E27FC236}">
                <a16:creationId xmlns:a16="http://schemas.microsoft.com/office/drawing/2014/main" id="{148DFD77-E8C9-46D4-8693-F82110B249EB}"/>
              </a:ext>
            </a:extLst>
          </p:cNvPr>
          <p:cNvSpPr>
            <a:spLocks noChangeArrowheads="1"/>
          </p:cNvSpPr>
          <p:nvPr/>
        </p:nvSpPr>
        <p:spPr bwMode="auto">
          <a:xfrm>
            <a:off x="10075686" y="4993328"/>
            <a:ext cx="128588" cy="50641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236">
            <a:extLst>
              <a:ext uri="{FF2B5EF4-FFF2-40B4-BE49-F238E27FC236}">
                <a16:creationId xmlns:a16="http://schemas.microsoft.com/office/drawing/2014/main" id="{B64527D7-0BFA-4A17-82D8-696A3FC5445F}"/>
              </a:ext>
            </a:extLst>
          </p:cNvPr>
          <p:cNvSpPr>
            <a:spLocks/>
          </p:cNvSpPr>
          <p:nvPr/>
        </p:nvSpPr>
        <p:spPr bwMode="auto">
          <a:xfrm flipV="1">
            <a:off x="10075686" y="4993328"/>
            <a:ext cx="128588" cy="506413"/>
          </a:xfrm>
          <a:custGeom>
            <a:avLst/>
            <a:gdLst/>
            <a:ahLst/>
            <a:cxnLst>
              <a:cxn ang="0">
                <a:pos x="152" y="0"/>
              </a:cxn>
              <a:cxn ang="0">
                <a:pos x="152" y="602"/>
              </a:cxn>
              <a:cxn ang="0">
                <a:pos x="0" y="602"/>
              </a:cxn>
              <a:cxn ang="0">
                <a:pos x="0" y="0"/>
              </a:cxn>
            </a:cxnLst>
            <a:rect l="0" t="0" r="r" b="b"/>
            <a:pathLst>
              <a:path w="152" h="602">
                <a:moveTo>
                  <a:pt x="152" y="0"/>
                </a:moveTo>
                <a:lnTo>
                  <a:pt x="152" y="602"/>
                </a:lnTo>
                <a:lnTo>
                  <a:pt x="0" y="60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1" name="Rectangle 237">
            <a:extLst>
              <a:ext uri="{FF2B5EF4-FFF2-40B4-BE49-F238E27FC236}">
                <a16:creationId xmlns:a16="http://schemas.microsoft.com/office/drawing/2014/main" id="{815FC780-C8A8-4764-BADC-56E5A0E123D3}"/>
              </a:ext>
            </a:extLst>
          </p:cNvPr>
          <p:cNvSpPr>
            <a:spLocks noChangeArrowheads="1"/>
          </p:cNvSpPr>
          <p:nvPr/>
        </p:nvSpPr>
        <p:spPr bwMode="auto">
          <a:xfrm>
            <a:off x="10289998" y="5614041"/>
            <a:ext cx="127000" cy="8731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238">
            <a:extLst>
              <a:ext uri="{FF2B5EF4-FFF2-40B4-BE49-F238E27FC236}">
                <a16:creationId xmlns:a16="http://schemas.microsoft.com/office/drawing/2014/main" id="{E192A6EE-B982-4AA0-978C-06B2B8122A7E}"/>
              </a:ext>
            </a:extLst>
          </p:cNvPr>
          <p:cNvSpPr>
            <a:spLocks/>
          </p:cNvSpPr>
          <p:nvPr/>
        </p:nvSpPr>
        <p:spPr bwMode="auto">
          <a:xfrm flipV="1">
            <a:off x="10289998" y="5614041"/>
            <a:ext cx="127000" cy="87313"/>
          </a:xfrm>
          <a:custGeom>
            <a:avLst/>
            <a:gdLst/>
            <a:ahLst/>
            <a:cxnLst>
              <a:cxn ang="0">
                <a:pos x="152" y="0"/>
              </a:cxn>
              <a:cxn ang="0">
                <a:pos x="152" y="104"/>
              </a:cxn>
              <a:cxn ang="0">
                <a:pos x="0" y="104"/>
              </a:cxn>
              <a:cxn ang="0">
                <a:pos x="0" y="0"/>
              </a:cxn>
            </a:cxnLst>
            <a:rect l="0" t="0" r="r" b="b"/>
            <a:pathLst>
              <a:path w="152" h="104">
                <a:moveTo>
                  <a:pt x="152" y="0"/>
                </a:moveTo>
                <a:lnTo>
                  <a:pt x="152" y="104"/>
                </a:lnTo>
                <a:lnTo>
                  <a:pt x="0" y="10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Rectangle 239">
            <a:extLst>
              <a:ext uri="{FF2B5EF4-FFF2-40B4-BE49-F238E27FC236}">
                <a16:creationId xmlns:a16="http://schemas.microsoft.com/office/drawing/2014/main" id="{F6261D7E-D842-4021-8E69-6096B6269391}"/>
              </a:ext>
            </a:extLst>
          </p:cNvPr>
          <p:cNvSpPr>
            <a:spLocks noChangeArrowheads="1"/>
          </p:cNvSpPr>
          <p:nvPr/>
        </p:nvSpPr>
        <p:spPr bwMode="auto">
          <a:xfrm>
            <a:off x="10502723" y="5439415"/>
            <a:ext cx="128588" cy="254000"/>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240">
            <a:extLst>
              <a:ext uri="{FF2B5EF4-FFF2-40B4-BE49-F238E27FC236}">
                <a16:creationId xmlns:a16="http://schemas.microsoft.com/office/drawing/2014/main" id="{639987CA-B8DC-4F43-AFAA-9B32185E38F4}"/>
              </a:ext>
            </a:extLst>
          </p:cNvPr>
          <p:cNvSpPr>
            <a:spLocks/>
          </p:cNvSpPr>
          <p:nvPr/>
        </p:nvSpPr>
        <p:spPr bwMode="auto">
          <a:xfrm flipV="1">
            <a:off x="10502723" y="5439415"/>
            <a:ext cx="128588" cy="254000"/>
          </a:xfrm>
          <a:custGeom>
            <a:avLst/>
            <a:gdLst/>
            <a:ahLst/>
            <a:cxnLst>
              <a:cxn ang="0">
                <a:pos x="153" y="0"/>
              </a:cxn>
              <a:cxn ang="0">
                <a:pos x="153" y="301"/>
              </a:cxn>
              <a:cxn ang="0">
                <a:pos x="0" y="301"/>
              </a:cxn>
              <a:cxn ang="0">
                <a:pos x="0" y="0"/>
              </a:cxn>
            </a:cxnLst>
            <a:rect l="0" t="0" r="r" b="b"/>
            <a:pathLst>
              <a:path w="153" h="301">
                <a:moveTo>
                  <a:pt x="153" y="0"/>
                </a:moveTo>
                <a:lnTo>
                  <a:pt x="153" y="301"/>
                </a:lnTo>
                <a:lnTo>
                  <a:pt x="0" y="30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5" name="Rectangle 241">
            <a:extLst>
              <a:ext uri="{FF2B5EF4-FFF2-40B4-BE49-F238E27FC236}">
                <a16:creationId xmlns:a16="http://schemas.microsoft.com/office/drawing/2014/main" id="{158935F7-461E-4E05-9513-A5BADB5EFA1E}"/>
              </a:ext>
            </a:extLst>
          </p:cNvPr>
          <p:cNvSpPr>
            <a:spLocks noChangeArrowheads="1"/>
          </p:cNvSpPr>
          <p:nvPr/>
        </p:nvSpPr>
        <p:spPr bwMode="auto">
          <a:xfrm>
            <a:off x="10715448" y="4818702"/>
            <a:ext cx="128588" cy="839788"/>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6" name="Freeform 242">
            <a:extLst>
              <a:ext uri="{FF2B5EF4-FFF2-40B4-BE49-F238E27FC236}">
                <a16:creationId xmlns:a16="http://schemas.microsoft.com/office/drawing/2014/main" id="{AC72712D-6700-4F32-ADAE-8AD58B1DAA02}"/>
              </a:ext>
            </a:extLst>
          </p:cNvPr>
          <p:cNvSpPr>
            <a:spLocks/>
          </p:cNvSpPr>
          <p:nvPr/>
        </p:nvSpPr>
        <p:spPr bwMode="auto">
          <a:xfrm flipV="1">
            <a:off x="10715448" y="4818702"/>
            <a:ext cx="128588" cy="839788"/>
          </a:xfrm>
          <a:custGeom>
            <a:avLst/>
            <a:gdLst/>
            <a:ahLst/>
            <a:cxnLst>
              <a:cxn ang="0">
                <a:pos x="153" y="0"/>
              </a:cxn>
              <a:cxn ang="0">
                <a:pos x="153" y="997"/>
              </a:cxn>
              <a:cxn ang="0">
                <a:pos x="0" y="997"/>
              </a:cxn>
              <a:cxn ang="0">
                <a:pos x="0" y="0"/>
              </a:cxn>
            </a:cxnLst>
            <a:rect l="0" t="0" r="r" b="b"/>
            <a:pathLst>
              <a:path w="153" h="997">
                <a:moveTo>
                  <a:pt x="153" y="0"/>
                </a:moveTo>
                <a:lnTo>
                  <a:pt x="153" y="997"/>
                </a:lnTo>
                <a:lnTo>
                  <a:pt x="0" y="997"/>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Rectangle 243">
            <a:extLst>
              <a:ext uri="{FF2B5EF4-FFF2-40B4-BE49-F238E27FC236}">
                <a16:creationId xmlns:a16="http://schemas.microsoft.com/office/drawing/2014/main" id="{0E344A8B-79F5-4058-B6E8-DC48EBECD032}"/>
              </a:ext>
            </a:extLst>
          </p:cNvPr>
          <p:cNvSpPr>
            <a:spLocks noChangeArrowheads="1"/>
          </p:cNvSpPr>
          <p:nvPr/>
        </p:nvSpPr>
        <p:spPr bwMode="auto">
          <a:xfrm>
            <a:off x="10929761" y="5658491"/>
            <a:ext cx="128588" cy="6032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244">
            <a:extLst>
              <a:ext uri="{FF2B5EF4-FFF2-40B4-BE49-F238E27FC236}">
                <a16:creationId xmlns:a16="http://schemas.microsoft.com/office/drawing/2014/main" id="{CF5B3AAB-E5EE-4F6D-9753-D8C10A59B97A}"/>
              </a:ext>
            </a:extLst>
          </p:cNvPr>
          <p:cNvSpPr>
            <a:spLocks/>
          </p:cNvSpPr>
          <p:nvPr/>
        </p:nvSpPr>
        <p:spPr bwMode="auto">
          <a:xfrm flipV="1">
            <a:off x="10929761" y="5658491"/>
            <a:ext cx="128588" cy="60325"/>
          </a:xfrm>
          <a:custGeom>
            <a:avLst/>
            <a:gdLst/>
            <a:ahLst/>
            <a:cxnLst>
              <a:cxn ang="0">
                <a:pos x="153" y="0"/>
              </a:cxn>
              <a:cxn ang="0">
                <a:pos x="153" y="73"/>
              </a:cxn>
              <a:cxn ang="0">
                <a:pos x="0" y="73"/>
              </a:cxn>
              <a:cxn ang="0">
                <a:pos x="0" y="0"/>
              </a:cxn>
            </a:cxnLst>
            <a:rect l="0" t="0" r="r" b="b"/>
            <a:pathLst>
              <a:path w="153" h="73">
                <a:moveTo>
                  <a:pt x="153" y="0"/>
                </a:moveTo>
                <a:lnTo>
                  <a:pt x="153" y="73"/>
                </a:lnTo>
                <a:lnTo>
                  <a:pt x="0" y="7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Rectangle 245">
            <a:extLst>
              <a:ext uri="{FF2B5EF4-FFF2-40B4-BE49-F238E27FC236}">
                <a16:creationId xmlns:a16="http://schemas.microsoft.com/office/drawing/2014/main" id="{2B7C31BC-E7C5-475F-9809-95A612401A28}"/>
              </a:ext>
            </a:extLst>
          </p:cNvPr>
          <p:cNvSpPr>
            <a:spLocks noChangeArrowheads="1"/>
          </p:cNvSpPr>
          <p:nvPr/>
        </p:nvSpPr>
        <p:spPr bwMode="auto">
          <a:xfrm>
            <a:off x="11144073" y="5499741"/>
            <a:ext cx="127000" cy="219075"/>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246">
            <a:extLst>
              <a:ext uri="{FF2B5EF4-FFF2-40B4-BE49-F238E27FC236}">
                <a16:creationId xmlns:a16="http://schemas.microsoft.com/office/drawing/2014/main" id="{5F9AB543-6E1F-45D1-95AF-6CF0AF836444}"/>
              </a:ext>
            </a:extLst>
          </p:cNvPr>
          <p:cNvSpPr>
            <a:spLocks/>
          </p:cNvSpPr>
          <p:nvPr/>
        </p:nvSpPr>
        <p:spPr bwMode="auto">
          <a:xfrm flipV="1">
            <a:off x="11144073" y="5499741"/>
            <a:ext cx="127000" cy="219075"/>
          </a:xfrm>
          <a:custGeom>
            <a:avLst/>
            <a:gdLst/>
            <a:ahLst/>
            <a:cxnLst>
              <a:cxn ang="0">
                <a:pos x="152" y="0"/>
              </a:cxn>
              <a:cxn ang="0">
                <a:pos x="152" y="260"/>
              </a:cxn>
              <a:cxn ang="0">
                <a:pos x="0" y="260"/>
              </a:cxn>
              <a:cxn ang="0">
                <a:pos x="0" y="0"/>
              </a:cxn>
            </a:cxnLst>
            <a:rect l="0" t="0" r="r" b="b"/>
            <a:pathLst>
              <a:path w="152" h="260">
                <a:moveTo>
                  <a:pt x="152" y="0"/>
                </a:moveTo>
                <a:lnTo>
                  <a:pt x="152" y="260"/>
                </a:lnTo>
                <a:lnTo>
                  <a:pt x="0" y="26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Rectangle 247">
            <a:extLst>
              <a:ext uri="{FF2B5EF4-FFF2-40B4-BE49-F238E27FC236}">
                <a16:creationId xmlns:a16="http://schemas.microsoft.com/office/drawing/2014/main" id="{649CB6B4-F0C0-42BB-AF2A-60773D32FDE9}"/>
              </a:ext>
            </a:extLst>
          </p:cNvPr>
          <p:cNvSpPr>
            <a:spLocks noChangeArrowheads="1"/>
          </p:cNvSpPr>
          <p:nvPr/>
        </p:nvSpPr>
        <p:spPr bwMode="auto">
          <a:xfrm>
            <a:off x="11356798" y="5561652"/>
            <a:ext cx="127000" cy="147638"/>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248">
            <a:extLst>
              <a:ext uri="{FF2B5EF4-FFF2-40B4-BE49-F238E27FC236}">
                <a16:creationId xmlns:a16="http://schemas.microsoft.com/office/drawing/2014/main" id="{F7F2C67B-D135-4BAF-B392-BB42F51C110A}"/>
              </a:ext>
            </a:extLst>
          </p:cNvPr>
          <p:cNvSpPr>
            <a:spLocks/>
          </p:cNvSpPr>
          <p:nvPr/>
        </p:nvSpPr>
        <p:spPr bwMode="auto">
          <a:xfrm flipV="1">
            <a:off x="11356798" y="5561652"/>
            <a:ext cx="127000" cy="147638"/>
          </a:xfrm>
          <a:custGeom>
            <a:avLst/>
            <a:gdLst/>
            <a:ahLst/>
            <a:cxnLst>
              <a:cxn ang="0">
                <a:pos x="152" y="0"/>
              </a:cxn>
              <a:cxn ang="0">
                <a:pos x="152" y="176"/>
              </a:cxn>
              <a:cxn ang="0">
                <a:pos x="0" y="176"/>
              </a:cxn>
              <a:cxn ang="0">
                <a:pos x="0" y="0"/>
              </a:cxn>
            </a:cxnLst>
            <a:rect l="0" t="0" r="r" b="b"/>
            <a:pathLst>
              <a:path w="152" h="176">
                <a:moveTo>
                  <a:pt x="152" y="0"/>
                </a:moveTo>
                <a:lnTo>
                  <a:pt x="152" y="176"/>
                </a:lnTo>
                <a:lnTo>
                  <a:pt x="0" y="176"/>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Rectangle 249">
            <a:extLst>
              <a:ext uri="{FF2B5EF4-FFF2-40B4-BE49-F238E27FC236}">
                <a16:creationId xmlns:a16="http://schemas.microsoft.com/office/drawing/2014/main" id="{D765C645-15FB-43BE-9427-F313353BE006}"/>
              </a:ext>
            </a:extLst>
          </p:cNvPr>
          <p:cNvSpPr>
            <a:spLocks noChangeArrowheads="1"/>
          </p:cNvSpPr>
          <p:nvPr/>
        </p:nvSpPr>
        <p:spPr bwMode="auto">
          <a:xfrm>
            <a:off x="11569523" y="5683890"/>
            <a:ext cx="128588" cy="25400"/>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250">
            <a:extLst>
              <a:ext uri="{FF2B5EF4-FFF2-40B4-BE49-F238E27FC236}">
                <a16:creationId xmlns:a16="http://schemas.microsoft.com/office/drawing/2014/main" id="{B63FC227-8FF3-4AD5-8FCA-91C0EAC8DDB0}"/>
              </a:ext>
            </a:extLst>
          </p:cNvPr>
          <p:cNvSpPr>
            <a:spLocks/>
          </p:cNvSpPr>
          <p:nvPr/>
        </p:nvSpPr>
        <p:spPr bwMode="auto">
          <a:xfrm flipV="1">
            <a:off x="11569523" y="5683890"/>
            <a:ext cx="128588" cy="25400"/>
          </a:xfrm>
          <a:custGeom>
            <a:avLst/>
            <a:gdLst/>
            <a:ahLst/>
            <a:cxnLst>
              <a:cxn ang="0">
                <a:pos x="153" y="0"/>
              </a:cxn>
              <a:cxn ang="0">
                <a:pos x="153" y="31"/>
              </a:cxn>
              <a:cxn ang="0">
                <a:pos x="0" y="31"/>
              </a:cxn>
              <a:cxn ang="0">
                <a:pos x="0" y="0"/>
              </a:cxn>
            </a:cxnLst>
            <a:rect l="0" t="0" r="r" b="b"/>
            <a:pathLst>
              <a:path w="153" h="31">
                <a:moveTo>
                  <a:pt x="153" y="0"/>
                </a:moveTo>
                <a:lnTo>
                  <a:pt x="153" y="31"/>
                </a:lnTo>
                <a:lnTo>
                  <a:pt x="0" y="3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Rectangle 251">
            <a:extLst>
              <a:ext uri="{FF2B5EF4-FFF2-40B4-BE49-F238E27FC236}">
                <a16:creationId xmlns:a16="http://schemas.microsoft.com/office/drawing/2014/main" id="{29E20544-99B0-4B56-9CD7-AF85783C3AFC}"/>
              </a:ext>
            </a:extLst>
          </p:cNvPr>
          <p:cNvSpPr>
            <a:spLocks noChangeArrowheads="1"/>
          </p:cNvSpPr>
          <p:nvPr/>
        </p:nvSpPr>
        <p:spPr bwMode="auto">
          <a:xfrm>
            <a:off x="4527373" y="3831277"/>
            <a:ext cx="127000" cy="1144588"/>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6" name="Rectangle 252">
            <a:extLst>
              <a:ext uri="{FF2B5EF4-FFF2-40B4-BE49-F238E27FC236}">
                <a16:creationId xmlns:a16="http://schemas.microsoft.com/office/drawing/2014/main" id="{19D64F9E-B07A-4067-A82A-BB559B99B69B}"/>
              </a:ext>
            </a:extLst>
          </p:cNvPr>
          <p:cNvSpPr>
            <a:spLocks noChangeArrowheads="1"/>
          </p:cNvSpPr>
          <p:nvPr/>
        </p:nvSpPr>
        <p:spPr bwMode="auto">
          <a:xfrm>
            <a:off x="4527373" y="3831277"/>
            <a:ext cx="127000" cy="11445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7" name="Rectangle 253">
            <a:extLst>
              <a:ext uri="{FF2B5EF4-FFF2-40B4-BE49-F238E27FC236}">
                <a16:creationId xmlns:a16="http://schemas.microsoft.com/office/drawing/2014/main" id="{4F07DD21-64F4-45D1-8968-3849D3F87974}"/>
              </a:ext>
            </a:extLst>
          </p:cNvPr>
          <p:cNvSpPr>
            <a:spLocks noChangeArrowheads="1"/>
          </p:cNvSpPr>
          <p:nvPr/>
        </p:nvSpPr>
        <p:spPr bwMode="auto">
          <a:xfrm>
            <a:off x="4740098" y="4933003"/>
            <a:ext cx="128588" cy="43656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8" name="Rectangle 254">
            <a:extLst>
              <a:ext uri="{FF2B5EF4-FFF2-40B4-BE49-F238E27FC236}">
                <a16:creationId xmlns:a16="http://schemas.microsoft.com/office/drawing/2014/main" id="{41AF64BE-AAFC-4568-AAD7-370F8AA2EED6}"/>
              </a:ext>
            </a:extLst>
          </p:cNvPr>
          <p:cNvSpPr>
            <a:spLocks noChangeArrowheads="1"/>
          </p:cNvSpPr>
          <p:nvPr/>
        </p:nvSpPr>
        <p:spPr bwMode="auto">
          <a:xfrm>
            <a:off x="4740098" y="4933003"/>
            <a:ext cx="128588" cy="43656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9" name="Rectangle 255">
            <a:extLst>
              <a:ext uri="{FF2B5EF4-FFF2-40B4-BE49-F238E27FC236}">
                <a16:creationId xmlns:a16="http://schemas.microsoft.com/office/drawing/2014/main" id="{45835C6E-EFB1-4B9A-A42E-5388EDD7B5CE}"/>
              </a:ext>
            </a:extLst>
          </p:cNvPr>
          <p:cNvSpPr>
            <a:spLocks noChangeArrowheads="1"/>
          </p:cNvSpPr>
          <p:nvPr/>
        </p:nvSpPr>
        <p:spPr bwMode="auto">
          <a:xfrm>
            <a:off x="4954411" y="5474340"/>
            <a:ext cx="127000" cy="44450"/>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0" name="Rectangle 256">
            <a:extLst>
              <a:ext uri="{FF2B5EF4-FFF2-40B4-BE49-F238E27FC236}">
                <a16:creationId xmlns:a16="http://schemas.microsoft.com/office/drawing/2014/main" id="{E91C67A3-233F-4DA2-AD80-3BEA1DC618AC}"/>
              </a:ext>
            </a:extLst>
          </p:cNvPr>
          <p:cNvSpPr>
            <a:spLocks noChangeArrowheads="1"/>
          </p:cNvSpPr>
          <p:nvPr/>
        </p:nvSpPr>
        <p:spPr bwMode="auto">
          <a:xfrm>
            <a:off x="4954411" y="5474340"/>
            <a:ext cx="127000" cy="444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1" name="Rectangle 257">
            <a:extLst>
              <a:ext uri="{FF2B5EF4-FFF2-40B4-BE49-F238E27FC236}">
                <a16:creationId xmlns:a16="http://schemas.microsoft.com/office/drawing/2014/main" id="{04D16011-9B74-49C0-8BCF-2AF75310AFD0}"/>
              </a:ext>
            </a:extLst>
          </p:cNvPr>
          <p:cNvSpPr>
            <a:spLocks noChangeArrowheads="1"/>
          </p:cNvSpPr>
          <p:nvPr/>
        </p:nvSpPr>
        <p:spPr bwMode="auto">
          <a:xfrm>
            <a:off x="5167136" y="5456877"/>
            <a:ext cx="128588" cy="69850"/>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2" name="Rectangle 258">
            <a:extLst>
              <a:ext uri="{FF2B5EF4-FFF2-40B4-BE49-F238E27FC236}">
                <a16:creationId xmlns:a16="http://schemas.microsoft.com/office/drawing/2014/main" id="{30F8AB74-1505-4959-A264-51D32B11FEF5}"/>
              </a:ext>
            </a:extLst>
          </p:cNvPr>
          <p:cNvSpPr>
            <a:spLocks noChangeArrowheads="1"/>
          </p:cNvSpPr>
          <p:nvPr/>
        </p:nvSpPr>
        <p:spPr bwMode="auto">
          <a:xfrm>
            <a:off x="5167136" y="5456877"/>
            <a:ext cx="128588" cy="698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3" name="Rectangle 259">
            <a:extLst>
              <a:ext uri="{FF2B5EF4-FFF2-40B4-BE49-F238E27FC236}">
                <a16:creationId xmlns:a16="http://schemas.microsoft.com/office/drawing/2014/main" id="{807EAD08-7277-4C1A-8AE4-9302DDFEE42E}"/>
              </a:ext>
            </a:extLst>
          </p:cNvPr>
          <p:cNvSpPr>
            <a:spLocks noChangeArrowheads="1"/>
          </p:cNvSpPr>
          <p:nvPr/>
        </p:nvSpPr>
        <p:spPr bwMode="auto">
          <a:xfrm>
            <a:off x="5379861" y="2913703"/>
            <a:ext cx="128588" cy="154781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4" name="Rectangle 260">
            <a:extLst>
              <a:ext uri="{FF2B5EF4-FFF2-40B4-BE49-F238E27FC236}">
                <a16:creationId xmlns:a16="http://schemas.microsoft.com/office/drawing/2014/main" id="{9B3989A0-DA76-436C-9BCC-0963137662AD}"/>
              </a:ext>
            </a:extLst>
          </p:cNvPr>
          <p:cNvSpPr>
            <a:spLocks noChangeArrowheads="1"/>
          </p:cNvSpPr>
          <p:nvPr/>
        </p:nvSpPr>
        <p:spPr bwMode="auto">
          <a:xfrm>
            <a:off x="5379861" y="2913703"/>
            <a:ext cx="128588" cy="154781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5" name="Rectangle 261">
            <a:extLst>
              <a:ext uri="{FF2B5EF4-FFF2-40B4-BE49-F238E27FC236}">
                <a16:creationId xmlns:a16="http://schemas.microsoft.com/office/drawing/2014/main" id="{134E5F80-FD96-4FDA-B501-8211D74C626C}"/>
              </a:ext>
            </a:extLst>
          </p:cNvPr>
          <p:cNvSpPr>
            <a:spLocks noChangeArrowheads="1"/>
          </p:cNvSpPr>
          <p:nvPr/>
        </p:nvSpPr>
        <p:spPr bwMode="auto">
          <a:xfrm>
            <a:off x="5594173" y="4775841"/>
            <a:ext cx="128588" cy="3397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6" name="Rectangle 262">
            <a:extLst>
              <a:ext uri="{FF2B5EF4-FFF2-40B4-BE49-F238E27FC236}">
                <a16:creationId xmlns:a16="http://schemas.microsoft.com/office/drawing/2014/main" id="{CD6D6DDF-D5B3-498D-96FC-FDB31F6BFD7D}"/>
              </a:ext>
            </a:extLst>
          </p:cNvPr>
          <p:cNvSpPr>
            <a:spLocks noChangeArrowheads="1"/>
          </p:cNvSpPr>
          <p:nvPr/>
        </p:nvSpPr>
        <p:spPr bwMode="auto">
          <a:xfrm>
            <a:off x="5594173" y="4775841"/>
            <a:ext cx="128588" cy="339725"/>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7" name="Rectangle 263">
            <a:extLst>
              <a:ext uri="{FF2B5EF4-FFF2-40B4-BE49-F238E27FC236}">
                <a16:creationId xmlns:a16="http://schemas.microsoft.com/office/drawing/2014/main" id="{5E92024B-49B3-44AC-A352-D9DB2B3778EB}"/>
              </a:ext>
            </a:extLst>
          </p:cNvPr>
          <p:cNvSpPr>
            <a:spLocks noChangeArrowheads="1"/>
          </p:cNvSpPr>
          <p:nvPr/>
        </p:nvSpPr>
        <p:spPr bwMode="auto">
          <a:xfrm>
            <a:off x="5808486" y="4679002"/>
            <a:ext cx="127000" cy="69850"/>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8" name="Rectangle 264">
            <a:extLst>
              <a:ext uri="{FF2B5EF4-FFF2-40B4-BE49-F238E27FC236}">
                <a16:creationId xmlns:a16="http://schemas.microsoft.com/office/drawing/2014/main" id="{9423B37D-CDFD-4FE3-97EB-25D2DE82590E}"/>
              </a:ext>
            </a:extLst>
          </p:cNvPr>
          <p:cNvSpPr>
            <a:spLocks noChangeArrowheads="1"/>
          </p:cNvSpPr>
          <p:nvPr/>
        </p:nvSpPr>
        <p:spPr bwMode="auto">
          <a:xfrm>
            <a:off x="5808486" y="4679002"/>
            <a:ext cx="127000" cy="698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9" name="Rectangle 265">
            <a:extLst>
              <a:ext uri="{FF2B5EF4-FFF2-40B4-BE49-F238E27FC236}">
                <a16:creationId xmlns:a16="http://schemas.microsoft.com/office/drawing/2014/main" id="{C49F1A20-502C-483A-B640-FF77FC2D1734}"/>
              </a:ext>
            </a:extLst>
          </p:cNvPr>
          <p:cNvSpPr>
            <a:spLocks noChangeArrowheads="1"/>
          </p:cNvSpPr>
          <p:nvPr/>
        </p:nvSpPr>
        <p:spPr bwMode="auto">
          <a:xfrm>
            <a:off x="6021211" y="5229866"/>
            <a:ext cx="127000" cy="349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0" name="Rectangle 266">
            <a:extLst>
              <a:ext uri="{FF2B5EF4-FFF2-40B4-BE49-F238E27FC236}">
                <a16:creationId xmlns:a16="http://schemas.microsoft.com/office/drawing/2014/main" id="{F2B223EA-60FB-4FB7-ACE2-B2EF0DA9B5CF}"/>
              </a:ext>
            </a:extLst>
          </p:cNvPr>
          <p:cNvSpPr>
            <a:spLocks noChangeArrowheads="1"/>
          </p:cNvSpPr>
          <p:nvPr/>
        </p:nvSpPr>
        <p:spPr bwMode="auto">
          <a:xfrm>
            <a:off x="6021211" y="5229866"/>
            <a:ext cx="127000" cy="34925"/>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1" name="Rectangle 267">
            <a:extLst>
              <a:ext uri="{FF2B5EF4-FFF2-40B4-BE49-F238E27FC236}">
                <a16:creationId xmlns:a16="http://schemas.microsoft.com/office/drawing/2014/main" id="{C2D405C8-B4E2-4224-8CD1-CE589B6BAB83}"/>
              </a:ext>
            </a:extLst>
          </p:cNvPr>
          <p:cNvSpPr>
            <a:spLocks noChangeArrowheads="1"/>
          </p:cNvSpPr>
          <p:nvPr/>
        </p:nvSpPr>
        <p:spPr bwMode="auto">
          <a:xfrm>
            <a:off x="6448248" y="5482278"/>
            <a:ext cx="128588" cy="95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268">
            <a:extLst>
              <a:ext uri="{FF2B5EF4-FFF2-40B4-BE49-F238E27FC236}">
                <a16:creationId xmlns:a16="http://schemas.microsoft.com/office/drawing/2014/main" id="{AEF343B4-6E76-49DD-AED7-5A0B589ADC01}"/>
              </a:ext>
            </a:extLst>
          </p:cNvPr>
          <p:cNvSpPr>
            <a:spLocks/>
          </p:cNvSpPr>
          <p:nvPr/>
        </p:nvSpPr>
        <p:spPr bwMode="auto">
          <a:xfrm flipV="1">
            <a:off x="6448248" y="5482278"/>
            <a:ext cx="128588" cy="9525"/>
          </a:xfrm>
          <a:custGeom>
            <a:avLst/>
            <a:gdLst/>
            <a:ahLst/>
            <a:cxnLst>
              <a:cxn ang="0">
                <a:pos x="153" y="0"/>
              </a:cxn>
              <a:cxn ang="0">
                <a:pos x="153" y="11"/>
              </a:cxn>
              <a:cxn ang="0">
                <a:pos x="0" y="11"/>
              </a:cxn>
              <a:cxn ang="0">
                <a:pos x="0" y="0"/>
              </a:cxn>
            </a:cxnLst>
            <a:rect l="0" t="0" r="r" b="b"/>
            <a:pathLst>
              <a:path w="153" h="11">
                <a:moveTo>
                  <a:pt x="153" y="0"/>
                </a:moveTo>
                <a:lnTo>
                  <a:pt x="153" y="11"/>
                </a:lnTo>
                <a:lnTo>
                  <a:pt x="0" y="1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Rectangle 269">
            <a:extLst>
              <a:ext uri="{FF2B5EF4-FFF2-40B4-BE49-F238E27FC236}">
                <a16:creationId xmlns:a16="http://schemas.microsoft.com/office/drawing/2014/main" id="{3120BED6-9E1C-4EF7-B552-92731B3A61C2}"/>
              </a:ext>
            </a:extLst>
          </p:cNvPr>
          <p:cNvSpPr>
            <a:spLocks noChangeArrowheads="1"/>
          </p:cNvSpPr>
          <p:nvPr/>
        </p:nvSpPr>
        <p:spPr bwMode="auto">
          <a:xfrm>
            <a:off x="6660973" y="5596578"/>
            <a:ext cx="128588" cy="1746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270">
            <a:extLst>
              <a:ext uri="{FF2B5EF4-FFF2-40B4-BE49-F238E27FC236}">
                <a16:creationId xmlns:a16="http://schemas.microsoft.com/office/drawing/2014/main" id="{F3A6FB24-58F4-4510-8B1F-2E2DBFFBEE85}"/>
              </a:ext>
            </a:extLst>
          </p:cNvPr>
          <p:cNvSpPr>
            <a:spLocks/>
          </p:cNvSpPr>
          <p:nvPr/>
        </p:nvSpPr>
        <p:spPr bwMode="auto">
          <a:xfrm flipV="1">
            <a:off x="6660973" y="5596578"/>
            <a:ext cx="128588" cy="17463"/>
          </a:xfrm>
          <a:custGeom>
            <a:avLst/>
            <a:gdLst/>
            <a:ahLst/>
            <a:cxnLst>
              <a:cxn ang="0">
                <a:pos x="153" y="0"/>
              </a:cxn>
              <a:cxn ang="0">
                <a:pos x="153" y="21"/>
              </a:cxn>
              <a:cxn ang="0">
                <a:pos x="0" y="21"/>
              </a:cxn>
              <a:cxn ang="0">
                <a:pos x="0" y="0"/>
              </a:cxn>
            </a:cxnLst>
            <a:rect l="0" t="0" r="r" b="b"/>
            <a:pathLst>
              <a:path w="153" h="21">
                <a:moveTo>
                  <a:pt x="153" y="0"/>
                </a:moveTo>
                <a:lnTo>
                  <a:pt x="153" y="21"/>
                </a:lnTo>
                <a:lnTo>
                  <a:pt x="0" y="2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5" name="Rectangle 271">
            <a:extLst>
              <a:ext uri="{FF2B5EF4-FFF2-40B4-BE49-F238E27FC236}">
                <a16:creationId xmlns:a16="http://schemas.microsoft.com/office/drawing/2014/main" id="{0812681F-63D8-4915-ADFC-3B43C224E072}"/>
              </a:ext>
            </a:extLst>
          </p:cNvPr>
          <p:cNvSpPr>
            <a:spLocks noChangeArrowheads="1"/>
          </p:cNvSpPr>
          <p:nvPr/>
        </p:nvSpPr>
        <p:spPr bwMode="auto">
          <a:xfrm>
            <a:off x="6875286" y="4801240"/>
            <a:ext cx="127000" cy="26988"/>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6" name="Freeform 272">
            <a:extLst>
              <a:ext uri="{FF2B5EF4-FFF2-40B4-BE49-F238E27FC236}">
                <a16:creationId xmlns:a16="http://schemas.microsoft.com/office/drawing/2014/main" id="{869C910D-404D-406B-BC4C-931C29D27818}"/>
              </a:ext>
            </a:extLst>
          </p:cNvPr>
          <p:cNvSpPr>
            <a:spLocks/>
          </p:cNvSpPr>
          <p:nvPr/>
        </p:nvSpPr>
        <p:spPr bwMode="auto">
          <a:xfrm flipV="1">
            <a:off x="6875286" y="4801240"/>
            <a:ext cx="127000" cy="26988"/>
          </a:xfrm>
          <a:custGeom>
            <a:avLst/>
            <a:gdLst/>
            <a:ahLst/>
            <a:cxnLst>
              <a:cxn ang="0">
                <a:pos x="152" y="0"/>
              </a:cxn>
              <a:cxn ang="0">
                <a:pos x="152" y="31"/>
              </a:cxn>
              <a:cxn ang="0">
                <a:pos x="0" y="31"/>
              </a:cxn>
              <a:cxn ang="0">
                <a:pos x="0" y="0"/>
              </a:cxn>
            </a:cxnLst>
            <a:rect l="0" t="0" r="r" b="b"/>
            <a:pathLst>
              <a:path w="152" h="31">
                <a:moveTo>
                  <a:pt x="152" y="0"/>
                </a:moveTo>
                <a:lnTo>
                  <a:pt x="152" y="31"/>
                </a:lnTo>
                <a:lnTo>
                  <a:pt x="0" y="3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Rectangle 273">
            <a:extLst>
              <a:ext uri="{FF2B5EF4-FFF2-40B4-BE49-F238E27FC236}">
                <a16:creationId xmlns:a16="http://schemas.microsoft.com/office/drawing/2014/main" id="{6804DD9F-D5EC-4D4D-B6B0-15C575AC9037}"/>
              </a:ext>
            </a:extLst>
          </p:cNvPr>
          <p:cNvSpPr>
            <a:spLocks noChangeArrowheads="1"/>
          </p:cNvSpPr>
          <p:nvPr/>
        </p:nvSpPr>
        <p:spPr bwMode="auto">
          <a:xfrm>
            <a:off x="7088011" y="4407541"/>
            <a:ext cx="128588" cy="3651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274">
            <a:extLst>
              <a:ext uri="{FF2B5EF4-FFF2-40B4-BE49-F238E27FC236}">
                <a16:creationId xmlns:a16="http://schemas.microsoft.com/office/drawing/2014/main" id="{513ABCEA-461C-4200-B68A-6624312A9038}"/>
              </a:ext>
            </a:extLst>
          </p:cNvPr>
          <p:cNvSpPr>
            <a:spLocks/>
          </p:cNvSpPr>
          <p:nvPr/>
        </p:nvSpPr>
        <p:spPr bwMode="auto">
          <a:xfrm flipV="1">
            <a:off x="7088011" y="4407541"/>
            <a:ext cx="128588" cy="36513"/>
          </a:xfrm>
          <a:custGeom>
            <a:avLst/>
            <a:gdLst/>
            <a:ahLst/>
            <a:cxnLst>
              <a:cxn ang="0">
                <a:pos x="152" y="0"/>
              </a:cxn>
              <a:cxn ang="0">
                <a:pos x="152" y="42"/>
              </a:cxn>
              <a:cxn ang="0">
                <a:pos x="0" y="42"/>
              </a:cxn>
              <a:cxn ang="0">
                <a:pos x="0" y="0"/>
              </a:cxn>
            </a:cxnLst>
            <a:rect l="0" t="0" r="r" b="b"/>
            <a:pathLst>
              <a:path w="152" h="42">
                <a:moveTo>
                  <a:pt x="152" y="0"/>
                </a:moveTo>
                <a:lnTo>
                  <a:pt x="152" y="42"/>
                </a:lnTo>
                <a:lnTo>
                  <a:pt x="0" y="4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Rectangle 275">
            <a:extLst>
              <a:ext uri="{FF2B5EF4-FFF2-40B4-BE49-F238E27FC236}">
                <a16:creationId xmlns:a16="http://schemas.microsoft.com/office/drawing/2014/main" id="{2D09243D-B4AA-407C-83C0-3F5711E57BAF}"/>
              </a:ext>
            </a:extLst>
          </p:cNvPr>
          <p:cNvSpPr>
            <a:spLocks noChangeArrowheads="1"/>
          </p:cNvSpPr>
          <p:nvPr/>
        </p:nvSpPr>
        <p:spPr bwMode="auto">
          <a:xfrm>
            <a:off x="7942086" y="5509266"/>
            <a:ext cx="127000" cy="603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276">
            <a:extLst>
              <a:ext uri="{FF2B5EF4-FFF2-40B4-BE49-F238E27FC236}">
                <a16:creationId xmlns:a16="http://schemas.microsoft.com/office/drawing/2014/main" id="{8F6EE877-0DBC-49E7-B8E5-FC577358CF08}"/>
              </a:ext>
            </a:extLst>
          </p:cNvPr>
          <p:cNvSpPr>
            <a:spLocks/>
          </p:cNvSpPr>
          <p:nvPr/>
        </p:nvSpPr>
        <p:spPr bwMode="auto">
          <a:xfrm flipV="1">
            <a:off x="7942086" y="5509266"/>
            <a:ext cx="127000" cy="60325"/>
          </a:xfrm>
          <a:custGeom>
            <a:avLst/>
            <a:gdLst/>
            <a:ahLst/>
            <a:cxnLst>
              <a:cxn ang="0">
                <a:pos x="152" y="0"/>
              </a:cxn>
              <a:cxn ang="0">
                <a:pos x="152" y="72"/>
              </a:cxn>
              <a:cxn ang="0">
                <a:pos x="0" y="72"/>
              </a:cxn>
              <a:cxn ang="0">
                <a:pos x="0" y="0"/>
              </a:cxn>
            </a:cxnLst>
            <a:rect l="0" t="0" r="r" b="b"/>
            <a:pathLst>
              <a:path w="152" h="72">
                <a:moveTo>
                  <a:pt x="152" y="0"/>
                </a:moveTo>
                <a:lnTo>
                  <a:pt x="152" y="72"/>
                </a:lnTo>
                <a:lnTo>
                  <a:pt x="0" y="7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Rectangle 277">
            <a:extLst>
              <a:ext uri="{FF2B5EF4-FFF2-40B4-BE49-F238E27FC236}">
                <a16:creationId xmlns:a16="http://schemas.microsoft.com/office/drawing/2014/main" id="{5737765E-6C65-4E55-82EC-305640B0C701}"/>
              </a:ext>
            </a:extLst>
          </p:cNvPr>
          <p:cNvSpPr>
            <a:spLocks noChangeArrowheads="1"/>
          </p:cNvSpPr>
          <p:nvPr/>
        </p:nvSpPr>
        <p:spPr bwMode="auto">
          <a:xfrm>
            <a:off x="8369123" y="5596578"/>
            <a:ext cx="128588" cy="95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278">
            <a:extLst>
              <a:ext uri="{FF2B5EF4-FFF2-40B4-BE49-F238E27FC236}">
                <a16:creationId xmlns:a16="http://schemas.microsoft.com/office/drawing/2014/main" id="{83380A38-7700-49D1-81F9-D3BB1A818763}"/>
              </a:ext>
            </a:extLst>
          </p:cNvPr>
          <p:cNvSpPr>
            <a:spLocks/>
          </p:cNvSpPr>
          <p:nvPr/>
        </p:nvSpPr>
        <p:spPr bwMode="auto">
          <a:xfrm flipV="1">
            <a:off x="8369123" y="5596578"/>
            <a:ext cx="128588" cy="9525"/>
          </a:xfrm>
          <a:custGeom>
            <a:avLst/>
            <a:gdLst/>
            <a:ahLst/>
            <a:cxnLst>
              <a:cxn ang="0">
                <a:pos x="153" y="0"/>
              </a:cxn>
              <a:cxn ang="0">
                <a:pos x="153" y="11"/>
              </a:cxn>
              <a:cxn ang="0">
                <a:pos x="0" y="11"/>
              </a:cxn>
              <a:cxn ang="0">
                <a:pos x="0" y="0"/>
              </a:cxn>
            </a:cxnLst>
            <a:rect l="0" t="0" r="r" b="b"/>
            <a:pathLst>
              <a:path w="153" h="11">
                <a:moveTo>
                  <a:pt x="153" y="0"/>
                </a:moveTo>
                <a:lnTo>
                  <a:pt x="153" y="11"/>
                </a:lnTo>
                <a:lnTo>
                  <a:pt x="0" y="1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Rectangle 279">
            <a:extLst>
              <a:ext uri="{FF2B5EF4-FFF2-40B4-BE49-F238E27FC236}">
                <a16:creationId xmlns:a16="http://schemas.microsoft.com/office/drawing/2014/main" id="{0DFE32A7-7E16-4759-A907-E1A3A7E09EA1}"/>
              </a:ext>
            </a:extLst>
          </p:cNvPr>
          <p:cNvSpPr>
            <a:spLocks noChangeArrowheads="1"/>
          </p:cNvSpPr>
          <p:nvPr/>
        </p:nvSpPr>
        <p:spPr bwMode="auto">
          <a:xfrm>
            <a:off x="8794573" y="4671066"/>
            <a:ext cx="128588" cy="1746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280">
            <a:extLst>
              <a:ext uri="{FF2B5EF4-FFF2-40B4-BE49-F238E27FC236}">
                <a16:creationId xmlns:a16="http://schemas.microsoft.com/office/drawing/2014/main" id="{134BCC0E-C2ED-4910-AEA2-9E4A437D6EFB}"/>
              </a:ext>
            </a:extLst>
          </p:cNvPr>
          <p:cNvSpPr>
            <a:spLocks/>
          </p:cNvSpPr>
          <p:nvPr/>
        </p:nvSpPr>
        <p:spPr bwMode="auto">
          <a:xfrm flipV="1">
            <a:off x="8794573" y="4671066"/>
            <a:ext cx="128588" cy="17463"/>
          </a:xfrm>
          <a:custGeom>
            <a:avLst/>
            <a:gdLst/>
            <a:ahLst/>
            <a:cxnLst>
              <a:cxn ang="0">
                <a:pos x="153" y="0"/>
              </a:cxn>
              <a:cxn ang="0">
                <a:pos x="153" y="21"/>
              </a:cxn>
              <a:cxn ang="0">
                <a:pos x="0" y="21"/>
              </a:cxn>
              <a:cxn ang="0">
                <a:pos x="0" y="0"/>
              </a:cxn>
            </a:cxnLst>
            <a:rect l="0" t="0" r="r" b="b"/>
            <a:pathLst>
              <a:path w="153" h="21">
                <a:moveTo>
                  <a:pt x="153" y="0"/>
                </a:moveTo>
                <a:lnTo>
                  <a:pt x="153" y="21"/>
                </a:lnTo>
                <a:lnTo>
                  <a:pt x="0" y="2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Rectangle 281">
            <a:extLst>
              <a:ext uri="{FF2B5EF4-FFF2-40B4-BE49-F238E27FC236}">
                <a16:creationId xmlns:a16="http://schemas.microsoft.com/office/drawing/2014/main" id="{09346E19-3FC1-4B8A-B28D-2C3475D6C3EE}"/>
              </a:ext>
            </a:extLst>
          </p:cNvPr>
          <p:cNvSpPr>
            <a:spLocks noChangeArrowheads="1"/>
          </p:cNvSpPr>
          <p:nvPr/>
        </p:nvSpPr>
        <p:spPr bwMode="auto">
          <a:xfrm>
            <a:off x="9008886" y="3369315"/>
            <a:ext cx="128588" cy="77788"/>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6" name="Freeform 282">
            <a:extLst>
              <a:ext uri="{FF2B5EF4-FFF2-40B4-BE49-F238E27FC236}">
                <a16:creationId xmlns:a16="http://schemas.microsoft.com/office/drawing/2014/main" id="{6DB33308-9D2A-45B9-9940-902FE0D1B742}"/>
              </a:ext>
            </a:extLst>
          </p:cNvPr>
          <p:cNvSpPr>
            <a:spLocks/>
          </p:cNvSpPr>
          <p:nvPr/>
        </p:nvSpPr>
        <p:spPr bwMode="auto">
          <a:xfrm flipV="1">
            <a:off x="9008886" y="3369315"/>
            <a:ext cx="128588" cy="77788"/>
          </a:xfrm>
          <a:custGeom>
            <a:avLst/>
            <a:gdLst/>
            <a:ahLst/>
            <a:cxnLst>
              <a:cxn ang="0">
                <a:pos x="152" y="0"/>
              </a:cxn>
              <a:cxn ang="0">
                <a:pos x="152" y="94"/>
              </a:cxn>
              <a:cxn ang="0">
                <a:pos x="0" y="94"/>
              </a:cxn>
              <a:cxn ang="0">
                <a:pos x="0" y="0"/>
              </a:cxn>
            </a:cxnLst>
            <a:rect l="0" t="0" r="r" b="b"/>
            <a:pathLst>
              <a:path w="152" h="94">
                <a:moveTo>
                  <a:pt x="152" y="0"/>
                </a:moveTo>
                <a:lnTo>
                  <a:pt x="152" y="94"/>
                </a:lnTo>
                <a:lnTo>
                  <a:pt x="0" y="9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7" name="Rectangle 283">
            <a:extLst>
              <a:ext uri="{FF2B5EF4-FFF2-40B4-BE49-F238E27FC236}">
                <a16:creationId xmlns:a16="http://schemas.microsoft.com/office/drawing/2014/main" id="{8E532F6F-23FF-45A8-8F87-E3789DA53559}"/>
              </a:ext>
            </a:extLst>
          </p:cNvPr>
          <p:cNvSpPr>
            <a:spLocks noChangeArrowheads="1"/>
          </p:cNvSpPr>
          <p:nvPr/>
        </p:nvSpPr>
        <p:spPr bwMode="auto">
          <a:xfrm>
            <a:off x="9223198" y="5482278"/>
            <a:ext cx="127000" cy="95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8" name="Freeform 284">
            <a:extLst>
              <a:ext uri="{FF2B5EF4-FFF2-40B4-BE49-F238E27FC236}">
                <a16:creationId xmlns:a16="http://schemas.microsoft.com/office/drawing/2014/main" id="{32541D6C-2007-4F54-A5A3-9E554E53FAAC}"/>
              </a:ext>
            </a:extLst>
          </p:cNvPr>
          <p:cNvSpPr>
            <a:spLocks/>
          </p:cNvSpPr>
          <p:nvPr/>
        </p:nvSpPr>
        <p:spPr bwMode="auto">
          <a:xfrm flipV="1">
            <a:off x="9223198" y="5482278"/>
            <a:ext cx="127000" cy="9525"/>
          </a:xfrm>
          <a:custGeom>
            <a:avLst/>
            <a:gdLst/>
            <a:ahLst/>
            <a:cxnLst>
              <a:cxn ang="0">
                <a:pos x="152" y="0"/>
              </a:cxn>
              <a:cxn ang="0">
                <a:pos x="152" y="11"/>
              </a:cxn>
              <a:cxn ang="0">
                <a:pos x="0" y="11"/>
              </a:cxn>
              <a:cxn ang="0">
                <a:pos x="0" y="0"/>
              </a:cxn>
            </a:cxnLst>
            <a:rect l="0" t="0" r="r" b="b"/>
            <a:pathLst>
              <a:path w="152" h="11">
                <a:moveTo>
                  <a:pt x="152" y="0"/>
                </a:moveTo>
                <a:lnTo>
                  <a:pt x="152" y="11"/>
                </a:lnTo>
                <a:lnTo>
                  <a:pt x="0" y="1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9" name="Rectangle 285">
            <a:extLst>
              <a:ext uri="{FF2B5EF4-FFF2-40B4-BE49-F238E27FC236}">
                <a16:creationId xmlns:a16="http://schemas.microsoft.com/office/drawing/2014/main" id="{82D01AE6-AFF3-4F36-B6F8-327761FCC30F}"/>
              </a:ext>
            </a:extLst>
          </p:cNvPr>
          <p:cNvSpPr>
            <a:spLocks noChangeArrowheads="1"/>
          </p:cNvSpPr>
          <p:nvPr/>
        </p:nvSpPr>
        <p:spPr bwMode="auto">
          <a:xfrm>
            <a:off x="9648648" y="3743966"/>
            <a:ext cx="128588" cy="95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286">
            <a:extLst>
              <a:ext uri="{FF2B5EF4-FFF2-40B4-BE49-F238E27FC236}">
                <a16:creationId xmlns:a16="http://schemas.microsoft.com/office/drawing/2014/main" id="{910A1500-EB7A-470F-8236-9304B702B9C3}"/>
              </a:ext>
            </a:extLst>
          </p:cNvPr>
          <p:cNvSpPr>
            <a:spLocks/>
          </p:cNvSpPr>
          <p:nvPr/>
        </p:nvSpPr>
        <p:spPr bwMode="auto">
          <a:xfrm flipV="1">
            <a:off x="9648648" y="3743966"/>
            <a:ext cx="128588" cy="9525"/>
          </a:xfrm>
          <a:custGeom>
            <a:avLst/>
            <a:gdLst/>
            <a:ahLst/>
            <a:cxnLst>
              <a:cxn ang="0">
                <a:pos x="153" y="0"/>
              </a:cxn>
              <a:cxn ang="0">
                <a:pos x="153" y="11"/>
              </a:cxn>
              <a:cxn ang="0">
                <a:pos x="0" y="11"/>
              </a:cxn>
              <a:cxn ang="0">
                <a:pos x="0" y="0"/>
              </a:cxn>
            </a:cxnLst>
            <a:rect l="0" t="0" r="r" b="b"/>
            <a:pathLst>
              <a:path w="153" h="11">
                <a:moveTo>
                  <a:pt x="153" y="0"/>
                </a:moveTo>
                <a:lnTo>
                  <a:pt x="153" y="11"/>
                </a:lnTo>
                <a:lnTo>
                  <a:pt x="0" y="1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Rectangle 287">
            <a:extLst>
              <a:ext uri="{FF2B5EF4-FFF2-40B4-BE49-F238E27FC236}">
                <a16:creationId xmlns:a16="http://schemas.microsoft.com/office/drawing/2014/main" id="{6FF02C06-CA26-410F-B0A5-DE5FBDB063A3}"/>
              </a:ext>
            </a:extLst>
          </p:cNvPr>
          <p:cNvSpPr>
            <a:spLocks noChangeArrowheads="1"/>
          </p:cNvSpPr>
          <p:nvPr/>
        </p:nvSpPr>
        <p:spPr bwMode="auto">
          <a:xfrm>
            <a:off x="9862961" y="4451991"/>
            <a:ext cx="128588" cy="95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288">
            <a:extLst>
              <a:ext uri="{FF2B5EF4-FFF2-40B4-BE49-F238E27FC236}">
                <a16:creationId xmlns:a16="http://schemas.microsoft.com/office/drawing/2014/main" id="{503CB74F-56C4-4B83-9A00-139D5F85EA92}"/>
              </a:ext>
            </a:extLst>
          </p:cNvPr>
          <p:cNvSpPr>
            <a:spLocks/>
          </p:cNvSpPr>
          <p:nvPr/>
        </p:nvSpPr>
        <p:spPr bwMode="auto">
          <a:xfrm flipV="1">
            <a:off x="9862961" y="4451991"/>
            <a:ext cx="128588" cy="9525"/>
          </a:xfrm>
          <a:custGeom>
            <a:avLst/>
            <a:gdLst/>
            <a:ahLst/>
            <a:cxnLst>
              <a:cxn ang="0">
                <a:pos x="153" y="0"/>
              </a:cxn>
              <a:cxn ang="0">
                <a:pos x="153" y="11"/>
              </a:cxn>
              <a:cxn ang="0">
                <a:pos x="0" y="11"/>
              </a:cxn>
              <a:cxn ang="0">
                <a:pos x="0" y="0"/>
              </a:cxn>
            </a:cxnLst>
            <a:rect l="0" t="0" r="r" b="b"/>
            <a:pathLst>
              <a:path w="153" h="11">
                <a:moveTo>
                  <a:pt x="153" y="0"/>
                </a:moveTo>
                <a:lnTo>
                  <a:pt x="153" y="11"/>
                </a:lnTo>
                <a:lnTo>
                  <a:pt x="0" y="1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Rectangle 289">
            <a:extLst>
              <a:ext uri="{FF2B5EF4-FFF2-40B4-BE49-F238E27FC236}">
                <a16:creationId xmlns:a16="http://schemas.microsoft.com/office/drawing/2014/main" id="{479E74FF-D48A-4519-8B7E-488D41E5C2A5}"/>
              </a:ext>
            </a:extLst>
          </p:cNvPr>
          <p:cNvSpPr>
            <a:spLocks noChangeArrowheads="1"/>
          </p:cNvSpPr>
          <p:nvPr/>
        </p:nvSpPr>
        <p:spPr bwMode="auto">
          <a:xfrm>
            <a:off x="11569523" y="5666428"/>
            <a:ext cx="128588" cy="17463"/>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4" name="Freeform 290">
            <a:extLst>
              <a:ext uri="{FF2B5EF4-FFF2-40B4-BE49-F238E27FC236}">
                <a16:creationId xmlns:a16="http://schemas.microsoft.com/office/drawing/2014/main" id="{6C1BBCD6-F025-4126-AFC1-A8C24B9B58E1}"/>
              </a:ext>
            </a:extLst>
          </p:cNvPr>
          <p:cNvSpPr>
            <a:spLocks/>
          </p:cNvSpPr>
          <p:nvPr/>
        </p:nvSpPr>
        <p:spPr bwMode="auto">
          <a:xfrm flipV="1">
            <a:off x="11569523" y="5666428"/>
            <a:ext cx="128588" cy="17463"/>
          </a:xfrm>
          <a:custGeom>
            <a:avLst/>
            <a:gdLst/>
            <a:ahLst/>
            <a:cxnLst>
              <a:cxn ang="0">
                <a:pos x="153" y="0"/>
              </a:cxn>
              <a:cxn ang="0">
                <a:pos x="153" y="21"/>
              </a:cxn>
              <a:cxn ang="0">
                <a:pos x="0" y="21"/>
              </a:cxn>
              <a:cxn ang="0">
                <a:pos x="0" y="0"/>
              </a:cxn>
            </a:cxnLst>
            <a:rect l="0" t="0" r="r" b="b"/>
            <a:pathLst>
              <a:path w="153" h="21">
                <a:moveTo>
                  <a:pt x="153" y="0"/>
                </a:moveTo>
                <a:lnTo>
                  <a:pt x="153" y="21"/>
                </a:lnTo>
                <a:lnTo>
                  <a:pt x="0" y="2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Rectangle 291">
            <a:extLst>
              <a:ext uri="{FF2B5EF4-FFF2-40B4-BE49-F238E27FC236}">
                <a16:creationId xmlns:a16="http://schemas.microsoft.com/office/drawing/2014/main" id="{5766C625-8850-40A8-8B52-FA9413111AC2}"/>
              </a:ext>
            </a:extLst>
          </p:cNvPr>
          <p:cNvSpPr>
            <a:spLocks noChangeArrowheads="1"/>
          </p:cNvSpPr>
          <p:nvPr/>
        </p:nvSpPr>
        <p:spPr bwMode="auto">
          <a:xfrm>
            <a:off x="4527373" y="3823340"/>
            <a:ext cx="127000" cy="793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6" name="Rectangle 292">
            <a:extLst>
              <a:ext uri="{FF2B5EF4-FFF2-40B4-BE49-F238E27FC236}">
                <a16:creationId xmlns:a16="http://schemas.microsoft.com/office/drawing/2014/main" id="{3B1748AF-AA67-40AD-8FB1-E4AD0399ADB4}"/>
              </a:ext>
            </a:extLst>
          </p:cNvPr>
          <p:cNvSpPr>
            <a:spLocks noChangeArrowheads="1"/>
          </p:cNvSpPr>
          <p:nvPr/>
        </p:nvSpPr>
        <p:spPr bwMode="auto">
          <a:xfrm>
            <a:off x="4527373" y="3823340"/>
            <a:ext cx="127000" cy="7938"/>
          </a:xfrm>
          <a:prstGeom prst="rect">
            <a:avLst/>
          </a:prstGeom>
          <a:solidFill>
            <a:srgbClr val="FF00FF"/>
          </a:solid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7" name="Rectangle 293">
            <a:extLst>
              <a:ext uri="{FF2B5EF4-FFF2-40B4-BE49-F238E27FC236}">
                <a16:creationId xmlns:a16="http://schemas.microsoft.com/office/drawing/2014/main" id="{BCD67333-9DD1-4B0A-B4D0-BB0A18EC3D4C}"/>
              </a:ext>
            </a:extLst>
          </p:cNvPr>
          <p:cNvSpPr>
            <a:spLocks noChangeArrowheads="1"/>
          </p:cNvSpPr>
          <p:nvPr/>
        </p:nvSpPr>
        <p:spPr bwMode="auto">
          <a:xfrm>
            <a:off x="4954411" y="5466402"/>
            <a:ext cx="127000" cy="793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8" name="Rectangle 294">
            <a:extLst>
              <a:ext uri="{FF2B5EF4-FFF2-40B4-BE49-F238E27FC236}">
                <a16:creationId xmlns:a16="http://schemas.microsoft.com/office/drawing/2014/main" id="{E56734E2-9773-48E8-AD85-1166C270AAC5}"/>
              </a:ext>
            </a:extLst>
          </p:cNvPr>
          <p:cNvSpPr>
            <a:spLocks noChangeArrowheads="1"/>
          </p:cNvSpPr>
          <p:nvPr/>
        </p:nvSpPr>
        <p:spPr bwMode="auto">
          <a:xfrm>
            <a:off x="4954411" y="5466402"/>
            <a:ext cx="127000" cy="7938"/>
          </a:xfrm>
          <a:prstGeom prst="rect">
            <a:avLst/>
          </a:prstGeom>
          <a:solidFill>
            <a:srgbClr val="FF00FF"/>
          </a:solid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9" name="Rectangle 295">
            <a:extLst>
              <a:ext uri="{FF2B5EF4-FFF2-40B4-BE49-F238E27FC236}">
                <a16:creationId xmlns:a16="http://schemas.microsoft.com/office/drawing/2014/main" id="{EBE6717F-FB3A-4462-9650-940077F2D5CC}"/>
              </a:ext>
            </a:extLst>
          </p:cNvPr>
          <p:cNvSpPr>
            <a:spLocks noChangeArrowheads="1"/>
          </p:cNvSpPr>
          <p:nvPr/>
        </p:nvSpPr>
        <p:spPr bwMode="auto">
          <a:xfrm>
            <a:off x="5167136" y="5439416"/>
            <a:ext cx="128588" cy="174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0" name="Rectangle 296">
            <a:extLst>
              <a:ext uri="{FF2B5EF4-FFF2-40B4-BE49-F238E27FC236}">
                <a16:creationId xmlns:a16="http://schemas.microsoft.com/office/drawing/2014/main" id="{1095F7D9-6EF6-473B-90F3-73CBCEBEF748}"/>
              </a:ext>
            </a:extLst>
          </p:cNvPr>
          <p:cNvSpPr>
            <a:spLocks noChangeArrowheads="1"/>
          </p:cNvSpPr>
          <p:nvPr/>
        </p:nvSpPr>
        <p:spPr bwMode="auto">
          <a:xfrm>
            <a:off x="5167136" y="5439416"/>
            <a:ext cx="128588" cy="17463"/>
          </a:xfrm>
          <a:prstGeom prst="rect">
            <a:avLst/>
          </a:prstGeom>
          <a:solidFill>
            <a:srgbClr val="FF00FF"/>
          </a:solid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1" name="Rectangle 297">
            <a:extLst>
              <a:ext uri="{FF2B5EF4-FFF2-40B4-BE49-F238E27FC236}">
                <a16:creationId xmlns:a16="http://schemas.microsoft.com/office/drawing/2014/main" id="{06D37FB3-6F2C-4154-8F05-14F1DBB285DC}"/>
              </a:ext>
            </a:extLst>
          </p:cNvPr>
          <p:cNvSpPr>
            <a:spLocks noChangeArrowheads="1"/>
          </p:cNvSpPr>
          <p:nvPr/>
        </p:nvSpPr>
        <p:spPr bwMode="auto">
          <a:xfrm>
            <a:off x="5379861" y="2905765"/>
            <a:ext cx="128588" cy="793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2" name="Rectangle 298">
            <a:extLst>
              <a:ext uri="{FF2B5EF4-FFF2-40B4-BE49-F238E27FC236}">
                <a16:creationId xmlns:a16="http://schemas.microsoft.com/office/drawing/2014/main" id="{229D0FAE-CCD8-48A8-A5DB-FE47DF720127}"/>
              </a:ext>
            </a:extLst>
          </p:cNvPr>
          <p:cNvSpPr>
            <a:spLocks noChangeArrowheads="1"/>
          </p:cNvSpPr>
          <p:nvPr/>
        </p:nvSpPr>
        <p:spPr bwMode="auto">
          <a:xfrm>
            <a:off x="5379861" y="2905765"/>
            <a:ext cx="128588" cy="7938"/>
          </a:xfrm>
          <a:prstGeom prst="rect">
            <a:avLst/>
          </a:prstGeom>
          <a:solidFill>
            <a:srgbClr val="FF00FF"/>
          </a:solid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3" name="Rectangle 299">
            <a:extLst>
              <a:ext uri="{FF2B5EF4-FFF2-40B4-BE49-F238E27FC236}">
                <a16:creationId xmlns:a16="http://schemas.microsoft.com/office/drawing/2014/main" id="{92B83B74-C696-434D-B78C-4DE2BA498659}"/>
              </a:ext>
            </a:extLst>
          </p:cNvPr>
          <p:cNvSpPr>
            <a:spLocks noChangeArrowheads="1"/>
          </p:cNvSpPr>
          <p:nvPr/>
        </p:nvSpPr>
        <p:spPr bwMode="auto">
          <a:xfrm>
            <a:off x="7088011" y="4391666"/>
            <a:ext cx="128588" cy="1587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300">
            <a:extLst>
              <a:ext uri="{FF2B5EF4-FFF2-40B4-BE49-F238E27FC236}">
                <a16:creationId xmlns:a16="http://schemas.microsoft.com/office/drawing/2014/main" id="{8B455397-4308-401C-9C47-EB43B7C8F244}"/>
              </a:ext>
            </a:extLst>
          </p:cNvPr>
          <p:cNvSpPr>
            <a:spLocks/>
          </p:cNvSpPr>
          <p:nvPr/>
        </p:nvSpPr>
        <p:spPr bwMode="auto">
          <a:xfrm flipV="1">
            <a:off x="7088011" y="4391666"/>
            <a:ext cx="128588" cy="15875"/>
          </a:xfrm>
          <a:custGeom>
            <a:avLst/>
            <a:gdLst/>
            <a:ahLst/>
            <a:cxnLst>
              <a:cxn ang="0">
                <a:pos x="152" y="0"/>
              </a:cxn>
              <a:cxn ang="0">
                <a:pos x="152" y="20"/>
              </a:cxn>
              <a:cxn ang="0">
                <a:pos x="0" y="20"/>
              </a:cxn>
              <a:cxn ang="0">
                <a:pos x="0" y="0"/>
              </a:cxn>
            </a:cxnLst>
            <a:rect l="0" t="0" r="r" b="b"/>
            <a:pathLst>
              <a:path w="152" h="20">
                <a:moveTo>
                  <a:pt x="152" y="0"/>
                </a:moveTo>
                <a:lnTo>
                  <a:pt x="152" y="20"/>
                </a:lnTo>
                <a:lnTo>
                  <a:pt x="0" y="2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Rectangle 301">
            <a:extLst>
              <a:ext uri="{FF2B5EF4-FFF2-40B4-BE49-F238E27FC236}">
                <a16:creationId xmlns:a16="http://schemas.microsoft.com/office/drawing/2014/main" id="{3695927A-1CFB-4EA2-9408-3D4C0A7A7629}"/>
              </a:ext>
            </a:extLst>
          </p:cNvPr>
          <p:cNvSpPr>
            <a:spLocks noChangeArrowheads="1"/>
          </p:cNvSpPr>
          <p:nvPr/>
        </p:nvSpPr>
        <p:spPr bwMode="auto">
          <a:xfrm>
            <a:off x="9223198" y="5474340"/>
            <a:ext cx="127000" cy="7938"/>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302">
            <a:extLst>
              <a:ext uri="{FF2B5EF4-FFF2-40B4-BE49-F238E27FC236}">
                <a16:creationId xmlns:a16="http://schemas.microsoft.com/office/drawing/2014/main" id="{FC9561DF-5E7C-42AF-BB16-55D4BCD74164}"/>
              </a:ext>
            </a:extLst>
          </p:cNvPr>
          <p:cNvSpPr>
            <a:spLocks/>
          </p:cNvSpPr>
          <p:nvPr/>
        </p:nvSpPr>
        <p:spPr bwMode="auto">
          <a:xfrm flipV="1">
            <a:off x="9223198" y="5474340"/>
            <a:ext cx="127000" cy="7938"/>
          </a:xfrm>
          <a:custGeom>
            <a:avLst/>
            <a:gdLst/>
            <a:ahLst/>
            <a:cxnLst>
              <a:cxn ang="0">
                <a:pos x="152" y="0"/>
              </a:cxn>
              <a:cxn ang="0">
                <a:pos x="152" y="10"/>
              </a:cxn>
              <a:cxn ang="0">
                <a:pos x="0" y="10"/>
              </a:cxn>
              <a:cxn ang="0">
                <a:pos x="0" y="0"/>
              </a:cxn>
            </a:cxnLst>
            <a:rect l="0" t="0" r="r" b="b"/>
            <a:pathLst>
              <a:path w="152" h="10">
                <a:moveTo>
                  <a:pt x="152" y="0"/>
                </a:moveTo>
                <a:lnTo>
                  <a:pt x="152" y="10"/>
                </a:lnTo>
                <a:lnTo>
                  <a:pt x="0" y="1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Rectangle 303">
            <a:extLst>
              <a:ext uri="{FF2B5EF4-FFF2-40B4-BE49-F238E27FC236}">
                <a16:creationId xmlns:a16="http://schemas.microsoft.com/office/drawing/2014/main" id="{B03C2285-E68B-48B2-B9A6-1C98A8652255}"/>
              </a:ext>
            </a:extLst>
          </p:cNvPr>
          <p:cNvSpPr>
            <a:spLocks noChangeArrowheads="1"/>
          </p:cNvSpPr>
          <p:nvPr/>
        </p:nvSpPr>
        <p:spPr bwMode="auto">
          <a:xfrm>
            <a:off x="9648648" y="3701103"/>
            <a:ext cx="128588" cy="42863"/>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304">
            <a:extLst>
              <a:ext uri="{FF2B5EF4-FFF2-40B4-BE49-F238E27FC236}">
                <a16:creationId xmlns:a16="http://schemas.microsoft.com/office/drawing/2014/main" id="{AAC74E81-DC89-4E24-87C3-CB3E58BDE3C8}"/>
              </a:ext>
            </a:extLst>
          </p:cNvPr>
          <p:cNvSpPr>
            <a:spLocks/>
          </p:cNvSpPr>
          <p:nvPr/>
        </p:nvSpPr>
        <p:spPr bwMode="auto">
          <a:xfrm flipV="1">
            <a:off x="9648648" y="3701103"/>
            <a:ext cx="128588" cy="42863"/>
          </a:xfrm>
          <a:custGeom>
            <a:avLst/>
            <a:gdLst/>
            <a:ahLst/>
            <a:cxnLst>
              <a:cxn ang="0">
                <a:pos x="153" y="0"/>
              </a:cxn>
              <a:cxn ang="0">
                <a:pos x="153" y="51"/>
              </a:cxn>
              <a:cxn ang="0">
                <a:pos x="0" y="51"/>
              </a:cxn>
              <a:cxn ang="0">
                <a:pos x="0" y="0"/>
              </a:cxn>
            </a:cxnLst>
            <a:rect l="0" t="0" r="r" b="b"/>
            <a:pathLst>
              <a:path w="153" h="51">
                <a:moveTo>
                  <a:pt x="153" y="0"/>
                </a:moveTo>
                <a:lnTo>
                  <a:pt x="153" y="51"/>
                </a:lnTo>
                <a:lnTo>
                  <a:pt x="0" y="5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9" name="Rectangle 305">
            <a:extLst>
              <a:ext uri="{FF2B5EF4-FFF2-40B4-BE49-F238E27FC236}">
                <a16:creationId xmlns:a16="http://schemas.microsoft.com/office/drawing/2014/main" id="{042C6A21-06C7-40A6-84A7-32B9487FBAE9}"/>
              </a:ext>
            </a:extLst>
          </p:cNvPr>
          <p:cNvSpPr>
            <a:spLocks noChangeArrowheads="1"/>
          </p:cNvSpPr>
          <p:nvPr/>
        </p:nvSpPr>
        <p:spPr bwMode="auto">
          <a:xfrm>
            <a:off x="10075686" y="4906016"/>
            <a:ext cx="128588" cy="87313"/>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0" name="Freeform 306">
            <a:extLst>
              <a:ext uri="{FF2B5EF4-FFF2-40B4-BE49-F238E27FC236}">
                <a16:creationId xmlns:a16="http://schemas.microsoft.com/office/drawing/2014/main" id="{1AD9D8B2-8A41-4799-9AA6-E8D8B73FFBAC}"/>
              </a:ext>
            </a:extLst>
          </p:cNvPr>
          <p:cNvSpPr>
            <a:spLocks/>
          </p:cNvSpPr>
          <p:nvPr/>
        </p:nvSpPr>
        <p:spPr bwMode="auto">
          <a:xfrm flipV="1">
            <a:off x="10075686" y="4906016"/>
            <a:ext cx="128588" cy="87313"/>
          </a:xfrm>
          <a:custGeom>
            <a:avLst/>
            <a:gdLst/>
            <a:ahLst/>
            <a:cxnLst>
              <a:cxn ang="0">
                <a:pos x="152" y="0"/>
              </a:cxn>
              <a:cxn ang="0">
                <a:pos x="152" y="104"/>
              </a:cxn>
              <a:cxn ang="0">
                <a:pos x="0" y="104"/>
              </a:cxn>
              <a:cxn ang="0">
                <a:pos x="0" y="0"/>
              </a:cxn>
            </a:cxnLst>
            <a:rect l="0" t="0" r="r" b="b"/>
            <a:pathLst>
              <a:path w="152" h="104">
                <a:moveTo>
                  <a:pt x="152" y="0"/>
                </a:moveTo>
                <a:lnTo>
                  <a:pt x="152" y="104"/>
                </a:lnTo>
                <a:lnTo>
                  <a:pt x="0" y="10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1" name="Rectangle 307">
            <a:extLst>
              <a:ext uri="{FF2B5EF4-FFF2-40B4-BE49-F238E27FC236}">
                <a16:creationId xmlns:a16="http://schemas.microsoft.com/office/drawing/2014/main" id="{B0F09AB4-9136-4ACA-BBBB-B39BB4C9D790}"/>
              </a:ext>
            </a:extLst>
          </p:cNvPr>
          <p:cNvSpPr>
            <a:spLocks noChangeArrowheads="1"/>
          </p:cNvSpPr>
          <p:nvPr/>
        </p:nvSpPr>
        <p:spPr bwMode="auto">
          <a:xfrm>
            <a:off x="10715448" y="4801241"/>
            <a:ext cx="128588" cy="17463"/>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2" name="Freeform 308">
            <a:extLst>
              <a:ext uri="{FF2B5EF4-FFF2-40B4-BE49-F238E27FC236}">
                <a16:creationId xmlns:a16="http://schemas.microsoft.com/office/drawing/2014/main" id="{C5562BC1-E112-475D-9621-913B9856EBE4}"/>
              </a:ext>
            </a:extLst>
          </p:cNvPr>
          <p:cNvSpPr>
            <a:spLocks/>
          </p:cNvSpPr>
          <p:nvPr/>
        </p:nvSpPr>
        <p:spPr bwMode="auto">
          <a:xfrm flipV="1">
            <a:off x="10715448" y="4801241"/>
            <a:ext cx="128588" cy="17463"/>
          </a:xfrm>
          <a:custGeom>
            <a:avLst/>
            <a:gdLst/>
            <a:ahLst/>
            <a:cxnLst>
              <a:cxn ang="0">
                <a:pos x="153" y="0"/>
              </a:cxn>
              <a:cxn ang="0">
                <a:pos x="153" y="20"/>
              </a:cxn>
              <a:cxn ang="0">
                <a:pos x="0" y="20"/>
              </a:cxn>
              <a:cxn ang="0">
                <a:pos x="0" y="0"/>
              </a:cxn>
            </a:cxnLst>
            <a:rect l="0" t="0" r="r" b="b"/>
            <a:pathLst>
              <a:path w="153" h="20">
                <a:moveTo>
                  <a:pt x="153" y="0"/>
                </a:moveTo>
                <a:lnTo>
                  <a:pt x="153" y="20"/>
                </a:lnTo>
                <a:lnTo>
                  <a:pt x="0" y="2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3" name="Rectangle 309">
            <a:extLst>
              <a:ext uri="{FF2B5EF4-FFF2-40B4-BE49-F238E27FC236}">
                <a16:creationId xmlns:a16="http://schemas.microsoft.com/office/drawing/2014/main" id="{0D86FA6B-E33E-4A29-8F71-31540A838496}"/>
              </a:ext>
            </a:extLst>
          </p:cNvPr>
          <p:cNvSpPr>
            <a:spLocks noChangeArrowheads="1"/>
          </p:cNvSpPr>
          <p:nvPr/>
        </p:nvSpPr>
        <p:spPr bwMode="auto">
          <a:xfrm>
            <a:off x="11144073" y="5334640"/>
            <a:ext cx="127000" cy="165100"/>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4" name="Freeform 310">
            <a:extLst>
              <a:ext uri="{FF2B5EF4-FFF2-40B4-BE49-F238E27FC236}">
                <a16:creationId xmlns:a16="http://schemas.microsoft.com/office/drawing/2014/main" id="{8CFFE80C-7A39-4540-A943-13BD03D582CE}"/>
              </a:ext>
            </a:extLst>
          </p:cNvPr>
          <p:cNvSpPr>
            <a:spLocks/>
          </p:cNvSpPr>
          <p:nvPr/>
        </p:nvSpPr>
        <p:spPr bwMode="auto">
          <a:xfrm flipV="1">
            <a:off x="11144073" y="5334640"/>
            <a:ext cx="127000" cy="165100"/>
          </a:xfrm>
          <a:custGeom>
            <a:avLst/>
            <a:gdLst/>
            <a:ahLst/>
            <a:cxnLst>
              <a:cxn ang="0">
                <a:pos x="152" y="0"/>
              </a:cxn>
              <a:cxn ang="0">
                <a:pos x="152" y="197"/>
              </a:cxn>
              <a:cxn ang="0">
                <a:pos x="0" y="197"/>
              </a:cxn>
              <a:cxn ang="0">
                <a:pos x="0" y="0"/>
              </a:cxn>
            </a:cxnLst>
            <a:rect l="0" t="0" r="r" b="b"/>
            <a:pathLst>
              <a:path w="152" h="197">
                <a:moveTo>
                  <a:pt x="152" y="0"/>
                </a:moveTo>
                <a:lnTo>
                  <a:pt x="152" y="197"/>
                </a:lnTo>
                <a:lnTo>
                  <a:pt x="0" y="197"/>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5" name="Rectangle 311">
            <a:extLst>
              <a:ext uri="{FF2B5EF4-FFF2-40B4-BE49-F238E27FC236}">
                <a16:creationId xmlns:a16="http://schemas.microsoft.com/office/drawing/2014/main" id="{A341FC5A-E3E4-46A2-9DF5-6E634E4278D2}"/>
              </a:ext>
            </a:extLst>
          </p:cNvPr>
          <p:cNvSpPr>
            <a:spLocks noChangeArrowheads="1"/>
          </p:cNvSpPr>
          <p:nvPr/>
        </p:nvSpPr>
        <p:spPr bwMode="auto">
          <a:xfrm>
            <a:off x="11356798" y="4898078"/>
            <a:ext cx="127000" cy="663575"/>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312">
            <a:extLst>
              <a:ext uri="{FF2B5EF4-FFF2-40B4-BE49-F238E27FC236}">
                <a16:creationId xmlns:a16="http://schemas.microsoft.com/office/drawing/2014/main" id="{327B808C-F5DF-4E4E-B296-3DC2FDA0B9B0}"/>
              </a:ext>
            </a:extLst>
          </p:cNvPr>
          <p:cNvSpPr>
            <a:spLocks/>
          </p:cNvSpPr>
          <p:nvPr/>
        </p:nvSpPr>
        <p:spPr bwMode="auto">
          <a:xfrm flipV="1">
            <a:off x="11356798" y="4898078"/>
            <a:ext cx="127000" cy="663575"/>
          </a:xfrm>
          <a:custGeom>
            <a:avLst/>
            <a:gdLst/>
            <a:ahLst/>
            <a:cxnLst>
              <a:cxn ang="0">
                <a:pos x="152" y="0"/>
              </a:cxn>
              <a:cxn ang="0">
                <a:pos x="152" y="789"/>
              </a:cxn>
              <a:cxn ang="0">
                <a:pos x="0" y="789"/>
              </a:cxn>
              <a:cxn ang="0">
                <a:pos x="0" y="0"/>
              </a:cxn>
            </a:cxnLst>
            <a:rect l="0" t="0" r="r" b="b"/>
            <a:pathLst>
              <a:path w="152" h="789">
                <a:moveTo>
                  <a:pt x="152" y="0"/>
                </a:moveTo>
                <a:lnTo>
                  <a:pt x="152" y="789"/>
                </a:lnTo>
                <a:lnTo>
                  <a:pt x="0" y="789"/>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7" name="Rectangle 313">
            <a:extLst>
              <a:ext uri="{FF2B5EF4-FFF2-40B4-BE49-F238E27FC236}">
                <a16:creationId xmlns:a16="http://schemas.microsoft.com/office/drawing/2014/main" id="{25253F93-9E36-47AC-805A-85553C67FD00}"/>
              </a:ext>
            </a:extLst>
          </p:cNvPr>
          <p:cNvSpPr>
            <a:spLocks noChangeArrowheads="1"/>
          </p:cNvSpPr>
          <p:nvPr/>
        </p:nvSpPr>
        <p:spPr bwMode="auto">
          <a:xfrm>
            <a:off x="11569523" y="5396553"/>
            <a:ext cx="128588" cy="269875"/>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8" name="Freeform 314">
            <a:extLst>
              <a:ext uri="{FF2B5EF4-FFF2-40B4-BE49-F238E27FC236}">
                <a16:creationId xmlns:a16="http://schemas.microsoft.com/office/drawing/2014/main" id="{D1CC7776-F4A5-4421-AF73-DBC6C5ED80E7}"/>
              </a:ext>
            </a:extLst>
          </p:cNvPr>
          <p:cNvSpPr>
            <a:spLocks/>
          </p:cNvSpPr>
          <p:nvPr/>
        </p:nvSpPr>
        <p:spPr bwMode="auto">
          <a:xfrm flipV="1">
            <a:off x="11569523" y="5396553"/>
            <a:ext cx="128588" cy="269875"/>
          </a:xfrm>
          <a:custGeom>
            <a:avLst/>
            <a:gdLst/>
            <a:ahLst/>
            <a:cxnLst>
              <a:cxn ang="0">
                <a:pos x="153" y="0"/>
              </a:cxn>
              <a:cxn ang="0">
                <a:pos x="153" y="321"/>
              </a:cxn>
              <a:cxn ang="0">
                <a:pos x="0" y="321"/>
              </a:cxn>
              <a:cxn ang="0">
                <a:pos x="0" y="0"/>
              </a:cxn>
            </a:cxnLst>
            <a:rect l="0" t="0" r="r" b="b"/>
            <a:pathLst>
              <a:path w="153" h="321">
                <a:moveTo>
                  <a:pt x="153" y="0"/>
                </a:moveTo>
                <a:lnTo>
                  <a:pt x="153" y="321"/>
                </a:lnTo>
                <a:lnTo>
                  <a:pt x="0" y="32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Rectangle 315">
            <a:extLst>
              <a:ext uri="{FF2B5EF4-FFF2-40B4-BE49-F238E27FC236}">
                <a16:creationId xmlns:a16="http://schemas.microsoft.com/office/drawing/2014/main" id="{484EBC91-5B97-4ACC-B509-5ADC4E2E112D}"/>
              </a:ext>
            </a:extLst>
          </p:cNvPr>
          <p:cNvSpPr>
            <a:spLocks noChangeArrowheads="1"/>
          </p:cNvSpPr>
          <p:nvPr/>
        </p:nvSpPr>
        <p:spPr bwMode="auto">
          <a:xfrm>
            <a:off x="4527373" y="3805878"/>
            <a:ext cx="127000" cy="1746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0" name="Rectangle 316">
            <a:extLst>
              <a:ext uri="{FF2B5EF4-FFF2-40B4-BE49-F238E27FC236}">
                <a16:creationId xmlns:a16="http://schemas.microsoft.com/office/drawing/2014/main" id="{E1701363-1BCF-4E68-847E-7EBDD9138017}"/>
              </a:ext>
            </a:extLst>
          </p:cNvPr>
          <p:cNvSpPr>
            <a:spLocks noChangeArrowheads="1"/>
          </p:cNvSpPr>
          <p:nvPr/>
        </p:nvSpPr>
        <p:spPr bwMode="auto">
          <a:xfrm>
            <a:off x="4527373" y="3805878"/>
            <a:ext cx="127000" cy="1746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1" name="Rectangle 317">
            <a:extLst>
              <a:ext uri="{FF2B5EF4-FFF2-40B4-BE49-F238E27FC236}">
                <a16:creationId xmlns:a16="http://schemas.microsoft.com/office/drawing/2014/main" id="{4075E579-0FEE-468C-89D7-29FABF9E2A98}"/>
              </a:ext>
            </a:extLst>
          </p:cNvPr>
          <p:cNvSpPr>
            <a:spLocks noChangeArrowheads="1"/>
          </p:cNvSpPr>
          <p:nvPr/>
        </p:nvSpPr>
        <p:spPr bwMode="auto">
          <a:xfrm>
            <a:off x="4740098" y="4880615"/>
            <a:ext cx="128588" cy="5238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2" name="Rectangle 318">
            <a:extLst>
              <a:ext uri="{FF2B5EF4-FFF2-40B4-BE49-F238E27FC236}">
                <a16:creationId xmlns:a16="http://schemas.microsoft.com/office/drawing/2014/main" id="{7366DF04-005E-4511-95A1-01BDE2D83E73}"/>
              </a:ext>
            </a:extLst>
          </p:cNvPr>
          <p:cNvSpPr>
            <a:spLocks noChangeArrowheads="1"/>
          </p:cNvSpPr>
          <p:nvPr/>
        </p:nvSpPr>
        <p:spPr bwMode="auto">
          <a:xfrm>
            <a:off x="4740098" y="4880615"/>
            <a:ext cx="128588" cy="523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3" name="Rectangle 319">
            <a:extLst>
              <a:ext uri="{FF2B5EF4-FFF2-40B4-BE49-F238E27FC236}">
                <a16:creationId xmlns:a16="http://schemas.microsoft.com/office/drawing/2014/main" id="{4AFF916C-0EE0-49F4-887C-10369F023307}"/>
              </a:ext>
            </a:extLst>
          </p:cNvPr>
          <p:cNvSpPr>
            <a:spLocks noChangeArrowheads="1"/>
          </p:cNvSpPr>
          <p:nvPr/>
        </p:nvSpPr>
        <p:spPr bwMode="auto">
          <a:xfrm>
            <a:off x="4954411" y="5029841"/>
            <a:ext cx="127000" cy="43656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4" name="Rectangle 320">
            <a:extLst>
              <a:ext uri="{FF2B5EF4-FFF2-40B4-BE49-F238E27FC236}">
                <a16:creationId xmlns:a16="http://schemas.microsoft.com/office/drawing/2014/main" id="{5C852E01-444A-4411-BD47-22772675C24A}"/>
              </a:ext>
            </a:extLst>
          </p:cNvPr>
          <p:cNvSpPr>
            <a:spLocks noChangeArrowheads="1"/>
          </p:cNvSpPr>
          <p:nvPr/>
        </p:nvSpPr>
        <p:spPr bwMode="auto">
          <a:xfrm>
            <a:off x="4954411" y="5029841"/>
            <a:ext cx="127000" cy="43656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5" name="Rectangle 321">
            <a:extLst>
              <a:ext uri="{FF2B5EF4-FFF2-40B4-BE49-F238E27FC236}">
                <a16:creationId xmlns:a16="http://schemas.microsoft.com/office/drawing/2014/main" id="{1BCA827B-9035-47A3-8CC1-D7FCEF8CB64A}"/>
              </a:ext>
            </a:extLst>
          </p:cNvPr>
          <p:cNvSpPr>
            <a:spLocks noChangeArrowheads="1"/>
          </p:cNvSpPr>
          <p:nvPr/>
        </p:nvSpPr>
        <p:spPr bwMode="auto">
          <a:xfrm>
            <a:off x="5167136" y="5317177"/>
            <a:ext cx="128588" cy="12223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6" name="Rectangle 322">
            <a:extLst>
              <a:ext uri="{FF2B5EF4-FFF2-40B4-BE49-F238E27FC236}">
                <a16:creationId xmlns:a16="http://schemas.microsoft.com/office/drawing/2014/main" id="{5D5CFFB1-1474-4ED2-8377-AB636321EA4B}"/>
              </a:ext>
            </a:extLst>
          </p:cNvPr>
          <p:cNvSpPr>
            <a:spLocks noChangeArrowheads="1"/>
          </p:cNvSpPr>
          <p:nvPr/>
        </p:nvSpPr>
        <p:spPr bwMode="auto">
          <a:xfrm>
            <a:off x="5167136" y="5317177"/>
            <a:ext cx="128588" cy="12223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7" name="Rectangle 323">
            <a:extLst>
              <a:ext uri="{FF2B5EF4-FFF2-40B4-BE49-F238E27FC236}">
                <a16:creationId xmlns:a16="http://schemas.microsoft.com/office/drawing/2014/main" id="{2CD58752-EDD1-4AD8-BDBE-A3AC31DA5E0B}"/>
              </a:ext>
            </a:extLst>
          </p:cNvPr>
          <p:cNvSpPr>
            <a:spLocks noChangeArrowheads="1"/>
          </p:cNvSpPr>
          <p:nvPr/>
        </p:nvSpPr>
        <p:spPr bwMode="auto">
          <a:xfrm>
            <a:off x="5379861" y="2810515"/>
            <a:ext cx="128588" cy="9525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8" name="Rectangle 324">
            <a:extLst>
              <a:ext uri="{FF2B5EF4-FFF2-40B4-BE49-F238E27FC236}">
                <a16:creationId xmlns:a16="http://schemas.microsoft.com/office/drawing/2014/main" id="{818D1933-5826-4B9F-BA1A-FEB398FC12C8}"/>
              </a:ext>
            </a:extLst>
          </p:cNvPr>
          <p:cNvSpPr>
            <a:spLocks noChangeArrowheads="1"/>
          </p:cNvSpPr>
          <p:nvPr/>
        </p:nvSpPr>
        <p:spPr bwMode="auto">
          <a:xfrm>
            <a:off x="5379861" y="2810515"/>
            <a:ext cx="128588" cy="952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9" name="Rectangle 325">
            <a:extLst>
              <a:ext uri="{FF2B5EF4-FFF2-40B4-BE49-F238E27FC236}">
                <a16:creationId xmlns:a16="http://schemas.microsoft.com/office/drawing/2014/main" id="{372DD729-02A5-40F8-AA16-5A1E6F2A468B}"/>
              </a:ext>
            </a:extLst>
          </p:cNvPr>
          <p:cNvSpPr>
            <a:spLocks noChangeArrowheads="1"/>
          </p:cNvSpPr>
          <p:nvPr/>
        </p:nvSpPr>
        <p:spPr bwMode="auto">
          <a:xfrm>
            <a:off x="5594173" y="4634552"/>
            <a:ext cx="128588" cy="14128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0" name="Rectangle 326">
            <a:extLst>
              <a:ext uri="{FF2B5EF4-FFF2-40B4-BE49-F238E27FC236}">
                <a16:creationId xmlns:a16="http://schemas.microsoft.com/office/drawing/2014/main" id="{4DABBC4F-0D6F-49E8-B82E-5EDA59FF2EA9}"/>
              </a:ext>
            </a:extLst>
          </p:cNvPr>
          <p:cNvSpPr>
            <a:spLocks noChangeArrowheads="1"/>
          </p:cNvSpPr>
          <p:nvPr/>
        </p:nvSpPr>
        <p:spPr bwMode="auto">
          <a:xfrm>
            <a:off x="5594173" y="4634552"/>
            <a:ext cx="128588" cy="1412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1" name="Rectangle 327">
            <a:extLst>
              <a:ext uri="{FF2B5EF4-FFF2-40B4-BE49-F238E27FC236}">
                <a16:creationId xmlns:a16="http://schemas.microsoft.com/office/drawing/2014/main" id="{92E2B430-3105-4C68-B3F5-1FA282BD8777}"/>
              </a:ext>
            </a:extLst>
          </p:cNvPr>
          <p:cNvSpPr>
            <a:spLocks noChangeArrowheads="1"/>
          </p:cNvSpPr>
          <p:nvPr/>
        </p:nvSpPr>
        <p:spPr bwMode="auto">
          <a:xfrm>
            <a:off x="5808486" y="3928115"/>
            <a:ext cx="127000" cy="75088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2" name="Rectangle 328">
            <a:extLst>
              <a:ext uri="{FF2B5EF4-FFF2-40B4-BE49-F238E27FC236}">
                <a16:creationId xmlns:a16="http://schemas.microsoft.com/office/drawing/2014/main" id="{3C422862-769F-4575-BB48-C1A54197D20C}"/>
              </a:ext>
            </a:extLst>
          </p:cNvPr>
          <p:cNvSpPr>
            <a:spLocks noChangeArrowheads="1"/>
          </p:cNvSpPr>
          <p:nvPr/>
        </p:nvSpPr>
        <p:spPr bwMode="auto">
          <a:xfrm>
            <a:off x="5808486" y="3928115"/>
            <a:ext cx="127000" cy="750888"/>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3" name="Rectangle 329">
            <a:extLst>
              <a:ext uri="{FF2B5EF4-FFF2-40B4-BE49-F238E27FC236}">
                <a16:creationId xmlns:a16="http://schemas.microsoft.com/office/drawing/2014/main" id="{04DB7C8D-E250-4A07-ABD9-8A26EC7A445C}"/>
              </a:ext>
            </a:extLst>
          </p:cNvPr>
          <p:cNvSpPr>
            <a:spLocks noChangeArrowheads="1"/>
          </p:cNvSpPr>
          <p:nvPr/>
        </p:nvSpPr>
        <p:spPr bwMode="auto">
          <a:xfrm>
            <a:off x="6021211" y="5160015"/>
            <a:ext cx="127000" cy="6985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4" name="Rectangle 330">
            <a:extLst>
              <a:ext uri="{FF2B5EF4-FFF2-40B4-BE49-F238E27FC236}">
                <a16:creationId xmlns:a16="http://schemas.microsoft.com/office/drawing/2014/main" id="{E74A46D8-EF60-4710-98D2-56A47C8512DD}"/>
              </a:ext>
            </a:extLst>
          </p:cNvPr>
          <p:cNvSpPr>
            <a:spLocks noChangeArrowheads="1"/>
          </p:cNvSpPr>
          <p:nvPr/>
        </p:nvSpPr>
        <p:spPr bwMode="auto">
          <a:xfrm>
            <a:off x="6021211" y="5160015"/>
            <a:ext cx="127000" cy="69850"/>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5" name="Rectangle 331">
            <a:extLst>
              <a:ext uri="{FF2B5EF4-FFF2-40B4-BE49-F238E27FC236}">
                <a16:creationId xmlns:a16="http://schemas.microsoft.com/office/drawing/2014/main" id="{D39DC276-B42F-440D-9680-E19ACF10996C}"/>
              </a:ext>
            </a:extLst>
          </p:cNvPr>
          <p:cNvSpPr>
            <a:spLocks noChangeArrowheads="1"/>
          </p:cNvSpPr>
          <p:nvPr/>
        </p:nvSpPr>
        <p:spPr bwMode="auto">
          <a:xfrm>
            <a:off x="6660973" y="5264790"/>
            <a:ext cx="128588" cy="33178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332">
            <a:extLst>
              <a:ext uri="{FF2B5EF4-FFF2-40B4-BE49-F238E27FC236}">
                <a16:creationId xmlns:a16="http://schemas.microsoft.com/office/drawing/2014/main" id="{A1CC668F-A47E-4368-99FD-B0B590D3A89C}"/>
              </a:ext>
            </a:extLst>
          </p:cNvPr>
          <p:cNvSpPr>
            <a:spLocks/>
          </p:cNvSpPr>
          <p:nvPr/>
        </p:nvSpPr>
        <p:spPr bwMode="auto">
          <a:xfrm flipV="1">
            <a:off x="6660973" y="5264790"/>
            <a:ext cx="128588" cy="331788"/>
          </a:xfrm>
          <a:custGeom>
            <a:avLst/>
            <a:gdLst/>
            <a:ahLst/>
            <a:cxnLst>
              <a:cxn ang="0">
                <a:pos x="153" y="0"/>
              </a:cxn>
              <a:cxn ang="0">
                <a:pos x="153" y="394"/>
              </a:cxn>
              <a:cxn ang="0">
                <a:pos x="0" y="394"/>
              </a:cxn>
              <a:cxn ang="0">
                <a:pos x="0" y="0"/>
              </a:cxn>
            </a:cxnLst>
            <a:rect l="0" t="0" r="r" b="b"/>
            <a:pathLst>
              <a:path w="153" h="394">
                <a:moveTo>
                  <a:pt x="153" y="0"/>
                </a:moveTo>
                <a:lnTo>
                  <a:pt x="153" y="394"/>
                </a:lnTo>
                <a:lnTo>
                  <a:pt x="0" y="394"/>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Rectangle 333">
            <a:extLst>
              <a:ext uri="{FF2B5EF4-FFF2-40B4-BE49-F238E27FC236}">
                <a16:creationId xmlns:a16="http://schemas.microsoft.com/office/drawing/2014/main" id="{A30794C5-4AFD-4B53-9E6E-6CDCE121C2C9}"/>
              </a:ext>
            </a:extLst>
          </p:cNvPr>
          <p:cNvSpPr>
            <a:spLocks noChangeArrowheads="1"/>
          </p:cNvSpPr>
          <p:nvPr/>
        </p:nvSpPr>
        <p:spPr bwMode="auto">
          <a:xfrm>
            <a:off x="7942086" y="5499741"/>
            <a:ext cx="127000" cy="9525"/>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334">
            <a:extLst>
              <a:ext uri="{FF2B5EF4-FFF2-40B4-BE49-F238E27FC236}">
                <a16:creationId xmlns:a16="http://schemas.microsoft.com/office/drawing/2014/main" id="{DCBD386E-C4FA-40BF-BB51-7795D4059A40}"/>
              </a:ext>
            </a:extLst>
          </p:cNvPr>
          <p:cNvSpPr>
            <a:spLocks/>
          </p:cNvSpPr>
          <p:nvPr/>
        </p:nvSpPr>
        <p:spPr bwMode="auto">
          <a:xfrm flipV="1">
            <a:off x="7942086" y="5499741"/>
            <a:ext cx="127000" cy="9525"/>
          </a:xfrm>
          <a:custGeom>
            <a:avLst/>
            <a:gdLst/>
            <a:ahLst/>
            <a:cxnLst>
              <a:cxn ang="0">
                <a:pos x="152" y="0"/>
              </a:cxn>
              <a:cxn ang="0">
                <a:pos x="152" y="11"/>
              </a:cxn>
              <a:cxn ang="0">
                <a:pos x="0" y="11"/>
              </a:cxn>
              <a:cxn ang="0">
                <a:pos x="0" y="0"/>
              </a:cxn>
            </a:cxnLst>
            <a:rect l="0" t="0" r="r" b="b"/>
            <a:pathLst>
              <a:path w="152" h="11">
                <a:moveTo>
                  <a:pt x="152" y="0"/>
                </a:moveTo>
                <a:lnTo>
                  <a:pt x="152" y="11"/>
                </a:lnTo>
                <a:lnTo>
                  <a:pt x="0" y="11"/>
                </a:lnTo>
                <a:lnTo>
                  <a:pt x="0" y="0"/>
                </a:lnTo>
              </a:path>
            </a:pathLst>
          </a:custGeom>
          <a:solidFill>
            <a:srgbClr val="0000FF"/>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Rectangle 335">
            <a:extLst>
              <a:ext uri="{FF2B5EF4-FFF2-40B4-BE49-F238E27FC236}">
                <a16:creationId xmlns:a16="http://schemas.microsoft.com/office/drawing/2014/main" id="{D290D9E4-1108-431F-BCE6-E301CD9D6443}"/>
              </a:ext>
            </a:extLst>
          </p:cNvPr>
          <p:cNvSpPr>
            <a:spLocks noChangeArrowheads="1"/>
          </p:cNvSpPr>
          <p:nvPr/>
        </p:nvSpPr>
        <p:spPr bwMode="auto">
          <a:xfrm>
            <a:off x="9008886" y="3237553"/>
            <a:ext cx="128588" cy="13176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336">
            <a:extLst>
              <a:ext uri="{FF2B5EF4-FFF2-40B4-BE49-F238E27FC236}">
                <a16:creationId xmlns:a16="http://schemas.microsoft.com/office/drawing/2014/main" id="{70B74428-692D-4B3C-983D-5D7A6BC7549D}"/>
              </a:ext>
            </a:extLst>
          </p:cNvPr>
          <p:cNvSpPr>
            <a:spLocks/>
          </p:cNvSpPr>
          <p:nvPr/>
        </p:nvSpPr>
        <p:spPr bwMode="auto">
          <a:xfrm flipV="1">
            <a:off x="9008886" y="3237553"/>
            <a:ext cx="128588" cy="131763"/>
          </a:xfrm>
          <a:custGeom>
            <a:avLst/>
            <a:gdLst/>
            <a:ahLst/>
            <a:cxnLst>
              <a:cxn ang="0">
                <a:pos x="152" y="0"/>
              </a:cxn>
              <a:cxn ang="0">
                <a:pos x="152" y="156"/>
              </a:cxn>
              <a:cxn ang="0">
                <a:pos x="0" y="156"/>
              </a:cxn>
              <a:cxn ang="0">
                <a:pos x="0" y="0"/>
              </a:cxn>
            </a:cxnLst>
            <a:rect l="0" t="0" r="r" b="b"/>
            <a:pathLst>
              <a:path w="152" h="156">
                <a:moveTo>
                  <a:pt x="152" y="0"/>
                </a:moveTo>
                <a:lnTo>
                  <a:pt x="152" y="156"/>
                </a:lnTo>
                <a:lnTo>
                  <a:pt x="0" y="156"/>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Rectangle 337">
            <a:extLst>
              <a:ext uri="{FF2B5EF4-FFF2-40B4-BE49-F238E27FC236}">
                <a16:creationId xmlns:a16="http://schemas.microsoft.com/office/drawing/2014/main" id="{6281C854-B725-4091-8B7C-521BF801D62A}"/>
              </a:ext>
            </a:extLst>
          </p:cNvPr>
          <p:cNvSpPr>
            <a:spLocks noChangeArrowheads="1"/>
          </p:cNvSpPr>
          <p:nvPr/>
        </p:nvSpPr>
        <p:spPr bwMode="auto">
          <a:xfrm>
            <a:off x="9223198" y="5220340"/>
            <a:ext cx="127000" cy="25400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338">
            <a:extLst>
              <a:ext uri="{FF2B5EF4-FFF2-40B4-BE49-F238E27FC236}">
                <a16:creationId xmlns:a16="http://schemas.microsoft.com/office/drawing/2014/main" id="{A4B85E6D-26A0-4BEA-8B34-67181E74E322}"/>
              </a:ext>
            </a:extLst>
          </p:cNvPr>
          <p:cNvSpPr>
            <a:spLocks/>
          </p:cNvSpPr>
          <p:nvPr/>
        </p:nvSpPr>
        <p:spPr bwMode="auto">
          <a:xfrm flipV="1">
            <a:off x="9223198" y="5220340"/>
            <a:ext cx="127000" cy="254000"/>
          </a:xfrm>
          <a:custGeom>
            <a:avLst/>
            <a:gdLst/>
            <a:ahLst/>
            <a:cxnLst>
              <a:cxn ang="0">
                <a:pos x="152" y="0"/>
              </a:cxn>
              <a:cxn ang="0">
                <a:pos x="152" y="301"/>
              </a:cxn>
              <a:cxn ang="0">
                <a:pos x="0" y="301"/>
              </a:cxn>
              <a:cxn ang="0">
                <a:pos x="0" y="0"/>
              </a:cxn>
            </a:cxnLst>
            <a:rect l="0" t="0" r="r" b="b"/>
            <a:pathLst>
              <a:path w="152" h="301">
                <a:moveTo>
                  <a:pt x="152" y="0"/>
                </a:moveTo>
                <a:lnTo>
                  <a:pt x="152" y="301"/>
                </a:lnTo>
                <a:lnTo>
                  <a:pt x="0" y="30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Rectangle 339">
            <a:extLst>
              <a:ext uri="{FF2B5EF4-FFF2-40B4-BE49-F238E27FC236}">
                <a16:creationId xmlns:a16="http://schemas.microsoft.com/office/drawing/2014/main" id="{138EB5DC-377C-4288-AA9E-F0D3CE411444}"/>
              </a:ext>
            </a:extLst>
          </p:cNvPr>
          <p:cNvSpPr>
            <a:spLocks noChangeArrowheads="1"/>
          </p:cNvSpPr>
          <p:nvPr/>
        </p:nvSpPr>
        <p:spPr bwMode="auto">
          <a:xfrm>
            <a:off x="9435923" y="3875727"/>
            <a:ext cx="128588" cy="2540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340">
            <a:extLst>
              <a:ext uri="{FF2B5EF4-FFF2-40B4-BE49-F238E27FC236}">
                <a16:creationId xmlns:a16="http://schemas.microsoft.com/office/drawing/2014/main" id="{CB6EFD05-B5F7-4382-819C-AFE930BB54A8}"/>
              </a:ext>
            </a:extLst>
          </p:cNvPr>
          <p:cNvSpPr>
            <a:spLocks/>
          </p:cNvSpPr>
          <p:nvPr/>
        </p:nvSpPr>
        <p:spPr bwMode="auto">
          <a:xfrm flipV="1">
            <a:off x="9435923" y="3875727"/>
            <a:ext cx="128588" cy="25400"/>
          </a:xfrm>
          <a:custGeom>
            <a:avLst/>
            <a:gdLst/>
            <a:ahLst/>
            <a:cxnLst>
              <a:cxn ang="0">
                <a:pos x="153" y="0"/>
              </a:cxn>
              <a:cxn ang="0">
                <a:pos x="153" y="31"/>
              </a:cxn>
              <a:cxn ang="0">
                <a:pos x="0" y="31"/>
              </a:cxn>
              <a:cxn ang="0">
                <a:pos x="0" y="0"/>
              </a:cxn>
            </a:cxnLst>
            <a:rect l="0" t="0" r="r" b="b"/>
            <a:pathLst>
              <a:path w="153" h="31">
                <a:moveTo>
                  <a:pt x="153" y="0"/>
                </a:moveTo>
                <a:lnTo>
                  <a:pt x="153" y="31"/>
                </a:lnTo>
                <a:lnTo>
                  <a:pt x="0" y="3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Rectangle 341">
            <a:extLst>
              <a:ext uri="{FF2B5EF4-FFF2-40B4-BE49-F238E27FC236}">
                <a16:creationId xmlns:a16="http://schemas.microsoft.com/office/drawing/2014/main" id="{9127F897-280F-46EE-BA00-16E2A7D051A9}"/>
              </a:ext>
            </a:extLst>
          </p:cNvPr>
          <p:cNvSpPr>
            <a:spLocks noChangeArrowheads="1"/>
          </p:cNvSpPr>
          <p:nvPr/>
        </p:nvSpPr>
        <p:spPr bwMode="auto">
          <a:xfrm>
            <a:off x="9648648" y="3447102"/>
            <a:ext cx="128588" cy="25400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342">
            <a:extLst>
              <a:ext uri="{FF2B5EF4-FFF2-40B4-BE49-F238E27FC236}">
                <a16:creationId xmlns:a16="http://schemas.microsoft.com/office/drawing/2014/main" id="{AEDA404C-DCF7-45A7-BEB8-2CF9986B02E4}"/>
              </a:ext>
            </a:extLst>
          </p:cNvPr>
          <p:cNvSpPr>
            <a:spLocks/>
          </p:cNvSpPr>
          <p:nvPr/>
        </p:nvSpPr>
        <p:spPr bwMode="auto">
          <a:xfrm flipV="1">
            <a:off x="9648648" y="3447102"/>
            <a:ext cx="128588" cy="254000"/>
          </a:xfrm>
          <a:custGeom>
            <a:avLst/>
            <a:gdLst/>
            <a:ahLst/>
            <a:cxnLst>
              <a:cxn ang="0">
                <a:pos x="153" y="0"/>
              </a:cxn>
              <a:cxn ang="0">
                <a:pos x="153" y="301"/>
              </a:cxn>
              <a:cxn ang="0">
                <a:pos x="0" y="301"/>
              </a:cxn>
              <a:cxn ang="0">
                <a:pos x="0" y="0"/>
              </a:cxn>
            </a:cxnLst>
            <a:rect l="0" t="0" r="r" b="b"/>
            <a:pathLst>
              <a:path w="153" h="301">
                <a:moveTo>
                  <a:pt x="153" y="0"/>
                </a:moveTo>
                <a:lnTo>
                  <a:pt x="153" y="301"/>
                </a:lnTo>
                <a:lnTo>
                  <a:pt x="0" y="301"/>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Rectangle 343">
            <a:extLst>
              <a:ext uri="{FF2B5EF4-FFF2-40B4-BE49-F238E27FC236}">
                <a16:creationId xmlns:a16="http://schemas.microsoft.com/office/drawing/2014/main" id="{42A36F01-8B49-4DD1-BA56-78C2DC8D9BBB}"/>
              </a:ext>
            </a:extLst>
          </p:cNvPr>
          <p:cNvSpPr>
            <a:spLocks noChangeArrowheads="1"/>
          </p:cNvSpPr>
          <p:nvPr/>
        </p:nvSpPr>
        <p:spPr bwMode="auto">
          <a:xfrm>
            <a:off x="9862961" y="3805878"/>
            <a:ext cx="128588" cy="64611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344">
            <a:extLst>
              <a:ext uri="{FF2B5EF4-FFF2-40B4-BE49-F238E27FC236}">
                <a16:creationId xmlns:a16="http://schemas.microsoft.com/office/drawing/2014/main" id="{79D083BA-1EFA-4D71-BE14-8625AD22DF3E}"/>
              </a:ext>
            </a:extLst>
          </p:cNvPr>
          <p:cNvSpPr>
            <a:spLocks/>
          </p:cNvSpPr>
          <p:nvPr/>
        </p:nvSpPr>
        <p:spPr bwMode="auto">
          <a:xfrm flipV="1">
            <a:off x="9862961" y="3805878"/>
            <a:ext cx="128588" cy="646113"/>
          </a:xfrm>
          <a:custGeom>
            <a:avLst/>
            <a:gdLst/>
            <a:ahLst/>
            <a:cxnLst>
              <a:cxn ang="0">
                <a:pos x="153" y="0"/>
              </a:cxn>
              <a:cxn ang="0">
                <a:pos x="153" y="768"/>
              </a:cxn>
              <a:cxn ang="0">
                <a:pos x="0" y="768"/>
              </a:cxn>
              <a:cxn ang="0">
                <a:pos x="0" y="0"/>
              </a:cxn>
            </a:cxnLst>
            <a:rect l="0" t="0" r="r" b="b"/>
            <a:pathLst>
              <a:path w="153" h="768">
                <a:moveTo>
                  <a:pt x="153" y="0"/>
                </a:moveTo>
                <a:lnTo>
                  <a:pt x="153" y="768"/>
                </a:lnTo>
                <a:lnTo>
                  <a:pt x="0" y="768"/>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Rectangle 345">
            <a:extLst>
              <a:ext uri="{FF2B5EF4-FFF2-40B4-BE49-F238E27FC236}">
                <a16:creationId xmlns:a16="http://schemas.microsoft.com/office/drawing/2014/main" id="{29DF032F-5B73-4285-9874-FD5AF9E78BB4}"/>
              </a:ext>
            </a:extLst>
          </p:cNvPr>
          <p:cNvSpPr>
            <a:spLocks noChangeArrowheads="1"/>
          </p:cNvSpPr>
          <p:nvPr/>
        </p:nvSpPr>
        <p:spPr bwMode="auto">
          <a:xfrm>
            <a:off x="10075686" y="2154877"/>
            <a:ext cx="128588" cy="275113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346">
            <a:extLst>
              <a:ext uri="{FF2B5EF4-FFF2-40B4-BE49-F238E27FC236}">
                <a16:creationId xmlns:a16="http://schemas.microsoft.com/office/drawing/2014/main" id="{3169DD51-1928-4A27-A826-E9282793E496}"/>
              </a:ext>
            </a:extLst>
          </p:cNvPr>
          <p:cNvSpPr>
            <a:spLocks/>
          </p:cNvSpPr>
          <p:nvPr/>
        </p:nvSpPr>
        <p:spPr bwMode="auto">
          <a:xfrm flipV="1">
            <a:off x="10075686" y="2154877"/>
            <a:ext cx="128588" cy="2751138"/>
          </a:xfrm>
          <a:custGeom>
            <a:avLst/>
            <a:gdLst/>
            <a:ahLst/>
            <a:cxnLst>
              <a:cxn ang="0">
                <a:pos x="152" y="0"/>
              </a:cxn>
              <a:cxn ang="0">
                <a:pos x="152" y="3270"/>
              </a:cxn>
              <a:cxn ang="0">
                <a:pos x="0" y="3270"/>
              </a:cxn>
              <a:cxn ang="0">
                <a:pos x="0" y="0"/>
              </a:cxn>
            </a:cxnLst>
            <a:rect l="0" t="0" r="r" b="b"/>
            <a:pathLst>
              <a:path w="152" h="3270">
                <a:moveTo>
                  <a:pt x="152" y="0"/>
                </a:moveTo>
                <a:lnTo>
                  <a:pt x="152" y="3270"/>
                </a:lnTo>
                <a:lnTo>
                  <a:pt x="0" y="3270"/>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1" name="Rectangle 347">
            <a:extLst>
              <a:ext uri="{FF2B5EF4-FFF2-40B4-BE49-F238E27FC236}">
                <a16:creationId xmlns:a16="http://schemas.microsoft.com/office/drawing/2014/main" id="{D1B3DB5C-DE0C-45AF-A66E-CD9C04FC9C8A}"/>
              </a:ext>
            </a:extLst>
          </p:cNvPr>
          <p:cNvSpPr>
            <a:spLocks noChangeArrowheads="1"/>
          </p:cNvSpPr>
          <p:nvPr/>
        </p:nvSpPr>
        <p:spPr bwMode="auto">
          <a:xfrm>
            <a:off x="10289998" y="3970978"/>
            <a:ext cx="127000" cy="164306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348">
            <a:extLst>
              <a:ext uri="{FF2B5EF4-FFF2-40B4-BE49-F238E27FC236}">
                <a16:creationId xmlns:a16="http://schemas.microsoft.com/office/drawing/2014/main" id="{4CA85311-A004-4276-ADD3-69109F1191AC}"/>
              </a:ext>
            </a:extLst>
          </p:cNvPr>
          <p:cNvSpPr>
            <a:spLocks/>
          </p:cNvSpPr>
          <p:nvPr/>
        </p:nvSpPr>
        <p:spPr bwMode="auto">
          <a:xfrm flipV="1">
            <a:off x="10289998" y="3970978"/>
            <a:ext cx="127000" cy="1643063"/>
          </a:xfrm>
          <a:custGeom>
            <a:avLst/>
            <a:gdLst/>
            <a:ahLst/>
            <a:cxnLst>
              <a:cxn ang="0">
                <a:pos x="152" y="0"/>
              </a:cxn>
              <a:cxn ang="0">
                <a:pos x="152" y="1952"/>
              </a:cxn>
              <a:cxn ang="0">
                <a:pos x="0" y="1952"/>
              </a:cxn>
              <a:cxn ang="0">
                <a:pos x="0" y="0"/>
              </a:cxn>
            </a:cxnLst>
            <a:rect l="0" t="0" r="r" b="b"/>
            <a:pathLst>
              <a:path w="152" h="1952">
                <a:moveTo>
                  <a:pt x="152" y="0"/>
                </a:moveTo>
                <a:lnTo>
                  <a:pt x="152" y="1952"/>
                </a:lnTo>
                <a:lnTo>
                  <a:pt x="0" y="195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Rectangle 349">
            <a:extLst>
              <a:ext uri="{FF2B5EF4-FFF2-40B4-BE49-F238E27FC236}">
                <a16:creationId xmlns:a16="http://schemas.microsoft.com/office/drawing/2014/main" id="{49230259-B251-4C76-AA9E-418875DDE220}"/>
              </a:ext>
            </a:extLst>
          </p:cNvPr>
          <p:cNvSpPr>
            <a:spLocks noChangeArrowheads="1"/>
          </p:cNvSpPr>
          <p:nvPr/>
        </p:nvSpPr>
        <p:spPr bwMode="auto">
          <a:xfrm>
            <a:off x="10502723" y="930915"/>
            <a:ext cx="128588" cy="450850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350">
            <a:extLst>
              <a:ext uri="{FF2B5EF4-FFF2-40B4-BE49-F238E27FC236}">
                <a16:creationId xmlns:a16="http://schemas.microsoft.com/office/drawing/2014/main" id="{6EFBDC90-12BE-4E2C-B995-B1971F4CFCF5}"/>
              </a:ext>
            </a:extLst>
          </p:cNvPr>
          <p:cNvSpPr>
            <a:spLocks/>
          </p:cNvSpPr>
          <p:nvPr/>
        </p:nvSpPr>
        <p:spPr bwMode="auto">
          <a:xfrm flipV="1">
            <a:off x="10502723" y="930915"/>
            <a:ext cx="128588" cy="4508500"/>
          </a:xfrm>
          <a:custGeom>
            <a:avLst/>
            <a:gdLst/>
            <a:ahLst/>
            <a:cxnLst>
              <a:cxn ang="0">
                <a:pos x="153" y="0"/>
              </a:cxn>
              <a:cxn ang="0">
                <a:pos x="153" y="5357"/>
              </a:cxn>
              <a:cxn ang="0">
                <a:pos x="0" y="5357"/>
              </a:cxn>
              <a:cxn ang="0">
                <a:pos x="0" y="0"/>
              </a:cxn>
            </a:cxnLst>
            <a:rect l="0" t="0" r="r" b="b"/>
            <a:pathLst>
              <a:path w="153" h="5357">
                <a:moveTo>
                  <a:pt x="153" y="0"/>
                </a:moveTo>
                <a:lnTo>
                  <a:pt x="153" y="5357"/>
                </a:lnTo>
                <a:lnTo>
                  <a:pt x="0" y="5357"/>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Rectangle 351">
            <a:extLst>
              <a:ext uri="{FF2B5EF4-FFF2-40B4-BE49-F238E27FC236}">
                <a16:creationId xmlns:a16="http://schemas.microsoft.com/office/drawing/2014/main" id="{5FBC0E1F-33A5-4382-BBC4-6F9AFAFC760C}"/>
              </a:ext>
            </a:extLst>
          </p:cNvPr>
          <p:cNvSpPr>
            <a:spLocks noChangeArrowheads="1"/>
          </p:cNvSpPr>
          <p:nvPr/>
        </p:nvSpPr>
        <p:spPr bwMode="auto">
          <a:xfrm>
            <a:off x="10715448" y="1157928"/>
            <a:ext cx="128588" cy="364331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352">
            <a:extLst>
              <a:ext uri="{FF2B5EF4-FFF2-40B4-BE49-F238E27FC236}">
                <a16:creationId xmlns:a16="http://schemas.microsoft.com/office/drawing/2014/main" id="{EB47551B-1995-4477-A9FA-9A62073326F1}"/>
              </a:ext>
            </a:extLst>
          </p:cNvPr>
          <p:cNvSpPr>
            <a:spLocks/>
          </p:cNvSpPr>
          <p:nvPr/>
        </p:nvSpPr>
        <p:spPr bwMode="auto">
          <a:xfrm flipV="1">
            <a:off x="10715448" y="1157928"/>
            <a:ext cx="128588" cy="3643313"/>
          </a:xfrm>
          <a:custGeom>
            <a:avLst/>
            <a:gdLst/>
            <a:ahLst/>
            <a:cxnLst>
              <a:cxn ang="0">
                <a:pos x="153" y="0"/>
              </a:cxn>
              <a:cxn ang="0">
                <a:pos x="153" y="4329"/>
              </a:cxn>
              <a:cxn ang="0">
                <a:pos x="0" y="4329"/>
              </a:cxn>
              <a:cxn ang="0">
                <a:pos x="0" y="0"/>
              </a:cxn>
            </a:cxnLst>
            <a:rect l="0" t="0" r="r" b="b"/>
            <a:pathLst>
              <a:path w="153" h="4329">
                <a:moveTo>
                  <a:pt x="153" y="0"/>
                </a:moveTo>
                <a:lnTo>
                  <a:pt x="153" y="4329"/>
                </a:lnTo>
                <a:lnTo>
                  <a:pt x="0" y="4329"/>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Rectangle 353">
            <a:extLst>
              <a:ext uri="{FF2B5EF4-FFF2-40B4-BE49-F238E27FC236}">
                <a16:creationId xmlns:a16="http://schemas.microsoft.com/office/drawing/2014/main" id="{7487DF83-0DAB-4943-96E4-2F1119E8CA0B}"/>
              </a:ext>
            </a:extLst>
          </p:cNvPr>
          <p:cNvSpPr>
            <a:spLocks noChangeArrowheads="1"/>
          </p:cNvSpPr>
          <p:nvPr/>
        </p:nvSpPr>
        <p:spPr bwMode="auto">
          <a:xfrm>
            <a:off x="10929761" y="5648966"/>
            <a:ext cx="128588" cy="9525"/>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8" name="Freeform 354">
            <a:extLst>
              <a:ext uri="{FF2B5EF4-FFF2-40B4-BE49-F238E27FC236}">
                <a16:creationId xmlns:a16="http://schemas.microsoft.com/office/drawing/2014/main" id="{89FF780C-5DC5-43DA-87A8-855B04CE349E}"/>
              </a:ext>
            </a:extLst>
          </p:cNvPr>
          <p:cNvSpPr>
            <a:spLocks/>
          </p:cNvSpPr>
          <p:nvPr/>
        </p:nvSpPr>
        <p:spPr bwMode="auto">
          <a:xfrm flipV="1">
            <a:off x="10929761" y="5648966"/>
            <a:ext cx="128588" cy="9525"/>
          </a:xfrm>
          <a:custGeom>
            <a:avLst/>
            <a:gdLst/>
            <a:ahLst/>
            <a:cxnLst>
              <a:cxn ang="0">
                <a:pos x="153" y="0"/>
              </a:cxn>
              <a:cxn ang="0">
                <a:pos x="153" y="10"/>
              </a:cxn>
              <a:cxn ang="0">
                <a:pos x="0" y="10"/>
              </a:cxn>
              <a:cxn ang="0">
                <a:pos x="0" y="0"/>
              </a:cxn>
            </a:cxnLst>
            <a:rect l="0" t="0" r="r" b="b"/>
            <a:pathLst>
              <a:path w="153" h="10">
                <a:moveTo>
                  <a:pt x="153" y="0"/>
                </a:moveTo>
                <a:lnTo>
                  <a:pt x="153" y="10"/>
                </a:lnTo>
                <a:lnTo>
                  <a:pt x="0" y="10"/>
                </a:lnTo>
                <a:lnTo>
                  <a:pt x="0" y="0"/>
                </a:lnTo>
              </a:path>
            </a:pathLst>
          </a:custGeom>
          <a:solidFill>
            <a:srgbClr val="0000FF"/>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Rectangle 355">
            <a:extLst>
              <a:ext uri="{FF2B5EF4-FFF2-40B4-BE49-F238E27FC236}">
                <a16:creationId xmlns:a16="http://schemas.microsoft.com/office/drawing/2014/main" id="{8E1710C9-B102-46AE-8096-23EA46E7C013}"/>
              </a:ext>
            </a:extLst>
          </p:cNvPr>
          <p:cNvSpPr>
            <a:spLocks noChangeArrowheads="1"/>
          </p:cNvSpPr>
          <p:nvPr/>
        </p:nvSpPr>
        <p:spPr bwMode="auto">
          <a:xfrm>
            <a:off x="11144073" y="4382140"/>
            <a:ext cx="127000" cy="952500"/>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356">
            <a:extLst>
              <a:ext uri="{FF2B5EF4-FFF2-40B4-BE49-F238E27FC236}">
                <a16:creationId xmlns:a16="http://schemas.microsoft.com/office/drawing/2014/main" id="{4811E29F-1F7A-4D7E-9AA2-4112E83EFCA7}"/>
              </a:ext>
            </a:extLst>
          </p:cNvPr>
          <p:cNvSpPr>
            <a:spLocks/>
          </p:cNvSpPr>
          <p:nvPr/>
        </p:nvSpPr>
        <p:spPr bwMode="auto">
          <a:xfrm flipV="1">
            <a:off x="11144073" y="4382140"/>
            <a:ext cx="127000" cy="952500"/>
          </a:xfrm>
          <a:custGeom>
            <a:avLst/>
            <a:gdLst/>
            <a:ahLst/>
            <a:cxnLst>
              <a:cxn ang="0">
                <a:pos x="152" y="0"/>
              </a:cxn>
              <a:cxn ang="0">
                <a:pos x="152" y="1132"/>
              </a:cxn>
              <a:cxn ang="0">
                <a:pos x="0" y="1132"/>
              </a:cxn>
              <a:cxn ang="0">
                <a:pos x="0" y="0"/>
              </a:cxn>
            </a:cxnLst>
            <a:rect l="0" t="0" r="r" b="b"/>
            <a:pathLst>
              <a:path w="152" h="1132">
                <a:moveTo>
                  <a:pt x="152" y="0"/>
                </a:moveTo>
                <a:lnTo>
                  <a:pt x="152" y="1132"/>
                </a:lnTo>
                <a:lnTo>
                  <a:pt x="0" y="1132"/>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Rectangle 357">
            <a:extLst>
              <a:ext uri="{FF2B5EF4-FFF2-40B4-BE49-F238E27FC236}">
                <a16:creationId xmlns:a16="http://schemas.microsoft.com/office/drawing/2014/main" id="{FBCBE6C4-B9E5-4AE8-B00D-D0DE20CE21C9}"/>
              </a:ext>
            </a:extLst>
          </p:cNvPr>
          <p:cNvSpPr>
            <a:spLocks noChangeArrowheads="1"/>
          </p:cNvSpPr>
          <p:nvPr/>
        </p:nvSpPr>
        <p:spPr bwMode="auto">
          <a:xfrm>
            <a:off x="11356798" y="3010540"/>
            <a:ext cx="127000" cy="1887538"/>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358">
            <a:extLst>
              <a:ext uri="{FF2B5EF4-FFF2-40B4-BE49-F238E27FC236}">
                <a16:creationId xmlns:a16="http://schemas.microsoft.com/office/drawing/2014/main" id="{D45BF644-C8FA-4929-A883-A80692926E0E}"/>
              </a:ext>
            </a:extLst>
          </p:cNvPr>
          <p:cNvSpPr>
            <a:spLocks/>
          </p:cNvSpPr>
          <p:nvPr/>
        </p:nvSpPr>
        <p:spPr bwMode="auto">
          <a:xfrm flipV="1">
            <a:off x="11356798" y="3010540"/>
            <a:ext cx="127000" cy="1887538"/>
          </a:xfrm>
          <a:custGeom>
            <a:avLst/>
            <a:gdLst/>
            <a:ahLst/>
            <a:cxnLst>
              <a:cxn ang="0">
                <a:pos x="152" y="0"/>
              </a:cxn>
              <a:cxn ang="0">
                <a:pos x="152" y="2243"/>
              </a:cxn>
              <a:cxn ang="0">
                <a:pos x="0" y="2243"/>
              </a:cxn>
              <a:cxn ang="0">
                <a:pos x="0" y="0"/>
              </a:cxn>
            </a:cxnLst>
            <a:rect l="0" t="0" r="r" b="b"/>
            <a:pathLst>
              <a:path w="152" h="2243">
                <a:moveTo>
                  <a:pt x="152" y="0"/>
                </a:moveTo>
                <a:lnTo>
                  <a:pt x="152" y="2243"/>
                </a:lnTo>
                <a:lnTo>
                  <a:pt x="0" y="2243"/>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Rectangle 359">
            <a:extLst>
              <a:ext uri="{FF2B5EF4-FFF2-40B4-BE49-F238E27FC236}">
                <a16:creationId xmlns:a16="http://schemas.microsoft.com/office/drawing/2014/main" id="{08952290-98B8-456C-9445-2325959DEB41}"/>
              </a:ext>
            </a:extLst>
          </p:cNvPr>
          <p:cNvSpPr>
            <a:spLocks noChangeArrowheads="1"/>
          </p:cNvSpPr>
          <p:nvPr/>
        </p:nvSpPr>
        <p:spPr bwMode="auto">
          <a:xfrm>
            <a:off x="11569523" y="1569091"/>
            <a:ext cx="128588" cy="3827463"/>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360">
            <a:extLst>
              <a:ext uri="{FF2B5EF4-FFF2-40B4-BE49-F238E27FC236}">
                <a16:creationId xmlns:a16="http://schemas.microsoft.com/office/drawing/2014/main" id="{C9EE88C7-C27F-4309-B866-A3F60CBE9774}"/>
              </a:ext>
            </a:extLst>
          </p:cNvPr>
          <p:cNvSpPr>
            <a:spLocks/>
          </p:cNvSpPr>
          <p:nvPr/>
        </p:nvSpPr>
        <p:spPr bwMode="auto">
          <a:xfrm flipV="1">
            <a:off x="11569523" y="1569091"/>
            <a:ext cx="128588" cy="3827463"/>
          </a:xfrm>
          <a:custGeom>
            <a:avLst/>
            <a:gdLst/>
            <a:ahLst/>
            <a:cxnLst>
              <a:cxn ang="0">
                <a:pos x="153" y="0"/>
              </a:cxn>
              <a:cxn ang="0">
                <a:pos x="153" y="4548"/>
              </a:cxn>
              <a:cxn ang="0">
                <a:pos x="0" y="4548"/>
              </a:cxn>
              <a:cxn ang="0">
                <a:pos x="0" y="0"/>
              </a:cxn>
            </a:cxnLst>
            <a:rect l="0" t="0" r="r" b="b"/>
            <a:pathLst>
              <a:path w="153" h="4548">
                <a:moveTo>
                  <a:pt x="153" y="0"/>
                </a:moveTo>
                <a:lnTo>
                  <a:pt x="153" y="4548"/>
                </a:lnTo>
                <a:lnTo>
                  <a:pt x="0" y="4548"/>
                </a:lnTo>
                <a:lnTo>
                  <a:pt x="0" y="0"/>
                </a:lnTo>
              </a:path>
            </a:pathLst>
          </a:cu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Line 361">
            <a:extLst>
              <a:ext uri="{FF2B5EF4-FFF2-40B4-BE49-F238E27FC236}">
                <a16:creationId xmlns:a16="http://schemas.microsoft.com/office/drawing/2014/main" id="{3084EC00-30D4-4EB5-8FE9-78D38EF5054D}"/>
              </a:ext>
            </a:extLst>
          </p:cNvPr>
          <p:cNvSpPr>
            <a:spLocks noChangeShapeType="1"/>
          </p:cNvSpPr>
          <p:nvPr/>
        </p:nvSpPr>
        <p:spPr bwMode="auto">
          <a:xfrm>
            <a:off x="4378148" y="5736277"/>
            <a:ext cx="7469188" cy="1588"/>
          </a:xfrm>
          <a:prstGeom prst="line">
            <a:avLst/>
          </a:prstGeom>
          <a:no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Rectangle 362">
            <a:extLst>
              <a:ext uri="{FF2B5EF4-FFF2-40B4-BE49-F238E27FC236}">
                <a16:creationId xmlns:a16="http://schemas.microsoft.com/office/drawing/2014/main" id="{495E4AEC-3924-43C5-BC57-D1AF383B6DF1}"/>
              </a:ext>
            </a:extLst>
          </p:cNvPr>
          <p:cNvSpPr>
            <a:spLocks noChangeArrowheads="1"/>
          </p:cNvSpPr>
          <p:nvPr/>
        </p:nvSpPr>
        <p:spPr bwMode="auto">
          <a:xfrm>
            <a:off x="4500387" y="665803"/>
            <a:ext cx="2386013" cy="1636713"/>
          </a:xfrm>
          <a:prstGeom prst="rect">
            <a:avLst/>
          </a:prstGeom>
          <a:solidFill>
            <a:srgbClr val="FFFFFF"/>
          </a:solid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7" name="Rectangle 363">
            <a:extLst>
              <a:ext uri="{FF2B5EF4-FFF2-40B4-BE49-F238E27FC236}">
                <a16:creationId xmlns:a16="http://schemas.microsoft.com/office/drawing/2014/main" id="{808A490C-F470-4EC1-A2FB-16C72124686D}"/>
              </a:ext>
            </a:extLst>
          </p:cNvPr>
          <p:cNvSpPr>
            <a:spLocks noChangeArrowheads="1"/>
          </p:cNvSpPr>
          <p:nvPr/>
        </p:nvSpPr>
        <p:spPr bwMode="auto">
          <a:xfrm>
            <a:off x="5167136" y="748353"/>
            <a:ext cx="1311256"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600">
                <a:solidFill>
                  <a:srgbClr val="000000"/>
                </a:solidFill>
                <a:latin typeface="Arial" pitchFamily="34" charset="0"/>
              </a:rPr>
              <a:t>Northern Pike </a:t>
            </a:r>
            <a:endParaRPr lang="en-US">
              <a:latin typeface="Arial" pitchFamily="34" charset="0"/>
            </a:endParaRPr>
          </a:p>
        </p:txBody>
      </p:sp>
      <p:sp>
        <p:nvSpPr>
          <p:cNvPr id="738" name="Rectangle 364">
            <a:extLst>
              <a:ext uri="{FF2B5EF4-FFF2-40B4-BE49-F238E27FC236}">
                <a16:creationId xmlns:a16="http://schemas.microsoft.com/office/drawing/2014/main" id="{DF5EA508-6035-4276-9730-D6A24566BAE3}"/>
              </a:ext>
            </a:extLst>
          </p:cNvPr>
          <p:cNvSpPr>
            <a:spLocks noChangeArrowheads="1"/>
          </p:cNvSpPr>
          <p:nvPr/>
        </p:nvSpPr>
        <p:spPr bwMode="auto">
          <a:xfrm>
            <a:off x="4584523" y="789628"/>
            <a:ext cx="425450" cy="15081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9" name="Rectangle 365">
            <a:extLst>
              <a:ext uri="{FF2B5EF4-FFF2-40B4-BE49-F238E27FC236}">
                <a16:creationId xmlns:a16="http://schemas.microsoft.com/office/drawing/2014/main" id="{BA423671-9FDE-4447-8067-AAC56E885C24}"/>
              </a:ext>
            </a:extLst>
          </p:cNvPr>
          <p:cNvSpPr>
            <a:spLocks noChangeArrowheads="1"/>
          </p:cNvSpPr>
          <p:nvPr/>
        </p:nvSpPr>
        <p:spPr bwMode="auto">
          <a:xfrm>
            <a:off x="4584523" y="789628"/>
            <a:ext cx="425450" cy="15081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0" name="Rectangle 366">
            <a:extLst>
              <a:ext uri="{FF2B5EF4-FFF2-40B4-BE49-F238E27FC236}">
                <a16:creationId xmlns:a16="http://schemas.microsoft.com/office/drawing/2014/main" id="{6560DF13-9F62-42B1-B9DC-B61E28470626}"/>
              </a:ext>
            </a:extLst>
          </p:cNvPr>
          <p:cNvSpPr>
            <a:spLocks noChangeArrowheads="1"/>
          </p:cNvSpPr>
          <p:nvPr/>
        </p:nvSpPr>
        <p:spPr bwMode="auto">
          <a:xfrm>
            <a:off x="5167136" y="996003"/>
            <a:ext cx="123309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600">
                <a:solidFill>
                  <a:srgbClr val="000000"/>
                </a:solidFill>
                <a:latin typeface="Arial" pitchFamily="34" charset="0"/>
              </a:rPr>
              <a:t>Yellow Perch </a:t>
            </a:r>
            <a:endParaRPr lang="en-US">
              <a:latin typeface="Arial" pitchFamily="34" charset="0"/>
            </a:endParaRPr>
          </a:p>
        </p:txBody>
      </p:sp>
      <p:sp>
        <p:nvSpPr>
          <p:cNvPr id="741" name="Rectangle 367">
            <a:extLst>
              <a:ext uri="{FF2B5EF4-FFF2-40B4-BE49-F238E27FC236}">
                <a16:creationId xmlns:a16="http://schemas.microsoft.com/office/drawing/2014/main" id="{3D98F695-DB84-43CE-9B90-1953433DDBDB}"/>
              </a:ext>
            </a:extLst>
          </p:cNvPr>
          <p:cNvSpPr>
            <a:spLocks noChangeArrowheads="1"/>
          </p:cNvSpPr>
          <p:nvPr/>
        </p:nvSpPr>
        <p:spPr bwMode="auto">
          <a:xfrm>
            <a:off x="4584523" y="1037278"/>
            <a:ext cx="425450" cy="149225"/>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2" name="Rectangle 368">
            <a:extLst>
              <a:ext uri="{FF2B5EF4-FFF2-40B4-BE49-F238E27FC236}">
                <a16:creationId xmlns:a16="http://schemas.microsoft.com/office/drawing/2014/main" id="{88EE7F5F-21C7-49F9-A5FF-C0E0162A4DEB}"/>
              </a:ext>
            </a:extLst>
          </p:cNvPr>
          <p:cNvSpPr>
            <a:spLocks noChangeArrowheads="1"/>
          </p:cNvSpPr>
          <p:nvPr/>
        </p:nvSpPr>
        <p:spPr bwMode="auto">
          <a:xfrm>
            <a:off x="4584523" y="1037278"/>
            <a:ext cx="425450" cy="149225"/>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3" name="Rectangle 369">
            <a:extLst>
              <a:ext uri="{FF2B5EF4-FFF2-40B4-BE49-F238E27FC236}">
                <a16:creationId xmlns:a16="http://schemas.microsoft.com/office/drawing/2014/main" id="{A0BE5CCD-74B2-4B5F-9E03-4D3AA66C61C2}"/>
              </a:ext>
            </a:extLst>
          </p:cNvPr>
          <p:cNvSpPr>
            <a:spLocks noChangeArrowheads="1"/>
          </p:cNvSpPr>
          <p:nvPr/>
        </p:nvSpPr>
        <p:spPr bwMode="auto">
          <a:xfrm>
            <a:off x="5167137" y="1243653"/>
            <a:ext cx="899285"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600">
                <a:solidFill>
                  <a:srgbClr val="000000"/>
                </a:solidFill>
                <a:latin typeface="Arial" pitchFamily="34" charset="0"/>
              </a:rPr>
              <a:t>Quillback </a:t>
            </a:r>
            <a:endParaRPr lang="en-US">
              <a:latin typeface="Arial" pitchFamily="34" charset="0"/>
            </a:endParaRPr>
          </a:p>
        </p:txBody>
      </p:sp>
      <p:sp>
        <p:nvSpPr>
          <p:cNvPr id="744" name="Rectangle 370">
            <a:extLst>
              <a:ext uri="{FF2B5EF4-FFF2-40B4-BE49-F238E27FC236}">
                <a16:creationId xmlns:a16="http://schemas.microsoft.com/office/drawing/2014/main" id="{36ADE7B1-C868-467C-9706-382BEF00CAE5}"/>
              </a:ext>
            </a:extLst>
          </p:cNvPr>
          <p:cNvSpPr>
            <a:spLocks noChangeArrowheads="1"/>
          </p:cNvSpPr>
          <p:nvPr/>
        </p:nvSpPr>
        <p:spPr bwMode="auto">
          <a:xfrm>
            <a:off x="4584523" y="1284928"/>
            <a:ext cx="425450" cy="150813"/>
          </a:xfrm>
          <a:prstGeom prst="rect">
            <a:avLst/>
          </a:prstGeom>
          <a:solidFill>
            <a:srgbClr val="00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5" name="Rectangle 371">
            <a:extLst>
              <a:ext uri="{FF2B5EF4-FFF2-40B4-BE49-F238E27FC236}">
                <a16:creationId xmlns:a16="http://schemas.microsoft.com/office/drawing/2014/main" id="{CE920E9E-2923-449E-B3F7-11D169A84466}"/>
              </a:ext>
            </a:extLst>
          </p:cNvPr>
          <p:cNvSpPr>
            <a:spLocks noChangeArrowheads="1"/>
          </p:cNvSpPr>
          <p:nvPr/>
        </p:nvSpPr>
        <p:spPr bwMode="auto">
          <a:xfrm>
            <a:off x="4584523" y="1284928"/>
            <a:ext cx="425450" cy="150813"/>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6" name="Rectangle 372">
            <a:extLst>
              <a:ext uri="{FF2B5EF4-FFF2-40B4-BE49-F238E27FC236}">
                <a16:creationId xmlns:a16="http://schemas.microsoft.com/office/drawing/2014/main" id="{26AF8E4F-5ABA-4B81-903E-789464BF20E1}"/>
              </a:ext>
            </a:extLst>
          </p:cNvPr>
          <p:cNvSpPr>
            <a:spLocks noChangeArrowheads="1"/>
          </p:cNvSpPr>
          <p:nvPr/>
        </p:nvSpPr>
        <p:spPr bwMode="auto">
          <a:xfrm>
            <a:off x="5167136" y="1491303"/>
            <a:ext cx="1277594"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600">
                <a:solidFill>
                  <a:srgbClr val="000000"/>
                </a:solidFill>
                <a:latin typeface="Arial" pitchFamily="34" charset="0"/>
              </a:rPr>
              <a:t>White Sucker </a:t>
            </a:r>
            <a:endParaRPr lang="en-US">
              <a:latin typeface="Arial" pitchFamily="34" charset="0"/>
            </a:endParaRPr>
          </a:p>
        </p:txBody>
      </p:sp>
      <p:sp>
        <p:nvSpPr>
          <p:cNvPr id="747" name="Rectangle 373">
            <a:extLst>
              <a:ext uri="{FF2B5EF4-FFF2-40B4-BE49-F238E27FC236}">
                <a16:creationId xmlns:a16="http://schemas.microsoft.com/office/drawing/2014/main" id="{2ADCC1CA-C59E-4725-938A-3895EEA75B33}"/>
              </a:ext>
            </a:extLst>
          </p:cNvPr>
          <p:cNvSpPr>
            <a:spLocks noChangeArrowheads="1"/>
          </p:cNvSpPr>
          <p:nvPr/>
        </p:nvSpPr>
        <p:spPr bwMode="auto">
          <a:xfrm>
            <a:off x="4584523" y="1534166"/>
            <a:ext cx="425450" cy="149225"/>
          </a:xfrm>
          <a:prstGeom prst="rect">
            <a:avLst/>
          </a:prstGeom>
          <a:solidFill>
            <a:srgbClr val="FFFF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8" name="Rectangle 374">
            <a:extLst>
              <a:ext uri="{FF2B5EF4-FFF2-40B4-BE49-F238E27FC236}">
                <a16:creationId xmlns:a16="http://schemas.microsoft.com/office/drawing/2014/main" id="{7F7223DD-F8E7-4714-9461-E3E31DEAD978}"/>
              </a:ext>
            </a:extLst>
          </p:cNvPr>
          <p:cNvSpPr>
            <a:spLocks noChangeArrowheads="1"/>
          </p:cNvSpPr>
          <p:nvPr/>
        </p:nvSpPr>
        <p:spPr bwMode="auto">
          <a:xfrm>
            <a:off x="4584523" y="1534166"/>
            <a:ext cx="425450" cy="149225"/>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9" name="Rectangle 375">
            <a:extLst>
              <a:ext uri="{FF2B5EF4-FFF2-40B4-BE49-F238E27FC236}">
                <a16:creationId xmlns:a16="http://schemas.microsoft.com/office/drawing/2014/main" id="{735CD766-CB34-4D25-AE1B-A498EDFDAA32}"/>
              </a:ext>
            </a:extLst>
          </p:cNvPr>
          <p:cNvSpPr>
            <a:spLocks noChangeArrowheads="1"/>
          </p:cNvSpPr>
          <p:nvPr/>
        </p:nvSpPr>
        <p:spPr bwMode="auto">
          <a:xfrm>
            <a:off x="5167137" y="1738953"/>
            <a:ext cx="1391407"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600">
                <a:solidFill>
                  <a:srgbClr val="000000"/>
                </a:solidFill>
                <a:latin typeface="Arial" pitchFamily="34" charset="0"/>
              </a:rPr>
              <a:t>Common Carp </a:t>
            </a:r>
            <a:endParaRPr lang="en-US">
              <a:latin typeface="Arial" pitchFamily="34" charset="0"/>
            </a:endParaRPr>
          </a:p>
        </p:txBody>
      </p:sp>
      <p:sp>
        <p:nvSpPr>
          <p:cNvPr id="750" name="Rectangle 376">
            <a:extLst>
              <a:ext uri="{FF2B5EF4-FFF2-40B4-BE49-F238E27FC236}">
                <a16:creationId xmlns:a16="http://schemas.microsoft.com/office/drawing/2014/main" id="{E1E2F842-7EC7-4128-9CDB-862BD7DECDCF}"/>
              </a:ext>
            </a:extLst>
          </p:cNvPr>
          <p:cNvSpPr>
            <a:spLocks noChangeArrowheads="1"/>
          </p:cNvSpPr>
          <p:nvPr/>
        </p:nvSpPr>
        <p:spPr bwMode="auto">
          <a:xfrm>
            <a:off x="4584523" y="1781816"/>
            <a:ext cx="425450" cy="149225"/>
          </a:xfrm>
          <a:prstGeom prst="rect">
            <a:avLst/>
          </a:prstGeom>
          <a:solidFill>
            <a:srgbClr val="FF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1" name="Rectangle 377">
            <a:extLst>
              <a:ext uri="{FF2B5EF4-FFF2-40B4-BE49-F238E27FC236}">
                <a16:creationId xmlns:a16="http://schemas.microsoft.com/office/drawing/2014/main" id="{F47FD7B1-3DC8-4E88-91CF-05AD86F39B38}"/>
              </a:ext>
            </a:extLst>
          </p:cNvPr>
          <p:cNvSpPr>
            <a:spLocks noChangeArrowheads="1"/>
          </p:cNvSpPr>
          <p:nvPr/>
        </p:nvSpPr>
        <p:spPr bwMode="auto">
          <a:xfrm>
            <a:off x="4584523" y="1781816"/>
            <a:ext cx="425450" cy="149225"/>
          </a:xfrm>
          <a:prstGeom prst="rect">
            <a:avLst/>
          </a:prstGeom>
          <a:noFill/>
          <a:ln w="1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2" name="Rectangle 378">
            <a:extLst>
              <a:ext uri="{FF2B5EF4-FFF2-40B4-BE49-F238E27FC236}">
                <a16:creationId xmlns:a16="http://schemas.microsoft.com/office/drawing/2014/main" id="{A0690D21-2A4F-47B2-A456-8B532E47BFCF}"/>
              </a:ext>
            </a:extLst>
          </p:cNvPr>
          <p:cNvSpPr>
            <a:spLocks noChangeArrowheads="1"/>
          </p:cNvSpPr>
          <p:nvPr/>
        </p:nvSpPr>
        <p:spPr bwMode="auto">
          <a:xfrm>
            <a:off x="5167137" y="1988191"/>
            <a:ext cx="1643079"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1600">
                <a:solidFill>
                  <a:srgbClr val="000000"/>
                </a:solidFill>
                <a:latin typeface="Arial" pitchFamily="34" charset="0"/>
              </a:rPr>
              <a:t>Freshwater Drum </a:t>
            </a:r>
            <a:endParaRPr lang="en-US">
              <a:latin typeface="Arial" pitchFamily="34" charset="0"/>
            </a:endParaRPr>
          </a:p>
        </p:txBody>
      </p:sp>
      <p:sp>
        <p:nvSpPr>
          <p:cNvPr id="753" name="Rectangle 379">
            <a:extLst>
              <a:ext uri="{FF2B5EF4-FFF2-40B4-BE49-F238E27FC236}">
                <a16:creationId xmlns:a16="http://schemas.microsoft.com/office/drawing/2014/main" id="{6C6702F1-C213-4303-B61C-90759941FA8F}"/>
              </a:ext>
            </a:extLst>
          </p:cNvPr>
          <p:cNvSpPr>
            <a:spLocks noChangeArrowheads="1"/>
          </p:cNvSpPr>
          <p:nvPr/>
        </p:nvSpPr>
        <p:spPr bwMode="auto">
          <a:xfrm>
            <a:off x="4584523" y="2029466"/>
            <a:ext cx="425450" cy="149225"/>
          </a:xfrm>
          <a:prstGeom prst="rect">
            <a:avLst/>
          </a:prstGeom>
          <a:solidFill>
            <a:srgbClr val="0000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4" name="TextBox 753">
            <a:extLst>
              <a:ext uri="{FF2B5EF4-FFF2-40B4-BE49-F238E27FC236}">
                <a16:creationId xmlns:a16="http://schemas.microsoft.com/office/drawing/2014/main" id="{F0373198-9D67-4DD2-AA00-365AFAF9B2FC}"/>
              </a:ext>
            </a:extLst>
          </p:cNvPr>
          <p:cNvSpPr txBox="1"/>
          <p:nvPr/>
        </p:nvSpPr>
        <p:spPr>
          <a:xfrm>
            <a:off x="5530760" y="6014258"/>
            <a:ext cx="699230" cy="400110"/>
          </a:xfrm>
          <a:prstGeom prst="rect">
            <a:avLst/>
          </a:prstGeom>
          <a:noFill/>
        </p:spPr>
        <p:txBody>
          <a:bodyPr wrap="none" rtlCol="0">
            <a:spAutoFit/>
          </a:bodyPr>
          <a:lstStyle/>
          <a:p>
            <a:r>
              <a:rPr lang="en-US" sz="2000" dirty="0">
                <a:latin typeface="Arial" pitchFamily="34" charset="0"/>
                <a:cs typeface="Arial" pitchFamily="34" charset="0"/>
              </a:rPr>
              <a:t>April</a:t>
            </a:r>
          </a:p>
        </p:txBody>
      </p:sp>
      <p:sp>
        <p:nvSpPr>
          <p:cNvPr id="755" name="TextBox 754">
            <a:extLst>
              <a:ext uri="{FF2B5EF4-FFF2-40B4-BE49-F238E27FC236}">
                <a16:creationId xmlns:a16="http://schemas.microsoft.com/office/drawing/2014/main" id="{94743119-C97C-42C4-B1B1-461432520D5C}"/>
              </a:ext>
            </a:extLst>
          </p:cNvPr>
          <p:cNvSpPr txBox="1"/>
          <p:nvPr/>
        </p:nvSpPr>
        <p:spPr>
          <a:xfrm>
            <a:off x="9071635" y="5988659"/>
            <a:ext cx="668773" cy="400110"/>
          </a:xfrm>
          <a:prstGeom prst="rect">
            <a:avLst/>
          </a:prstGeom>
          <a:noFill/>
        </p:spPr>
        <p:txBody>
          <a:bodyPr wrap="none" rtlCol="0">
            <a:spAutoFit/>
          </a:bodyPr>
          <a:lstStyle/>
          <a:p>
            <a:r>
              <a:rPr lang="en-US" sz="2000" dirty="0">
                <a:latin typeface="Arial" pitchFamily="34" charset="0"/>
                <a:cs typeface="Arial" pitchFamily="34" charset="0"/>
              </a:rPr>
              <a:t>May</a:t>
            </a:r>
          </a:p>
        </p:txBody>
      </p:sp>
      <p:sp>
        <p:nvSpPr>
          <p:cNvPr id="756" name="Rectangle 9">
            <a:extLst>
              <a:ext uri="{FF2B5EF4-FFF2-40B4-BE49-F238E27FC236}">
                <a16:creationId xmlns:a16="http://schemas.microsoft.com/office/drawing/2014/main" id="{8E7E8D25-EF6C-4C77-97D6-6F6F41F793D4}"/>
              </a:ext>
            </a:extLst>
          </p:cNvPr>
          <p:cNvSpPr>
            <a:spLocks noChangeArrowheads="1"/>
          </p:cNvSpPr>
          <p:nvPr/>
        </p:nvSpPr>
        <p:spPr bwMode="auto">
          <a:xfrm>
            <a:off x="6773686" y="118114"/>
            <a:ext cx="2669000" cy="3385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400" fontAlgn="base">
              <a:spcBef>
                <a:spcPct val="0"/>
              </a:spcBef>
              <a:spcAft>
                <a:spcPct val="0"/>
              </a:spcAft>
            </a:pPr>
            <a:r>
              <a:rPr lang="en-US" sz="2200" dirty="0">
                <a:solidFill>
                  <a:srgbClr val="000000"/>
                </a:solidFill>
                <a:latin typeface="Arial" pitchFamily="34" charset="0"/>
              </a:rPr>
              <a:t>Delta Channel - 2010</a:t>
            </a:r>
            <a:endParaRPr lang="en-US" dirty="0">
              <a:latin typeface="Arial" pitchFamily="34" charset="0"/>
            </a:endParaRPr>
          </a:p>
        </p:txBody>
      </p:sp>
      <p:grpSp>
        <p:nvGrpSpPr>
          <p:cNvPr id="757" name="Group 380">
            <a:extLst>
              <a:ext uri="{FF2B5EF4-FFF2-40B4-BE49-F238E27FC236}">
                <a16:creationId xmlns:a16="http://schemas.microsoft.com/office/drawing/2014/main" id="{029E1BDB-43C6-4AD1-9BA5-1C604FAB496E}"/>
              </a:ext>
            </a:extLst>
          </p:cNvPr>
          <p:cNvGrpSpPr/>
          <p:nvPr/>
        </p:nvGrpSpPr>
        <p:grpSpPr>
          <a:xfrm>
            <a:off x="7647759" y="2023114"/>
            <a:ext cx="1143000" cy="1219200"/>
            <a:chOff x="3657600" y="2667000"/>
            <a:chExt cx="1143000" cy="1219200"/>
          </a:xfrm>
        </p:grpSpPr>
        <p:cxnSp>
          <p:nvCxnSpPr>
            <p:cNvPr id="758" name="Straight Arrow Connector 757">
              <a:extLst>
                <a:ext uri="{FF2B5EF4-FFF2-40B4-BE49-F238E27FC236}">
                  <a16:creationId xmlns:a16="http://schemas.microsoft.com/office/drawing/2014/main" id="{BD7AFEF5-D0C0-4571-8B10-2275A76BB100}"/>
                </a:ext>
              </a:extLst>
            </p:cNvPr>
            <p:cNvCxnSpPr/>
            <p:nvPr/>
          </p:nvCxnSpPr>
          <p:spPr>
            <a:xfrm rot="5400000" flipH="1" flipV="1">
              <a:off x="3810000" y="3466306"/>
              <a:ext cx="838200" cy="1588"/>
            </a:xfrm>
            <a:prstGeom prst="straightConnector1">
              <a:avLst/>
            </a:prstGeom>
            <a:ln w="38100">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759" name="TextBox 758">
              <a:extLst>
                <a:ext uri="{FF2B5EF4-FFF2-40B4-BE49-F238E27FC236}">
                  <a16:creationId xmlns:a16="http://schemas.microsoft.com/office/drawing/2014/main" id="{5193071E-3209-450B-A229-CBC369D73168}"/>
                </a:ext>
              </a:extLst>
            </p:cNvPr>
            <p:cNvSpPr txBox="1"/>
            <p:nvPr/>
          </p:nvSpPr>
          <p:spPr>
            <a:xfrm>
              <a:off x="3657600" y="2667000"/>
              <a:ext cx="1143000" cy="400110"/>
            </a:xfrm>
            <a:prstGeom prst="rect">
              <a:avLst/>
            </a:prstGeom>
            <a:noFill/>
          </p:spPr>
          <p:txBody>
            <a:bodyPr wrap="square" rtlCol="0">
              <a:spAutoFit/>
            </a:bodyPr>
            <a:lstStyle/>
            <a:p>
              <a:pPr algn="ctr"/>
              <a:r>
                <a:rPr lang="en-CA" sz="1000" dirty="0">
                  <a:latin typeface="Calibri" panose="020F0502020204030204" pitchFamily="34" charset="0"/>
                </a:rPr>
                <a:t>25 Days after ice off channel</a:t>
              </a:r>
            </a:p>
          </p:txBody>
        </p:sp>
      </p:grpSp>
    </p:spTree>
    <p:extLst>
      <p:ext uri="{BB962C8B-B14F-4D97-AF65-F5344CB8AC3E}">
        <p14:creationId xmlns:p14="http://schemas.microsoft.com/office/powerpoint/2010/main" val="1244293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DAE9-66D7-44CB-8260-59826ECCFE39}"/>
              </a:ext>
            </a:extLst>
          </p:cNvPr>
          <p:cNvSpPr>
            <a:spLocks noGrp="1"/>
          </p:cNvSpPr>
          <p:nvPr>
            <p:ph type="title"/>
          </p:nvPr>
        </p:nvSpPr>
        <p:spPr>
          <a:xfrm>
            <a:off x="1097316" y="118114"/>
            <a:ext cx="1849968" cy="1450757"/>
          </a:xfrm>
        </p:spPr>
        <p:txBody>
          <a:bodyPr/>
          <a:lstStyle/>
          <a:p>
            <a:r>
              <a:rPr lang="en-US" b="1" dirty="0">
                <a:solidFill>
                  <a:srgbClr val="1B5337"/>
                </a:solidFill>
                <a:latin typeface="Aleo" panose="020F0502020204030203" pitchFamily="34" charset="0"/>
              </a:rPr>
              <a:t>Size</a:t>
            </a:r>
            <a:endParaRPr lang="en-CA" dirty="0"/>
          </a:p>
        </p:txBody>
      </p:sp>
      <p:sp>
        <p:nvSpPr>
          <p:cNvPr id="4" name="TextBox 3">
            <a:extLst>
              <a:ext uri="{FF2B5EF4-FFF2-40B4-BE49-F238E27FC236}">
                <a16:creationId xmlns:a16="http://schemas.microsoft.com/office/drawing/2014/main" id="{8F5305C1-8361-4F14-96C1-1378C1078F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760" name="Picture 2">
            <a:extLst>
              <a:ext uri="{FF2B5EF4-FFF2-40B4-BE49-F238E27FC236}">
                <a16:creationId xmlns:a16="http://schemas.microsoft.com/office/drawing/2014/main" id="{73B7D596-4F7D-43F4-BBEC-7D67351F1CF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6014" y="305453"/>
            <a:ext cx="7926386" cy="587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865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C140-00A5-4D31-80B1-468C554DF836}"/>
              </a:ext>
            </a:extLst>
          </p:cNvPr>
          <p:cNvSpPr>
            <a:spLocks noGrp="1"/>
          </p:cNvSpPr>
          <p:nvPr>
            <p:ph type="title"/>
          </p:nvPr>
        </p:nvSpPr>
        <p:spPr/>
        <p:txBody>
          <a:bodyPr/>
          <a:lstStyle/>
          <a:p>
            <a:pPr algn="ctr"/>
            <a:r>
              <a:rPr lang="en-US" b="1" dirty="0">
                <a:solidFill>
                  <a:srgbClr val="1B5337"/>
                </a:solidFill>
                <a:latin typeface="+mn-lt"/>
              </a:rPr>
              <a:t>How would you get rid of Common Carp in Delta Marsh?</a:t>
            </a:r>
            <a:endParaRPr lang="en-CA" b="1" dirty="0">
              <a:solidFill>
                <a:srgbClr val="1B5337"/>
              </a:solidFill>
              <a:latin typeface="+mn-lt"/>
            </a:endParaRPr>
          </a:p>
        </p:txBody>
      </p:sp>
      <p:sp>
        <p:nvSpPr>
          <p:cNvPr id="3" name="Text Placeholder 2">
            <a:extLst>
              <a:ext uri="{FF2B5EF4-FFF2-40B4-BE49-F238E27FC236}">
                <a16:creationId xmlns:a16="http://schemas.microsoft.com/office/drawing/2014/main" id="{AE69CC06-EE81-46C1-A27B-9BF4ACB95D6B}"/>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411646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7825" y="2726483"/>
            <a:ext cx="9954201" cy="1200329"/>
          </a:xfrm>
          <a:prstGeom prst="rect">
            <a:avLst/>
          </a:prstGeom>
          <a:noFill/>
        </p:spPr>
        <p:txBody>
          <a:bodyPr wrap="square" rtlCol="0">
            <a:spAutoFit/>
          </a:bodyPr>
          <a:lstStyle/>
          <a:p>
            <a:r>
              <a:rPr lang="en-CA" sz="2400" dirty="0">
                <a:solidFill>
                  <a:schemeClr val="accent3">
                    <a:lumMod val="50000"/>
                  </a:schemeClr>
                </a:solidFill>
              </a:rPr>
              <a:t>A</a:t>
            </a:r>
            <a:r>
              <a:rPr lang="en-CA" sz="2400" b="1" dirty="0">
                <a:solidFill>
                  <a:schemeClr val="accent3">
                    <a:lumMod val="50000"/>
                  </a:schemeClr>
                </a:solidFill>
              </a:rPr>
              <a:t> wetland </a:t>
            </a:r>
            <a:r>
              <a:rPr lang="en-CA" sz="2400" dirty="0">
                <a:solidFill>
                  <a:schemeClr val="accent3">
                    <a:lumMod val="50000"/>
                  </a:schemeClr>
                </a:solidFill>
              </a:rPr>
              <a:t>is</a:t>
            </a:r>
            <a:r>
              <a:rPr lang="en-CA" sz="2400" b="1" dirty="0">
                <a:solidFill>
                  <a:schemeClr val="accent3">
                    <a:lumMod val="50000"/>
                  </a:schemeClr>
                </a:solidFill>
              </a:rPr>
              <a:t> </a:t>
            </a:r>
            <a:r>
              <a:rPr lang="en-CA" sz="2400" dirty="0">
                <a:solidFill>
                  <a:schemeClr val="accent3">
                    <a:lumMod val="50000"/>
                  </a:schemeClr>
                </a:solidFill>
              </a:rPr>
              <a:t>an area of land that is permanently or periodically saturated with water. The water can only be 2 metres or less in depth, due to the water-loving plants that grow in and around the water. </a:t>
            </a:r>
          </a:p>
        </p:txBody>
      </p:sp>
      <p:sp>
        <p:nvSpPr>
          <p:cNvPr id="7" name="TextBox 6"/>
          <p:cNvSpPr txBox="1"/>
          <p:nvPr/>
        </p:nvSpPr>
        <p:spPr>
          <a:xfrm>
            <a:off x="1097280" y="3947596"/>
            <a:ext cx="3306724" cy="523220"/>
          </a:xfrm>
          <a:prstGeom prst="rect">
            <a:avLst/>
          </a:prstGeom>
          <a:noFill/>
        </p:spPr>
        <p:txBody>
          <a:bodyPr wrap="square" rtlCol="0">
            <a:spAutoFit/>
          </a:bodyPr>
          <a:lstStyle/>
          <a:p>
            <a:r>
              <a:rPr lang="en-CA" sz="2800" b="1" dirty="0">
                <a:solidFill>
                  <a:schemeClr val="tx1">
                    <a:lumMod val="75000"/>
                    <a:lumOff val="25000"/>
                  </a:schemeClr>
                </a:solidFill>
              </a:rPr>
              <a:t>Types of Wetlands:</a:t>
            </a:r>
          </a:p>
        </p:txBody>
      </p:sp>
      <p:grpSp>
        <p:nvGrpSpPr>
          <p:cNvPr id="8" name="Group 7"/>
          <p:cNvGrpSpPr/>
          <p:nvPr/>
        </p:nvGrpSpPr>
        <p:grpSpPr>
          <a:xfrm>
            <a:off x="5385382" y="4470816"/>
            <a:ext cx="1303989" cy="1621217"/>
            <a:chOff x="5549871" y="4475004"/>
            <a:chExt cx="1303989" cy="1621217"/>
          </a:xfrm>
        </p:grpSpPr>
        <p:sp>
          <p:nvSpPr>
            <p:cNvPr id="9" name="Rectangle 8"/>
            <p:cNvSpPr/>
            <p:nvPr/>
          </p:nvSpPr>
          <p:spPr>
            <a:xfrm>
              <a:off x="5776823" y="5726889"/>
              <a:ext cx="885371" cy="369332"/>
            </a:xfrm>
            <a:prstGeom prst="rect">
              <a:avLst/>
            </a:prstGeom>
          </p:spPr>
          <p:txBody>
            <a:bodyPr wrap="none">
              <a:spAutoFit/>
            </a:bodyPr>
            <a:lstStyle/>
            <a:p>
              <a:r>
                <a:rPr lang="en-CA" b="1" dirty="0">
                  <a:solidFill>
                    <a:schemeClr val="tx1">
                      <a:lumMod val="75000"/>
                      <a:lumOff val="25000"/>
                    </a:schemeClr>
                  </a:solidFill>
                </a:rPr>
                <a:t>Swamp</a:t>
              </a:r>
            </a:p>
          </p:txBody>
        </p:sp>
        <p:sp>
          <p:nvSpPr>
            <p:cNvPr id="10" name="Oval 9"/>
            <p:cNvSpPr/>
            <p:nvPr/>
          </p:nvSpPr>
          <p:spPr>
            <a:xfrm>
              <a:off x="5549871" y="4475004"/>
              <a:ext cx="1303989" cy="1251885"/>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 name="Group 10"/>
          <p:cNvGrpSpPr/>
          <p:nvPr/>
        </p:nvGrpSpPr>
        <p:grpSpPr>
          <a:xfrm>
            <a:off x="7335400" y="4466774"/>
            <a:ext cx="1303989" cy="1621217"/>
            <a:chOff x="7568318" y="4483377"/>
            <a:chExt cx="1303989" cy="1621217"/>
          </a:xfrm>
        </p:grpSpPr>
        <p:sp>
          <p:nvSpPr>
            <p:cNvPr id="12" name="Rectangle 11"/>
            <p:cNvSpPr/>
            <p:nvPr/>
          </p:nvSpPr>
          <p:spPr>
            <a:xfrm>
              <a:off x="7888987" y="5735262"/>
              <a:ext cx="662650" cy="369332"/>
            </a:xfrm>
            <a:prstGeom prst="rect">
              <a:avLst/>
            </a:prstGeom>
          </p:spPr>
          <p:txBody>
            <a:bodyPr wrap="square">
              <a:spAutoFit/>
            </a:bodyPr>
            <a:lstStyle/>
            <a:p>
              <a:pPr algn="ctr"/>
              <a:r>
                <a:rPr lang="en-CA" b="1" dirty="0">
                  <a:solidFill>
                    <a:schemeClr val="tx1">
                      <a:lumMod val="75000"/>
                      <a:lumOff val="25000"/>
                    </a:schemeClr>
                  </a:solidFill>
                </a:rPr>
                <a:t>Bog</a:t>
              </a:r>
            </a:p>
          </p:txBody>
        </p:sp>
        <p:sp>
          <p:nvSpPr>
            <p:cNvPr id="13" name="Oval 12"/>
            <p:cNvSpPr/>
            <p:nvPr/>
          </p:nvSpPr>
          <p:spPr>
            <a:xfrm>
              <a:off x="7568318" y="4483377"/>
              <a:ext cx="1303989" cy="1251885"/>
            </a:xfrm>
            <a:prstGeom prst="ellipse">
              <a:avLst/>
            </a:prstGeom>
            <a:blipFill dpi="0" rotWithShape="1">
              <a:blip r:embed="rId4"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 name="Group 13"/>
          <p:cNvGrpSpPr/>
          <p:nvPr/>
        </p:nvGrpSpPr>
        <p:grpSpPr>
          <a:xfrm>
            <a:off x="3447668" y="4507457"/>
            <a:ext cx="1303989" cy="1629591"/>
            <a:chOff x="3531424" y="4475003"/>
            <a:chExt cx="1303989" cy="1629591"/>
          </a:xfrm>
        </p:grpSpPr>
        <p:sp>
          <p:nvSpPr>
            <p:cNvPr id="15" name="Rectangle 14"/>
            <p:cNvSpPr/>
            <p:nvPr/>
          </p:nvSpPr>
          <p:spPr>
            <a:xfrm>
              <a:off x="3946270" y="5735262"/>
              <a:ext cx="613687" cy="369332"/>
            </a:xfrm>
            <a:prstGeom prst="rect">
              <a:avLst/>
            </a:prstGeom>
          </p:spPr>
          <p:txBody>
            <a:bodyPr wrap="square">
              <a:spAutoFit/>
            </a:bodyPr>
            <a:lstStyle/>
            <a:p>
              <a:r>
                <a:rPr lang="en-CA" b="1" dirty="0">
                  <a:solidFill>
                    <a:schemeClr val="tx1">
                      <a:lumMod val="75000"/>
                      <a:lumOff val="25000"/>
                    </a:schemeClr>
                  </a:solidFill>
                </a:rPr>
                <a:t>Fen</a:t>
              </a:r>
            </a:p>
          </p:txBody>
        </p:sp>
        <p:sp>
          <p:nvSpPr>
            <p:cNvPr id="16" name="Oval 15"/>
            <p:cNvSpPr/>
            <p:nvPr/>
          </p:nvSpPr>
          <p:spPr>
            <a:xfrm>
              <a:off x="3531424" y="4475003"/>
              <a:ext cx="1303989" cy="1251885"/>
            </a:xfrm>
            <a:prstGeom prst="ellipse">
              <a:avLst/>
            </a:prstGeom>
            <a:blipFill dpi="0" rotWithShape="1">
              <a:blip r:embed="rId5"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 name="Group 16"/>
          <p:cNvGrpSpPr/>
          <p:nvPr/>
        </p:nvGrpSpPr>
        <p:grpSpPr>
          <a:xfrm>
            <a:off x="1251608" y="4537917"/>
            <a:ext cx="1969108" cy="1621217"/>
            <a:chOff x="1259928" y="4475003"/>
            <a:chExt cx="1969108" cy="1621217"/>
          </a:xfrm>
        </p:grpSpPr>
        <p:sp>
          <p:nvSpPr>
            <p:cNvPr id="18" name="TextBox 17"/>
            <p:cNvSpPr txBox="1"/>
            <p:nvPr/>
          </p:nvSpPr>
          <p:spPr>
            <a:xfrm>
              <a:off x="1259928" y="5726888"/>
              <a:ext cx="1969108" cy="369332"/>
            </a:xfrm>
            <a:prstGeom prst="rect">
              <a:avLst/>
            </a:prstGeom>
            <a:noFill/>
          </p:spPr>
          <p:txBody>
            <a:bodyPr wrap="square" rtlCol="0">
              <a:spAutoFit/>
            </a:bodyPr>
            <a:lstStyle/>
            <a:p>
              <a:r>
                <a:rPr lang="en-CA" b="1" dirty="0">
                  <a:solidFill>
                    <a:schemeClr val="tx1">
                      <a:lumMod val="75000"/>
                      <a:lumOff val="25000"/>
                    </a:schemeClr>
                  </a:solidFill>
                </a:rPr>
                <a:t>Freshwater Marsh</a:t>
              </a:r>
            </a:p>
          </p:txBody>
        </p:sp>
        <p:sp>
          <p:nvSpPr>
            <p:cNvPr id="19" name="Oval 18"/>
            <p:cNvSpPr/>
            <p:nvPr/>
          </p:nvSpPr>
          <p:spPr>
            <a:xfrm>
              <a:off x="1512977" y="4475003"/>
              <a:ext cx="1303989" cy="1251885"/>
            </a:xfrm>
            <a:prstGeom prst="ellipse">
              <a:avLst/>
            </a:prstGeom>
            <a:blipFill dpi="0" rotWithShape="1">
              <a:blip r:embed="rId6"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 name="Group 1"/>
          <p:cNvGrpSpPr/>
          <p:nvPr/>
        </p:nvGrpSpPr>
        <p:grpSpPr>
          <a:xfrm>
            <a:off x="8960058" y="4464514"/>
            <a:ext cx="2149050" cy="1623477"/>
            <a:chOff x="8960058" y="4464514"/>
            <a:chExt cx="2149050" cy="1623477"/>
          </a:xfrm>
        </p:grpSpPr>
        <p:sp>
          <p:nvSpPr>
            <p:cNvPr id="21" name="Rectangle 20"/>
            <p:cNvSpPr/>
            <p:nvPr/>
          </p:nvSpPr>
          <p:spPr>
            <a:xfrm>
              <a:off x="8960058" y="5718659"/>
              <a:ext cx="2149050" cy="369332"/>
            </a:xfrm>
            <a:prstGeom prst="rect">
              <a:avLst/>
            </a:prstGeom>
            <a:noFill/>
          </p:spPr>
          <p:txBody>
            <a:bodyPr wrap="none">
              <a:spAutoFit/>
            </a:bodyPr>
            <a:lstStyle/>
            <a:p>
              <a:r>
                <a:rPr lang="en-CA" b="1" dirty="0">
                  <a:solidFill>
                    <a:schemeClr val="tx1">
                      <a:lumMod val="75000"/>
                      <a:lumOff val="25000"/>
                    </a:schemeClr>
                  </a:solidFill>
                </a:rPr>
                <a:t>Shallow Open Water</a:t>
              </a:r>
              <a:endParaRPr lang="en-CA" dirty="0">
                <a:solidFill>
                  <a:schemeClr val="tx1">
                    <a:lumMod val="75000"/>
                    <a:lumOff val="25000"/>
                  </a:schemeClr>
                </a:solidFill>
              </a:endParaRPr>
            </a:p>
          </p:txBody>
        </p:sp>
        <p:sp>
          <p:nvSpPr>
            <p:cNvPr id="22" name="Oval 21"/>
            <p:cNvSpPr/>
            <p:nvPr/>
          </p:nvSpPr>
          <p:spPr>
            <a:xfrm>
              <a:off x="9244166" y="4464514"/>
              <a:ext cx="1303989" cy="1251885"/>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 name="Rectangle 22"/>
          <p:cNvSpPr/>
          <p:nvPr/>
        </p:nvSpPr>
        <p:spPr>
          <a:xfrm>
            <a:off x="1387824" y="1863698"/>
            <a:ext cx="9954201" cy="830997"/>
          </a:xfrm>
          <a:prstGeom prst="rect">
            <a:avLst/>
          </a:prstGeom>
        </p:spPr>
        <p:txBody>
          <a:bodyPr wrap="square">
            <a:spAutoFit/>
          </a:bodyPr>
          <a:lstStyle/>
          <a:p>
            <a:r>
              <a:rPr lang="en-CA" sz="2400" dirty="0">
                <a:solidFill>
                  <a:schemeClr val="accent3">
                    <a:lumMod val="50000"/>
                  </a:schemeClr>
                </a:solidFill>
              </a:rPr>
              <a:t>Wetlands are ecosystems that have specific biotic and abiotic characteristics that make it distinct from other ecosystems. </a:t>
            </a:r>
          </a:p>
        </p:txBody>
      </p:sp>
      <p:sp>
        <p:nvSpPr>
          <p:cNvPr id="24" name="Title 3"/>
          <p:cNvSpPr>
            <a:spLocks noGrp="1"/>
          </p:cNvSpPr>
          <p:nvPr>
            <p:ph type="title"/>
          </p:nvPr>
        </p:nvSpPr>
        <p:spPr>
          <a:xfrm>
            <a:off x="1097280" y="286603"/>
            <a:ext cx="10058400" cy="1450757"/>
          </a:xfrm>
        </p:spPr>
        <p:txBody>
          <a:bodyPr/>
          <a:lstStyle/>
          <a:p>
            <a:r>
              <a:rPr lang="en-CA" b="1" dirty="0">
                <a:solidFill>
                  <a:srgbClr val="1B5337"/>
                </a:solidFill>
                <a:latin typeface="Aleo" panose="020F0502020204030203" pitchFamily="34" charset="0"/>
              </a:rPr>
              <a:t>Wetlands</a:t>
            </a:r>
          </a:p>
        </p:txBody>
      </p:sp>
      <p:sp>
        <p:nvSpPr>
          <p:cNvPr id="25" name="TextBox 24"/>
          <p:cNvSpPr txBox="1"/>
          <p:nvPr/>
        </p:nvSpPr>
        <p:spPr>
          <a:xfrm>
            <a:off x="69116" y="6138042"/>
            <a:ext cx="3378552" cy="184666"/>
          </a:xfrm>
          <a:prstGeom prst="rect">
            <a:avLst/>
          </a:prstGeom>
          <a:noFill/>
        </p:spPr>
        <p:txBody>
          <a:bodyPr wrap="square" rtlCol="0">
            <a:spAutoFit/>
          </a:bodyPr>
          <a:lstStyle/>
          <a:p>
            <a:r>
              <a:rPr lang="en-CA" sz="600" i="1" dirty="0">
                <a:solidFill>
                  <a:schemeClr val="tx1">
                    <a:lumMod val="50000"/>
                    <a:lumOff val="50000"/>
                  </a:schemeClr>
                </a:solidFill>
              </a:rPr>
              <a:t>Shallow water image from geograph.org.uk. All other images from Ducks Unlimited Canada.</a:t>
            </a:r>
          </a:p>
        </p:txBody>
      </p:sp>
    </p:spTree>
    <p:extLst>
      <p:ext uri="{BB962C8B-B14F-4D97-AF65-F5344CB8AC3E}">
        <p14:creationId xmlns:p14="http://schemas.microsoft.com/office/powerpoint/2010/main" val="36226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9B1B-054E-4FAD-A8A6-BD775BD6E249}"/>
              </a:ext>
            </a:extLst>
          </p:cNvPr>
          <p:cNvSpPr>
            <a:spLocks noGrp="1"/>
          </p:cNvSpPr>
          <p:nvPr>
            <p:ph type="title"/>
          </p:nvPr>
        </p:nvSpPr>
        <p:spPr/>
        <p:txBody>
          <a:bodyPr/>
          <a:lstStyle/>
          <a:p>
            <a:r>
              <a:rPr lang="en-US" sz="4800" b="1" dirty="0">
                <a:solidFill>
                  <a:srgbClr val="1B5337"/>
                </a:solidFill>
                <a:latin typeface="Aleo"/>
              </a:rPr>
              <a:t>Options for Common Carp Control</a:t>
            </a:r>
            <a:endParaRPr lang="en-CA" dirty="0"/>
          </a:p>
        </p:txBody>
      </p:sp>
      <p:sp>
        <p:nvSpPr>
          <p:cNvPr id="3" name="Rectangle 2">
            <a:extLst>
              <a:ext uri="{FF2B5EF4-FFF2-40B4-BE49-F238E27FC236}">
                <a16:creationId xmlns:a16="http://schemas.microsoft.com/office/drawing/2014/main" id="{A0B73283-D5E7-4792-92DC-5E897CDD67AD}"/>
              </a:ext>
            </a:extLst>
          </p:cNvPr>
          <p:cNvSpPr>
            <a:spLocks noChangeArrowheads="1"/>
          </p:cNvSpPr>
          <p:nvPr/>
        </p:nvSpPr>
        <p:spPr bwMode="auto">
          <a:xfrm>
            <a:off x="825500" y="2007731"/>
            <a:ext cx="10827488" cy="3970318"/>
          </a:xfrm>
          <a:prstGeom prst="rect">
            <a:avLst/>
          </a:prstGeom>
          <a:noFill/>
          <a:ln w="9525">
            <a:noFill/>
            <a:miter lim="800000"/>
            <a:headEnd/>
            <a:tailEnd/>
          </a:ln>
        </p:spPr>
        <p:txBody>
          <a:bodyPr wrap="square">
            <a:spAutoFit/>
          </a:bodyPr>
          <a:lstStyle/>
          <a:p>
            <a:pPr marL="342900" indent="-342900">
              <a:buClr>
                <a:srgbClr val="1B5337"/>
              </a:buClr>
              <a:buSzPct val="80000"/>
              <a:buFont typeface="Arial" panose="020B0604020202020204" pitchFamily="34" charset="0"/>
              <a:buChar char="•"/>
            </a:pPr>
            <a:r>
              <a:rPr lang="en-CA" sz="2800" dirty="0">
                <a:solidFill>
                  <a:srgbClr val="1B5337"/>
                </a:solidFill>
              </a:rPr>
              <a:t>Poisons (e.g., rotenone)</a:t>
            </a:r>
          </a:p>
          <a:p>
            <a:pPr marL="342900" indent="-342900">
              <a:buClr>
                <a:srgbClr val="1B5337"/>
              </a:buClr>
              <a:buSzPct val="80000"/>
              <a:buFont typeface="Arial" panose="020B0604020202020204" pitchFamily="34" charset="0"/>
              <a:buChar char="•"/>
            </a:pPr>
            <a:r>
              <a:rPr lang="en-CA" sz="2800" dirty="0">
                <a:solidFill>
                  <a:srgbClr val="1B5337"/>
                </a:solidFill>
              </a:rPr>
              <a:t>Exclusion barriers (e.g., electric fences, acoustic and bubble screens,   metal fences 	or screens, velocity tubes or chutes)</a:t>
            </a:r>
          </a:p>
          <a:p>
            <a:pPr marL="342900" indent="-342900">
              <a:buClr>
                <a:srgbClr val="1B5337"/>
              </a:buClr>
              <a:buSzPct val="80000"/>
              <a:buFont typeface="Arial" panose="020B0604020202020204" pitchFamily="34" charset="0"/>
              <a:buChar char="•"/>
            </a:pPr>
            <a:r>
              <a:rPr lang="en-CA" sz="2800" dirty="0">
                <a:solidFill>
                  <a:srgbClr val="1B5337"/>
                </a:solidFill>
              </a:rPr>
              <a:t>Traps (jumping traps)</a:t>
            </a:r>
          </a:p>
          <a:p>
            <a:pPr marL="342900" indent="-342900">
              <a:buClr>
                <a:srgbClr val="1B5337"/>
              </a:buClr>
              <a:buSzPct val="80000"/>
              <a:buFont typeface="Arial" panose="020B0604020202020204" pitchFamily="34" charset="0"/>
              <a:buChar char="•"/>
            </a:pPr>
            <a:r>
              <a:rPr lang="en-CA" sz="2800" dirty="0">
                <a:solidFill>
                  <a:srgbClr val="1B5337"/>
                </a:solidFill>
              </a:rPr>
              <a:t>Habitat management (e.g., seasonal drawdown, winterkill)</a:t>
            </a:r>
          </a:p>
          <a:p>
            <a:pPr marL="342900" indent="-342900">
              <a:buClr>
                <a:srgbClr val="1B5337"/>
              </a:buClr>
              <a:buSzPct val="80000"/>
              <a:buFont typeface="Arial" panose="020B0604020202020204" pitchFamily="34" charset="0"/>
              <a:buChar char="•"/>
            </a:pPr>
            <a:r>
              <a:rPr lang="en-CA" sz="2800" dirty="0">
                <a:solidFill>
                  <a:srgbClr val="1B5337"/>
                </a:solidFill>
              </a:rPr>
              <a:t>Harvest management</a:t>
            </a:r>
          </a:p>
          <a:p>
            <a:pPr marL="342900" indent="-342900">
              <a:buClr>
                <a:srgbClr val="1B5337"/>
              </a:buClr>
              <a:buSzPct val="80000"/>
              <a:buFont typeface="Arial" panose="020B0604020202020204" pitchFamily="34" charset="0"/>
              <a:buChar char="•"/>
            </a:pPr>
            <a:r>
              <a:rPr lang="en-CA" sz="2800" dirty="0">
                <a:solidFill>
                  <a:srgbClr val="1B5337"/>
                </a:solidFill>
              </a:rPr>
              <a:t>Pathogens (e.g., koi herpes virus)</a:t>
            </a:r>
          </a:p>
          <a:p>
            <a:pPr marL="342900" indent="-342900">
              <a:buClr>
                <a:srgbClr val="1B5337"/>
              </a:buClr>
              <a:buSzPct val="80000"/>
              <a:buFont typeface="Arial" panose="020B0604020202020204" pitchFamily="34" charset="0"/>
              <a:buChar char="•"/>
            </a:pPr>
            <a:r>
              <a:rPr lang="en-CA" sz="2800" dirty="0">
                <a:solidFill>
                  <a:srgbClr val="1B5337"/>
                </a:solidFill>
              </a:rPr>
              <a:t>Genetic manipulation (e.g., daughterless carp)</a:t>
            </a:r>
          </a:p>
          <a:p>
            <a:pPr marL="342900" indent="-342900">
              <a:buClr>
                <a:srgbClr val="1B5337"/>
              </a:buClr>
              <a:buSzPct val="80000"/>
              <a:buFont typeface="Arial" panose="020B0604020202020204" pitchFamily="34" charset="0"/>
              <a:buChar char="•"/>
            </a:pPr>
            <a:r>
              <a:rPr lang="en-CA" sz="2800" dirty="0">
                <a:solidFill>
                  <a:srgbClr val="1B5337"/>
                </a:solidFill>
              </a:rPr>
              <a:t>Immuno-contraception </a:t>
            </a:r>
            <a:endParaRPr lang="en-US" sz="2800" dirty="0">
              <a:solidFill>
                <a:srgbClr val="1B5337"/>
              </a:solidFill>
            </a:endParaRPr>
          </a:p>
        </p:txBody>
      </p:sp>
    </p:spTree>
    <p:extLst>
      <p:ext uri="{BB962C8B-B14F-4D97-AF65-F5344CB8AC3E}">
        <p14:creationId xmlns:p14="http://schemas.microsoft.com/office/powerpoint/2010/main" val="1670528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1B5337"/>
                </a:solidFill>
                <a:latin typeface="Aleo" panose="020F0502020204030203" pitchFamily="34" charset="0"/>
              </a:rPr>
              <a:t>Invasive Species project</a:t>
            </a:r>
          </a:p>
        </p:txBody>
      </p:sp>
      <p:sp>
        <p:nvSpPr>
          <p:cNvPr id="8" name="TextBox 7"/>
          <p:cNvSpPr txBox="1"/>
          <p:nvPr/>
        </p:nvSpPr>
        <p:spPr>
          <a:xfrm>
            <a:off x="1164647" y="1964724"/>
            <a:ext cx="9650627" cy="830997"/>
          </a:xfrm>
          <a:prstGeom prst="rect">
            <a:avLst/>
          </a:prstGeom>
          <a:noFill/>
        </p:spPr>
        <p:txBody>
          <a:bodyPr wrap="square" rtlCol="0">
            <a:spAutoFit/>
          </a:bodyPr>
          <a:lstStyle/>
          <a:p>
            <a:r>
              <a:rPr lang="en-CA" sz="2400" dirty="0">
                <a:solidFill>
                  <a:srgbClr val="1B5337"/>
                </a:solidFill>
              </a:rPr>
              <a:t>You will be researching one of the options for controlling Common Carp listed in the previous slide. You must answer the following questions:</a:t>
            </a:r>
          </a:p>
        </p:txBody>
      </p:sp>
      <p:sp>
        <p:nvSpPr>
          <p:cNvPr id="9" name="TextBox 8"/>
          <p:cNvSpPr txBox="1"/>
          <p:nvPr/>
        </p:nvSpPr>
        <p:spPr>
          <a:xfrm>
            <a:off x="1376726" y="2795721"/>
            <a:ext cx="9778954" cy="3416320"/>
          </a:xfrm>
          <a:prstGeom prst="rect">
            <a:avLst/>
          </a:prstGeom>
          <a:noFill/>
        </p:spPr>
        <p:txBody>
          <a:bodyPr wrap="square" rtlCol="0">
            <a:spAutoFit/>
          </a:bodyPr>
          <a:lstStyle/>
          <a:p>
            <a:pPr marL="457200" indent="-457200">
              <a:buAutoNum type="arabicParenR"/>
            </a:pPr>
            <a:r>
              <a:rPr lang="en-US" sz="2400" dirty="0">
                <a:solidFill>
                  <a:srgbClr val="1B5337"/>
                </a:solidFill>
              </a:rPr>
              <a:t>Which solution did you select?</a:t>
            </a:r>
          </a:p>
          <a:p>
            <a:pPr marL="457200" indent="-457200">
              <a:buAutoNum type="arabicParenR"/>
            </a:pPr>
            <a:r>
              <a:rPr lang="en-US" sz="2400" dirty="0">
                <a:solidFill>
                  <a:srgbClr val="1B5337"/>
                </a:solidFill>
              </a:rPr>
              <a:t>Why did you select it?</a:t>
            </a:r>
          </a:p>
          <a:p>
            <a:pPr marL="457200" indent="-457200">
              <a:buAutoNum type="arabicParenR"/>
            </a:pPr>
            <a:r>
              <a:rPr lang="en-US" sz="2400" dirty="0">
                <a:solidFill>
                  <a:srgbClr val="1B5337"/>
                </a:solidFill>
              </a:rPr>
              <a:t>How would it control carp? What information would you need to collect? How would you collect it? What equipment would you use?</a:t>
            </a:r>
          </a:p>
          <a:p>
            <a:pPr marL="457200" indent="-457200">
              <a:buAutoNum type="arabicParenR"/>
            </a:pPr>
            <a:r>
              <a:rPr lang="en-CA" sz="2400" dirty="0">
                <a:solidFill>
                  <a:srgbClr val="1B5337"/>
                </a:solidFill>
              </a:rPr>
              <a:t>What are its effects on wetlands?</a:t>
            </a:r>
          </a:p>
          <a:p>
            <a:pPr marL="457200" indent="-457200">
              <a:buAutoNum type="arabicParenR"/>
            </a:pPr>
            <a:r>
              <a:rPr lang="en-CA" sz="2400" dirty="0">
                <a:solidFill>
                  <a:srgbClr val="1B5337"/>
                </a:solidFill>
              </a:rPr>
              <a:t>What are its effects on other wetland inhabitants? What could be some unintended consequences of this option of carp control?</a:t>
            </a:r>
          </a:p>
          <a:p>
            <a:pPr marL="457200" indent="-457200">
              <a:buAutoNum type="arabicParenR"/>
            </a:pPr>
            <a:r>
              <a:rPr lang="en-CA" sz="2400" dirty="0">
                <a:solidFill>
                  <a:srgbClr val="1B5337"/>
                </a:solidFill>
              </a:rPr>
              <a:t>How does science play a role? How does technology play a role?</a:t>
            </a:r>
          </a:p>
          <a:p>
            <a:pPr marL="457200" indent="-457200">
              <a:buAutoNum type="arabicParenR"/>
            </a:pPr>
            <a:r>
              <a:rPr lang="en-CA" sz="2400" dirty="0">
                <a:solidFill>
                  <a:srgbClr val="1B5337"/>
                </a:solidFill>
              </a:rPr>
              <a:t>What is the economic cost of your solution?</a:t>
            </a:r>
          </a:p>
        </p:txBody>
      </p:sp>
    </p:spTree>
    <p:extLst>
      <p:ext uri="{BB962C8B-B14F-4D97-AF65-F5344CB8AC3E}">
        <p14:creationId xmlns:p14="http://schemas.microsoft.com/office/powerpoint/2010/main" val="317478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7874" y="5185410"/>
            <a:ext cx="2809483" cy="8077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15399" y="5325271"/>
            <a:ext cx="2769983" cy="528003"/>
          </a:xfrm>
          <a:prstGeom prst="rect">
            <a:avLst/>
          </a:prstGeom>
        </p:spPr>
      </p:pic>
      <p:sp>
        <p:nvSpPr>
          <p:cNvPr id="9" name="TextBox 8"/>
          <p:cNvSpPr txBox="1"/>
          <p:nvPr/>
        </p:nvSpPr>
        <p:spPr>
          <a:xfrm>
            <a:off x="3768006" y="936198"/>
            <a:ext cx="4571999" cy="923330"/>
          </a:xfrm>
          <a:prstGeom prst="rect">
            <a:avLst/>
          </a:prstGeom>
          <a:noFill/>
        </p:spPr>
        <p:txBody>
          <a:bodyPr wrap="square" rtlCol="0">
            <a:spAutoFit/>
          </a:bodyPr>
          <a:lstStyle/>
          <a:p>
            <a:pPr algn="ctr"/>
            <a:r>
              <a:rPr lang="en-CA" sz="5400" b="1" i="1" dirty="0">
                <a:solidFill>
                  <a:srgbClr val="1B5337"/>
                </a:solidFill>
                <a:latin typeface="Aleo" panose="020F0502020204030203" pitchFamily="34" charset="0"/>
              </a:rPr>
              <a:t>Thank You!</a:t>
            </a:r>
          </a:p>
        </p:txBody>
      </p:sp>
      <p:pic>
        <p:nvPicPr>
          <p:cNvPr id="10" name="Picture 9">
            <a:extLst>
              <a:ext uri="{FF2B5EF4-FFF2-40B4-BE49-F238E27FC236}">
                <a16:creationId xmlns:a16="http://schemas.microsoft.com/office/drawing/2014/main" id="{65B4EC3F-7FFF-452A-9654-FE306F2F89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2266" y="2261302"/>
            <a:ext cx="3687468" cy="2335396"/>
          </a:xfrm>
          <a:prstGeom prst="rect">
            <a:avLst/>
          </a:prstGeom>
        </p:spPr>
      </p:pic>
    </p:spTree>
    <p:extLst>
      <p:ext uri="{BB962C8B-B14F-4D97-AF65-F5344CB8AC3E}">
        <p14:creationId xmlns:p14="http://schemas.microsoft.com/office/powerpoint/2010/main" val="300503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2" y="1905000"/>
            <a:ext cx="8534399" cy="4267200"/>
          </a:xfrm>
        </p:spPr>
        <p:txBody>
          <a:bodyPr/>
          <a:lstStyle/>
          <a:p>
            <a:pPr marL="347472" indent="-347472">
              <a:lnSpc>
                <a:spcPct val="100000"/>
              </a:lnSpc>
              <a:spcBef>
                <a:spcPts val="0"/>
              </a:spcBef>
              <a:spcAft>
                <a:spcPts val="0"/>
              </a:spcAft>
              <a:buFont typeface="Arial" panose="020B0604020202020204" pitchFamily="34" charset="0"/>
              <a:buChar char="•"/>
            </a:pPr>
            <a:r>
              <a:rPr lang="en-US" sz="2400" dirty="0">
                <a:solidFill>
                  <a:srgbClr val="1B5337"/>
                </a:solidFill>
              </a:rPr>
              <a:t>Introduced species or organism which causes damage to biodiversity, agricultural production or human health</a:t>
            </a:r>
          </a:p>
          <a:p>
            <a:pPr marL="347472" indent="-347472">
              <a:lnSpc>
                <a:spcPct val="100000"/>
              </a:lnSpc>
              <a:spcBef>
                <a:spcPts val="0"/>
              </a:spcBef>
              <a:spcAft>
                <a:spcPts val="0"/>
              </a:spcAft>
              <a:buFont typeface="Arial" panose="020B0604020202020204" pitchFamily="34" charset="0"/>
              <a:buChar char="•"/>
            </a:pPr>
            <a:r>
              <a:rPr lang="en-US" sz="2400" dirty="0">
                <a:solidFill>
                  <a:srgbClr val="1B5337"/>
                </a:solidFill>
              </a:rPr>
              <a:t>No natural enemies/predators here in Manitoba</a:t>
            </a:r>
          </a:p>
          <a:p>
            <a:pPr marL="347472" indent="-347472">
              <a:lnSpc>
                <a:spcPct val="100000"/>
              </a:lnSpc>
              <a:spcBef>
                <a:spcPts val="0"/>
              </a:spcBef>
              <a:spcAft>
                <a:spcPts val="0"/>
              </a:spcAft>
              <a:buFont typeface="Arial" panose="020B0604020202020204" pitchFamily="34" charset="0"/>
              <a:buChar char="•"/>
            </a:pPr>
            <a:r>
              <a:rPr lang="en-US" sz="2400" dirty="0">
                <a:solidFill>
                  <a:srgbClr val="1B5337"/>
                </a:solidFill>
              </a:rPr>
              <a:t>Outcompetes native species</a:t>
            </a:r>
          </a:p>
          <a:p>
            <a:pPr marL="0" indent="0">
              <a:lnSpc>
                <a:spcPct val="100000"/>
              </a:lnSpc>
              <a:spcBef>
                <a:spcPts val="0"/>
              </a:spcBef>
              <a:spcAft>
                <a:spcPts val="0"/>
              </a:spcAft>
              <a:buNone/>
            </a:pPr>
            <a:endParaRPr lang="en-US" sz="2400" dirty="0">
              <a:solidFill>
                <a:srgbClr val="455F51"/>
              </a:solidFill>
            </a:endParaRPr>
          </a:p>
          <a:p>
            <a:endParaRPr lang="en-US" dirty="0"/>
          </a:p>
        </p:txBody>
      </p:sp>
      <p:sp>
        <p:nvSpPr>
          <p:cNvPr id="2" name="Title 1"/>
          <p:cNvSpPr>
            <a:spLocks noGrp="1"/>
          </p:cNvSpPr>
          <p:nvPr>
            <p:ph type="title"/>
          </p:nvPr>
        </p:nvSpPr>
        <p:spPr/>
        <p:txBody>
          <a:bodyPr/>
          <a:lstStyle/>
          <a:p>
            <a:r>
              <a:rPr lang="en-CA" b="1" dirty="0">
                <a:solidFill>
                  <a:srgbClr val="1B5337"/>
                </a:solidFill>
                <a:latin typeface="Aleo" panose="020F0502020204030203" pitchFamily="34" charset="0"/>
              </a:rPr>
              <a:t>What is an invasive species?</a:t>
            </a:r>
            <a:endParaRPr lang="en-US" b="1" dirty="0">
              <a:solidFill>
                <a:srgbClr val="1B5337"/>
              </a:solidFill>
            </a:endParaRPr>
          </a:p>
        </p:txBody>
      </p:sp>
      <p:pic>
        <p:nvPicPr>
          <p:cNvPr id="5" name="Picture 4"/>
          <p:cNvPicPr>
            <a:picLocks/>
          </p:cNvPicPr>
          <p:nvPr/>
        </p:nvPicPr>
        <p:blipFill>
          <a:blip r:embed="rId3">
            <a:extLst>
              <a:ext uri="{28A0092B-C50C-407E-A947-70E740481C1C}">
                <a14:useLocalDpi xmlns:a14="http://schemas.microsoft.com/office/drawing/2010/main"/>
              </a:ext>
            </a:extLst>
          </a:blip>
          <a:stretch>
            <a:fillRect/>
          </a:stretch>
        </p:blipFill>
        <p:spPr>
          <a:xfrm>
            <a:off x="8440419" y="3975608"/>
            <a:ext cx="3352800" cy="2157984"/>
          </a:xfrm>
          <a:prstGeom prst="ellipse">
            <a:avLst/>
          </a:prstGeom>
          <a:ln>
            <a:solidFill>
              <a:schemeClr val="accent1"/>
            </a:solidFill>
          </a:ln>
        </p:spPr>
      </p:pic>
      <p:pic>
        <p:nvPicPr>
          <p:cNvPr id="8" name="Picture 7">
            <a:extLst>
              <a:ext uri="{FF2B5EF4-FFF2-40B4-BE49-F238E27FC236}">
                <a16:creationId xmlns:a16="http://schemas.microsoft.com/office/drawing/2014/main" id="{281DD92C-69DD-4D20-AAA1-934D84E664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3401" y="4014216"/>
            <a:ext cx="3408666" cy="2157984"/>
          </a:xfrm>
          <a:prstGeom prst="ellipse">
            <a:avLst/>
          </a:prstGeom>
          <a:ln>
            <a:solidFill>
              <a:schemeClr val="accent1"/>
            </a:solidFill>
          </a:ln>
        </p:spPr>
      </p:pic>
      <p:sp>
        <p:nvSpPr>
          <p:cNvPr id="9" name="TextBox 8">
            <a:extLst>
              <a:ext uri="{FF2B5EF4-FFF2-40B4-BE49-F238E27FC236}">
                <a16:creationId xmlns:a16="http://schemas.microsoft.com/office/drawing/2014/main" id="{21596497-3A80-4C25-9593-35D448040461}"/>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See notes for image sources.</a:t>
            </a:r>
          </a:p>
        </p:txBody>
      </p:sp>
      <p:pic>
        <p:nvPicPr>
          <p:cNvPr id="10" name="Picture 9">
            <a:extLst>
              <a:ext uri="{FF2B5EF4-FFF2-40B4-BE49-F238E27FC236}">
                <a16:creationId xmlns:a16="http://schemas.microsoft.com/office/drawing/2014/main" id="{68B290CB-1FCF-4B06-AFF5-145ACA42BFB6}"/>
              </a:ext>
            </a:extLst>
          </p:cNvPr>
          <p:cNvPicPr>
            <a:picLocks/>
          </p:cNvPicPr>
          <p:nvPr/>
        </p:nvPicPr>
        <p:blipFill>
          <a:blip r:embed="rId5" cstate="print">
            <a:extLst>
              <a:ext uri="{28A0092B-C50C-407E-A947-70E740481C1C}">
                <a14:useLocalDpi xmlns:a14="http://schemas.microsoft.com/office/drawing/2010/main"/>
              </a:ext>
            </a:extLst>
          </a:blip>
          <a:stretch>
            <a:fillRect/>
          </a:stretch>
        </p:blipFill>
        <p:spPr>
          <a:xfrm>
            <a:off x="5047488" y="4014216"/>
            <a:ext cx="2157984" cy="2157984"/>
          </a:xfrm>
          <a:prstGeom prst="ellipse">
            <a:avLst/>
          </a:prstGeom>
          <a:ln>
            <a:solidFill>
              <a:schemeClr val="accent1"/>
            </a:solidFill>
          </a:ln>
        </p:spPr>
      </p:pic>
    </p:spTree>
    <p:extLst>
      <p:ext uri="{BB962C8B-B14F-4D97-AF65-F5344CB8AC3E}">
        <p14:creationId xmlns:p14="http://schemas.microsoft.com/office/powerpoint/2010/main" val="11052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196561"/>
            <a:ext cx="10058400" cy="1450757"/>
          </a:xfrm>
        </p:spPr>
        <p:txBody>
          <a:bodyPr/>
          <a:lstStyle/>
          <a:p>
            <a:r>
              <a:rPr lang="en-CA" b="1" dirty="0">
                <a:solidFill>
                  <a:srgbClr val="1B5337"/>
                </a:solidFill>
                <a:latin typeface="Aleo" panose="020F0502020204030203" pitchFamily="34" charset="0"/>
              </a:rPr>
              <a:t>Common Carp</a:t>
            </a:r>
            <a:endParaRPr lang="en-CA" b="1" dirty="0">
              <a:solidFill>
                <a:srgbClr val="FF0000"/>
              </a:solidFill>
              <a:latin typeface="Aleo" panose="020F0502020204030203" pitchFamily="34" charset="0"/>
            </a:endParaRPr>
          </a:p>
        </p:txBody>
      </p:sp>
      <p:sp>
        <p:nvSpPr>
          <p:cNvPr id="69" name="TextBox 68"/>
          <p:cNvSpPr txBox="1"/>
          <p:nvPr/>
        </p:nvSpPr>
        <p:spPr>
          <a:xfrm>
            <a:off x="1097281" y="1906568"/>
            <a:ext cx="6888480" cy="3046988"/>
          </a:xfrm>
          <a:prstGeom prst="rect">
            <a:avLst/>
          </a:prstGeom>
          <a:noFill/>
        </p:spPr>
        <p:txBody>
          <a:bodyPr wrap="square" rtlCol="0">
            <a:spAutoFit/>
          </a:bodyPr>
          <a:lstStyle/>
          <a:p>
            <a:pPr marL="342900" indent="-342900">
              <a:buFont typeface="Arial" panose="020B0604020202020204" pitchFamily="34" charset="0"/>
              <a:buChar char="•"/>
            </a:pPr>
            <a:r>
              <a:rPr lang="en-CA" sz="2400" dirty="0">
                <a:solidFill>
                  <a:srgbClr val="1B5337"/>
                </a:solidFill>
              </a:rPr>
              <a:t>Part of the minnow family</a:t>
            </a:r>
          </a:p>
          <a:p>
            <a:pPr marL="342900" indent="-342900">
              <a:buFont typeface="Arial" panose="020B0604020202020204" pitchFamily="34" charset="0"/>
              <a:buChar char="•"/>
            </a:pPr>
            <a:r>
              <a:rPr lang="en-CA" sz="2400" dirty="0">
                <a:solidFill>
                  <a:srgbClr val="1B5337"/>
                </a:solidFill>
              </a:rPr>
              <a:t>Omnivorous but prefers the t</a:t>
            </a:r>
            <a:r>
              <a:rPr lang="en-US" sz="2400" b="0" i="0" dirty="0">
                <a:solidFill>
                  <a:srgbClr val="1B5337"/>
                </a:solidFill>
                <a:effectLst/>
                <a:latin typeface="Noto Sans"/>
              </a:rPr>
              <a:t>ender roots and shoots of young aquatic plants</a:t>
            </a:r>
          </a:p>
          <a:p>
            <a:pPr marL="342900" indent="-342900">
              <a:buFont typeface="Arial" panose="020B0604020202020204" pitchFamily="34" charset="0"/>
              <a:buChar char="•"/>
            </a:pPr>
            <a:r>
              <a:rPr lang="en-US" sz="2400" dirty="0">
                <a:solidFill>
                  <a:srgbClr val="1B5337"/>
                </a:solidFill>
                <a:latin typeface="Noto Sans"/>
              </a:rPr>
              <a:t>Feeds along the bottom (benthic)</a:t>
            </a:r>
            <a:endParaRPr lang="en-US" sz="2400" b="0" i="0" dirty="0">
              <a:solidFill>
                <a:srgbClr val="1B5337"/>
              </a:solidFill>
              <a:effectLst/>
              <a:latin typeface="Noto Sans"/>
            </a:endParaRPr>
          </a:p>
          <a:p>
            <a:pPr marL="342900" indent="-342900">
              <a:buFont typeface="Arial" panose="020B0604020202020204" pitchFamily="34" charset="0"/>
              <a:buChar char="•"/>
            </a:pPr>
            <a:r>
              <a:rPr lang="en-US" sz="2400" dirty="0">
                <a:solidFill>
                  <a:srgbClr val="1B5337"/>
                </a:solidFill>
                <a:latin typeface="Noto Sans"/>
              </a:rPr>
              <a:t>E</a:t>
            </a:r>
            <a:r>
              <a:rPr lang="en-US" sz="2400" b="0" i="0" dirty="0">
                <a:solidFill>
                  <a:srgbClr val="1B5337"/>
                </a:solidFill>
                <a:effectLst/>
                <a:latin typeface="Noto Sans"/>
              </a:rPr>
              <a:t>xtremely adaptable and can be found in many habitats</a:t>
            </a:r>
          </a:p>
          <a:p>
            <a:pPr marL="342900" indent="-342900">
              <a:buFont typeface="Arial" panose="020B0604020202020204" pitchFamily="34" charset="0"/>
              <a:buChar char="•"/>
            </a:pPr>
            <a:r>
              <a:rPr lang="en-US" sz="2400" dirty="0">
                <a:solidFill>
                  <a:srgbClr val="1B5337"/>
                </a:solidFill>
                <a:latin typeface="Noto Sans"/>
              </a:rPr>
              <a:t>Adults can weight more than 50 pounds.</a:t>
            </a:r>
          </a:p>
          <a:p>
            <a:pPr marL="342900" indent="-342900">
              <a:buFont typeface="Arial" panose="020B0604020202020204" pitchFamily="34" charset="0"/>
              <a:buChar char="•"/>
            </a:pPr>
            <a:r>
              <a:rPr lang="en-US" sz="2400" b="0" i="0" dirty="0">
                <a:solidFill>
                  <a:srgbClr val="1B5337"/>
                </a:solidFill>
                <a:effectLst/>
                <a:latin typeface="Noto Sans"/>
              </a:rPr>
              <a:t>Lay eggs (spawn) in </a:t>
            </a:r>
            <a:r>
              <a:rPr lang="en-US" sz="2400" dirty="0">
                <a:solidFill>
                  <a:srgbClr val="1B5337"/>
                </a:solidFill>
                <a:latin typeface="Noto Sans"/>
              </a:rPr>
              <a:t>marshes</a:t>
            </a:r>
          </a:p>
        </p:txBody>
      </p:sp>
      <p:sp>
        <p:nvSpPr>
          <p:cNvPr id="22" name="TextBox 21">
            <a:extLst>
              <a:ext uri="{FF2B5EF4-FFF2-40B4-BE49-F238E27FC236}">
                <a16:creationId xmlns:a16="http://schemas.microsoft.com/office/drawing/2014/main" id="{4891CD0D-4EC7-4347-A7CA-4F5140A929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https://www.startribune.com/why-some-anglers-love-carp/270345611/.</a:t>
            </a:r>
          </a:p>
        </p:txBody>
      </p:sp>
      <p:pic>
        <p:nvPicPr>
          <p:cNvPr id="4" name="Picture 3">
            <a:extLst>
              <a:ext uri="{FF2B5EF4-FFF2-40B4-BE49-F238E27FC236}">
                <a16:creationId xmlns:a16="http://schemas.microsoft.com/office/drawing/2014/main" id="{3A90EDC1-12DC-467F-A74C-AA7AAA6525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6452" y="3817604"/>
            <a:ext cx="5436432" cy="2453710"/>
          </a:xfrm>
          <a:prstGeom prst="ellipse">
            <a:avLst/>
          </a:prstGeom>
          <a:ln>
            <a:solidFill>
              <a:schemeClr val="accent1"/>
            </a:solidFill>
          </a:ln>
        </p:spPr>
      </p:pic>
    </p:spTree>
    <p:extLst>
      <p:ext uri="{BB962C8B-B14F-4D97-AF65-F5344CB8AC3E}">
        <p14:creationId xmlns:p14="http://schemas.microsoft.com/office/powerpoint/2010/main" val="54223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196561"/>
            <a:ext cx="10058400" cy="1450757"/>
          </a:xfrm>
        </p:spPr>
        <p:txBody>
          <a:bodyPr/>
          <a:lstStyle/>
          <a:p>
            <a:r>
              <a:rPr lang="en-CA" b="1" dirty="0">
                <a:solidFill>
                  <a:srgbClr val="1B5337"/>
                </a:solidFill>
                <a:latin typeface="Aleo" panose="020F0502020204030203" pitchFamily="34" charset="0"/>
              </a:rPr>
              <a:t>Common Carp</a:t>
            </a:r>
            <a:endParaRPr lang="en-CA" b="1" dirty="0">
              <a:solidFill>
                <a:srgbClr val="FF0000"/>
              </a:solidFill>
              <a:latin typeface="Aleo" panose="020F0502020204030203" pitchFamily="34" charset="0"/>
            </a:endParaRPr>
          </a:p>
        </p:txBody>
      </p:sp>
      <p:sp>
        <p:nvSpPr>
          <p:cNvPr id="69" name="TextBox 68"/>
          <p:cNvSpPr txBox="1"/>
          <p:nvPr/>
        </p:nvSpPr>
        <p:spPr>
          <a:xfrm>
            <a:off x="1097281" y="1906568"/>
            <a:ext cx="6888480" cy="2308324"/>
          </a:xfrm>
          <a:prstGeom prst="rect">
            <a:avLst/>
          </a:prstGeom>
          <a:noFill/>
        </p:spPr>
        <p:txBody>
          <a:bodyPr wrap="square" rtlCol="0">
            <a:spAutoFit/>
          </a:bodyPr>
          <a:lstStyle/>
          <a:p>
            <a:pPr marL="342900" indent="-342900">
              <a:buFont typeface="Arial" panose="020B0604020202020204" pitchFamily="34" charset="0"/>
              <a:buChar char="•"/>
            </a:pPr>
            <a:r>
              <a:rPr lang="en-CA" sz="2400" dirty="0">
                <a:solidFill>
                  <a:srgbClr val="1B5337"/>
                </a:solidFill>
              </a:rPr>
              <a:t>Common Carp is native in Asia and parts of Europe</a:t>
            </a:r>
          </a:p>
          <a:p>
            <a:pPr marL="342900" indent="-342900">
              <a:buFont typeface="Arial" panose="020B0604020202020204" pitchFamily="34" charset="0"/>
              <a:buChar char="•"/>
            </a:pPr>
            <a:r>
              <a:rPr lang="en-US" sz="2400" dirty="0">
                <a:solidFill>
                  <a:srgbClr val="1B5337"/>
                </a:solidFill>
              </a:rPr>
              <a:t>It was first introduced to Manitoba in 1886.</a:t>
            </a:r>
            <a:endParaRPr lang="en-CA" sz="3600" dirty="0">
              <a:solidFill>
                <a:srgbClr val="1B5337"/>
              </a:solidFill>
            </a:endParaRPr>
          </a:p>
          <a:p>
            <a:pPr marL="342900" indent="-342900">
              <a:buFont typeface="Arial" panose="020B0604020202020204" pitchFamily="34" charset="0"/>
              <a:buChar char="•"/>
            </a:pPr>
            <a:r>
              <a:rPr lang="en-US" sz="2400" dirty="0">
                <a:solidFill>
                  <a:srgbClr val="1B5337"/>
                </a:solidFill>
              </a:rPr>
              <a:t>It was introduced to North America as a food and ornamental fish into freshwaters throughout the world. </a:t>
            </a:r>
          </a:p>
          <a:p>
            <a:pPr marL="342900" indent="-342900">
              <a:buFont typeface="Arial" panose="020B0604020202020204" pitchFamily="34" charset="0"/>
              <a:buChar char="•"/>
            </a:pPr>
            <a:r>
              <a:rPr lang="en-CA" sz="2400" dirty="0">
                <a:solidFill>
                  <a:srgbClr val="1B5337"/>
                </a:solidFill>
              </a:rPr>
              <a:t>Is considered invasive in Manitoba</a:t>
            </a:r>
          </a:p>
        </p:txBody>
      </p:sp>
      <p:sp>
        <p:nvSpPr>
          <p:cNvPr id="22" name="TextBox 21">
            <a:extLst>
              <a:ext uri="{FF2B5EF4-FFF2-40B4-BE49-F238E27FC236}">
                <a16:creationId xmlns:a16="http://schemas.microsoft.com/office/drawing/2014/main" id="{4891CD0D-4EC7-4347-A7CA-4F5140A9297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https://www.startribune.com/why-some-anglers-love-carp/270345611/.</a:t>
            </a:r>
          </a:p>
        </p:txBody>
      </p:sp>
      <p:pic>
        <p:nvPicPr>
          <p:cNvPr id="4" name="Picture 3">
            <a:extLst>
              <a:ext uri="{FF2B5EF4-FFF2-40B4-BE49-F238E27FC236}">
                <a16:creationId xmlns:a16="http://schemas.microsoft.com/office/drawing/2014/main" id="{3A90EDC1-12DC-467F-A74C-AA7AAA6525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6452" y="3817604"/>
            <a:ext cx="5436432" cy="2453710"/>
          </a:xfrm>
          <a:prstGeom prst="ellipse">
            <a:avLst/>
          </a:prstGeom>
          <a:ln>
            <a:solidFill>
              <a:schemeClr val="accent1"/>
            </a:solidFill>
          </a:ln>
        </p:spPr>
      </p:pic>
    </p:spTree>
    <p:extLst>
      <p:ext uri="{BB962C8B-B14F-4D97-AF65-F5344CB8AC3E}">
        <p14:creationId xmlns:p14="http://schemas.microsoft.com/office/powerpoint/2010/main" val="330339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3ED1E33-99AB-41AD-9E23-91557EA063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03210"/>
            <a:ext cx="12192000" cy="6281452"/>
          </a:xfrm>
          <a:prstGeom prst="rect">
            <a:avLst/>
          </a:prstGeom>
        </p:spPr>
      </p:pic>
      <p:sp>
        <p:nvSpPr>
          <p:cNvPr id="4" name="Rectangle 3">
            <a:extLst>
              <a:ext uri="{FF2B5EF4-FFF2-40B4-BE49-F238E27FC236}">
                <a16:creationId xmlns:a16="http://schemas.microsoft.com/office/drawing/2014/main" id="{599E366A-8C05-4549-BC48-0004327C500D}"/>
              </a:ext>
            </a:extLst>
          </p:cNvPr>
          <p:cNvSpPr/>
          <p:nvPr/>
        </p:nvSpPr>
        <p:spPr>
          <a:xfrm>
            <a:off x="202019" y="1424763"/>
            <a:ext cx="2806995" cy="2169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ine 8">
            <a:extLst>
              <a:ext uri="{FF2B5EF4-FFF2-40B4-BE49-F238E27FC236}">
                <a16:creationId xmlns:a16="http://schemas.microsoft.com/office/drawing/2014/main" id="{F265109E-9928-4FB0-A705-5F22933FB40C}"/>
              </a:ext>
            </a:extLst>
          </p:cNvPr>
          <p:cNvSpPr>
            <a:spLocks noChangeShapeType="1"/>
          </p:cNvSpPr>
          <p:nvPr/>
        </p:nvSpPr>
        <p:spPr bwMode="auto">
          <a:xfrm flipH="1" flipV="1">
            <a:off x="10030967" y="914400"/>
            <a:ext cx="665843" cy="617065"/>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CA" sz="2400" b="1">
              <a:solidFill>
                <a:srgbClr val="000000"/>
              </a:solidFill>
            </a:endParaRPr>
          </a:p>
        </p:txBody>
      </p:sp>
      <p:sp>
        <p:nvSpPr>
          <p:cNvPr id="6" name="Text Box 9">
            <a:extLst>
              <a:ext uri="{FF2B5EF4-FFF2-40B4-BE49-F238E27FC236}">
                <a16:creationId xmlns:a16="http://schemas.microsoft.com/office/drawing/2014/main" id="{F73011E2-A5E3-4D92-90CE-61CB81C26FD6}"/>
              </a:ext>
            </a:extLst>
          </p:cNvPr>
          <p:cNvSpPr txBox="1">
            <a:spLocks noChangeArrowheads="1"/>
          </p:cNvSpPr>
          <p:nvPr/>
        </p:nvSpPr>
        <p:spPr bwMode="auto">
          <a:xfrm>
            <a:off x="8074925" y="577231"/>
            <a:ext cx="2318583"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en-US" sz="2000" dirty="0">
                <a:solidFill>
                  <a:srgbClr val="0070C0"/>
                </a:solidFill>
              </a:rPr>
              <a:t>Clandeboye Channel</a:t>
            </a:r>
          </a:p>
        </p:txBody>
      </p:sp>
      <p:sp>
        <p:nvSpPr>
          <p:cNvPr id="7" name="Line 5">
            <a:extLst>
              <a:ext uri="{FF2B5EF4-FFF2-40B4-BE49-F238E27FC236}">
                <a16:creationId xmlns:a16="http://schemas.microsoft.com/office/drawing/2014/main" id="{4DF4CDC3-FE20-42AD-8DBE-6C2F93CAF352}"/>
              </a:ext>
            </a:extLst>
          </p:cNvPr>
          <p:cNvSpPr>
            <a:spLocks noChangeShapeType="1"/>
          </p:cNvSpPr>
          <p:nvPr/>
        </p:nvSpPr>
        <p:spPr bwMode="auto">
          <a:xfrm flipV="1">
            <a:off x="4110459" y="2922608"/>
            <a:ext cx="39065" cy="1572513"/>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CA" sz="2400" b="1">
              <a:solidFill>
                <a:srgbClr val="000000"/>
              </a:solidFill>
            </a:endParaRPr>
          </a:p>
        </p:txBody>
      </p:sp>
      <p:sp>
        <p:nvSpPr>
          <p:cNvPr id="8" name="Text Box 6">
            <a:extLst>
              <a:ext uri="{FF2B5EF4-FFF2-40B4-BE49-F238E27FC236}">
                <a16:creationId xmlns:a16="http://schemas.microsoft.com/office/drawing/2014/main" id="{79F3362C-8F55-43CE-9069-0BABEF600C7A}"/>
              </a:ext>
            </a:extLst>
          </p:cNvPr>
          <p:cNvSpPr txBox="1">
            <a:spLocks noChangeArrowheads="1"/>
          </p:cNvSpPr>
          <p:nvPr/>
        </p:nvSpPr>
        <p:spPr bwMode="auto">
          <a:xfrm>
            <a:off x="3883383" y="2580848"/>
            <a:ext cx="164506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en-US" sz="2000" dirty="0">
                <a:solidFill>
                  <a:srgbClr val="0070C0"/>
                </a:solidFill>
              </a:rPr>
              <a:t>Delta Channel</a:t>
            </a:r>
          </a:p>
        </p:txBody>
      </p:sp>
      <p:sp>
        <p:nvSpPr>
          <p:cNvPr id="9" name="Line 11">
            <a:extLst>
              <a:ext uri="{FF2B5EF4-FFF2-40B4-BE49-F238E27FC236}">
                <a16:creationId xmlns:a16="http://schemas.microsoft.com/office/drawing/2014/main" id="{DEA7B3C1-B99A-4548-A9F3-38044454071C}"/>
              </a:ext>
            </a:extLst>
          </p:cNvPr>
          <p:cNvSpPr>
            <a:spLocks noChangeShapeType="1"/>
          </p:cNvSpPr>
          <p:nvPr/>
        </p:nvSpPr>
        <p:spPr bwMode="auto">
          <a:xfrm flipH="1" flipV="1">
            <a:off x="787077" y="2604303"/>
            <a:ext cx="118133" cy="1955109"/>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CA" sz="2400" b="1">
              <a:solidFill>
                <a:srgbClr val="000000"/>
              </a:solidFill>
            </a:endParaRPr>
          </a:p>
        </p:txBody>
      </p:sp>
      <p:sp>
        <p:nvSpPr>
          <p:cNvPr id="10" name="Text Box 12">
            <a:extLst>
              <a:ext uri="{FF2B5EF4-FFF2-40B4-BE49-F238E27FC236}">
                <a16:creationId xmlns:a16="http://schemas.microsoft.com/office/drawing/2014/main" id="{3D2312E2-FCD5-4B99-94BC-475744E7798B}"/>
              </a:ext>
            </a:extLst>
          </p:cNvPr>
          <p:cNvSpPr txBox="1">
            <a:spLocks noChangeArrowheads="1"/>
          </p:cNvSpPr>
          <p:nvPr/>
        </p:nvSpPr>
        <p:spPr bwMode="auto">
          <a:xfrm>
            <a:off x="120086" y="2269696"/>
            <a:ext cx="1386726"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en-US" sz="2000" dirty="0">
                <a:solidFill>
                  <a:srgbClr val="0070C0"/>
                </a:solidFill>
              </a:rPr>
              <a:t>Deep Creek</a:t>
            </a:r>
          </a:p>
        </p:txBody>
      </p:sp>
      <p:sp>
        <p:nvSpPr>
          <p:cNvPr id="11" name="Line 14">
            <a:extLst>
              <a:ext uri="{FF2B5EF4-FFF2-40B4-BE49-F238E27FC236}">
                <a16:creationId xmlns:a16="http://schemas.microsoft.com/office/drawing/2014/main" id="{6B8E2AFB-B003-4D36-B604-8F104810FF3B}"/>
              </a:ext>
            </a:extLst>
          </p:cNvPr>
          <p:cNvSpPr>
            <a:spLocks noChangeShapeType="1"/>
          </p:cNvSpPr>
          <p:nvPr/>
        </p:nvSpPr>
        <p:spPr bwMode="auto">
          <a:xfrm flipV="1">
            <a:off x="1039155" y="3130952"/>
            <a:ext cx="552363" cy="1413220"/>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CA" sz="2400" b="1">
              <a:solidFill>
                <a:srgbClr val="000000"/>
              </a:solidFill>
            </a:endParaRPr>
          </a:p>
        </p:txBody>
      </p:sp>
      <p:sp>
        <p:nvSpPr>
          <p:cNvPr id="12" name="Text Box 15">
            <a:extLst>
              <a:ext uri="{FF2B5EF4-FFF2-40B4-BE49-F238E27FC236}">
                <a16:creationId xmlns:a16="http://schemas.microsoft.com/office/drawing/2014/main" id="{BC8BC4B4-86A5-47A0-A9C9-2E4C86D3D5F4}"/>
              </a:ext>
            </a:extLst>
          </p:cNvPr>
          <p:cNvSpPr txBox="1">
            <a:spLocks noChangeArrowheads="1"/>
          </p:cNvSpPr>
          <p:nvPr/>
        </p:nvSpPr>
        <p:spPr bwMode="auto">
          <a:xfrm>
            <a:off x="1074725" y="2796873"/>
            <a:ext cx="138788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altLang="en-US" sz="2000" dirty="0">
                <a:solidFill>
                  <a:srgbClr val="0070C0"/>
                </a:solidFill>
              </a:rPr>
              <a:t>Cram Creek</a:t>
            </a:r>
          </a:p>
        </p:txBody>
      </p:sp>
    </p:spTree>
    <p:extLst>
      <p:ext uri="{BB962C8B-B14F-4D97-AF65-F5344CB8AC3E}">
        <p14:creationId xmlns:p14="http://schemas.microsoft.com/office/powerpoint/2010/main" val="2364601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F19-FC4B-4DAA-9AF9-151B9162B0C4}"/>
              </a:ext>
            </a:extLst>
          </p:cNvPr>
          <p:cNvSpPr>
            <a:spLocks noGrp="1"/>
          </p:cNvSpPr>
          <p:nvPr>
            <p:ph type="title"/>
          </p:nvPr>
        </p:nvSpPr>
        <p:spPr/>
        <p:txBody>
          <a:bodyPr/>
          <a:lstStyle/>
          <a:p>
            <a:r>
              <a:rPr lang="en-US" b="1" dirty="0">
                <a:solidFill>
                  <a:srgbClr val="1B5337"/>
                </a:solidFill>
                <a:latin typeface="Aleo" panose="020F0502020204030203"/>
              </a:rPr>
              <a:t>Delta Marsh</a:t>
            </a:r>
            <a:endParaRPr lang="en-CA" dirty="0"/>
          </a:p>
        </p:txBody>
      </p:sp>
      <p:sp>
        <p:nvSpPr>
          <p:cNvPr id="3" name="Rectangle 4">
            <a:extLst>
              <a:ext uri="{FF2B5EF4-FFF2-40B4-BE49-F238E27FC236}">
                <a16:creationId xmlns:a16="http://schemas.microsoft.com/office/drawing/2014/main" id="{47A54096-C1AC-443A-824A-A31395FE8C45}"/>
              </a:ext>
            </a:extLst>
          </p:cNvPr>
          <p:cNvSpPr txBox="1">
            <a:spLocks noChangeArrowheads="1"/>
          </p:cNvSpPr>
          <p:nvPr/>
        </p:nvSpPr>
        <p:spPr>
          <a:xfrm>
            <a:off x="1164772" y="1944047"/>
            <a:ext cx="5876108" cy="4419600"/>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B5337"/>
              </a:buClr>
            </a:pPr>
            <a:r>
              <a:rPr lang="en-US" sz="3200" dirty="0">
                <a:solidFill>
                  <a:srgbClr val="1B5337"/>
                </a:solidFill>
                <a:latin typeface="Calibri" pitchFamily="34" charset="0"/>
                <a:cs typeface="Times New Roman" pitchFamily="18" charset="0"/>
              </a:rPr>
              <a:t>Is a large freshwater coastal wetland at the south end of Lake Manitoba</a:t>
            </a:r>
          </a:p>
          <a:p>
            <a:pPr>
              <a:lnSpc>
                <a:spcPct val="100000"/>
              </a:lnSpc>
              <a:spcBef>
                <a:spcPts val="0"/>
              </a:spcBef>
              <a:buClr>
                <a:srgbClr val="1B5337"/>
              </a:buClr>
            </a:pPr>
            <a:r>
              <a:rPr lang="en-US" sz="3200" dirty="0">
                <a:solidFill>
                  <a:srgbClr val="1B5337"/>
                </a:solidFill>
                <a:latin typeface="Calibri" pitchFamily="34" charset="0"/>
                <a:cs typeface="Times New Roman" pitchFamily="18" charset="0"/>
              </a:rPr>
              <a:t>Has channels that allow the exchange of water, sediment, nutrients and fish between the marsh and lake</a:t>
            </a:r>
          </a:p>
          <a:p>
            <a:pPr>
              <a:lnSpc>
                <a:spcPct val="100000"/>
              </a:lnSpc>
              <a:spcBef>
                <a:spcPts val="0"/>
              </a:spcBef>
              <a:buClr>
                <a:srgbClr val="1B5337"/>
              </a:buClr>
            </a:pPr>
            <a:r>
              <a:rPr lang="en-US" sz="3200" dirty="0">
                <a:solidFill>
                  <a:srgbClr val="1B5337"/>
                </a:solidFill>
                <a:latin typeface="Calibri" pitchFamily="34" charset="0"/>
                <a:cs typeface="Times New Roman" pitchFamily="18" charset="0"/>
              </a:rPr>
              <a:t>Is approximately 32 long</a:t>
            </a:r>
          </a:p>
          <a:p>
            <a:pPr>
              <a:lnSpc>
                <a:spcPct val="100000"/>
              </a:lnSpc>
              <a:spcBef>
                <a:spcPts val="0"/>
              </a:spcBef>
              <a:buClr>
                <a:srgbClr val="1B5337"/>
              </a:buClr>
            </a:pPr>
            <a:r>
              <a:rPr lang="en-US" sz="3200" dirty="0">
                <a:solidFill>
                  <a:srgbClr val="1B5337"/>
                </a:solidFill>
                <a:latin typeface="Calibri" pitchFamily="34" charset="0"/>
                <a:cs typeface="Times New Roman" pitchFamily="18" charset="0"/>
              </a:rPr>
              <a:t>Is approximately 18,500 ha</a:t>
            </a:r>
          </a:p>
          <a:p>
            <a:pPr>
              <a:lnSpc>
                <a:spcPct val="100000"/>
              </a:lnSpc>
              <a:spcBef>
                <a:spcPts val="0"/>
              </a:spcBef>
              <a:buClr>
                <a:srgbClr val="1B5337"/>
              </a:buClr>
            </a:pPr>
            <a:r>
              <a:rPr lang="en-US" sz="3200" dirty="0">
                <a:solidFill>
                  <a:srgbClr val="1B5337"/>
                </a:solidFill>
                <a:latin typeface="Calibri" pitchFamily="34" charset="0"/>
                <a:cs typeface="Times New Roman" pitchFamily="18" charset="0"/>
              </a:rPr>
              <a:t>Is waterfowl staging habitat</a:t>
            </a:r>
          </a:p>
        </p:txBody>
      </p:sp>
      <p:pic>
        <p:nvPicPr>
          <p:cNvPr id="5" name="Picture 4">
            <a:extLst>
              <a:ext uri="{FF2B5EF4-FFF2-40B4-BE49-F238E27FC236}">
                <a16:creationId xmlns:a16="http://schemas.microsoft.com/office/drawing/2014/main" id="{A2B1BC7F-43BB-4FE1-A5FE-5D1F6952B3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0880" y="2690948"/>
            <a:ext cx="4970418" cy="3313612"/>
          </a:xfrm>
          <a:prstGeom prst="rect">
            <a:avLst/>
          </a:prstGeom>
        </p:spPr>
      </p:pic>
      <p:sp>
        <p:nvSpPr>
          <p:cNvPr id="6" name="TextBox 5">
            <a:extLst>
              <a:ext uri="{FF2B5EF4-FFF2-40B4-BE49-F238E27FC236}">
                <a16:creationId xmlns:a16="http://schemas.microsoft.com/office/drawing/2014/main" id="{BD942C6F-94C7-4F19-BE89-0A4EFD63E64C}"/>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spTree>
    <p:extLst>
      <p:ext uri="{BB962C8B-B14F-4D97-AF65-F5344CB8AC3E}">
        <p14:creationId xmlns:p14="http://schemas.microsoft.com/office/powerpoint/2010/main" val="297472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7">
            <a:extLst>
              <a:ext uri="{FF2B5EF4-FFF2-40B4-BE49-F238E27FC236}">
                <a16:creationId xmlns:a16="http://schemas.microsoft.com/office/drawing/2014/main" id="{CABEBC0C-6F74-4144-9D0C-4A695DE6947B}"/>
              </a:ext>
            </a:extLst>
          </p:cNvPr>
          <p:cNvSpPr txBox="1">
            <a:spLocks noChangeArrowheads="1"/>
          </p:cNvSpPr>
          <p:nvPr/>
        </p:nvSpPr>
        <p:spPr bwMode="auto">
          <a:xfrm>
            <a:off x="253999" y="374650"/>
            <a:ext cx="1165066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8925" indent="-288925">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defRPr>
            </a:lvl9pPr>
          </a:lstStyle>
          <a:p>
            <a:pPr eaLnBrk="0" fontAlgn="base" hangingPunct="0">
              <a:spcBef>
                <a:spcPct val="0"/>
              </a:spcBef>
              <a:spcAft>
                <a:spcPct val="0"/>
              </a:spcAft>
            </a:pPr>
            <a:r>
              <a:rPr lang="en-US" altLang="en-US" sz="4000" dirty="0">
                <a:solidFill>
                  <a:srgbClr val="1B5337"/>
                </a:solidFill>
                <a:latin typeface="Calibri" panose="020F0502020204030204" pitchFamily="34" charset="0"/>
              </a:rPr>
              <a:t>“Deterioration of marsh habitat has become a subject of much concern to marsh users</a:t>
            </a:r>
            <a:r>
              <a:rPr lang="en-US" altLang="en-US" sz="2800" dirty="0">
                <a:solidFill>
                  <a:srgbClr val="1B5337"/>
                </a:solidFill>
                <a:latin typeface="Calibri" panose="020F0502020204030204" pitchFamily="34" charset="0"/>
              </a:rPr>
              <a:t>.”</a:t>
            </a:r>
            <a:endParaRPr lang="en-US" altLang="en-US" sz="3200" b="0" dirty="0">
              <a:solidFill>
                <a:srgbClr val="1B5337"/>
              </a:solidFill>
              <a:latin typeface="Calibri" panose="020F0502020204030204" pitchFamily="34" charset="0"/>
            </a:endParaRPr>
          </a:p>
        </p:txBody>
      </p:sp>
      <p:sp>
        <p:nvSpPr>
          <p:cNvPr id="4" name="Text Box 1028">
            <a:extLst>
              <a:ext uri="{FF2B5EF4-FFF2-40B4-BE49-F238E27FC236}">
                <a16:creationId xmlns:a16="http://schemas.microsoft.com/office/drawing/2014/main" id="{0AEB66BC-D3CF-4F35-8035-ADC3F8E3F641}"/>
              </a:ext>
            </a:extLst>
          </p:cNvPr>
          <p:cNvSpPr txBox="1">
            <a:spLocks noChangeArrowheads="1"/>
          </p:cNvSpPr>
          <p:nvPr/>
        </p:nvSpPr>
        <p:spPr bwMode="auto">
          <a:xfrm>
            <a:off x="7678735" y="5319713"/>
            <a:ext cx="4225925" cy="954107"/>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algn="r" eaLnBrk="0" fontAlgn="base" hangingPunct="0">
              <a:spcBef>
                <a:spcPct val="0"/>
              </a:spcBef>
              <a:spcAft>
                <a:spcPct val="0"/>
              </a:spcAft>
              <a:defRPr/>
            </a:pPr>
            <a:r>
              <a:rPr lang="en-US" sz="2800" b="1" dirty="0">
                <a:solidFill>
                  <a:srgbClr val="1B5337"/>
                </a:solidFill>
              </a:rPr>
              <a:t>Delta Marsh Study Report</a:t>
            </a:r>
          </a:p>
          <a:p>
            <a:pPr algn="r" eaLnBrk="0" fontAlgn="base" hangingPunct="0">
              <a:spcBef>
                <a:spcPct val="0"/>
              </a:spcBef>
              <a:spcAft>
                <a:spcPct val="0"/>
              </a:spcAft>
              <a:defRPr/>
            </a:pPr>
            <a:r>
              <a:rPr lang="en-US" sz="2800" b="1" dirty="0">
                <a:solidFill>
                  <a:srgbClr val="1B5337"/>
                </a:solidFill>
              </a:rPr>
              <a:t>1974</a:t>
            </a:r>
            <a:endParaRPr lang="en-US" sz="1600" dirty="0">
              <a:solidFill>
                <a:srgbClr val="1B5337"/>
              </a:solidFill>
            </a:endParaRPr>
          </a:p>
        </p:txBody>
      </p:sp>
      <p:sp>
        <p:nvSpPr>
          <p:cNvPr id="9" name="TextBox 8">
            <a:extLst>
              <a:ext uri="{FF2B5EF4-FFF2-40B4-BE49-F238E27FC236}">
                <a16:creationId xmlns:a16="http://schemas.microsoft.com/office/drawing/2014/main" id="{3A6BDE77-F574-499A-B8E9-A4EA1CE83957}"/>
              </a:ext>
            </a:extLst>
          </p:cNvPr>
          <p:cNvSpPr txBox="1"/>
          <p:nvPr/>
        </p:nvSpPr>
        <p:spPr>
          <a:xfrm>
            <a:off x="69116" y="6178981"/>
            <a:ext cx="2995448" cy="184666"/>
          </a:xfrm>
          <a:prstGeom prst="rect">
            <a:avLst/>
          </a:prstGeom>
          <a:noFill/>
        </p:spPr>
        <p:txBody>
          <a:bodyPr wrap="square" rtlCol="0">
            <a:spAutoFit/>
          </a:bodyPr>
          <a:lstStyle/>
          <a:p>
            <a:r>
              <a:rPr lang="en-CA" sz="600" i="1" dirty="0">
                <a:solidFill>
                  <a:schemeClr val="tx1">
                    <a:lumMod val="50000"/>
                    <a:lumOff val="50000"/>
                  </a:schemeClr>
                </a:solidFill>
              </a:rPr>
              <a:t>Image from DUC</a:t>
            </a:r>
          </a:p>
        </p:txBody>
      </p:sp>
      <p:pic>
        <p:nvPicPr>
          <p:cNvPr id="11" name="Picture 10">
            <a:extLst>
              <a:ext uri="{FF2B5EF4-FFF2-40B4-BE49-F238E27FC236}">
                <a16:creationId xmlns:a16="http://schemas.microsoft.com/office/drawing/2014/main" id="{98BD6804-5ED7-4A75-83C0-3AD4421AC4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3160" y="1751172"/>
            <a:ext cx="6780212" cy="4520142"/>
          </a:xfrm>
          <a:prstGeom prst="rect">
            <a:avLst/>
          </a:prstGeom>
        </p:spPr>
      </p:pic>
    </p:spTree>
    <p:extLst>
      <p:ext uri="{BB962C8B-B14F-4D97-AF65-F5344CB8AC3E}">
        <p14:creationId xmlns:p14="http://schemas.microsoft.com/office/powerpoint/2010/main" val="53697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5950-7AE7-4255-B4B3-83D93A7F3293}"/>
              </a:ext>
            </a:extLst>
          </p:cNvPr>
          <p:cNvSpPr>
            <a:spLocks noGrp="1"/>
          </p:cNvSpPr>
          <p:nvPr>
            <p:ph type="title"/>
          </p:nvPr>
        </p:nvSpPr>
        <p:spPr/>
        <p:txBody>
          <a:bodyPr/>
          <a:lstStyle/>
          <a:p>
            <a:r>
              <a:rPr lang="en-US" sz="4800" b="1" dirty="0">
                <a:solidFill>
                  <a:srgbClr val="1B5337"/>
                </a:solidFill>
                <a:latin typeface="Aleo"/>
                <a:cs typeface="Calibri" pitchFamily="34" charset="0"/>
              </a:rPr>
              <a:t>Changes reported for the Delta Marsh</a:t>
            </a:r>
            <a:endParaRPr lang="en-CA" dirty="0"/>
          </a:p>
        </p:txBody>
      </p:sp>
      <p:sp>
        <p:nvSpPr>
          <p:cNvPr id="3" name="Rectangle 1027">
            <a:extLst>
              <a:ext uri="{FF2B5EF4-FFF2-40B4-BE49-F238E27FC236}">
                <a16:creationId xmlns:a16="http://schemas.microsoft.com/office/drawing/2014/main" id="{A7B7365B-E240-463C-880B-3B88A4BD24BB}"/>
              </a:ext>
            </a:extLst>
          </p:cNvPr>
          <p:cNvSpPr>
            <a:spLocks noChangeArrowheads="1"/>
          </p:cNvSpPr>
          <p:nvPr/>
        </p:nvSpPr>
        <p:spPr bwMode="auto">
          <a:xfrm>
            <a:off x="1097280" y="2174374"/>
            <a:ext cx="11633200" cy="468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Loss of islands and emergent vegetation within the larger bays</a:t>
            </a:r>
          </a:p>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Expansion of cattail and loss of shallow ponds</a:t>
            </a:r>
          </a:p>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Decline in submersed plants</a:t>
            </a:r>
          </a:p>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Increased turbidity of the water column</a:t>
            </a:r>
          </a:p>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Frequent blue-green algal blooms</a:t>
            </a:r>
          </a:p>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Few muskrats and less trapping opportunities</a:t>
            </a:r>
          </a:p>
          <a:p>
            <a:pPr marL="457200" indent="-457200" defTabSz="762000" eaLnBrk="0" fontAlgn="base" hangingPunct="0">
              <a:spcAft>
                <a:spcPct val="0"/>
              </a:spcAft>
              <a:buClr>
                <a:srgbClr val="1B5337"/>
              </a:buClr>
              <a:buFont typeface="Arial" panose="020B0604020202020204" pitchFamily="34" charset="0"/>
              <a:buChar char="•"/>
            </a:pPr>
            <a:r>
              <a:rPr lang="en-US" sz="3200" dirty="0">
                <a:solidFill>
                  <a:srgbClr val="1B5337"/>
                </a:solidFill>
                <a:cs typeface="Calibri" pitchFamily="34" charset="0"/>
              </a:rPr>
              <a:t>Decline in waterfowl numbers and hunting</a:t>
            </a:r>
          </a:p>
        </p:txBody>
      </p:sp>
    </p:spTree>
    <p:extLst>
      <p:ext uri="{BB962C8B-B14F-4D97-AF65-F5344CB8AC3E}">
        <p14:creationId xmlns:p14="http://schemas.microsoft.com/office/powerpoint/2010/main" val="77293390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BCA6C6B0BC6E4FBB68B56678D0D2A8" ma:contentTypeVersion="15" ma:contentTypeDescription="Create a new document." ma:contentTypeScope="" ma:versionID="ddddc9040c149a8c6186ce11eeb146bc">
  <xsd:schema xmlns:xsd="http://www.w3.org/2001/XMLSchema" xmlns:xs="http://www.w3.org/2001/XMLSchema" xmlns:p="http://schemas.microsoft.com/office/2006/metadata/properties" xmlns:ns1="http://schemas.microsoft.com/sharepoint/v3" xmlns:ns2="eb741441-2dce-446e-a303-1f1b1d8633c3" xmlns:ns3="0137a5ad-ac98-4981-b4c7-8563c6144a29" targetNamespace="http://schemas.microsoft.com/office/2006/metadata/properties" ma:root="true" ma:fieldsID="8eb6fcf7c380437cfd3ea3f77f3c353b" ns1:_="" ns2:_="" ns3:_="">
    <xsd:import namespace="http://schemas.microsoft.com/sharepoint/v3"/>
    <xsd:import namespace="eb741441-2dce-446e-a303-1f1b1d8633c3"/>
    <xsd:import namespace="0137a5ad-ac98-4981-b4c7-8563c6144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41441-2dce-446e-a303-1f1b1d863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37a5ad-ac98-4981-b4c7-8563c6144a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3DF8AE-0E4A-4226-AFC9-EB88384300F0}">
  <ds:schemaRefs>
    <ds:schemaRef ds:uri="http://schemas.microsoft.com/sharepoint/v3/contenttype/forms"/>
  </ds:schemaRefs>
</ds:datastoreItem>
</file>

<file path=customXml/itemProps2.xml><?xml version="1.0" encoding="utf-8"?>
<ds:datastoreItem xmlns:ds="http://schemas.openxmlformats.org/officeDocument/2006/customXml" ds:itemID="{6C7AB35B-AA1F-4F42-A6A7-57A917FF1482}">
  <ds:schemaRefs>
    <ds:schemaRef ds:uri="http://schemas.microsoft.com/sharepoint/v3"/>
    <ds:schemaRef ds:uri="http://purl.org/dc/terms/"/>
    <ds:schemaRef ds:uri="http://schemas.openxmlformats.org/package/2006/metadata/core-properties"/>
    <ds:schemaRef ds:uri="0137a5ad-ac98-4981-b4c7-8563c6144a29"/>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eb741441-2dce-446e-a303-1f1b1d8633c3"/>
    <ds:schemaRef ds:uri="http://www.w3.org/XML/1998/namespace"/>
  </ds:schemaRefs>
</ds:datastoreItem>
</file>

<file path=customXml/itemProps3.xml><?xml version="1.0" encoding="utf-8"?>
<ds:datastoreItem xmlns:ds="http://schemas.openxmlformats.org/officeDocument/2006/customXml" ds:itemID="{18B3E6D8-0057-4B78-BFC1-A584D9ADA5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741441-2dce-446e-a303-1f1b1d8633c3"/>
    <ds:schemaRef ds:uri="0137a5ad-ac98-4981-b4c7-8563c6144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3481</TotalTime>
  <Words>3586</Words>
  <Application>Microsoft Office PowerPoint</Application>
  <PresentationFormat>Widescreen</PresentationFormat>
  <Paragraphs>334</Paragraphs>
  <Slides>22</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Aleo</vt:lpstr>
      <vt:lpstr>Arial</vt:lpstr>
      <vt:lpstr>Calibri</vt:lpstr>
      <vt:lpstr>Calibri Light</vt:lpstr>
      <vt:lpstr>freight-sans-pro</vt:lpstr>
      <vt:lpstr>Garamond</vt:lpstr>
      <vt:lpstr>Noto Sans</vt:lpstr>
      <vt:lpstr>Roboto</vt:lpstr>
      <vt:lpstr>Times New Roman</vt:lpstr>
      <vt:lpstr>Retrospect</vt:lpstr>
      <vt:lpstr>Common Carp at Delta Marsh project</vt:lpstr>
      <vt:lpstr>Wetlands</vt:lpstr>
      <vt:lpstr>What is an invasive species?</vt:lpstr>
      <vt:lpstr>Common Carp</vt:lpstr>
      <vt:lpstr>Common Carp</vt:lpstr>
      <vt:lpstr>PowerPoint Presentation</vt:lpstr>
      <vt:lpstr>Delta Marsh</vt:lpstr>
      <vt:lpstr>PowerPoint Presentation</vt:lpstr>
      <vt:lpstr>Changes reported for the Delta Marsh</vt:lpstr>
      <vt:lpstr>One of the main causes of the changes</vt:lpstr>
      <vt:lpstr>Common Carp</vt:lpstr>
      <vt:lpstr>Ducks Unlimited Canada</vt:lpstr>
      <vt:lpstr>Caught fish</vt:lpstr>
      <vt:lpstr>Identified fish &amp; measured them</vt:lpstr>
      <vt:lpstr>Results</vt:lpstr>
      <vt:lpstr>Delta Marsh Fish Community (species caught)</vt:lpstr>
      <vt:lpstr>When caught</vt:lpstr>
      <vt:lpstr>Size</vt:lpstr>
      <vt:lpstr>How would you get rid of Common Carp in Delta Marsh?</vt:lpstr>
      <vt:lpstr>Options for Common Carp Control</vt:lpstr>
      <vt:lpstr>Invasive Species project</vt:lpstr>
      <vt:lpstr>PowerPoint Presentation</vt:lpstr>
    </vt:vector>
  </TitlesOfParts>
  <Company>Ducks Unlimited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 Zone!</dc:title>
  <dc:creator>Ducks Unlimited</dc:creator>
  <cp:lastModifiedBy>Paula Grieef</cp:lastModifiedBy>
  <cp:revision>433</cp:revision>
  <dcterms:created xsi:type="dcterms:W3CDTF">2018-07-24T21:14:02Z</dcterms:created>
  <dcterms:modified xsi:type="dcterms:W3CDTF">2021-06-21T16:25:54Z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0x01010064BCA6C6B0BC6E4FBB68B56678D0D2A8</vt:lpwstr>
  </property>
</Properties>
</file>