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15"/>
  </p:notesMasterIdLst>
  <p:sldIdLst>
    <p:sldId id="256" r:id="rId5"/>
    <p:sldId id="257" r:id="rId6"/>
    <p:sldId id="278" r:id="rId7"/>
    <p:sldId id="279" r:id="rId8"/>
    <p:sldId id="262" r:id="rId9"/>
    <p:sldId id="264" r:id="rId10"/>
    <p:sldId id="280" r:id="rId11"/>
    <p:sldId id="281" r:id="rId12"/>
    <p:sldId id="272" r:id="rId13"/>
    <p:sldId id="277" r:id="rId14"/>
  </p:sldIdLst>
  <p:sldSz cx="12192000" cy="6858000"/>
  <p:notesSz cx="6858000" cy="18573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manda Benson" initials="AB" lastIdx="5" clrIdx="0">
    <p:extLst>
      <p:ext uri="{19B8F6BF-5375-455C-9EA6-DF929625EA0E}">
        <p15:presenceInfo xmlns:p15="http://schemas.microsoft.com/office/powerpoint/2012/main" userId="S::a_benson@ducks.ca::58b1cdbe-8fda-49c4-8e2f-923ab35499f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5337"/>
    <a:srgbClr val="418AB3"/>
    <a:srgbClr val="455F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6C86A13-E1E6-424F-90E2-AE84BAD69F70}" v="6" dt="2020-04-28T17:27:07.9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03" autoAdjust="0"/>
    <p:restoredTop sz="65875" autoAdjust="0"/>
  </p:normalViewPr>
  <p:slideViewPr>
    <p:cSldViewPr snapToGrid="0">
      <p:cViewPr varScale="1">
        <p:scale>
          <a:sx n="57" d="100"/>
          <a:sy n="57" d="100"/>
        </p:scale>
        <p:origin x="677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manda Benson" userId="S::a_benson@ducks.ca::58b1cdbe-8fda-49c4-8e2f-923ab35499f2" providerId="AD" clId="Web-{A6C86A13-E1E6-424F-90E2-AE84BAD69F70}"/>
    <pc:docChg chg="">
      <pc:chgData name="Amanda Benson" userId="S::a_benson@ducks.ca::58b1cdbe-8fda-49c4-8e2f-923ab35499f2" providerId="AD" clId="Web-{A6C86A13-E1E6-424F-90E2-AE84BAD69F70}" dt="2020-04-28T17:27:07.996" v="4"/>
      <pc:docMkLst>
        <pc:docMk/>
      </pc:docMkLst>
      <pc:sldChg chg="addCm">
        <pc:chgData name="Amanda Benson" userId="S::a_benson@ducks.ca::58b1cdbe-8fda-49c4-8e2f-923ab35499f2" providerId="AD" clId="Web-{A6C86A13-E1E6-424F-90E2-AE84BAD69F70}" dt="2020-04-28T17:03:47.882" v="0"/>
        <pc:sldMkLst>
          <pc:docMk/>
          <pc:sldMk cId="3888587075" sldId="256"/>
        </pc:sldMkLst>
      </pc:sldChg>
      <pc:sldChg chg="addCm">
        <pc:chgData name="Amanda Benson" userId="S::a_benson@ducks.ca::58b1cdbe-8fda-49c4-8e2f-923ab35499f2" providerId="AD" clId="Web-{A6C86A13-E1E6-424F-90E2-AE84BAD69F70}" dt="2020-04-28T17:04:25.586" v="1"/>
        <pc:sldMkLst>
          <pc:docMk/>
          <pc:sldMk cId="3060019639" sldId="257"/>
        </pc:sldMkLst>
      </pc:sldChg>
      <pc:sldChg chg="addCm">
        <pc:chgData name="Amanda Benson" userId="S::a_benson@ducks.ca::58b1cdbe-8fda-49c4-8e2f-923ab35499f2" providerId="AD" clId="Web-{A6C86A13-E1E6-424F-90E2-AE84BAD69F70}" dt="2020-04-28T17:27:07.996" v="4"/>
        <pc:sldMkLst>
          <pc:docMk/>
          <pc:sldMk cId="3812938233" sldId="28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46B96C-D1A2-4962-931A-724BB3D2DEA6}" type="datetimeFigureOut">
              <a:rPr lang="en-CA" smtClean="0"/>
              <a:t>2020-04-30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7B84BF-4991-4DD1-85D4-E8A8B5C9AE3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47240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sgs.gov/special-topic/water-science-school/science/watersheds-and-drainage-basins?qt-science_center_objects=0#qt-science_center_objects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an01.safelinks.protection.outlook.com/?url=https%3A%2F%2Fyoutu.be%2FK_o-jK6vWIo&amp;data=02%7C01%7Cp_grieef%40ducks.ca%7C60604194b11547e18c2808d7e2173112%7Cb2bb27131bbb453dbdd8640c1565430e%7C0%7C0%7C637226461536430984&amp;sdata=4SAzOPZCOpW%2BaC8eeJfMt1qzmeqWVTX02DcZEK8ORxs%3D&amp;reserved=0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limatechangeconnection.org/impacts/lake-winnipeg-impacts/lake-winnipeg-water-dynamics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62V_sL2X1wg&amp;feature=youtu.be&amp;list=PLwsfnkzf7bW4VxUkKf9-Kxlc2iwxKrHue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aringforourwatersheds.com/category/canada/manitoba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aringforourwatersheds.com/category/canada/manitoba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Today we will be learning about watersheds,</a:t>
            </a:r>
            <a:r>
              <a:rPr lang="en-CA" baseline="0" dirty="0"/>
              <a:t> and how humans interact with them. We will be learning about the 5 broad watersheds that cover Canada.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B84BF-4991-4DD1-85D4-E8A8B5C9AE35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938144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B84BF-4991-4DD1-85D4-E8A8B5C9AE35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152312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Source: </a:t>
            </a:r>
            <a:r>
              <a:rPr lang="en-CA" dirty="0">
                <a:hlinkClick r:id="rId3"/>
              </a:rPr>
              <a:t>https://www.usgs.gov/special-topic/water-science-school/science/watersheds-and-drainage-basins?qt-science_center_objects=0#qt-science_center_objects</a:t>
            </a:r>
            <a:endParaRPr lang="en-CA" dirty="0"/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watershed is an area of land that drains all the streams and rainfall to a common outlet such as the outflow of a </a:t>
            </a:r>
            <a:r>
              <a:rPr lang="en-US" sz="1200" b="0" i="0" u="none" kern="1200" dirty="0">
                <a:solidFill>
                  <a:srgbClr val="1B5337"/>
                </a:solidFill>
                <a:effectLst/>
                <a:latin typeface="+mn-lt"/>
                <a:ea typeface="+mn-ea"/>
                <a:cs typeface="+mn-cs"/>
              </a:rPr>
              <a:t>reservoir, mouth of a bay, or any point along a stream channel. Watersheds can be as small as a footprint or large enough to encompass all the land that drains water into rivers that drain into Hudson Bay, where it enters the Arctic Ocean. </a:t>
            </a: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word "watershed" is sometimes used interchangeably with drainage basin or catchment. Ridges and hills that separate two watersheds are called the drainage divide. The watershed consists of </a:t>
            </a:r>
            <a:r>
              <a:rPr lang="en-US" sz="1200" b="0" i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surface water--lakes, streams, reservoirs, and wetlands--and all the underlying groundwater. Larger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watersheds contain many smaller watersheds. It all depends on the outflow point; all of the land that drains water to the outflow point is the watershed for that outflow location. Watersheds are important because the streamflow and the </a:t>
            </a:r>
            <a:r>
              <a:rPr lang="en-US" sz="1200" b="0" i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water quality of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river are affected by things, human-induced or not, happening in the land area "above" the river-outflow point.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B84BF-4991-4DD1-85D4-E8A8B5C9AE35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029688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Source: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Nutrien’s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Caring for Our Watersheds </a:t>
            </a:r>
            <a:r>
              <a:rPr lang="en-CA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Original URL: https://youtu.be/K_o-jK6vWIo. Click or tap if you trust this link."/>
              </a:rPr>
              <a:t>https://youtu.be/K_o-jK6vWIo</a:t>
            </a:r>
            <a:endParaRPr lang="en-CA" sz="1200" u="sng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sz="1200" u="sng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120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Click on image to play video.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B84BF-4991-4DD1-85D4-E8A8B5C9AE35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942671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See the Know Watersheds! Power Point for details on Canada’s five large watersheds.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sz="1200" u="sng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sz="1200" u="sng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sz="1200" u="sng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B84BF-4991-4DD1-85D4-E8A8B5C9AE35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813386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Source: </a:t>
            </a:r>
            <a:r>
              <a:rPr lang="en-CA" dirty="0">
                <a:hlinkClick r:id="rId3"/>
              </a:rPr>
              <a:t>https://climatechangeconnection.org/impacts/lake-winnipeg-impacts/lake-winnipeg-water-dynamics/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7B84BF-4991-4DD1-85D4-E8A8B5C9AE35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704571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7B84BF-4991-4DD1-85D4-E8A8B5C9AE35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025818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Source: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Nutrien’s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Caring for Our Watersheds </a:t>
            </a:r>
            <a:r>
              <a:rPr lang="en-CA" dirty="0">
                <a:hlinkClick r:id="rId3"/>
              </a:rPr>
              <a:t>https://www.youtube.com/watch?v=62V_sL2X1wg&amp;feature=youtu.be&amp;list=PLwsfnkzf7bW4VxUkKf9-Kxlc2iwxKrHue</a:t>
            </a:r>
            <a:endParaRPr lang="en-CA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sz="1200" u="sng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120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Click on image to play video.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B84BF-4991-4DD1-85D4-E8A8B5C9AE35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363274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baseline="0" dirty="0"/>
              <a:t>Students, individually or in groups, will each be researching and analyzing an issue affecting their local watershed. 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/>
              <a:t>Good source of ideas: </a:t>
            </a:r>
            <a:r>
              <a:rPr lang="en-CA" dirty="0">
                <a:hlinkClick r:id="rId3"/>
              </a:rPr>
              <a:t>https://caringforourwatersheds.com/category/canada/manitoba/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B84BF-4991-4DD1-85D4-E8A8B5C9AE35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041478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/>
              <a:t>Good source of ideas: </a:t>
            </a:r>
            <a:r>
              <a:rPr lang="en-CA" dirty="0">
                <a:hlinkClick r:id="rId3"/>
              </a:rPr>
              <a:t>https://caringforourwatersheds.com/category/canada/manitoba/</a:t>
            </a:r>
            <a:endParaRPr lang="en-CA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/>
              <a:t>Photos: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CA" dirty="0"/>
              <a:t>Don’t flush medications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CA" dirty="0"/>
              <a:t>Making the cafeteria greener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CA" dirty="0"/>
              <a:t>Replacing cleaning solutions with green ones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CA" dirty="0"/>
              <a:t>Create a wetland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CA" dirty="0"/>
              <a:t>Creek cleanup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CA" dirty="0"/>
              <a:t>Rain garden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CA" dirty="0"/>
              <a:t>Rain barrels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CA" dirty="0"/>
              <a:t>Mural made of recycled materials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CA" dirty="0"/>
              <a:t>Oil recycling drive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CA" dirty="0"/>
              <a:t>Reusable containers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CA" dirty="0"/>
              <a:t>Water bottle refilling station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CA" dirty="0"/>
              <a:t>Replacing hockey tape with </a:t>
            </a:r>
            <a:r>
              <a:rPr lang="en-CA" dirty="0" err="1"/>
              <a:t>SokStraps</a:t>
            </a:r>
            <a:endParaRPr lang="en-CA" dirty="0"/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B84BF-4991-4DD1-85D4-E8A8B5C9AE35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5858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rgbClr val="418A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69CB8-F204-4D06-B913-C5A26A89888A}" type="datetimeFigureOut">
              <a:rPr lang="en-US" dirty="0"/>
              <a:t>4/30/2020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E300-0A13-4A81-945A-7333C271A069}" type="datetimeFigureOut">
              <a:rPr lang="en-US" dirty="0"/>
              <a:t>4/30/2020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71962-1EA4-46E7-BCB0-F36CE46D1A59}" type="datetimeFigureOut">
              <a:rPr lang="en-US" dirty="0"/>
              <a:t>4/30/2020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068A0-D078-4FD7-B1A0-4A271B0B6F6C}" type="datetimeFigureOut">
              <a:rPr lang="en-CA" smtClean="0"/>
              <a:t>2020-04-30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52D1E-AA70-4E59-B671-C6659BDE6BA0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578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B376-B19C-488D-ABEB-03C7E6E9E3E0}" type="datetimeFigureOut">
              <a:rPr lang="en-US" dirty="0"/>
              <a:t>4/30/2020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7A9-119A-49DA-BD12-AAC58B377D80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rgbClr val="418A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F077B-A50F-4D64-8574-E2D6A98A5553}" type="datetimeFigureOut">
              <a:rPr lang="en-US" dirty="0"/>
              <a:t>4/30/2020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2A62-1983-43A1-A163-D8AA46534C80}" type="datetimeFigureOut">
              <a:rPr lang="en-US" dirty="0"/>
              <a:t>4/30/2020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F3E3B-34E3-4345-B2A1-994B83598A9C}" type="datetimeFigureOut">
              <a:rPr lang="en-US" dirty="0"/>
              <a:t>4/30/2020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6C96-82A1-4D77-8ADA-627AC6FE3D65}" type="datetimeFigureOut">
              <a:rPr lang="en-US" dirty="0"/>
              <a:t>4/30/2020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rgbClr val="418A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2C1E-28F2-47E9-802D-339E64E2F920}" type="datetimeFigureOut">
              <a:rPr lang="en-US" dirty="0"/>
              <a:t>4/30/2020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4271A48-F18A-45B3-BC05-1E27DA3F88AF}" type="datetimeFigureOut">
              <a:rPr lang="en-US" dirty="0"/>
              <a:t>4/30/2020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747F8-9654-4282-85D2-65F41AAE7A75}" type="datetimeFigureOut">
              <a:rPr lang="en-US" dirty="0"/>
              <a:t>4/30/2020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rgbClr val="418A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DC5B261-8843-42D1-AAFC-05E20E2D9B97}" type="datetimeFigureOut">
              <a:rPr lang="en-US" dirty="0"/>
              <a:t>4/30/2020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aringforourwatersheds.com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s://youtu.be/K_o-jK6vWIo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nadiangeographic.com/watersheds/map/?path=english/watersheds-list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climatechangeconnection.org/impacts/lake-winnipeg-impacts/lake-winnipeg-water-dynamics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aringforourwatersheds.com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hyperlink" Target="https://www.youtube.com/watch?v=62V_sL2X1wg&amp;feature=youtu.be&amp;list=PLwsfnkzf7bW4VxUkKf9-Kxlc2iwxKrHue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5" Type="http://schemas.openxmlformats.org/officeDocument/2006/relationships/hyperlink" Target="https://caringforourwatersheds.com/category/canada/manitoba/" TargetMode="External"/><Relationship Id="rId10" Type="http://schemas.openxmlformats.org/officeDocument/2006/relationships/image" Target="../media/image15.png"/><Relationship Id="rId4" Type="http://schemas.openxmlformats.org/officeDocument/2006/relationships/image" Target="../media/image9.jpeg"/><Relationship Id="rId9" Type="http://schemas.openxmlformats.org/officeDocument/2006/relationships/image" Target="../media/image14.jpeg"/><Relationship Id="rId1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2891" y="774664"/>
            <a:ext cx="10332720" cy="3566160"/>
          </a:xfrm>
        </p:spPr>
        <p:txBody>
          <a:bodyPr>
            <a:normAutofit/>
          </a:bodyPr>
          <a:lstStyle/>
          <a:p>
            <a:pPr algn="ctr"/>
            <a:r>
              <a:rPr lang="en-CA" sz="9600" b="1" dirty="0">
                <a:solidFill>
                  <a:srgbClr val="1B5337"/>
                </a:solidFill>
                <a:latin typeface="Aleo" panose="020F0502020204030203" pitchFamily="34" charset="0"/>
              </a:rPr>
              <a:t>Watershed Proposal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CA" spc="300" dirty="0">
                <a:solidFill>
                  <a:schemeClr val="accent3">
                    <a:lumMod val="50000"/>
                  </a:schemeClr>
                </a:solidFill>
              </a:rPr>
              <a:t>Learning about Canada’s watersheds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C62CF8A-6D06-47B1-9855-B02D6204DAC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4971" y="659867"/>
            <a:ext cx="2088560" cy="2141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5870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74" y="5185410"/>
            <a:ext cx="2809483" cy="8077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5399" y="5325271"/>
            <a:ext cx="2769983" cy="52800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768006" y="936198"/>
            <a:ext cx="4571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5400" b="1" i="1" dirty="0">
                <a:solidFill>
                  <a:srgbClr val="1B5337"/>
                </a:solidFill>
                <a:latin typeface="Aleo" panose="020F0502020204030203" pitchFamily="34" charset="0"/>
              </a:rPr>
              <a:t>Thank You!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DF3FCE3-6397-45A9-959D-A4BC69DE696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1720" y="2358259"/>
            <a:ext cx="2088560" cy="2141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459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latin typeface="Aleo" panose="020F0502020204030203" pitchFamily="34" charset="0"/>
              </a:rPr>
              <a:t>What is a Watershed?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88706" y="2100622"/>
            <a:ext cx="528951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1B5337"/>
                </a:solidFill>
              </a:rPr>
              <a:t>A watershed, </a:t>
            </a:r>
            <a:r>
              <a:rPr lang="en-US" sz="2400" dirty="0">
                <a:solidFill>
                  <a:srgbClr val="1B5337"/>
                </a:solidFill>
              </a:rPr>
              <a:t>also known as a drainage basin, is an area of land where all water drains to a central point like a lake, river, or stream.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677091C-0FFB-4393-9C54-6EDB695A9F12}"/>
              </a:ext>
            </a:extLst>
          </p:cNvPr>
          <p:cNvSpPr txBox="1"/>
          <p:nvPr/>
        </p:nvSpPr>
        <p:spPr>
          <a:xfrm>
            <a:off x="1288706" y="3743455"/>
            <a:ext cx="52895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1B5337"/>
                </a:solidFill>
              </a:rPr>
              <a:t>Each large watershed is made up of smaller watersheds.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2B4B71D-3706-462C-B189-044E23B131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9177" y="2100622"/>
            <a:ext cx="5139096" cy="372868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0D69093-6097-481F-8952-B7289CC2A75C}"/>
              </a:ext>
            </a:extLst>
          </p:cNvPr>
          <p:cNvSpPr txBox="1"/>
          <p:nvPr/>
        </p:nvSpPr>
        <p:spPr>
          <a:xfrm>
            <a:off x="69116" y="6138042"/>
            <a:ext cx="299544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Image from Bing Images – public domain.</a:t>
            </a:r>
          </a:p>
        </p:txBody>
      </p:sp>
    </p:spTree>
    <p:extLst>
      <p:ext uri="{BB962C8B-B14F-4D97-AF65-F5344CB8AC3E}">
        <p14:creationId xmlns:p14="http://schemas.microsoft.com/office/powerpoint/2010/main" val="3060019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latin typeface="Aleo" panose="020F0502020204030203" pitchFamily="34" charset="0"/>
              </a:rPr>
              <a:t>What is a Watershed?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D69093-6097-481F-8952-B7289CC2A75C}"/>
              </a:ext>
            </a:extLst>
          </p:cNvPr>
          <p:cNvSpPr txBox="1"/>
          <p:nvPr/>
        </p:nvSpPr>
        <p:spPr>
          <a:xfrm>
            <a:off x="69116" y="6138042"/>
            <a:ext cx="299544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Image from </a:t>
            </a:r>
            <a:r>
              <a:rPr lang="en-CA" sz="600" dirty="0">
                <a:solidFill>
                  <a:schemeClr val="tx1">
                    <a:lumMod val="50000"/>
                    <a:lumOff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https://caringforourwatersheds.com/</a:t>
            </a:r>
            <a:r>
              <a:rPr lang="en-CA" sz="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pic>
        <p:nvPicPr>
          <p:cNvPr id="3" name="Picture 2">
            <a:hlinkClick r:id="rId4"/>
            <a:extLst>
              <a:ext uri="{FF2B5EF4-FFF2-40B4-BE49-F238E27FC236}">
                <a16:creationId xmlns:a16="http://schemas.microsoft.com/office/drawing/2014/main" id="{A1D35553-7C62-4F3F-8336-E3C905A79F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70955" y="1864152"/>
            <a:ext cx="7650090" cy="430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096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latin typeface="Aleo" panose="020F0502020204030203" pitchFamily="34" charset="0"/>
              </a:rPr>
              <a:t>Hudson Bay Watershed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D69093-6097-481F-8952-B7289CC2A75C}"/>
              </a:ext>
            </a:extLst>
          </p:cNvPr>
          <p:cNvSpPr txBox="1"/>
          <p:nvPr/>
        </p:nvSpPr>
        <p:spPr>
          <a:xfrm>
            <a:off x="69115" y="6138042"/>
            <a:ext cx="331634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Image from </a:t>
            </a:r>
            <a:r>
              <a:rPr lang="en-CA" sz="600" dirty="0">
                <a:solidFill>
                  <a:schemeClr val="tx1">
                    <a:lumMod val="50000"/>
                    <a:lumOff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http://www.canadiangeographic.com/watersheds/map/?path=english/watersheds-list</a:t>
            </a:r>
            <a:r>
              <a:rPr lang="en-CA" sz="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pic>
        <p:nvPicPr>
          <p:cNvPr id="5" name="Picture 4">
            <a:hlinkClick r:id="rId3"/>
            <a:extLst>
              <a:ext uri="{FF2B5EF4-FFF2-40B4-BE49-F238E27FC236}">
                <a16:creationId xmlns:a16="http://schemas.microsoft.com/office/drawing/2014/main" id="{D5FD5D78-16AE-45FF-940E-B0C5E71340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7628" y="1465314"/>
            <a:ext cx="7514372" cy="4814698"/>
          </a:xfrm>
          <a:prstGeom prst="ellipse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243FAE8-EEA3-4D98-A870-3F05887B21B3}"/>
              </a:ext>
            </a:extLst>
          </p:cNvPr>
          <p:cNvSpPr txBox="1"/>
          <p:nvPr/>
        </p:nvSpPr>
        <p:spPr>
          <a:xfrm>
            <a:off x="740698" y="2085074"/>
            <a:ext cx="52895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1B5337"/>
                </a:solidFill>
              </a:rPr>
              <a:t>The Hudson Bay Watershed is made up of smaller watersheds including the Lake Winnipeg watershed.</a:t>
            </a:r>
          </a:p>
        </p:txBody>
      </p:sp>
    </p:spTree>
    <p:extLst>
      <p:ext uri="{BB962C8B-B14F-4D97-AF65-F5344CB8AC3E}">
        <p14:creationId xmlns:p14="http://schemas.microsoft.com/office/powerpoint/2010/main" val="2939434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3376" y="-137369"/>
            <a:ext cx="8718624" cy="667553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8769A1C-7795-431D-86C3-C44E9D47E627}"/>
              </a:ext>
            </a:extLst>
          </p:cNvPr>
          <p:cNvSpPr txBox="1"/>
          <p:nvPr/>
        </p:nvSpPr>
        <p:spPr>
          <a:xfrm>
            <a:off x="740699" y="2085074"/>
            <a:ext cx="325980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1B5337"/>
                </a:solidFill>
              </a:rPr>
              <a:t>The Lake Winnipeg watershed is also made up of smaller watersheds.</a:t>
            </a:r>
          </a:p>
          <a:p>
            <a:endParaRPr lang="en-US" sz="2400" dirty="0">
              <a:solidFill>
                <a:srgbClr val="1B5337"/>
              </a:solidFill>
            </a:endParaRPr>
          </a:p>
          <a:p>
            <a:r>
              <a:rPr lang="en-US" sz="2400" dirty="0">
                <a:solidFill>
                  <a:srgbClr val="1B5337"/>
                </a:solidFill>
              </a:rPr>
              <a:t>This is the watershed we will focus on as it covers all of Manitoba.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7B0082-677C-4514-ACD7-FF3A031647BD}"/>
              </a:ext>
            </a:extLst>
          </p:cNvPr>
          <p:cNvSpPr txBox="1"/>
          <p:nvPr/>
        </p:nvSpPr>
        <p:spPr>
          <a:xfrm>
            <a:off x="69115" y="6138042"/>
            <a:ext cx="31820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5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Image from </a:t>
            </a:r>
            <a:r>
              <a:rPr lang="en-CA" sz="500" dirty="0">
                <a:solidFill>
                  <a:schemeClr val="tx1">
                    <a:lumMod val="50000"/>
                    <a:lumOff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https://climatechangeconnection.org/impacts/lake-winnipeg-impacts/lake-winnipeg-water-dynamics/</a:t>
            </a:r>
            <a:endParaRPr lang="en-CA" sz="5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CA" sz="5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828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3971" y="275877"/>
            <a:ext cx="7946572" cy="594085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635552" y="6642556"/>
            <a:ext cx="403244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800" dirty="0"/>
              <a:t>https://www.gov.mb.ca/waterstewardship/water_info/transboundary/maps.html</a:t>
            </a:r>
          </a:p>
        </p:txBody>
      </p:sp>
    </p:spTree>
    <p:extLst>
      <p:ext uri="{BB962C8B-B14F-4D97-AF65-F5344CB8AC3E}">
        <p14:creationId xmlns:p14="http://schemas.microsoft.com/office/powerpoint/2010/main" val="16162228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latin typeface="Aleo" panose="020F0502020204030203" pitchFamily="34" charset="0"/>
              </a:rPr>
              <a:t>Where is your Watershed?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D69093-6097-481F-8952-B7289CC2A75C}"/>
              </a:ext>
            </a:extLst>
          </p:cNvPr>
          <p:cNvSpPr txBox="1"/>
          <p:nvPr/>
        </p:nvSpPr>
        <p:spPr>
          <a:xfrm>
            <a:off x="69116" y="6138042"/>
            <a:ext cx="299544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Image from </a:t>
            </a:r>
            <a:r>
              <a:rPr lang="en-CA" sz="600" dirty="0">
                <a:solidFill>
                  <a:schemeClr val="tx1">
                    <a:lumMod val="50000"/>
                    <a:lumOff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https://caringforourwatersheds.com/</a:t>
            </a:r>
            <a:r>
              <a:rPr lang="en-CA" sz="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pic>
        <p:nvPicPr>
          <p:cNvPr id="4" name="Picture 3">
            <a:hlinkClick r:id="rId4"/>
            <a:extLst>
              <a:ext uri="{FF2B5EF4-FFF2-40B4-BE49-F238E27FC236}">
                <a16:creationId xmlns:a16="http://schemas.microsoft.com/office/drawing/2014/main" id="{7EB6A622-555D-492E-B325-04B475BC702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417" t="20927" r="35562" b="20740"/>
          <a:stretch/>
        </p:blipFill>
        <p:spPr>
          <a:xfrm>
            <a:off x="2589530" y="2039051"/>
            <a:ext cx="70739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100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latin typeface="Aleo" panose="020F0502020204030203" pitchFamily="34" charset="0"/>
              </a:rPr>
              <a:t>Watershed Proposal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82631" y="1878999"/>
            <a:ext cx="96506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>
                <a:solidFill>
                  <a:srgbClr val="1B5337"/>
                </a:solidFill>
              </a:rPr>
              <a:t>You will be researching an issue affecting your local watershed. To help you come up with an idea, try answering the following questions:</a:t>
            </a:r>
          </a:p>
          <a:p>
            <a:endParaRPr lang="en-CA" sz="2400" dirty="0">
              <a:solidFill>
                <a:srgbClr val="1B5337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7638" y="2729046"/>
            <a:ext cx="10641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en-US" sz="2400" b="1" dirty="0">
                <a:solidFill>
                  <a:srgbClr val="1B5337"/>
                </a:solidFill>
              </a:rPr>
              <a:t>What do you like to do?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07638" y="3254820"/>
            <a:ext cx="9811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arenR" startAt="2"/>
            </a:pPr>
            <a:r>
              <a:rPr lang="en-US" sz="2400" b="1" dirty="0">
                <a:solidFill>
                  <a:srgbClr val="1B5337"/>
                </a:solidFill>
              </a:rPr>
              <a:t>What are you passionate about?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7819D6-9FE4-45D8-B13D-CE8037D928A3}"/>
              </a:ext>
            </a:extLst>
          </p:cNvPr>
          <p:cNvSpPr txBox="1"/>
          <p:nvPr/>
        </p:nvSpPr>
        <p:spPr>
          <a:xfrm>
            <a:off x="1407638" y="3778673"/>
            <a:ext cx="9811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arenR" startAt="3"/>
            </a:pPr>
            <a:r>
              <a:rPr lang="en-US" sz="2400" b="1" dirty="0">
                <a:solidFill>
                  <a:srgbClr val="1B5337"/>
                </a:solidFill>
              </a:rPr>
              <a:t>How can you relate it back to your watershed?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A888C0-08E0-4D80-8356-CACEAC5176AF}"/>
              </a:ext>
            </a:extLst>
          </p:cNvPr>
          <p:cNvSpPr txBox="1"/>
          <p:nvPr/>
        </p:nvSpPr>
        <p:spPr>
          <a:xfrm>
            <a:off x="1407638" y="4314581"/>
            <a:ext cx="9811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arenR" startAt="4"/>
            </a:pPr>
            <a:r>
              <a:rPr lang="en-US" sz="2400" b="1" dirty="0">
                <a:solidFill>
                  <a:srgbClr val="1B5337"/>
                </a:solidFill>
              </a:rPr>
              <a:t>Is your idea realistic? (timeline, cost, etc.)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77585C-33A4-470A-A279-EB6DCA338950}"/>
              </a:ext>
            </a:extLst>
          </p:cNvPr>
          <p:cNvSpPr txBox="1"/>
          <p:nvPr/>
        </p:nvSpPr>
        <p:spPr>
          <a:xfrm>
            <a:off x="1407638" y="4838434"/>
            <a:ext cx="9811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arenR" startAt="5"/>
            </a:pPr>
            <a:r>
              <a:rPr lang="en-US" sz="2400" b="1" dirty="0">
                <a:solidFill>
                  <a:srgbClr val="1B5337"/>
                </a:solidFill>
              </a:rPr>
              <a:t>Who could help make your idea a reality?</a:t>
            </a:r>
          </a:p>
        </p:txBody>
      </p:sp>
    </p:spTree>
    <p:extLst>
      <p:ext uri="{BB962C8B-B14F-4D97-AF65-F5344CB8AC3E}">
        <p14:creationId xmlns:p14="http://schemas.microsoft.com/office/powerpoint/2010/main" val="3812938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latin typeface="Aleo" panose="020F0502020204030203" pitchFamily="34" charset="0"/>
              </a:rPr>
              <a:t>Ideas</a:t>
            </a:r>
          </a:p>
        </p:txBody>
      </p:sp>
      <p:pic>
        <p:nvPicPr>
          <p:cNvPr id="1026" name="Picture 2" descr="reusable containers implementation">
            <a:extLst>
              <a:ext uri="{FF2B5EF4-FFF2-40B4-BE49-F238E27FC236}">
                <a16:creationId xmlns:a16="http://schemas.microsoft.com/office/drawing/2014/main" id="{577A632F-912D-48A8-9527-990AA0D4AD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7" r="12487"/>
          <a:stretch/>
        </p:blipFill>
        <p:spPr bwMode="auto">
          <a:xfrm>
            <a:off x="8795657" y="413658"/>
            <a:ext cx="2160000" cy="2160000"/>
          </a:xfrm>
          <a:prstGeom prst="ellipse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52BA026C-8F61-4756-AC67-9A7340D3ED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00" b="7360"/>
          <a:stretch/>
        </p:blipFill>
        <p:spPr bwMode="auto">
          <a:xfrm>
            <a:off x="5514838" y="1173615"/>
            <a:ext cx="2160000" cy="2160000"/>
          </a:xfrm>
          <a:prstGeom prst="ellipse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OILaway student action Manitoba">
            <a:extLst>
              <a:ext uri="{FF2B5EF4-FFF2-40B4-BE49-F238E27FC236}">
                <a16:creationId xmlns:a16="http://schemas.microsoft.com/office/drawing/2014/main" id="{BCC99567-DDC7-4F5C-A4B7-160D6F583F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13" r="2035"/>
          <a:stretch/>
        </p:blipFill>
        <p:spPr bwMode="auto">
          <a:xfrm>
            <a:off x="7483929" y="1800713"/>
            <a:ext cx="1800000" cy="1800000"/>
          </a:xfrm>
          <a:prstGeom prst="ellipse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4EC1F582-C6DC-42F9-BDAD-EBC4559E60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29" r="16129"/>
          <a:stretch/>
        </p:blipFill>
        <p:spPr bwMode="auto">
          <a:xfrm>
            <a:off x="8670731" y="2870462"/>
            <a:ext cx="2520000" cy="2520000"/>
          </a:xfrm>
          <a:prstGeom prst="ellipse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watershed art mural ">
            <a:extLst>
              <a:ext uri="{FF2B5EF4-FFF2-40B4-BE49-F238E27FC236}">
                <a16:creationId xmlns:a16="http://schemas.microsoft.com/office/drawing/2014/main" id="{6F40C11C-C6D9-4CBE-8D27-6119E927AD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3" r="12513"/>
          <a:stretch/>
        </p:blipFill>
        <p:spPr bwMode="auto">
          <a:xfrm>
            <a:off x="6350702" y="3333615"/>
            <a:ext cx="2160000" cy="2160000"/>
          </a:xfrm>
          <a:prstGeom prst="ellipse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Purgin Sturgeon student action implementation Luke in canoe">
            <a:extLst>
              <a:ext uri="{FF2B5EF4-FFF2-40B4-BE49-F238E27FC236}">
                <a16:creationId xmlns:a16="http://schemas.microsoft.com/office/drawing/2014/main" id="{57996B0B-50AB-4E90-AEA3-90C99427068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/>
        </p:blipFill>
        <p:spPr bwMode="auto">
          <a:xfrm>
            <a:off x="3942172" y="2700713"/>
            <a:ext cx="2520000" cy="2520000"/>
          </a:xfrm>
          <a:prstGeom prst="ellipse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students with water filling station">
            <a:extLst>
              <a:ext uri="{FF2B5EF4-FFF2-40B4-BE49-F238E27FC236}">
                <a16:creationId xmlns:a16="http://schemas.microsoft.com/office/drawing/2014/main" id="{5F2BB059-DAA8-4DF2-ACFF-25A392D341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33" r="21833"/>
          <a:stretch/>
        </p:blipFill>
        <p:spPr bwMode="auto">
          <a:xfrm>
            <a:off x="7895657" y="4752212"/>
            <a:ext cx="1800000" cy="1800000"/>
          </a:xfrm>
          <a:prstGeom prst="ellipse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Green cleaners Manitoba student project">
            <a:extLst>
              <a:ext uri="{FF2B5EF4-FFF2-40B4-BE49-F238E27FC236}">
                <a16:creationId xmlns:a16="http://schemas.microsoft.com/office/drawing/2014/main" id="{D04C1C29-2D0B-4007-A8D9-9378176A08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00" r="-994"/>
          <a:stretch/>
        </p:blipFill>
        <p:spPr bwMode="auto">
          <a:xfrm>
            <a:off x="3154815" y="793811"/>
            <a:ext cx="2160000" cy="2160000"/>
          </a:xfrm>
          <a:prstGeom prst="ellipse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Wetland created">
            <a:extLst>
              <a:ext uri="{FF2B5EF4-FFF2-40B4-BE49-F238E27FC236}">
                <a16:creationId xmlns:a16="http://schemas.microsoft.com/office/drawing/2014/main" id="{A063E9B7-A7F3-47C0-92D7-84D2B6BC91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33" r="21833"/>
          <a:stretch/>
        </p:blipFill>
        <p:spPr bwMode="auto">
          <a:xfrm>
            <a:off x="2123960" y="4050713"/>
            <a:ext cx="2340000" cy="2340000"/>
          </a:xfrm>
          <a:prstGeom prst="ellipse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>
            <a:extLst>
              <a:ext uri="{FF2B5EF4-FFF2-40B4-BE49-F238E27FC236}">
                <a16:creationId xmlns:a16="http://schemas.microsoft.com/office/drawing/2014/main" id="{1154EEEB-362E-4A04-B32F-B3E0246284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73" r="12273"/>
          <a:stretch/>
        </p:blipFill>
        <p:spPr bwMode="auto">
          <a:xfrm>
            <a:off x="1483087" y="2076450"/>
            <a:ext cx="2160000" cy="2160000"/>
          </a:xfrm>
          <a:prstGeom prst="ellipse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>
            <a:extLst>
              <a:ext uri="{FF2B5EF4-FFF2-40B4-BE49-F238E27FC236}">
                <a16:creationId xmlns:a16="http://schemas.microsoft.com/office/drawing/2014/main" id="{81280791-EE60-4D25-8A60-B06119E744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194" y="3711623"/>
            <a:ext cx="1870130" cy="1800000"/>
          </a:xfrm>
          <a:prstGeom prst="ellipse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image1-2">
            <a:extLst>
              <a:ext uri="{FF2B5EF4-FFF2-40B4-BE49-F238E27FC236}">
                <a16:creationId xmlns:a16="http://schemas.microsoft.com/office/drawing/2014/main" id="{5E17DB84-9CFD-4FED-876A-B54E14A516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9808" y="4866517"/>
            <a:ext cx="1800000" cy="1800000"/>
          </a:xfrm>
          <a:prstGeom prst="ellipse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8EBDFD5-9143-4203-B788-4F2E2D203AAB}"/>
              </a:ext>
            </a:extLst>
          </p:cNvPr>
          <p:cNvSpPr txBox="1"/>
          <p:nvPr/>
        </p:nvSpPr>
        <p:spPr>
          <a:xfrm>
            <a:off x="69116" y="6138042"/>
            <a:ext cx="29954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5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Image from </a:t>
            </a:r>
            <a:r>
              <a:rPr lang="en-CA" sz="500" dirty="0">
                <a:solidFill>
                  <a:schemeClr val="tx1">
                    <a:lumMod val="50000"/>
                    <a:lumOff val="50000"/>
                  </a:schemeClr>
                </a:solidFill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https://caringforourwatersheds.com/category/canada/</a:t>
            </a:r>
            <a:r>
              <a:rPr lang="en-CA" sz="500">
                <a:solidFill>
                  <a:schemeClr val="tx1">
                    <a:lumMod val="50000"/>
                    <a:lumOff val="50000"/>
                  </a:schemeClr>
                </a:solidFill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manitoba/</a:t>
            </a:r>
            <a:r>
              <a:rPr lang="en-CA" sz="50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CA" sz="5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CA" sz="5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780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BCA6C6B0BC6E4FBB68B56678D0D2A8" ma:contentTypeVersion="14" ma:contentTypeDescription="Create a new document." ma:contentTypeScope="" ma:versionID="6de9136441104e9647b3a7a22032b966">
  <xsd:schema xmlns:xsd="http://www.w3.org/2001/XMLSchema" xmlns:xs="http://www.w3.org/2001/XMLSchema" xmlns:p="http://schemas.microsoft.com/office/2006/metadata/properties" xmlns:ns1="http://schemas.microsoft.com/sharepoint/v3" xmlns:ns2="eb741441-2dce-446e-a303-1f1b1d8633c3" xmlns:ns3="0137a5ad-ac98-4981-b4c7-8563c6144a29" targetNamespace="http://schemas.microsoft.com/office/2006/metadata/properties" ma:root="true" ma:fieldsID="36ee56f44d4afd5385afdc3e21ed08db" ns1:_="" ns2:_="" ns3:_="">
    <xsd:import namespace="http://schemas.microsoft.com/sharepoint/v3"/>
    <xsd:import namespace="eb741441-2dce-446e-a303-1f1b1d8633c3"/>
    <xsd:import namespace="0137a5ad-ac98-4981-b4c7-8563c6144a2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Locatio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741441-2dce-446e-a303-1f1b1d8633c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1" nillable="true" ma:displayName="Location" ma:internalName="MediaServiceLocation" ma:readOnly="true">
      <xsd:simpleType>
        <xsd:restriction base="dms:Text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37a5ad-ac98-4981-b4c7-8563c6144a29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9F351837-06B9-48C4-B550-C465F059A24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b741441-2dce-446e-a303-1f1b1d8633c3"/>
    <ds:schemaRef ds:uri="0137a5ad-ac98-4981-b4c7-8563c6144a2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33DF8AE-0E4A-4226-AFC9-EB88384300F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C7AB35B-AA1F-4F42-A6A7-57A917FF1482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1902</TotalTime>
  <Words>726</Words>
  <Application>Microsoft Office PowerPoint</Application>
  <PresentationFormat>Widescreen</PresentationFormat>
  <Paragraphs>72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Aleo</vt:lpstr>
      <vt:lpstr>Calibri</vt:lpstr>
      <vt:lpstr>Calibri Light</vt:lpstr>
      <vt:lpstr>Retrospect</vt:lpstr>
      <vt:lpstr>Watershed Proposal</vt:lpstr>
      <vt:lpstr>What is a Watershed?</vt:lpstr>
      <vt:lpstr>What is a Watershed?</vt:lpstr>
      <vt:lpstr>Hudson Bay Watershed</vt:lpstr>
      <vt:lpstr>PowerPoint Presentation</vt:lpstr>
      <vt:lpstr>PowerPoint Presentation</vt:lpstr>
      <vt:lpstr>Where is your Watershed?</vt:lpstr>
      <vt:lpstr>Watershed Proposal</vt:lpstr>
      <vt:lpstr>Ideas</vt:lpstr>
      <vt:lpstr>PowerPoint Presentation</vt:lpstr>
    </vt:vector>
  </TitlesOfParts>
  <Company>Ducks Unlimited Canada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Know You Zone!</dc:title>
  <dc:creator>Ducks Unlimited</dc:creator>
  <cp:lastModifiedBy>Paula Grieef</cp:lastModifiedBy>
  <cp:revision>300</cp:revision>
  <dcterms:created xsi:type="dcterms:W3CDTF">2018-07-24T21:14:02Z</dcterms:created>
  <dcterms:modified xsi:type="dcterms:W3CDTF">2020-04-30T14:31:32Z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0x01010064BCA6C6B0BC6E4FBB68B56678D0D2A8</vt:lpwstr>
  </property>
</Properties>
</file>