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3"/>
  </p:notesMasterIdLst>
  <p:sldIdLst>
    <p:sldId id="256" r:id="rId5"/>
    <p:sldId id="257" r:id="rId6"/>
    <p:sldId id="280" r:id="rId7"/>
    <p:sldId id="278" r:id="rId8"/>
    <p:sldId id="279" r:id="rId9"/>
    <p:sldId id="282" r:id="rId10"/>
    <p:sldId id="281" r:id="rId11"/>
    <p:sldId id="277" r:id="rId12"/>
  </p:sldIdLst>
  <p:sldSz cx="12192000" cy="6858000"/>
  <p:notesSz cx="6858000" cy="23431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Benson" initials="AB" lastIdx="8" clrIdx="0">
    <p:extLst>
      <p:ext uri="{19B8F6BF-5375-455C-9EA6-DF929625EA0E}">
        <p15:presenceInfo xmlns:p15="http://schemas.microsoft.com/office/powerpoint/2012/main" userId="S::a_benson@ducks.ca::58b1cdbe-8fda-49c4-8e2f-923ab35499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337"/>
    <a:srgbClr val="418AB3"/>
    <a:srgbClr val="455F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1884D9-2B48-45C7-BFCF-085F4413BA7F}" v="14" dt="2020-04-28T16:51:17.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69875" autoAdjust="0"/>
  </p:normalViewPr>
  <p:slideViewPr>
    <p:cSldViewPr snapToGrid="0">
      <p:cViewPr varScale="1">
        <p:scale>
          <a:sx n="60" d="100"/>
          <a:sy n="60" d="100"/>
        </p:scale>
        <p:origin x="5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Benson" userId="S::a_benson@ducks.ca::58b1cdbe-8fda-49c4-8e2f-923ab35499f2" providerId="AD" clId="Web-{B81884D9-2B48-45C7-BFCF-085F4413BA7F}"/>
    <pc:docChg chg="">
      <pc:chgData name="Amanda Benson" userId="S::a_benson@ducks.ca::58b1cdbe-8fda-49c4-8e2f-923ab35499f2" providerId="AD" clId="Web-{B81884D9-2B48-45C7-BFCF-085F4413BA7F}" dt="2020-04-28T16:51:17.955" v="11"/>
      <pc:docMkLst>
        <pc:docMk/>
      </pc:docMkLst>
      <pc:sldChg chg="addCm">
        <pc:chgData name="Amanda Benson" userId="S::a_benson@ducks.ca::58b1cdbe-8fda-49c4-8e2f-923ab35499f2" providerId="AD" clId="Web-{B81884D9-2B48-45C7-BFCF-085F4413BA7F}" dt="2020-04-28T16:17:33.353" v="1"/>
        <pc:sldMkLst>
          <pc:docMk/>
          <pc:sldMk cId="2939434995" sldId="279"/>
        </pc:sldMkLst>
      </pc:sldChg>
      <pc:sldChg chg="addCm">
        <pc:chgData name="Amanda Benson" userId="S::a_benson@ducks.ca::58b1cdbe-8fda-49c4-8e2f-923ab35499f2" providerId="AD" clId="Web-{B81884D9-2B48-45C7-BFCF-085F4413BA7F}" dt="2020-04-28T16:16:23.806" v="0"/>
        <pc:sldMkLst>
          <pc:docMk/>
          <pc:sldMk cId="3700928107" sldId="280"/>
        </pc:sldMkLst>
      </pc:sldChg>
      <pc:sldChg chg="addCm delCm modCm">
        <pc:chgData name="Amanda Benson" userId="S::a_benson@ducks.ca::58b1cdbe-8fda-49c4-8e2f-923ab35499f2" providerId="AD" clId="Web-{B81884D9-2B48-45C7-BFCF-085F4413BA7F}" dt="2020-04-28T16:51:17.955" v="11"/>
        <pc:sldMkLst>
          <pc:docMk/>
          <pc:sldMk cId="1663241991" sldId="281"/>
        </pc:sldMkLst>
      </pc:sldChg>
      <pc:sldChg chg="addCm modCm">
        <pc:chgData name="Amanda Benson" userId="S::a_benson@ducks.ca::58b1cdbe-8fda-49c4-8e2f-923ab35499f2" providerId="AD" clId="Web-{B81884D9-2B48-45C7-BFCF-085F4413BA7F}" dt="2020-04-28T16:25:47.761" v="3"/>
        <pc:sldMkLst>
          <pc:docMk/>
          <pc:sldMk cId="2156397853"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46B96C-D1A2-4962-931A-724BB3D2DEA6}" type="datetimeFigureOut">
              <a:rPr lang="en-CA" smtClean="0"/>
              <a:t>2020-04-30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7B84BF-4991-4DD1-85D4-E8A8B5C9AE35}" type="slidenum">
              <a:rPr lang="en-CA" smtClean="0"/>
              <a:t>‹#›</a:t>
            </a:fld>
            <a:endParaRPr lang="en-CA"/>
          </a:p>
        </p:txBody>
      </p:sp>
    </p:spTree>
    <p:extLst>
      <p:ext uri="{BB962C8B-B14F-4D97-AF65-F5344CB8AC3E}">
        <p14:creationId xmlns:p14="http://schemas.microsoft.com/office/powerpoint/2010/main" val="1547240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lsf-lst.ca/media/LSF_-_FLOW_-_ON_Grade_8_Water_Unit_Sample.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lsf-lst.ca/media/LSF_-_FLOW_-_ON_Grade_8_Water_Unit_Sample.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innipeg.ca/WaterAndWaste/water/treatment/plant.stm"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water-technology.net/projects/winnipeg-treatment/"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lsf-lst.ca/media/LSF_-_FLOW_-_ON_Grade_8_Water_Unit_Sample.pdf" TargetMode="External"/><Relationship Id="rId7" Type="http://schemas.openxmlformats.org/officeDocument/2006/relationships/hyperlink" Target="http://web.deu.edu.tr/atiksu/ana52/ani4044-13.html"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xtension.uga.edu/publications/detail.html?number=B1421&amp;title=A%20Beginner%27s%20Guide%20to%20Septic%20Systems#How" TargetMode="External"/><Relationship Id="rId5" Type="http://schemas.openxmlformats.org/officeDocument/2006/relationships/hyperlink" Target="https://jodivanbeek.weebly.com/uploads/2/6/1/3/26136874/11.7_waterwater_treatment.pdf" TargetMode="External"/><Relationship Id="rId4" Type="http://schemas.openxmlformats.org/officeDocument/2006/relationships/hyperlink" Target="https://www.winnipeg.ca/waterandwaste/sewage/treatmentPlant/default.stm"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innipeg.ca/waterandwaste/sewage/treatmentPlant/default.s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Today we will be learning about where the city of Winnipeg gets its water and how it is cleaned. We will also touch on how wastewater can be treated.</a:t>
            </a:r>
            <a:endParaRPr lang="en-CA" baseline="0" dirty="0"/>
          </a:p>
        </p:txBody>
      </p:sp>
      <p:sp>
        <p:nvSpPr>
          <p:cNvPr id="4" name="Slide Number Placeholder 3"/>
          <p:cNvSpPr>
            <a:spLocks noGrp="1"/>
          </p:cNvSpPr>
          <p:nvPr>
            <p:ph type="sldNum" sz="quarter" idx="10"/>
          </p:nvPr>
        </p:nvSpPr>
        <p:spPr/>
        <p:txBody>
          <a:bodyPr/>
          <a:lstStyle/>
          <a:p>
            <a:fld id="{EF7B84BF-4991-4DD1-85D4-E8A8B5C9AE35}" type="slidenum">
              <a:rPr lang="en-CA" smtClean="0"/>
              <a:t>1</a:t>
            </a:fld>
            <a:endParaRPr lang="en-CA"/>
          </a:p>
        </p:txBody>
      </p:sp>
    </p:spTree>
    <p:extLst>
      <p:ext uri="{BB962C8B-B14F-4D97-AF65-F5344CB8AC3E}">
        <p14:creationId xmlns:p14="http://schemas.microsoft.com/office/powerpoint/2010/main" val="2393814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CA" dirty="0">
                <a:hlinkClick r:id="rId3"/>
              </a:rPr>
              <a:t>http://www.lsf-lst.ca/media/LSF_-_FLOW_-_ON_Grade_8_Water_Unit_Sample.pdf</a:t>
            </a:r>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fld id="{EF7B84BF-4991-4DD1-85D4-E8A8B5C9AE35}" type="slidenum">
              <a:rPr lang="en-CA" smtClean="0"/>
              <a:t>2</a:t>
            </a:fld>
            <a:endParaRPr lang="en-CA"/>
          </a:p>
        </p:txBody>
      </p:sp>
    </p:spTree>
    <p:extLst>
      <p:ext uri="{BB962C8B-B14F-4D97-AF65-F5344CB8AC3E}">
        <p14:creationId xmlns:p14="http://schemas.microsoft.com/office/powerpoint/2010/main" val="3302968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CA" dirty="0">
                <a:hlinkClick r:id="rId3"/>
              </a:rPr>
              <a:t>http://www.lsf-lst.ca/media/LSF_-_FLOW_-_ON_Grade_8_Water_Unit_Sample.pdf</a:t>
            </a:r>
            <a:r>
              <a:rPr lang="en-CA" dirty="0"/>
              <a:t> (page 18 and 19)</a:t>
            </a:r>
          </a:p>
          <a:p>
            <a:endParaRPr lang="en-CA" dirty="0"/>
          </a:p>
          <a:p>
            <a:r>
              <a:rPr lang="en-CA" dirty="0"/>
              <a:t>Pages 18 and 19 discuss many possible pollutants and their effects on aquatic ecosystems. This topic is suggested as an extension of the Sparkling Clean Water activity.</a:t>
            </a:r>
          </a:p>
          <a:p>
            <a:endParaRPr lang="en-CA" dirty="0"/>
          </a:p>
          <a:p>
            <a:endParaRPr lang="en-CA" dirty="0"/>
          </a:p>
          <a:p>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fld id="{EF7B84BF-4991-4DD1-85D4-E8A8B5C9AE35}" type="slidenum">
              <a:rPr lang="en-CA" smtClean="0"/>
              <a:t>3</a:t>
            </a:fld>
            <a:endParaRPr lang="en-CA"/>
          </a:p>
        </p:txBody>
      </p:sp>
    </p:spTree>
    <p:extLst>
      <p:ext uri="{BB962C8B-B14F-4D97-AF65-F5344CB8AC3E}">
        <p14:creationId xmlns:p14="http://schemas.microsoft.com/office/powerpoint/2010/main" val="2254872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Source: </a:t>
            </a:r>
            <a:r>
              <a:rPr lang="en-CA" dirty="0">
                <a:hlinkClick r:id="rId3"/>
              </a:rPr>
              <a:t>https://winnipeg.ca/WaterAndWaste/water/treatment/plant.stm</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dirty="0">
                <a:solidFill>
                  <a:schemeClr val="tx1"/>
                </a:solidFill>
                <a:effectLst/>
                <a:latin typeface="+mn-lt"/>
                <a:ea typeface="+mn-ea"/>
                <a:cs typeface="+mn-cs"/>
              </a:rPr>
              <a:t>Click on image to get to site and then click arrow to play video.</a:t>
            </a:r>
          </a:p>
          <a:p>
            <a:endParaRPr lang="en-CA" dirty="0"/>
          </a:p>
          <a:p>
            <a:r>
              <a:rPr lang="en-CA" dirty="0"/>
              <a:t>Another resource is: </a:t>
            </a:r>
            <a:r>
              <a:rPr lang="en-CA" dirty="0">
                <a:hlinkClick r:id="rId4"/>
              </a:rPr>
              <a:t>https://www.water-technology.net/projects/winnipeg-treatment/</a:t>
            </a:r>
            <a:r>
              <a:rPr lang="en-CA" dirty="0"/>
              <a:t>.</a:t>
            </a:r>
          </a:p>
        </p:txBody>
      </p:sp>
      <p:sp>
        <p:nvSpPr>
          <p:cNvPr id="4" name="Slide Number Placeholder 3"/>
          <p:cNvSpPr>
            <a:spLocks noGrp="1"/>
          </p:cNvSpPr>
          <p:nvPr>
            <p:ph type="sldNum" sz="quarter" idx="10"/>
          </p:nvPr>
        </p:nvSpPr>
        <p:spPr/>
        <p:txBody>
          <a:bodyPr/>
          <a:lstStyle/>
          <a:p>
            <a:fld id="{EF7B84BF-4991-4DD1-85D4-E8A8B5C9AE35}" type="slidenum">
              <a:rPr lang="en-CA" smtClean="0"/>
              <a:t>4</a:t>
            </a:fld>
            <a:endParaRPr lang="en-CA"/>
          </a:p>
        </p:txBody>
      </p:sp>
    </p:spTree>
    <p:extLst>
      <p:ext uri="{BB962C8B-B14F-4D97-AF65-F5344CB8AC3E}">
        <p14:creationId xmlns:p14="http://schemas.microsoft.com/office/powerpoint/2010/main" val="3194267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Source: </a:t>
            </a:r>
            <a:r>
              <a:rPr lang="en-CA" dirty="0">
                <a:hlinkClick r:id="rId3"/>
              </a:rPr>
              <a:t>http://www.lsf-lst.ca/media/LSF_-_FLOW_-_ON_Grade_8_Water_Unit_Sample.pdf</a:t>
            </a:r>
            <a:endParaRPr lang="en-CA"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dirty="0">
                <a:solidFill>
                  <a:schemeClr val="tx1"/>
                </a:solidFill>
                <a:effectLst/>
                <a:latin typeface="+mn-lt"/>
                <a:ea typeface="+mn-ea"/>
                <a:cs typeface="+mn-cs"/>
              </a:rPr>
              <a:t>Wastewater treatment plants: </a:t>
            </a:r>
            <a:r>
              <a:rPr lang="en-CA" dirty="0">
                <a:hlinkClick r:id="rId4"/>
              </a:rPr>
              <a:t>https://www.winnipeg.ca/waterandwaste/sewage/treatmentPlant/default.stm</a:t>
            </a:r>
            <a:r>
              <a:rPr lang="en-CA" dirty="0"/>
              <a:t> and </a:t>
            </a:r>
            <a:r>
              <a:rPr lang="en-CA" sz="1200" u="none" kern="1200" dirty="0">
                <a:solidFill>
                  <a:schemeClr val="tx1"/>
                </a:solidFill>
                <a:effectLst/>
                <a:latin typeface="+mn-lt"/>
                <a:ea typeface="+mn-ea"/>
                <a:cs typeface="+mn-cs"/>
              </a:rPr>
              <a:t>page 1 of: </a:t>
            </a:r>
            <a:r>
              <a:rPr lang="en-CA" dirty="0">
                <a:hlinkClick r:id="rId5"/>
              </a:rPr>
              <a:t>https://jodivanbeek.weebly.com/uploads/2/6/1/3/26136874/11.7_waterwater_treatment.pdf</a:t>
            </a:r>
            <a:r>
              <a:rPr lang="en-CA"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dirty="0">
                <a:solidFill>
                  <a:schemeClr val="tx1"/>
                </a:solidFill>
                <a:effectLst/>
                <a:latin typeface="+mn-lt"/>
                <a:ea typeface="+mn-ea"/>
                <a:cs typeface="+mn-cs"/>
              </a:rPr>
              <a:t>Septic tanks and fields: page 2 of: </a:t>
            </a:r>
            <a:r>
              <a:rPr lang="en-CA" dirty="0">
                <a:hlinkClick r:id="rId5"/>
              </a:rPr>
              <a:t>https://jodivanbeek.weebly.com/uploads/2/6/1/3/26136874/11.7_waterwater_treatment.pdf</a:t>
            </a:r>
            <a:r>
              <a:rPr lang="en-CA" dirty="0"/>
              <a:t> and </a:t>
            </a:r>
            <a:r>
              <a:rPr lang="en-CA" dirty="0">
                <a:hlinkClick r:id="rId6"/>
              </a:rPr>
              <a:t>https://extension.uga.edu/publications/detail.html?number=B1421&amp;title=A%20Beginner%27s%20Guide%20to%20Septic%20Systems#How</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Not all wastewater goes to municipal treatment systems. Homes and small businesses in rural areas commonly have septic systems that treat their wastewater on a much smaller scale. A septic system includes a septic tank and a drainage bed. Solids are trapped in the septic tank, where bacteria slowly digest the wastes. Liquid flows to the drainage bed, where it gradually soaks into the ground.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dirty="0">
                <a:solidFill>
                  <a:schemeClr val="tx1"/>
                </a:solidFill>
                <a:effectLst/>
                <a:latin typeface="+mn-lt"/>
                <a:ea typeface="+mn-ea"/>
                <a:cs typeface="+mn-cs"/>
              </a:rPr>
              <a:t>Lagoon systems: </a:t>
            </a:r>
            <a:r>
              <a:rPr lang="en-CA" dirty="0">
                <a:hlinkClick r:id="rId7"/>
              </a:rPr>
              <a:t>http://web.deu.edu.tr/atiksu/ana52/ani4044-13.html</a:t>
            </a:r>
            <a:endParaRPr lang="en-CA" sz="1200" u="sng"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F7B84BF-4991-4DD1-85D4-E8A8B5C9AE35}" type="slidenum">
              <a:rPr lang="en-CA" smtClean="0"/>
              <a:t>5</a:t>
            </a:fld>
            <a:endParaRPr lang="en-CA"/>
          </a:p>
        </p:txBody>
      </p:sp>
    </p:spTree>
    <p:extLst>
      <p:ext uri="{BB962C8B-B14F-4D97-AF65-F5344CB8AC3E}">
        <p14:creationId xmlns:p14="http://schemas.microsoft.com/office/powerpoint/2010/main" val="3381338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dirty="0">
                <a:solidFill>
                  <a:schemeClr val="tx1"/>
                </a:solidFill>
                <a:effectLst/>
                <a:latin typeface="+mn-lt"/>
                <a:ea typeface="+mn-ea"/>
                <a:cs typeface="+mn-cs"/>
              </a:rPr>
              <a:t>Source: </a:t>
            </a:r>
            <a:r>
              <a:rPr lang="en-CA" dirty="0">
                <a:hlinkClick r:id="rId3"/>
              </a:rPr>
              <a:t>https://www.winnipeg.ca/waterandwaste/sewage/treatmentPlant/default.stm</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Pre-treatment</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Screens are used to remove plastics, rags, and other debris from the incoming raw wastewater. After screening, sand and grit settles to the bottom. The sand and grit are removed and trucked to the Brady Road Resource Management Facility for disposal.</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Primary treatment</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Next the wastewater moves into sedimentation tanks, where approximately 65% of the suspended material settles to the bottom of the tank. In addition to material that settles in the bottom of the tanks, grease and oil that floats to the surface is removed by paddles or skimmers. Primary treatment takes several hours before the wastewater moves to the next stage of treatment.</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Secondary treatment</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After Primary Treatment, the wastewater flows into bioreactors which contain a mixture of micro-organisms that feed on the carbon in the wastewater. Oxygen is fed into the bioreactor so the micro-organisms can metabolize the carbon they're feeding on. This process also takes several hours. The activated sludge, or biomass, must be separated from the treated wastewater. The separation takes place in another group of sedimentation tanks called Secondary Clarifiers.</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Final Clarification</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In the final clarifier tanks, the biomass from the bioreactors settles out by gravity. About 25 to 50% of the settled biomass is returned to the head of each bioreactor to begin the process again.</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The biomass that is reused provides a constant source of micro-organisms to the incoming wastewater for treatment. Because the biological growth within the bioreactors produces more biomass than is needed, some of it must be removed.</a:t>
            </a:r>
          </a:p>
          <a:p>
            <a:r>
              <a:rPr lang="en-CA" sz="1200" kern="1200" dirty="0">
                <a:solidFill>
                  <a:schemeClr val="tx1"/>
                </a:solidFill>
                <a:effectLst/>
                <a:latin typeface="+mn-lt"/>
                <a:ea typeface="+mn-ea"/>
                <a:cs typeface="+mn-cs"/>
              </a:rPr>
              <a:t>This excess biomass, called Waste Activated Sludge, is pumped to the Digesters, where it decomposes. All the material that settles in the Primary Clarifiers is also pumped to the Digesters.</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Digestion, Dewatering and Solids Disposal</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During digestion, the anaerobic bacteria break down the solids over the course of about 15 days. About half of the solids are destroyed during this process.</a:t>
            </a:r>
          </a:p>
          <a:p>
            <a:r>
              <a:rPr lang="en-CA" sz="1200" kern="1200" dirty="0">
                <a:solidFill>
                  <a:schemeClr val="tx1"/>
                </a:solidFill>
                <a:effectLst/>
                <a:latin typeface="+mn-lt"/>
                <a:ea typeface="+mn-ea"/>
                <a:cs typeface="+mn-cs"/>
              </a:rPr>
              <a:t>In the Digesters, a different type of bacteria, called anaerobes, feed on the carbon in the solids to produce biogases—mainly carbon dioxide and methane. Methane is recovered at the North End Sewage Treatment Plant (NEWPCC) and used to heat the Digesters and other buildings.</a:t>
            </a:r>
          </a:p>
          <a:p>
            <a:r>
              <a:rPr lang="en-CA" sz="1200" kern="1200" dirty="0">
                <a:solidFill>
                  <a:schemeClr val="tx1"/>
                </a:solidFill>
                <a:effectLst/>
                <a:latin typeface="+mn-lt"/>
                <a:ea typeface="+mn-ea"/>
                <a:cs typeface="+mn-cs"/>
              </a:rPr>
              <a:t>Once digestion is complete, excess water must be removed from the digested sludge. Dewatering is accomplished using high speed mechanical centrifuges. The liquid produced during dewatering is returned to another activated sludge process designed specifically to remove ammonia and nitrogen produced during digestion.</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Digested material contains about 2% solids but is thickened to about 25% before being transported. The thickening process significantly reduces the volume of material that must be transported for final disposal. The thickened solids, now called biosolids, are trucked to the Brady Road Resource Management Facility. On average, Brady Road receives 36,000 kg of biosolids each day for final disposal.</a:t>
            </a:r>
          </a:p>
          <a:p>
            <a:r>
              <a:rPr lang="en-CA"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7B84BF-4991-4DD1-85D4-E8A8B5C9AE35}" type="slidenum">
              <a:rPr lang="en-CA" smtClean="0"/>
              <a:t>6</a:t>
            </a:fld>
            <a:endParaRPr lang="en-CA"/>
          </a:p>
        </p:txBody>
      </p:sp>
    </p:spTree>
    <p:extLst>
      <p:ext uri="{BB962C8B-B14F-4D97-AF65-F5344CB8AC3E}">
        <p14:creationId xmlns:p14="http://schemas.microsoft.com/office/powerpoint/2010/main" val="3549985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See the </a:t>
            </a:r>
            <a:r>
              <a:rPr lang="sv-SE" sz="1200" b="0" i="0" kern="1200" dirty="0">
                <a:solidFill>
                  <a:schemeClr val="tx1"/>
                </a:solidFill>
                <a:effectLst/>
                <a:latin typeface="+mn-lt"/>
                <a:ea typeface="+mn-ea"/>
                <a:cs typeface="+mn-cs"/>
              </a:rPr>
              <a:t>Oak Hammock Marsh Lagoon System pdf document under</a:t>
            </a:r>
            <a:r>
              <a:rPr lang="en-US" sz="1200" b="0" i="0" kern="1200" dirty="0">
                <a:solidFill>
                  <a:schemeClr val="tx1"/>
                </a:solidFill>
                <a:effectLst/>
                <a:latin typeface="+mn-lt"/>
                <a:ea typeface="+mn-ea"/>
                <a:cs typeface="+mn-cs"/>
              </a:rPr>
              <a:t> Support Materials on the website.</a:t>
            </a:r>
            <a:endParaRPr lang="en-CA"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u="sng" kern="1200" dirty="0">
              <a:solidFill>
                <a:schemeClr val="tx1"/>
              </a:solidFill>
              <a:effectLst/>
              <a:latin typeface="+mn-lt"/>
              <a:ea typeface="+mn-ea"/>
              <a:cs typeface="+mn-cs"/>
            </a:endParaRPr>
          </a:p>
          <a:p>
            <a:r>
              <a:rPr lang="en-US" sz="1200" b="1" i="0" u="none" strike="noStrike" kern="1200" baseline="0" dirty="0">
                <a:solidFill>
                  <a:schemeClr val="tx1"/>
                </a:solidFill>
                <a:latin typeface="+mn-lt"/>
                <a:ea typeface="+mn-ea"/>
                <a:cs typeface="+mn-cs"/>
              </a:rPr>
              <a:t>Natural wetlands should not be used for wastewater treatment; only constructed, artificial wetlands should be used for this purpose. </a:t>
            </a:r>
          </a:p>
          <a:p>
            <a:r>
              <a:rPr lang="en-CA"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Ducks Unlimited Canada built an artificial wetland that cleans the 8,637,900 </a:t>
            </a:r>
            <a:r>
              <a:rPr lang="en-US" sz="1200" b="0" i="0" u="none" strike="noStrike" kern="1200" baseline="0" dirty="0" err="1">
                <a:solidFill>
                  <a:schemeClr val="tx1"/>
                </a:solidFill>
                <a:latin typeface="+mn-lt"/>
                <a:ea typeface="+mn-ea"/>
                <a:cs typeface="+mn-cs"/>
              </a:rPr>
              <a:t>litres</a:t>
            </a:r>
            <a:r>
              <a:rPr lang="en-US" sz="1200" b="0" i="0" u="none" strike="noStrike" kern="1200" baseline="0" dirty="0">
                <a:solidFill>
                  <a:schemeClr val="tx1"/>
                </a:solidFill>
                <a:latin typeface="+mn-lt"/>
                <a:ea typeface="+mn-ea"/>
                <a:cs typeface="+mn-cs"/>
              </a:rPr>
              <a:t> (1,900,600 gallons) of wastewater from the Conservation Centre per year. </a:t>
            </a:r>
          </a:p>
          <a:p>
            <a:endParaRPr lang="en-CA"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How lagoons work in general </a:t>
            </a:r>
            <a:endParaRPr lang="en-US" sz="1200" b="0" i="0" u="none" strike="noStrike" kern="1200" baseline="0" dirty="0">
              <a:solidFill>
                <a:schemeClr val="tx1"/>
              </a:solidFill>
              <a:latin typeface="+mn-lt"/>
              <a:ea typeface="+mn-ea"/>
              <a:cs typeface="+mn-cs"/>
            </a:endParaRP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Lagoons are shallow, man-made ponds that are built to maximize natural treatment processes.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a lagoon, bacteria break the sewage down to gases and other simple materials that dissolve in the water.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bacteria are able to perform their task by using oxygen that is produced by algae which grows in the water.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Algae are one celled microscopic plants that grow in water. They need sunlight to live, as they convert carbon dioxide into oxygen.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algae also require some of the simple compounds produced as the bacteria break the sewage down.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Sunlight can penetrate the water to a depth of 1.2 </a:t>
            </a:r>
            <a:r>
              <a:rPr lang="en-US" sz="1200" b="0" i="0" u="none" strike="noStrike" kern="1200" baseline="0" dirty="0" err="1">
                <a:solidFill>
                  <a:schemeClr val="tx1"/>
                </a:solidFill>
                <a:latin typeface="+mn-lt"/>
                <a:ea typeface="+mn-ea"/>
                <a:cs typeface="+mn-cs"/>
              </a:rPr>
              <a:t>metres</a:t>
            </a:r>
            <a:r>
              <a:rPr lang="en-US" sz="1200" b="0" i="0" u="none" strike="noStrike" kern="1200" baseline="0" dirty="0">
                <a:solidFill>
                  <a:schemeClr val="tx1"/>
                </a:solidFill>
                <a:latin typeface="+mn-lt"/>
                <a:ea typeface="+mn-ea"/>
                <a:cs typeface="+mn-cs"/>
              </a:rPr>
              <a:t> (4 feet).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depth of the lagoon means that the bottom layer of the lagoon receives no sunlight and no algae will grow. This leads to an anaerobic zone (no oxygen), if its depth is too great then the lagoon starts to smell.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Most lagoons are 1.52 </a:t>
            </a:r>
            <a:r>
              <a:rPr lang="en-US" sz="1200" b="0" i="0" u="none" strike="noStrike" kern="1200" baseline="0" dirty="0" err="1">
                <a:solidFill>
                  <a:schemeClr val="tx1"/>
                </a:solidFill>
                <a:latin typeface="+mn-lt"/>
                <a:ea typeface="+mn-ea"/>
                <a:cs typeface="+mn-cs"/>
              </a:rPr>
              <a:t>metres</a:t>
            </a:r>
            <a:r>
              <a:rPr lang="en-US" sz="1200" b="0" i="0" u="none" strike="noStrike" kern="1200" baseline="0" dirty="0">
                <a:solidFill>
                  <a:schemeClr val="tx1"/>
                </a:solidFill>
                <a:latin typeface="+mn-lt"/>
                <a:ea typeface="+mn-ea"/>
                <a:cs typeface="+mn-cs"/>
              </a:rPr>
              <a:t> deep (5 feet) so that they don’t freeze to the bottom.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bottom of the lagoon therefore receives materials that have settled out and is oxygen free. </a:t>
            </a:r>
          </a:p>
          <a:p>
            <a:endParaRPr lang="en-CA" dirty="0"/>
          </a:p>
        </p:txBody>
      </p:sp>
      <p:sp>
        <p:nvSpPr>
          <p:cNvPr id="4" name="Slide Number Placeholder 3"/>
          <p:cNvSpPr>
            <a:spLocks noGrp="1"/>
          </p:cNvSpPr>
          <p:nvPr>
            <p:ph type="sldNum" sz="quarter" idx="10"/>
          </p:nvPr>
        </p:nvSpPr>
        <p:spPr/>
        <p:txBody>
          <a:bodyPr/>
          <a:lstStyle/>
          <a:p>
            <a:fld id="{EF7B84BF-4991-4DD1-85D4-E8A8B5C9AE35}" type="slidenum">
              <a:rPr lang="en-CA" smtClean="0"/>
              <a:t>7</a:t>
            </a:fld>
            <a:endParaRPr lang="en-CA"/>
          </a:p>
        </p:txBody>
      </p:sp>
    </p:spTree>
    <p:extLst>
      <p:ext uri="{BB962C8B-B14F-4D97-AF65-F5344CB8AC3E}">
        <p14:creationId xmlns:p14="http://schemas.microsoft.com/office/powerpoint/2010/main" val="1219184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F7B84BF-4991-4DD1-85D4-E8A8B5C9AE35}" type="slidenum">
              <a:rPr lang="en-CA" smtClean="0"/>
              <a:t>8</a:t>
            </a:fld>
            <a:endParaRPr lang="en-CA"/>
          </a:p>
        </p:txBody>
      </p:sp>
    </p:spTree>
    <p:extLst>
      <p:ext uri="{BB962C8B-B14F-4D97-AF65-F5344CB8AC3E}">
        <p14:creationId xmlns:p14="http://schemas.microsoft.com/office/powerpoint/2010/main" val="3915231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418A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418A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4/30/2020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4/30/2020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418A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4/30/2020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4/30/2020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rgbClr val="418A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4/30/2020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innipeg.ca/WaterAndWaste/water/treatment/plant.s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jodivanbeek.weebly.com/uploads/2/6/1/3/26136874/11.7_waterwater_treatment.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winnipeg.ca/waterandwaste/sewage/treatmentPlant/default.stm#tab-south-end-sewage-treatment-plan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900" y="659867"/>
            <a:ext cx="11252200" cy="3566160"/>
          </a:xfrm>
        </p:spPr>
        <p:txBody>
          <a:bodyPr>
            <a:normAutofit/>
          </a:bodyPr>
          <a:lstStyle/>
          <a:p>
            <a:pPr algn="ctr"/>
            <a:r>
              <a:rPr lang="en-CA" sz="9600" b="1" dirty="0">
                <a:solidFill>
                  <a:srgbClr val="1B5337"/>
                </a:solidFill>
                <a:latin typeface="Aleo" panose="020F0502020204030203" pitchFamily="34" charset="0"/>
              </a:rPr>
              <a:t>Sparkling Clean Water</a:t>
            </a:r>
          </a:p>
        </p:txBody>
      </p:sp>
      <p:sp>
        <p:nvSpPr>
          <p:cNvPr id="3" name="Subtitle 2"/>
          <p:cNvSpPr>
            <a:spLocks noGrp="1"/>
          </p:cNvSpPr>
          <p:nvPr>
            <p:ph type="subTitle" idx="1"/>
          </p:nvPr>
        </p:nvSpPr>
        <p:spPr/>
        <p:txBody>
          <a:bodyPr/>
          <a:lstStyle/>
          <a:p>
            <a:pPr algn="ctr"/>
            <a:r>
              <a:rPr lang="en-CA" spc="300" dirty="0">
                <a:solidFill>
                  <a:schemeClr val="accent3">
                    <a:lumMod val="50000"/>
                  </a:schemeClr>
                </a:solidFill>
              </a:rPr>
              <a:t>Learning about drinking water &amp; wastewater</a:t>
            </a:r>
          </a:p>
        </p:txBody>
      </p:sp>
      <p:pic>
        <p:nvPicPr>
          <p:cNvPr id="9" name="Picture 8">
            <a:extLst>
              <a:ext uri="{FF2B5EF4-FFF2-40B4-BE49-F238E27FC236}">
                <a16:creationId xmlns:a16="http://schemas.microsoft.com/office/drawing/2014/main" id="{6C62CF8A-6D06-47B1-9855-B02D6204DAC8}"/>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084971" y="540951"/>
            <a:ext cx="2088560" cy="2141482"/>
          </a:xfrm>
          <a:prstGeom prst="rect">
            <a:avLst/>
          </a:prstGeom>
        </p:spPr>
      </p:pic>
    </p:spTree>
    <p:extLst>
      <p:ext uri="{BB962C8B-B14F-4D97-AF65-F5344CB8AC3E}">
        <p14:creationId xmlns:p14="http://schemas.microsoft.com/office/powerpoint/2010/main" val="3888587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latin typeface="Aleo" panose="020F0502020204030203" pitchFamily="34" charset="0"/>
              </a:rPr>
              <a:t>Where does drinking water come from?</a:t>
            </a:r>
          </a:p>
        </p:txBody>
      </p:sp>
      <p:sp>
        <p:nvSpPr>
          <p:cNvPr id="8" name="TextBox 7"/>
          <p:cNvSpPr txBox="1"/>
          <p:nvPr/>
        </p:nvSpPr>
        <p:spPr>
          <a:xfrm>
            <a:off x="1334206" y="2073653"/>
            <a:ext cx="5289515" cy="1569660"/>
          </a:xfrm>
          <a:prstGeom prst="rect">
            <a:avLst/>
          </a:prstGeom>
          <a:noFill/>
        </p:spPr>
        <p:txBody>
          <a:bodyPr wrap="square" rtlCol="0">
            <a:spAutoFit/>
          </a:bodyPr>
          <a:lstStyle/>
          <a:p>
            <a:pPr marL="342900" indent="-342900">
              <a:buFont typeface="Arial" panose="020B0604020202020204" pitchFamily="34" charset="0"/>
              <a:buChar char="•"/>
            </a:pPr>
            <a:r>
              <a:rPr lang="en-CA" sz="2400" dirty="0">
                <a:solidFill>
                  <a:srgbClr val="1B5337"/>
                </a:solidFill>
              </a:rPr>
              <a:t>Many cities of fewer than 5,000 people get their drinking water by drilling wells into groundwater supplies as do rural individuals. </a:t>
            </a:r>
          </a:p>
        </p:txBody>
      </p:sp>
      <p:sp>
        <p:nvSpPr>
          <p:cNvPr id="12" name="TextBox 11">
            <a:extLst>
              <a:ext uri="{FF2B5EF4-FFF2-40B4-BE49-F238E27FC236}">
                <a16:creationId xmlns:a16="http://schemas.microsoft.com/office/drawing/2014/main" id="{00D69093-6097-481F-8952-B7289CC2A75C}"/>
              </a:ext>
            </a:extLst>
          </p:cNvPr>
          <p:cNvSpPr txBox="1"/>
          <p:nvPr/>
        </p:nvSpPr>
        <p:spPr>
          <a:xfrm>
            <a:off x="69116" y="6138042"/>
            <a:ext cx="2995448" cy="184666"/>
          </a:xfrm>
          <a:prstGeom prst="rect">
            <a:avLst/>
          </a:prstGeom>
          <a:noFill/>
        </p:spPr>
        <p:txBody>
          <a:bodyPr wrap="square" rtlCol="0">
            <a:spAutoFit/>
          </a:bodyPr>
          <a:lstStyle/>
          <a:p>
            <a:r>
              <a:rPr lang="en-CA" sz="600" i="1" dirty="0">
                <a:solidFill>
                  <a:schemeClr val="tx1">
                    <a:lumMod val="50000"/>
                    <a:lumOff val="50000"/>
                  </a:schemeClr>
                </a:solidFill>
              </a:rPr>
              <a:t>Image from Bing Images – public domain.</a:t>
            </a:r>
          </a:p>
        </p:txBody>
      </p:sp>
      <p:pic>
        <p:nvPicPr>
          <p:cNvPr id="1026" name="Picture 2" descr="See the source image">
            <a:extLst>
              <a:ext uri="{FF2B5EF4-FFF2-40B4-BE49-F238E27FC236}">
                <a16:creationId xmlns:a16="http://schemas.microsoft.com/office/drawing/2014/main" id="{469AA330-E130-448E-8059-DC8A4E01A6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4820" y="2942518"/>
            <a:ext cx="5023180" cy="32209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DAD6BEF-0B0E-4A84-A5B4-9940D580436A}"/>
              </a:ext>
            </a:extLst>
          </p:cNvPr>
          <p:cNvSpPr txBox="1"/>
          <p:nvPr/>
        </p:nvSpPr>
        <p:spPr>
          <a:xfrm>
            <a:off x="1334205" y="4843642"/>
            <a:ext cx="5289515" cy="830997"/>
          </a:xfrm>
          <a:prstGeom prst="rect">
            <a:avLst/>
          </a:prstGeom>
          <a:noFill/>
        </p:spPr>
        <p:txBody>
          <a:bodyPr wrap="square" rtlCol="0">
            <a:spAutoFit/>
          </a:bodyPr>
          <a:lstStyle/>
          <a:p>
            <a:pPr marL="342900" indent="-342900">
              <a:buFont typeface="Arial" panose="020B0604020202020204" pitchFamily="34" charset="0"/>
              <a:buChar char="•"/>
            </a:pPr>
            <a:r>
              <a:rPr lang="en-CA" sz="2400" dirty="0">
                <a:solidFill>
                  <a:srgbClr val="1B5337"/>
                </a:solidFill>
              </a:rPr>
              <a:t>Cities that rely on rivers as a source often dam the river.</a:t>
            </a:r>
            <a:endParaRPr lang="en-US" sz="2400" dirty="0">
              <a:solidFill>
                <a:srgbClr val="1B5337"/>
              </a:solidFill>
            </a:endParaRPr>
          </a:p>
        </p:txBody>
      </p:sp>
      <p:sp>
        <p:nvSpPr>
          <p:cNvPr id="15" name="TextBox 14">
            <a:extLst>
              <a:ext uri="{FF2B5EF4-FFF2-40B4-BE49-F238E27FC236}">
                <a16:creationId xmlns:a16="http://schemas.microsoft.com/office/drawing/2014/main" id="{5B2195F8-A0C1-4799-A0FD-0ED59D56A013}"/>
              </a:ext>
            </a:extLst>
          </p:cNvPr>
          <p:cNvSpPr txBox="1"/>
          <p:nvPr/>
        </p:nvSpPr>
        <p:spPr>
          <a:xfrm>
            <a:off x="1334206" y="3643313"/>
            <a:ext cx="5289515" cy="1200329"/>
          </a:xfrm>
          <a:prstGeom prst="rect">
            <a:avLst/>
          </a:prstGeom>
          <a:noFill/>
        </p:spPr>
        <p:txBody>
          <a:bodyPr wrap="square" rtlCol="0">
            <a:spAutoFit/>
          </a:bodyPr>
          <a:lstStyle/>
          <a:p>
            <a:pPr marL="342900" indent="-342900">
              <a:buFont typeface="Arial" panose="020B0604020202020204" pitchFamily="34" charset="0"/>
              <a:buChar char="•"/>
            </a:pPr>
            <a:r>
              <a:rPr lang="en-CA" sz="2400" dirty="0">
                <a:solidFill>
                  <a:srgbClr val="1B5337"/>
                </a:solidFill>
              </a:rPr>
              <a:t>Larger cities obtain their water from surface waters such as rivers and lakes. </a:t>
            </a:r>
            <a:endParaRPr lang="en-US" sz="2400" dirty="0">
              <a:solidFill>
                <a:srgbClr val="1B5337"/>
              </a:solidFill>
            </a:endParaRPr>
          </a:p>
        </p:txBody>
      </p:sp>
    </p:spTree>
    <p:extLst>
      <p:ext uri="{BB962C8B-B14F-4D97-AF65-F5344CB8AC3E}">
        <p14:creationId xmlns:p14="http://schemas.microsoft.com/office/powerpoint/2010/main" val="306001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latin typeface="Aleo" panose="020F0502020204030203" pitchFamily="34" charset="0"/>
              </a:rPr>
              <a:t>Is it good enough to drink?</a:t>
            </a:r>
          </a:p>
        </p:txBody>
      </p:sp>
      <p:sp>
        <p:nvSpPr>
          <p:cNvPr id="8" name="TextBox 7"/>
          <p:cNvSpPr txBox="1"/>
          <p:nvPr/>
        </p:nvSpPr>
        <p:spPr>
          <a:xfrm>
            <a:off x="1334206" y="2073653"/>
            <a:ext cx="9651294" cy="461665"/>
          </a:xfrm>
          <a:prstGeom prst="rect">
            <a:avLst/>
          </a:prstGeom>
          <a:noFill/>
        </p:spPr>
        <p:txBody>
          <a:bodyPr wrap="square" rtlCol="0">
            <a:spAutoFit/>
          </a:bodyPr>
          <a:lstStyle/>
          <a:p>
            <a:pPr marL="342900" indent="-342900">
              <a:buFont typeface="Arial" panose="020B0604020202020204" pitchFamily="34" charset="0"/>
              <a:buChar char="•"/>
            </a:pPr>
            <a:r>
              <a:rPr lang="en-CA" sz="2400" dirty="0">
                <a:solidFill>
                  <a:srgbClr val="1B5337"/>
                </a:solidFill>
              </a:rPr>
              <a:t>The water may look clean, but is it?</a:t>
            </a:r>
          </a:p>
        </p:txBody>
      </p:sp>
      <p:sp>
        <p:nvSpPr>
          <p:cNvPr id="12" name="TextBox 11">
            <a:extLst>
              <a:ext uri="{FF2B5EF4-FFF2-40B4-BE49-F238E27FC236}">
                <a16:creationId xmlns:a16="http://schemas.microsoft.com/office/drawing/2014/main" id="{00D69093-6097-481F-8952-B7289CC2A75C}"/>
              </a:ext>
            </a:extLst>
          </p:cNvPr>
          <p:cNvSpPr txBox="1"/>
          <p:nvPr/>
        </p:nvSpPr>
        <p:spPr>
          <a:xfrm>
            <a:off x="69116" y="6138042"/>
            <a:ext cx="2995448" cy="184666"/>
          </a:xfrm>
          <a:prstGeom prst="rect">
            <a:avLst/>
          </a:prstGeom>
          <a:noFill/>
        </p:spPr>
        <p:txBody>
          <a:bodyPr wrap="square" rtlCol="0">
            <a:spAutoFit/>
          </a:bodyPr>
          <a:lstStyle/>
          <a:p>
            <a:r>
              <a:rPr lang="en-CA" sz="600" i="1" dirty="0">
                <a:solidFill>
                  <a:schemeClr val="tx1">
                    <a:lumMod val="50000"/>
                    <a:lumOff val="50000"/>
                  </a:schemeClr>
                </a:solidFill>
              </a:rPr>
              <a:t>Image from Bing Images – public domain.</a:t>
            </a:r>
          </a:p>
        </p:txBody>
      </p:sp>
      <p:sp>
        <p:nvSpPr>
          <p:cNvPr id="6" name="TextBox 5">
            <a:extLst>
              <a:ext uri="{FF2B5EF4-FFF2-40B4-BE49-F238E27FC236}">
                <a16:creationId xmlns:a16="http://schemas.microsoft.com/office/drawing/2014/main" id="{3B5AB2F9-F0BA-4684-ABBC-B279BA828592}"/>
              </a:ext>
            </a:extLst>
          </p:cNvPr>
          <p:cNvSpPr txBox="1"/>
          <p:nvPr/>
        </p:nvSpPr>
        <p:spPr>
          <a:xfrm>
            <a:off x="1334202" y="2869979"/>
            <a:ext cx="6013655" cy="461665"/>
          </a:xfrm>
          <a:prstGeom prst="rect">
            <a:avLst/>
          </a:prstGeom>
          <a:noFill/>
        </p:spPr>
        <p:txBody>
          <a:bodyPr wrap="square" rtlCol="0">
            <a:spAutoFit/>
          </a:bodyPr>
          <a:lstStyle/>
          <a:p>
            <a:pPr marL="342900" indent="-342900">
              <a:buFont typeface="Arial" panose="020B0604020202020204" pitchFamily="34" charset="0"/>
              <a:buChar char="•"/>
            </a:pPr>
            <a:r>
              <a:rPr lang="en-CA" sz="2400" dirty="0">
                <a:solidFill>
                  <a:srgbClr val="1B5337"/>
                </a:solidFill>
              </a:rPr>
              <a:t>What might some of those pollutants be?</a:t>
            </a:r>
          </a:p>
        </p:txBody>
      </p:sp>
      <p:sp>
        <p:nvSpPr>
          <p:cNvPr id="7" name="TextBox 6">
            <a:extLst>
              <a:ext uri="{FF2B5EF4-FFF2-40B4-BE49-F238E27FC236}">
                <a16:creationId xmlns:a16="http://schemas.microsoft.com/office/drawing/2014/main" id="{5EC034C4-83DC-4174-A6BA-1C573D5A9ED6}"/>
              </a:ext>
            </a:extLst>
          </p:cNvPr>
          <p:cNvSpPr txBox="1"/>
          <p:nvPr/>
        </p:nvSpPr>
        <p:spPr>
          <a:xfrm>
            <a:off x="1458210" y="3300829"/>
            <a:ext cx="5289515" cy="461665"/>
          </a:xfrm>
          <a:prstGeom prst="rect">
            <a:avLst/>
          </a:prstGeom>
          <a:noFill/>
        </p:spPr>
        <p:txBody>
          <a:bodyPr wrap="square" rtlCol="0">
            <a:spAutoFit/>
          </a:bodyPr>
          <a:lstStyle/>
          <a:p>
            <a:pPr marL="800100" lvl="1" indent="-342900">
              <a:buFont typeface="Arial" panose="020B0604020202020204" pitchFamily="34" charset="0"/>
              <a:buChar char="•"/>
            </a:pPr>
            <a:r>
              <a:rPr lang="en-CA" sz="2400" dirty="0">
                <a:solidFill>
                  <a:srgbClr val="1B5337"/>
                </a:solidFill>
              </a:rPr>
              <a:t>Detergents</a:t>
            </a:r>
          </a:p>
        </p:txBody>
      </p:sp>
      <p:sp>
        <p:nvSpPr>
          <p:cNvPr id="9" name="TextBox 8">
            <a:extLst>
              <a:ext uri="{FF2B5EF4-FFF2-40B4-BE49-F238E27FC236}">
                <a16:creationId xmlns:a16="http://schemas.microsoft.com/office/drawing/2014/main" id="{3C25D60E-5054-468B-A72A-F8508F837EBF}"/>
              </a:ext>
            </a:extLst>
          </p:cNvPr>
          <p:cNvSpPr txBox="1"/>
          <p:nvPr/>
        </p:nvSpPr>
        <p:spPr>
          <a:xfrm>
            <a:off x="1458210" y="3681657"/>
            <a:ext cx="5289515" cy="461665"/>
          </a:xfrm>
          <a:prstGeom prst="rect">
            <a:avLst/>
          </a:prstGeom>
          <a:noFill/>
        </p:spPr>
        <p:txBody>
          <a:bodyPr wrap="square" rtlCol="0">
            <a:spAutoFit/>
          </a:bodyPr>
          <a:lstStyle/>
          <a:p>
            <a:pPr marL="800100" lvl="1" indent="-342900">
              <a:buFont typeface="Arial" panose="020B0604020202020204" pitchFamily="34" charset="0"/>
              <a:buChar char="•"/>
            </a:pPr>
            <a:r>
              <a:rPr lang="en-CA" sz="2400" dirty="0">
                <a:solidFill>
                  <a:srgbClr val="1B5337"/>
                </a:solidFill>
              </a:rPr>
              <a:t>Heavy metals</a:t>
            </a:r>
          </a:p>
        </p:txBody>
      </p:sp>
      <p:sp>
        <p:nvSpPr>
          <p:cNvPr id="10" name="TextBox 9">
            <a:extLst>
              <a:ext uri="{FF2B5EF4-FFF2-40B4-BE49-F238E27FC236}">
                <a16:creationId xmlns:a16="http://schemas.microsoft.com/office/drawing/2014/main" id="{13BBB44A-4DCB-4E8A-A0C4-3698D720A037}"/>
              </a:ext>
            </a:extLst>
          </p:cNvPr>
          <p:cNvSpPr txBox="1"/>
          <p:nvPr/>
        </p:nvSpPr>
        <p:spPr>
          <a:xfrm>
            <a:off x="1458210" y="4079703"/>
            <a:ext cx="5289515" cy="461665"/>
          </a:xfrm>
          <a:prstGeom prst="rect">
            <a:avLst/>
          </a:prstGeom>
          <a:noFill/>
        </p:spPr>
        <p:txBody>
          <a:bodyPr wrap="square" rtlCol="0">
            <a:spAutoFit/>
          </a:bodyPr>
          <a:lstStyle/>
          <a:p>
            <a:pPr marL="800100" lvl="1" indent="-342900">
              <a:buFont typeface="Arial" panose="020B0604020202020204" pitchFamily="34" charset="0"/>
              <a:buChar char="•"/>
            </a:pPr>
            <a:r>
              <a:rPr lang="en-CA" sz="2400" dirty="0">
                <a:solidFill>
                  <a:srgbClr val="1B5337"/>
                </a:solidFill>
              </a:rPr>
              <a:t>Pathogens</a:t>
            </a:r>
          </a:p>
        </p:txBody>
      </p:sp>
      <p:sp>
        <p:nvSpPr>
          <p:cNvPr id="11" name="TextBox 10">
            <a:extLst>
              <a:ext uri="{FF2B5EF4-FFF2-40B4-BE49-F238E27FC236}">
                <a16:creationId xmlns:a16="http://schemas.microsoft.com/office/drawing/2014/main" id="{6D0F5F37-FBF4-42BE-98FE-324AE66D1851}"/>
              </a:ext>
            </a:extLst>
          </p:cNvPr>
          <p:cNvSpPr txBox="1"/>
          <p:nvPr/>
        </p:nvSpPr>
        <p:spPr>
          <a:xfrm>
            <a:off x="1458210" y="4484305"/>
            <a:ext cx="5289515" cy="461665"/>
          </a:xfrm>
          <a:prstGeom prst="rect">
            <a:avLst/>
          </a:prstGeom>
          <a:noFill/>
        </p:spPr>
        <p:txBody>
          <a:bodyPr wrap="square" rtlCol="0">
            <a:spAutoFit/>
          </a:bodyPr>
          <a:lstStyle/>
          <a:p>
            <a:pPr marL="800100" lvl="1" indent="-342900">
              <a:buFont typeface="Arial" panose="020B0604020202020204" pitchFamily="34" charset="0"/>
              <a:buChar char="•"/>
            </a:pPr>
            <a:r>
              <a:rPr lang="en-CA" sz="2400" dirty="0">
                <a:solidFill>
                  <a:srgbClr val="1B5337"/>
                </a:solidFill>
              </a:rPr>
              <a:t>Pesticides</a:t>
            </a:r>
          </a:p>
        </p:txBody>
      </p:sp>
      <p:sp>
        <p:nvSpPr>
          <p:cNvPr id="13" name="TextBox 12">
            <a:extLst>
              <a:ext uri="{FF2B5EF4-FFF2-40B4-BE49-F238E27FC236}">
                <a16:creationId xmlns:a16="http://schemas.microsoft.com/office/drawing/2014/main" id="{B2D33097-1D6C-414F-91C8-04DE869FCC2E}"/>
              </a:ext>
            </a:extLst>
          </p:cNvPr>
          <p:cNvSpPr txBox="1"/>
          <p:nvPr/>
        </p:nvSpPr>
        <p:spPr>
          <a:xfrm>
            <a:off x="1458210" y="4857302"/>
            <a:ext cx="5289515" cy="461665"/>
          </a:xfrm>
          <a:prstGeom prst="rect">
            <a:avLst/>
          </a:prstGeom>
          <a:noFill/>
        </p:spPr>
        <p:txBody>
          <a:bodyPr wrap="square" rtlCol="0">
            <a:spAutoFit/>
          </a:bodyPr>
          <a:lstStyle/>
          <a:p>
            <a:pPr marL="800100" lvl="1" indent="-342900">
              <a:buFont typeface="Arial" panose="020B0604020202020204" pitchFamily="34" charset="0"/>
              <a:buChar char="•"/>
            </a:pPr>
            <a:r>
              <a:rPr lang="en-CA" sz="2400" dirty="0">
                <a:solidFill>
                  <a:srgbClr val="1B5337"/>
                </a:solidFill>
              </a:rPr>
              <a:t>Tiny sediments</a:t>
            </a:r>
          </a:p>
        </p:txBody>
      </p:sp>
      <p:pic>
        <p:nvPicPr>
          <p:cNvPr id="2050" name="Picture 2" descr="See the source image">
            <a:extLst>
              <a:ext uri="{FF2B5EF4-FFF2-40B4-BE49-F238E27FC236}">
                <a16:creationId xmlns:a16="http://schemas.microsoft.com/office/drawing/2014/main" id="{DF2FA4F5-CF17-4431-B2E2-95337A8FA4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39" r="16139"/>
          <a:stretch/>
        </p:blipFill>
        <p:spPr bwMode="auto">
          <a:xfrm>
            <a:off x="8682037" y="3059636"/>
            <a:ext cx="3060000" cy="3060000"/>
          </a:xfrm>
          <a:prstGeom prst="ellipse">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AD8D190-4EB4-456C-91F7-B6A4BF7B9410}"/>
              </a:ext>
            </a:extLst>
          </p:cNvPr>
          <p:cNvSpPr txBox="1"/>
          <p:nvPr/>
        </p:nvSpPr>
        <p:spPr>
          <a:xfrm>
            <a:off x="1334202" y="2465935"/>
            <a:ext cx="9651294" cy="461665"/>
          </a:xfrm>
          <a:prstGeom prst="rect">
            <a:avLst/>
          </a:prstGeom>
          <a:noFill/>
        </p:spPr>
        <p:txBody>
          <a:bodyPr wrap="square" rtlCol="0">
            <a:spAutoFit/>
          </a:bodyPr>
          <a:lstStyle/>
          <a:p>
            <a:pPr marL="342900" indent="-342900">
              <a:buFont typeface="Arial" panose="020B0604020202020204" pitchFamily="34" charset="0"/>
              <a:buChar char="•"/>
            </a:pPr>
            <a:r>
              <a:rPr lang="en-CA" sz="2400" dirty="0">
                <a:solidFill>
                  <a:srgbClr val="1B5337"/>
                </a:solidFill>
              </a:rPr>
              <a:t>Many pollutants cannot be seen and so the water needs to be treated.</a:t>
            </a:r>
            <a:endParaRPr lang="en-US" sz="2400" dirty="0">
              <a:solidFill>
                <a:srgbClr val="1B5337"/>
              </a:solidFill>
            </a:endParaRPr>
          </a:p>
        </p:txBody>
      </p:sp>
    </p:spTree>
    <p:extLst>
      <p:ext uri="{BB962C8B-B14F-4D97-AF65-F5344CB8AC3E}">
        <p14:creationId xmlns:p14="http://schemas.microsoft.com/office/powerpoint/2010/main" val="370092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050"/>
                                        </p:tgtEl>
                                        <p:attrNameLst>
                                          <p:attrName>style.visibility</p:attrName>
                                        </p:attrNameLst>
                                      </p:cBhvr>
                                      <p:to>
                                        <p:strVal val="visible"/>
                                      </p:to>
                                    </p:set>
                                    <p:animEffect transition="in" filter="fade">
                                      <p:cBhvr>
                                        <p:cTn id="39" dur="1000"/>
                                        <p:tgtEl>
                                          <p:spTgt spid="2050"/>
                                        </p:tgtEl>
                                      </p:cBhvr>
                                    </p:animEffect>
                                    <p:anim calcmode="lin" valueType="num">
                                      <p:cBhvr>
                                        <p:cTn id="40" dur="1000" fill="hold"/>
                                        <p:tgtEl>
                                          <p:spTgt spid="2050"/>
                                        </p:tgtEl>
                                        <p:attrNameLst>
                                          <p:attrName>ppt_x</p:attrName>
                                        </p:attrNameLst>
                                      </p:cBhvr>
                                      <p:tavLst>
                                        <p:tav tm="0">
                                          <p:val>
                                            <p:strVal val="#ppt_x"/>
                                          </p:val>
                                        </p:tav>
                                        <p:tav tm="100000">
                                          <p:val>
                                            <p:strVal val="#ppt_x"/>
                                          </p:val>
                                        </p:tav>
                                      </p:tavLst>
                                    </p:anim>
                                    <p:anim calcmode="lin" valueType="num">
                                      <p:cBhvr>
                                        <p:cTn id="41"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P spid="9" grpId="0"/>
      <p:bldP spid="10" grpId="0"/>
      <p:bldP spid="11" grpId="0"/>
      <p:bldP spid="13"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latin typeface="Aleo" panose="020F0502020204030203" pitchFamily="34" charset="0"/>
              </a:rPr>
              <a:t>What about Winnipeg?</a:t>
            </a:r>
          </a:p>
        </p:txBody>
      </p:sp>
      <p:sp>
        <p:nvSpPr>
          <p:cNvPr id="12" name="TextBox 11">
            <a:extLst>
              <a:ext uri="{FF2B5EF4-FFF2-40B4-BE49-F238E27FC236}">
                <a16:creationId xmlns:a16="http://schemas.microsoft.com/office/drawing/2014/main" id="{00D69093-6097-481F-8952-B7289CC2A75C}"/>
              </a:ext>
            </a:extLst>
          </p:cNvPr>
          <p:cNvSpPr txBox="1"/>
          <p:nvPr/>
        </p:nvSpPr>
        <p:spPr>
          <a:xfrm>
            <a:off x="69116" y="6138042"/>
            <a:ext cx="2995448" cy="169277"/>
          </a:xfrm>
          <a:prstGeom prst="rect">
            <a:avLst/>
          </a:prstGeom>
          <a:noFill/>
        </p:spPr>
        <p:txBody>
          <a:bodyPr wrap="square" rtlCol="0">
            <a:spAutoFit/>
          </a:bodyPr>
          <a:lstStyle/>
          <a:p>
            <a:r>
              <a:rPr lang="en-CA" sz="500" i="1" dirty="0">
                <a:solidFill>
                  <a:schemeClr val="tx1">
                    <a:lumMod val="50000"/>
                    <a:lumOff val="50000"/>
                  </a:schemeClr>
                </a:solidFill>
              </a:rPr>
              <a:t>Image from</a:t>
            </a:r>
            <a:r>
              <a:rPr lang="en-CA" sz="500" dirty="0">
                <a:solidFill>
                  <a:schemeClr val="tx1">
                    <a:lumMod val="50000"/>
                    <a:lumOff val="50000"/>
                  </a:schemeClr>
                </a:solidFill>
                <a:hlinkClick r:id="rId3">
                  <a:extLst>
                    <a:ext uri="{A12FA001-AC4F-418D-AE19-62706E023703}">
                      <ahyp:hlinkClr xmlns:ahyp="http://schemas.microsoft.com/office/drawing/2018/hyperlinkcolor" val="tx"/>
                    </a:ext>
                  </a:extLst>
                </a:hlinkClick>
              </a:rPr>
              <a:t>https://winnipeg.ca/WaterAndWaste/water/treatment/plant.stm</a:t>
            </a:r>
            <a:r>
              <a:rPr lang="en-CA" sz="500" i="1" dirty="0">
                <a:solidFill>
                  <a:schemeClr val="tx1">
                    <a:lumMod val="50000"/>
                    <a:lumOff val="50000"/>
                  </a:schemeClr>
                </a:solidFill>
              </a:rPr>
              <a:t>.</a:t>
            </a:r>
          </a:p>
        </p:txBody>
      </p:sp>
      <p:pic>
        <p:nvPicPr>
          <p:cNvPr id="8" name="Picture 7">
            <a:hlinkClick r:id="rId3"/>
            <a:extLst>
              <a:ext uri="{FF2B5EF4-FFF2-40B4-BE49-F238E27FC236}">
                <a16:creationId xmlns:a16="http://schemas.microsoft.com/office/drawing/2014/main" id="{F778C6DA-DE43-496C-998E-8F061F24181B}"/>
              </a:ext>
            </a:extLst>
          </p:cNvPr>
          <p:cNvPicPr>
            <a:picLocks noChangeAspect="1"/>
          </p:cNvPicPr>
          <p:nvPr/>
        </p:nvPicPr>
        <p:blipFill rotWithShape="1">
          <a:blip r:embed="rId4"/>
          <a:srcRect l="36786" t="43968" r="25982" b="17619"/>
          <a:stretch/>
        </p:blipFill>
        <p:spPr>
          <a:xfrm>
            <a:off x="2253342" y="1894923"/>
            <a:ext cx="7500258" cy="4352668"/>
          </a:xfrm>
          <a:prstGeom prst="rect">
            <a:avLst/>
          </a:prstGeom>
        </p:spPr>
      </p:pic>
    </p:spTree>
    <p:extLst>
      <p:ext uri="{BB962C8B-B14F-4D97-AF65-F5344CB8AC3E}">
        <p14:creationId xmlns:p14="http://schemas.microsoft.com/office/powerpoint/2010/main" val="2838096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F52BFC-8178-44A5-9B0F-1927F5F1459E}"/>
              </a:ext>
            </a:extLst>
          </p:cNvPr>
          <p:cNvPicPr>
            <a:picLocks noChangeAspect="1"/>
          </p:cNvPicPr>
          <p:nvPr/>
        </p:nvPicPr>
        <p:blipFill rotWithShape="1">
          <a:blip r:embed="rId3"/>
          <a:srcRect l="2117" t="6162"/>
          <a:stretch/>
        </p:blipFill>
        <p:spPr>
          <a:xfrm>
            <a:off x="7101464" y="3002380"/>
            <a:ext cx="4930222" cy="3208668"/>
          </a:xfrm>
          <a:prstGeom prst="rect">
            <a:avLst/>
          </a:prstGeom>
          <a:ln>
            <a:noFill/>
          </a:ln>
          <a:effectLst>
            <a:softEdge rad="112500"/>
          </a:effectLst>
        </p:spPr>
      </p:pic>
      <p:sp>
        <p:nvSpPr>
          <p:cNvPr id="2" name="Title 1"/>
          <p:cNvSpPr>
            <a:spLocks noGrp="1"/>
          </p:cNvSpPr>
          <p:nvPr>
            <p:ph type="title"/>
          </p:nvPr>
        </p:nvSpPr>
        <p:spPr/>
        <p:txBody>
          <a:bodyPr/>
          <a:lstStyle/>
          <a:p>
            <a:r>
              <a:rPr lang="en-CA" b="1" dirty="0">
                <a:latin typeface="Aleo" panose="020F0502020204030203" pitchFamily="34" charset="0"/>
              </a:rPr>
              <a:t>What about wastewater?</a:t>
            </a:r>
          </a:p>
        </p:txBody>
      </p:sp>
      <p:sp>
        <p:nvSpPr>
          <p:cNvPr id="12" name="TextBox 11">
            <a:extLst>
              <a:ext uri="{FF2B5EF4-FFF2-40B4-BE49-F238E27FC236}">
                <a16:creationId xmlns:a16="http://schemas.microsoft.com/office/drawing/2014/main" id="{00D69093-6097-481F-8952-B7289CC2A75C}"/>
              </a:ext>
            </a:extLst>
          </p:cNvPr>
          <p:cNvSpPr txBox="1"/>
          <p:nvPr/>
        </p:nvSpPr>
        <p:spPr>
          <a:xfrm>
            <a:off x="69115" y="6138042"/>
            <a:ext cx="3721835" cy="169277"/>
          </a:xfrm>
          <a:prstGeom prst="rect">
            <a:avLst/>
          </a:prstGeom>
          <a:noFill/>
        </p:spPr>
        <p:txBody>
          <a:bodyPr wrap="square" rtlCol="0">
            <a:spAutoFit/>
          </a:bodyPr>
          <a:lstStyle/>
          <a:p>
            <a:r>
              <a:rPr lang="en-CA" sz="500" i="1" dirty="0">
                <a:solidFill>
                  <a:schemeClr val="tx1">
                    <a:lumMod val="50000"/>
                    <a:lumOff val="50000"/>
                  </a:schemeClr>
                </a:solidFill>
              </a:rPr>
              <a:t>Image from </a:t>
            </a:r>
            <a:r>
              <a:rPr lang="en-CA" sz="500" dirty="0">
                <a:solidFill>
                  <a:schemeClr val="tx1">
                    <a:lumMod val="50000"/>
                    <a:lumOff val="50000"/>
                  </a:schemeClr>
                </a:solidFill>
                <a:hlinkClick r:id="rId4">
                  <a:extLst>
                    <a:ext uri="{A12FA001-AC4F-418D-AE19-62706E023703}">
                      <ahyp:hlinkClr xmlns:ahyp="http://schemas.microsoft.com/office/drawing/2018/hyperlinkcolor" val="tx"/>
                    </a:ext>
                  </a:extLst>
                </a:hlinkClick>
              </a:rPr>
              <a:t>https://jodivanbeek.weebly.com/uploads/2/6/1/3/26136874/11.7_waterwater_treatment.pdf</a:t>
            </a:r>
            <a:r>
              <a:rPr lang="en-CA" sz="500" dirty="0">
                <a:solidFill>
                  <a:schemeClr val="tx1">
                    <a:lumMod val="50000"/>
                    <a:lumOff val="50000"/>
                  </a:schemeClr>
                </a:solidFill>
              </a:rPr>
              <a:t>.</a:t>
            </a:r>
            <a:endParaRPr lang="en-CA" sz="500" i="1" dirty="0">
              <a:solidFill>
                <a:schemeClr val="tx1">
                  <a:lumMod val="50000"/>
                  <a:lumOff val="50000"/>
                </a:schemeClr>
              </a:solidFill>
            </a:endParaRPr>
          </a:p>
        </p:txBody>
      </p:sp>
      <p:sp>
        <p:nvSpPr>
          <p:cNvPr id="9" name="TextBox 8">
            <a:extLst>
              <a:ext uri="{FF2B5EF4-FFF2-40B4-BE49-F238E27FC236}">
                <a16:creationId xmlns:a16="http://schemas.microsoft.com/office/drawing/2014/main" id="{7AFD054F-A933-45D4-900A-BB83D0B1C845}"/>
              </a:ext>
            </a:extLst>
          </p:cNvPr>
          <p:cNvSpPr txBox="1"/>
          <p:nvPr/>
        </p:nvSpPr>
        <p:spPr>
          <a:xfrm>
            <a:off x="983906" y="2100622"/>
            <a:ext cx="9499037"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1B5337"/>
                </a:solidFill>
              </a:rPr>
              <a:t>People also create a lot of wastewater</a:t>
            </a:r>
          </a:p>
        </p:txBody>
      </p:sp>
      <p:sp>
        <p:nvSpPr>
          <p:cNvPr id="7" name="TextBox 6">
            <a:extLst>
              <a:ext uri="{FF2B5EF4-FFF2-40B4-BE49-F238E27FC236}">
                <a16:creationId xmlns:a16="http://schemas.microsoft.com/office/drawing/2014/main" id="{9F2E67CB-0587-49E6-B1D6-55111A2886D1}"/>
              </a:ext>
            </a:extLst>
          </p:cNvPr>
          <p:cNvSpPr txBox="1"/>
          <p:nvPr/>
        </p:nvSpPr>
        <p:spPr>
          <a:xfrm>
            <a:off x="983905" y="3037953"/>
            <a:ext cx="9499037"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1B5337"/>
                </a:solidFill>
              </a:rPr>
              <a:t>Where does this water go?</a:t>
            </a:r>
          </a:p>
        </p:txBody>
      </p:sp>
      <p:sp>
        <p:nvSpPr>
          <p:cNvPr id="8" name="TextBox 7">
            <a:extLst>
              <a:ext uri="{FF2B5EF4-FFF2-40B4-BE49-F238E27FC236}">
                <a16:creationId xmlns:a16="http://schemas.microsoft.com/office/drawing/2014/main" id="{60F81B16-D96A-4B0D-9CE6-712515FEE2F8}"/>
              </a:ext>
            </a:extLst>
          </p:cNvPr>
          <p:cNvSpPr txBox="1"/>
          <p:nvPr/>
        </p:nvSpPr>
        <p:spPr>
          <a:xfrm>
            <a:off x="983905" y="2589025"/>
            <a:ext cx="9499037" cy="461665"/>
          </a:xfrm>
          <a:prstGeom prst="rect">
            <a:avLst/>
          </a:prstGeom>
          <a:noFill/>
        </p:spPr>
        <p:txBody>
          <a:bodyPr wrap="square" rtlCol="0">
            <a:spAutoFit/>
          </a:bodyPr>
          <a:lstStyle/>
          <a:p>
            <a:pPr marL="800100" lvl="1" indent="-342900">
              <a:buFont typeface="Arial" panose="020B0604020202020204" pitchFamily="34" charset="0"/>
              <a:buChar char="•"/>
            </a:pPr>
            <a:r>
              <a:rPr lang="en-CA" sz="2400" dirty="0">
                <a:solidFill>
                  <a:srgbClr val="1B5337"/>
                </a:solidFill>
              </a:rPr>
              <a:t>The average Canadian uses about 335 litres of water per day.</a:t>
            </a:r>
            <a:endParaRPr lang="en-US" sz="2400" dirty="0">
              <a:solidFill>
                <a:srgbClr val="1B5337"/>
              </a:solidFill>
            </a:endParaRPr>
          </a:p>
        </p:txBody>
      </p:sp>
      <p:sp>
        <p:nvSpPr>
          <p:cNvPr id="13" name="TextBox 12">
            <a:extLst>
              <a:ext uri="{FF2B5EF4-FFF2-40B4-BE49-F238E27FC236}">
                <a16:creationId xmlns:a16="http://schemas.microsoft.com/office/drawing/2014/main" id="{AC3E4863-A354-4FC5-A216-0F041C4739DA}"/>
              </a:ext>
            </a:extLst>
          </p:cNvPr>
          <p:cNvSpPr txBox="1"/>
          <p:nvPr/>
        </p:nvSpPr>
        <p:spPr>
          <a:xfrm>
            <a:off x="983905" y="4266850"/>
            <a:ext cx="9499037" cy="461665"/>
          </a:xfrm>
          <a:prstGeom prst="rect">
            <a:avLst/>
          </a:prstGeom>
          <a:noFill/>
        </p:spPr>
        <p:txBody>
          <a:bodyPr wrap="square" rtlCol="0">
            <a:spAutoFit/>
          </a:bodyPr>
          <a:lstStyle/>
          <a:p>
            <a:pPr marL="800100" lvl="1" indent="-342900">
              <a:buFont typeface="Arial" panose="020B0604020202020204" pitchFamily="34" charset="0"/>
              <a:buChar char="•"/>
            </a:pPr>
            <a:r>
              <a:rPr lang="en-CA" sz="2400" dirty="0">
                <a:solidFill>
                  <a:srgbClr val="1B5337"/>
                </a:solidFill>
              </a:rPr>
              <a:t>There are different ways of treating this water:</a:t>
            </a:r>
            <a:endParaRPr lang="en-US" sz="2400" dirty="0">
              <a:solidFill>
                <a:srgbClr val="1B5337"/>
              </a:solidFill>
            </a:endParaRPr>
          </a:p>
        </p:txBody>
      </p:sp>
      <p:sp>
        <p:nvSpPr>
          <p:cNvPr id="14" name="TextBox 13">
            <a:extLst>
              <a:ext uri="{FF2B5EF4-FFF2-40B4-BE49-F238E27FC236}">
                <a16:creationId xmlns:a16="http://schemas.microsoft.com/office/drawing/2014/main" id="{F6BBFC1C-CE92-4D7C-8412-2AE18136DF8C}"/>
              </a:ext>
            </a:extLst>
          </p:cNvPr>
          <p:cNvSpPr txBox="1"/>
          <p:nvPr/>
        </p:nvSpPr>
        <p:spPr>
          <a:xfrm>
            <a:off x="983905" y="3855620"/>
            <a:ext cx="9499037" cy="461665"/>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solidFill>
                  <a:srgbClr val="1B5337"/>
                </a:solidFill>
              </a:rPr>
              <a:t>It needs to be cleaned as well.</a:t>
            </a:r>
          </a:p>
        </p:txBody>
      </p:sp>
      <p:sp>
        <p:nvSpPr>
          <p:cNvPr id="15" name="TextBox 14">
            <a:extLst>
              <a:ext uri="{FF2B5EF4-FFF2-40B4-BE49-F238E27FC236}">
                <a16:creationId xmlns:a16="http://schemas.microsoft.com/office/drawing/2014/main" id="{D814F7C4-0E6C-4473-9C5A-820C53638236}"/>
              </a:ext>
            </a:extLst>
          </p:cNvPr>
          <p:cNvSpPr txBox="1"/>
          <p:nvPr/>
        </p:nvSpPr>
        <p:spPr>
          <a:xfrm>
            <a:off x="1823275" y="4696121"/>
            <a:ext cx="9499037" cy="461665"/>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solidFill>
                  <a:srgbClr val="1B5337"/>
                </a:solidFill>
              </a:rPr>
              <a:t>Wastewater treatment plants</a:t>
            </a:r>
          </a:p>
        </p:txBody>
      </p:sp>
      <p:sp>
        <p:nvSpPr>
          <p:cNvPr id="16" name="TextBox 15">
            <a:extLst>
              <a:ext uri="{FF2B5EF4-FFF2-40B4-BE49-F238E27FC236}">
                <a16:creationId xmlns:a16="http://schemas.microsoft.com/office/drawing/2014/main" id="{EF99C8DF-B1EA-410B-9EEA-04C3210ED51A}"/>
              </a:ext>
            </a:extLst>
          </p:cNvPr>
          <p:cNvSpPr txBox="1"/>
          <p:nvPr/>
        </p:nvSpPr>
        <p:spPr>
          <a:xfrm>
            <a:off x="1823275" y="5120088"/>
            <a:ext cx="9499037" cy="461665"/>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solidFill>
                  <a:srgbClr val="1B5337"/>
                </a:solidFill>
              </a:rPr>
              <a:t>Septic tanks and fields</a:t>
            </a:r>
          </a:p>
        </p:txBody>
      </p:sp>
      <p:sp>
        <p:nvSpPr>
          <p:cNvPr id="17" name="TextBox 16">
            <a:extLst>
              <a:ext uri="{FF2B5EF4-FFF2-40B4-BE49-F238E27FC236}">
                <a16:creationId xmlns:a16="http://schemas.microsoft.com/office/drawing/2014/main" id="{6AD4F328-E4B1-47E3-B166-1575D1D4E6C9}"/>
              </a:ext>
            </a:extLst>
          </p:cNvPr>
          <p:cNvSpPr txBox="1"/>
          <p:nvPr/>
        </p:nvSpPr>
        <p:spPr>
          <a:xfrm>
            <a:off x="1823275" y="5558202"/>
            <a:ext cx="9499037" cy="461665"/>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solidFill>
                  <a:srgbClr val="1B5337"/>
                </a:solidFill>
              </a:rPr>
              <a:t>Lagoon systems</a:t>
            </a:r>
          </a:p>
        </p:txBody>
      </p:sp>
      <p:sp>
        <p:nvSpPr>
          <p:cNvPr id="18" name="TextBox 17">
            <a:extLst>
              <a:ext uri="{FF2B5EF4-FFF2-40B4-BE49-F238E27FC236}">
                <a16:creationId xmlns:a16="http://schemas.microsoft.com/office/drawing/2014/main" id="{FEAC4054-5114-4153-89F1-05BE3F6EAE34}"/>
              </a:ext>
            </a:extLst>
          </p:cNvPr>
          <p:cNvSpPr txBox="1"/>
          <p:nvPr/>
        </p:nvSpPr>
        <p:spPr>
          <a:xfrm>
            <a:off x="983248" y="3476035"/>
            <a:ext cx="9499037" cy="461665"/>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solidFill>
                  <a:srgbClr val="1B5337"/>
                </a:solidFill>
              </a:rPr>
              <a:t>It goes down a drain into the sewer.</a:t>
            </a:r>
          </a:p>
        </p:txBody>
      </p:sp>
    </p:spTree>
    <p:extLst>
      <p:ext uri="{BB962C8B-B14F-4D97-AF65-F5344CB8AC3E}">
        <p14:creationId xmlns:p14="http://schemas.microsoft.com/office/powerpoint/2010/main" val="293943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8" grpId="0"/>
      <p:bldP spid="13" grpId="0"/>
      <p:bldP spid="14" grpId="0"/>
      <p:bldP spid="15"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latin typeface="Aleo" panose="020F0502020204030203" pitchFamily="34" charset="0"/>
              </a:rPr>
              <a:t>What about Winnipeg?</a:t>
            </a:r>
          </a:p>
        </p:txBody>
      </p:sp>
      <p:sp>
        <p:nvSpPr>
          <p:cNvPr id="12" name="TextBox 11">
            <a:extLst>
              <a:ext uri="{FF2B5EF4-FFF2-40B4-BE49-F238E27FC236}">
                <a16:creationId xmlns:a16="http://schemas.microsoft.com/office/drawing/2014/main" id="{00D69093-6097-481F-8952-B7289CC2A75C}"/>
              </a:ext>
            </a:extLst>
          </p:cNvPr>
          <p:cNvSpPr txBox="1"/>
          <p:nvPr/>
        </p:nvSpPr>
        <p:spPr>
          <a:xfrm>
            <a:off x="69115" y="6138042"/>
            <a:ext cx="3721835" cy="169277"/>
          </a:xfrm>
          <a:prstGeom prst="rect">
            <a:avLst/>
          </a:prstGeom>
          <a:noFill/>
        </p:spPr>
        <p:txBody>
          <a:bodyPr wrap="square" rtlCol="0">
            <a:spAutoFit/>
          </a:bodyPr>
          <a:lstStyle/>
          <a:p>
            <a:r>
              <a:rPr lang="en-CA" sz="500" i="1" dirty="0">
                <a:solidFill>
                  <a:schemeClr val="tx1">
                    <a:lumMod val="50000"/>
                    <a:lumOff val="50000"/>
                  </a:schemeClr>
                </a:solidFill>
              </a:rPr>
              <a:t>Image from </a:t>
            </a:r>
            <a:r>
              <a:rPr lang="en-CA" sz="500" dirty="0">
                <a:solidFill>
                  <a:schemeClr val="tx1">
                    <a:lumMod val="50000"/>
                    <a:lumOff val="50000"/>
                  </a:schemeClr>
                </a:solidFill>
                <a:hlinkClick r:id="rId3">
                  <a:extLst>
                    <a:ext uri="{A12FA001-AC4F-418D-AE19-62706E023703}">
                      <ahyp:hlinkClr xmlns:ahyp="http://schemas.microsoft.com/office/drawing/2018/hyperlinkcolor" val="tx"/>
                    </a:ext>
                  </a:extLst>
                </a:hlinkClick>
              </a:rPr>
              <a:t>https://www.winnipeg.ca/waterandwaste/sewage/treatmentPlant/default.stm#tab-south-end-sewage-treatment-plant</a:t>
            </a:r>
            <a:r>
              <a:rPr lang="en-CA" sz="500" dirty="0">
                <a:solidFill>
                  <a:schemeClr val="tx1">
                    <a:lumMod val="50000"/>
                    <a:lumOff val="50000"/>
                  </a:schemeClr>
                </a:solidFill>
              </a:rPr>
              <a:t>.</a:t>
            </a:r>
            <a:endParaRPr lang="en-CA" sz="500" i="1" dirty="0">
              <a:solidFill>
                <a:schemeClr val="tx1">
                  <a:lumMod val="50000"/>
                  <a:lumOff val="50000"/>
                </a:schemeClr>
              </a:solidFill>
            </a:endParaRPr>
          </a:p>
        </p:txBody>
      </p:sp>
      <p:sp>
        <p:nvSpPr>
          <p:cNvPr id="9" name="TextBox 8">
            <a:extLst>
              <a:ext uri="{FF2B5EF4-FFF2-40B4-BE49-F238E27FC236}">
                <a16:creationId xmlns:a16="http://schemas.microsoft.com/office/drawing/2014/main" id="{7AFD054F-A933-45D4-900A-BB83D0B1C845}"/>
              </a:ext>
            </a:extLst>
          </p:cNvPr>
          <p:cNvSpPr txBox="1"/>
          <p:nvPr/>
        </p:nvSpPr>
        <p:spPr>
          <a:xfrm>
            <a:off x="1135380" y="1986322"/>
            <a:ext cx="10471494"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1B5337"/>
                </a:solidFill>
              </a:rPr>
              <a:t>Sewer systems collect wastewater from industry, commercial businesses and homes. From there, it is sent to one of three wastewater treatment plants.</a:t>
            </a:r>
          </a:p>
        </p:txBody>
      </p:sp>
      <p:sp>
        <p:nvSpPr>
          <p:cNvPr id="7" name="TextBox 6">
            <a:extLst>
              <a:ext uri="{FF2B5EF4-FFF2-40B4-BE49-F238E27FC236}">
                <a16:creationId xmlns:a16="http://schemas.microsoft.com/office/drawing/2014/main" id="{9F2E67CB-0587-49E6-B1D6-55111A2886D1}"/>
              </a:ext>
            </a:extLst>
          </p:cNvPr>
          <p:cNvSpPr txBox="1"/>
          <p:nvPr/>
        </p:nvSpPr>
        <p:spPr>
          <a:xfrm>
            <a:off x="1135380" y="2806000"/>
            <a:ext cx="1005840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1B5337"/>
                </a:solidFill>
              </a:rPr>
              <a:t>Wastewater is treated to remove the major contaminants (carbon, nitrogen and phosphorus) and harmful bacteria, such as </a:t>
            </a:r>
            <a:r>
              <a:rPr lang="en-US" sz="2400" i="1" dirty="0">
                <a:solidFill>
                  <a:srgbClr val="1B5337"/>
                </a:solidFill>
              </a:rPr>
              <a:t>E. coli</a:t>
            </a:r>
            <a:r>
              <a:rPr lang="en-US" sz="2400" dirty="0">
                <a:solidFill>
                  <a:srgbClr val="1B5337"/>
                </a:solidFill>
              </a:rPr>
              <a:t>.</a:t>
            </a:r>
          </a:p>
        </p:txBody>
      </p:sp>
      <p:pic>
        <p:nvPicPr>
          <p:cNvPr id="3076" name="Picture 4" descr="SEWPCC Aerial Image">
            <a:extLst>
              <a:ext uri="{FF2B5EF4-FFF2-40B4-BE49-F238E27FC236}">
                <a16:creationId xmlns:a16="http://schemas.microsoft.com/office/drawing/2014/main" id="{2580EC66-03A0-442A-80E8-714A427B0E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1052" y="3636997"/>
            <a:ext cx="3582362" cy="258533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6E5DB7A4-CE85-45FD-8A9E-DD4E119E075B}"/>
              </a:ext>
            </a:extLst>
          </p:cNvPr>
          <p:cNvSpPr txBox="1"/>
          <p:nvPr/>
        </p:nvSpPr>
        <p:spPr>
          <a:xfrm>
            <a:off x="1135380" y="3581249"/>
            <a:ext cx="10471494"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1B5337"/>
                </a:solidFill>
              </a:rPr>
              <a:t>There are five steps to treat the wastewater:</a:t>
            </a:r>
          </a:p>
        </p:txBody>
      </p:sp>
      <p:sp>
        <p:nvSpPr>
          <p:cNvPr id="21" name="TextBox 20">
            <a:extLst>
              <a:ext uri="{FF2B5EF4-FFF2-40B4-BE49-F238E27FC236}">
                <a16:creationId xmlns:a16="http://schemas.microsoft.com/office/drawing/2014/main" id="{AB37F52F-70E3-41CE-8A07-528A2A082FC9}"/>
              </a:ext>
            </a:extLst>
          </p:cNvPr>
          <p:cNvSpPr txBox="1"/>
          <p:nvPr/>
        </p:nvSpPr>
        <p:spPr>
          <a:xfrm>
            <a:off x="1720506" y="3992294"/>
            <a:ext cx="6204294"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1B5337"/>
                </a:solidFill>
              </a:rPr>
              <a:t>Pre-treatment</a:t>
            </a:r>
          </a:p>
        </p:txBody>
      </p:sp>
      <p:sp>
        <p:nvSpPr>
          <p:cNvPr id="22" name="TextBox 21">
            <a:extLst>
              <a:ext uri="{FF2B5EF4-FFF2-40B4-BE49-F238E27FC236}">
                <a16:creationId xmlns:a16="http://schemas.microsoft.com/office/drawing/2014/main" id="{88C91219-F3E2-4DB1-97DE-A649357AE847}"/>
              </a:ext>
            </a:extLst>
          </p:cNvPr>
          <p:cNvSpPr txBox="1"/>
          <p:nvPr/>
        </p:nvSpPr>
        <p:spPr>
          <a:xfrm>
            <a:off x="1720506" y="4352008"/>
            <a:ext cx="6204294"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1B5337"/>
                </a:solidFill>
              </a:rPr>
              <a:t>Primary treatment</a:t>
            </a:r>
          </a:p>
        </p:txBody>
      </p:sp>
      <p:sp>
        <p:nvSpPr>
          <p:cNvPr id="23" name="TextBox 22">
            <a:extLst>
              <a:ext uri="{FF2B5EF4-FFF2-40B4-BE49-F238E27FC236}">
                <a16:creationId xmlns:a16="http://schemas.microsoft.com/office/drawing/2014/main" id="{697E2FAA-D071-411F-8B5A-91158AABCE60}"/>
              </a:ext>
            </a:extLst>
          </p:cNvPr>
          <p:cNvSpPr txBox="1"/>
          <p:nvPr/>
        </p:nvSpPr>
        <p:spPr>
          <a:xfrm>
            <a:off x="1720506" y="4711722"/>
            <a:ext cx="6204294"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1B5337"/>
                </a:solidFill>
              </a:rPr>
              <a:t>Secondary treatment</a:t>
            </a:r>
          </a:p>
        </p:txBody>
      </p:sp>
      <p:sp>
        <p:nvSpPr>
          <p:cNvPr id="24" name="TextBox 23">
            <a:extLst>
              <a:ext uri="{FF2B5EF4-FFF2-40B4-BE49-F238E27FC236}">
                <a16:creationId xmlns:a16="http://schemas.microsoft.com/office/drawing/2014/main" id="{24B361BB-4FCD-494A-95DB-BE75C3B72CD8}"/>
              </a:ext>
            </a:extLst>
          </p:cNvPr>
          <p:cNvSpPr txBox="1"/>
          <p:nvPr/>
        </p:nvSpPr>
        <p:spPr>
          <a:xfrm>
            <a:off x="1720506" y="5063047"/>
            <a:ext cx="6204294"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1B5337"/>
                </a:solidFill>
              </a:rPr>
              <a:t>Final clarification</a:t>
            </a:r>
          </a:p>
        </p:txBody>
      </p:sp>
      <p:sp>
        <p:nvSpPr>
          <p:cNvPr id="25" name="TextBox 24">
            <a:extLst>
              <a:ext uri="{FF2B5EF4-FFF2-40B4-BE49-F238E27FC236}">
                <a16:creationId xmlns:a16="http://schemas.microsoft.com/office/drawing/2014/main" id="{6694D4D0-5B3C-47EA-8C66-08B0E1B0F129}"/>
              </a:ext>
            </a:extLst>
          </p:cNvPr>
          <p:cNvSpPr txBox="1"/>
          <p:nvPr/>
        </p:nvSpPr>
        <p:spPr>
          <a:xfrm>
            <a:off x="1720506" y="5405848"/>
            <a:ext cx="6204294"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1B5337"/>
                </a:solidFill>
              </a:rPr>
              <a:t>Digestion, dewatering &amp; solids disposal</a:t>
            </a:r>
          </a:p>
        </p:txBody>
      </p:sp>
    </p:spTree>
    <p:extLst>
      <p:ext uri="{BB962C8B-B14F-4D97-AF65-F5344CB8AC3E}">
        <p14:creationId xmlns:p14="http://schemas.microsoft.com/office/powerpoint/2010/main" val="215639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076"/>
                                        </p:tgtEl>
                                        <p:attrNameLst>
                                          <p:attrName>style.visibility</p:attrName>
                                        </p:attrNameLst>
                                      </p:cBhvr>
                                      <p:to>
                                        <p:strVal val="visible"/>
                                      </p:to>
                                    </p:set>
                                    <p:animEffect transition="in" filter="fade">
                                      <p:cBhvr>
                                        <p:cTn id="39" dur="1000"/>
                                        <p:tgtEl>
                                          <p:spTgt spid="3076"/>
                                        </p:tgtEl>
                                      </p:cBhvr>
                                    </p:animEffect>
                                    <p:anim calcmode="lin" valueType="num">
                                      <p:cBhvr>
                                        <p:cTn id="40" dur="1000" fill="hold"/>
                                        <p:tgtEl>
                                          <p:spTgt spid="3076"/>
                                        </p:tgtEl>
                                        <p:attrNameLst>
                                          <p:attrName>ppt_x</p:attrName>
                                        </p:attrNameLst>
                                      </p:cBhvr>
                                      <p:tavLst>
                                        <p:tav tm="0">
                                          <p:val>
                                            <p:strVal val="#ppt_x"/>
                                          </p:val>
                                        </p:tav>
                                        <p:tav tm="100000">
                                          <p:val>
                                            <p:strVal val="#ppt_x"/>
                                          </p:val>
                                        </p:tav>
                                      </p:tavLst>
                                    </p:anim>
                                    <p:anim calcmode="lin" valueType="num">
                                      <p:cBhvr>
                                        <p:cTn id="41"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20" grpId="0"/>
      <p:bldP spid="21" grpId="0"/>
      <p:bldP spid="22"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latin typeface="Aleo" panose="020F0502020204030203" pitchFamily="34" charset="0"/>
              </a:rPr>
              <a:t>What do wetlands do?</a:t>
            </a:r>
          </a:p>
        </p:txBody>
      </p:sp>
      <p:sp>
        <p:nvSpPr>
          <p:cNvPr id="12" name="TextBox 11">
            <a:extLst>
              <a:ext uri="{FF2B5EF4-FFF2-40B4-BE49-F238E27FC236}">
                <a16:creationId xmlns:a16="http://schemas.microsoft.com/office/drawing/2014/main" id="{00D69093-6097-481F-8952-B7289CC2A75C}"/>
              </a:ext>
            </a:extLst>
          </p:cNvPr>
          <p:cNvSpPr txBox="1"/>
          <p:nvPr/>
        </p:nvSpPr>
        <p:spPr>
          <a:xfrm>
            <a:off x="69115" y="6138042"/>
            <a:ext cx="3316341" cy="184666"/>
          </a:xfrm>
          <a:prstGeom prst="rect">
            <a:avLst/>
          </a:prstGeom>
          <a:noFill/>
        </p:spPr>
        <p:txBody>
          <a:bodyPr wrap="square" rtlCol="0">
            <a:spAutoFit/>
          </a:bodyPr>
          <a:lstStyle/>
          <a:p>
            <a:r>
              <a:rPr lang="en-CA" sz="600" i="1" dirty="0">
                <a:solidFill>
                  <a:schemeClr val="tx1">
                    <a:lumMod val="50000"/>
                    <a:lumOff val="50000"/>
                  </a:schemeClr>
                </a:solidFill>
              </a:rPr>
              <a:t>Image from Ducks Unlimited Canada.</a:t>
            </a:r>
          </a:p>
        </p:txBody>
      </p:sp>
      <p:sp>
        <p:nvSpPr>
          <p:cNvPr id="9" name="TextBox 8">
            <a:extLst>
              <a:ext uri="{FF2B5EF4-FFF2-40B4-BE49-F238E27FC236}">
                <a16:creationId xmlns:a16="http://schemas.microsoft.com/office/drawing/2014/main" id="{7AFD054F-A933-45D4-900A-BB83D0B1C845}"/>
              </a:ext>
            </a:extLst>
          </p:cNvPr>
          <p:cNvSpPr txBox="1"/>
          <p:nvPr/>
        </p:nvSpPr>
        <p:spPr>
          <a:xfrm>
            <a:off x="1346481" y="1737360"/>
            <a:ext cx="5003519" cy="830997"/>
          </a:xfrm>
          <a:prstGeom prst="rect">
            <a:avLst/>
          </a:prstGeom>
          <a:noFill/>
        </p:spPr>
        <p:txBody>
          <a:bodyPr wrap="square" rtlCol="0">
            <a:spAutoFit/>
          </a:bodyPr>
          <a:lstStyle/>
          <a:p>
            <a:pPr marL="342900" indent="-342900">
              <a:buFont typeface="Arial" panose="020B0604020202020204" pitchFamily="34" charset="0"/>
              <a:buChar char="•"/>
            </a:pPr>
            <a:r>
              <a:rPr lang="en-CA" sz="2400" dirty="0">
                <a:solidFill>
                  <a:srgbClr val="1B5337"/>
                </a:solidFill>
              </a:rPr>
              <a:t>They act as natural wastewater treatment.</a:t>
            </a:r>
            <a:r>
              <a:rPr lang="en-CA" dirty="0"/>
              <a:t> </a:t>
            </a:r>
          </a:p>
        </p:txBody>
      </p:sp>
      <p:pic>
        <p:nvPicPr>
          <p:cNvPr id="4" name="Picture 3">
            <a:extLst>
              <a:ext uri="{FF2B5EF4-FFF2-40B4-BE49-F238E27FC236}">
                <a16:creationId xmlns:a16="http://schemas.microsoft.com/office/drawing/2014/main" id="{417BA1A2-3297-46DA-8A8E-337FE9D773B9}"/>
              </a:ext>
            </a:extLst>
          </p:cNvPr>
          <p:cNvPicPr>
            <a:picLocks noChangeAspect="1"/>
          </p:cNvPicPr>
          <p:nvPr/>
        </p:nvPicPr>
        <p:blipFill>
          <a:blip r:embed="rId3"/>
          <a:stretch>
            <a:fillRect/>
          </a:stretch>
        </p:blipFill>
        <p:spPr>
          <a:xfrm>
            <a:off x="6528446" y="1876101"/>
            <a:ext cx="5380930" cy="3587286"/>
          </a:xfrm>
          <a:prstGeom prst="rect">
            <a:avLst/>
          </a:prstGeom>
        </p:spPr>
      </p:pic>
      <p:sp>
        <p:nvSpPr>
          <p:cNvPr id="11" name="TextBox 10">
            <a:extLst>
              <a:ext uri="{FF2B5EF4-FFF2-40B4-BE49-F238E27FC236}">
                <a16:creationId xmlns:a16="http://schemas.microsoft.com/office/drawing/2014/main" id="{6B802C99-3A7A-4413-97FC-2C8E281913A5}"/>
              </a:ext>
            </a:extLst>
          </p:cNvPr>
          <p:cNvSpPr txBox="1"/>
          <p:nvPr/>
        </p:nvSpPr>
        <p:spPr>
          <a:xfrm>
            <a:off x="1346481" y="2451656"/>
            <a:ext cx="5003519"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1B5337"/>
                </a:solidFill>
              </a:rPr>
              <a:t>They are important for clean water and a healthy environment.</a:t>
            </a:r>
            <a:r>
              <a:rPr lang="en-CA" dirty="0"/>
              <a:t> </a:t>
            </a:r>
          </a:p>
        </p:txBody>
      </p:sp>
      <p:sp>
        <p:nvSpPr>
          <p:cNvPr id="13" name="TextBox 12">
            <a:extLst>
              <a:ext uri="{FF2B5EF4-FFF2-40B4-BE49-F238E27FC236}">
                <a16:creationId xmlns:a16="http://schemas.microsoft.com/office/drawing/2014/main" id="{422B6EE0-19F9-43FE-BE17-8D6E3403608D}"/>
              </a:ext>
            </a:extLst>
          </p:cNvPr>
          <p:cNvSpPr txBox="1"/>
          <p:nvPr/>
        </p:nvSpPr>
        <p:spPr>
          <a:xfrm>
            <a:off x="1346480" y="3229385"/>
            <a:ext cx="5003519"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1B5337"/>
                </a:solidFill>
              </a:rPr>
              <a:t>They slow the passage of water and encourage the deposition of nutrients and sediments carried by water.</a:t>
            </a:r>
            <a:r>
              <a:rPr lang="en-CA" dirty="0"/>
              <a:t> </a:t>
            </a:r>
          </a:p>
        </p:txBody>
      </p:sp>
      <p:sp>
        <p:nvSpPr>
          <p:cNvPr id="14" name="TextBox 13">
            <a:extLst>
              <a:ext uri="{FF2B5EF4-FFF2-40B4-BE49-F238E27FC236}">
                <a16:creationId xmlns:a16="http://schemas.microsoft.com/office/drawing/2014/main" id="{3367EA98-432B-4843-ACF6-B25C8411092F}"/>
              </a:ext>
            </a:extLst>
          </p:cNvPr>
          <p:cNvSpPr txBox="1"/>
          <p:nvPr/>
        </p:nvSpPr>
        <p:spPr>
          <a:xfrm>
            <a:off x="1346480" y="4672045"/>
            <a:ext cx="5003519"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1B5337"/>
                </a:solidFill>
              </a:rPr>
              <a:t>They can also remove toxic substances and heavy metals.</a:t>
            </a:r>
          </a:p>
        </p:txBody>
      </p:sp>
      <p:sp>
        <p:nvSpPr>
          <p:cNvPr id="10" name="TextBox 9">
            <a:extLst>
              <a:ext uri="{FF2B5EF4-FFF2-40B4-BE49-F238E27FC236}">
                <a16:creationId xmlns:a16="http://schemas.microsoft.com/office/drawing/2014/main" id="{9F01B397-C178-4C15-A599-DB2E43619653}"/>
              </a:ext>
            </a:extLst>
          </p:cNvPr>
          <p:cNvSpPr txBox="1"/>
          <p:nvPr/>
        </p:nvSpPr>
        <p:spPr>
          <a:xfrm>
            <a:off x="1346480" y="5463387"/>
            <a:ext cx="949904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1B5337"/>
                </a:solidFill>
              </a:rPr>
              <a:t>Natural wetlands should not be used for wastewater treatment; only constructed, artificial wetlands should be used for this purpose. </a:t>
            </a:r>
          </a:p>
        </p:txBody>
      </p:sp>
    </p:spTree>
    <p:extLst>
      <p:ext uri="{BB962C8B-B14F-4D97-AF65-F5344CB8AC3E}">
        <p14:creationId xmlns:p14="http://schemas.microsoft.com/office/powerpoint/2010/main" val="1663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4"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874" y="5185410"/>
            <a:ext cx="2809483" cy="80772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5399" y="5325271"/>
            <a:ext cx="2769983" cy="528003"/>
          </a:xfrm>
          <a:prstGeom prst="rect">
            <a:avLst/>
          </a:prstGeom>
        </p:spPr>
      </p:pic>
      <p:sp>
        <p:nvSpPr>
          <p:cNvPr id="9" name="TextBox 8"/>
          <p:cNvSpPr txBox="1"/>
          <p:nvPr/>
        </p:nvSpPr>
        <p:spPr>
          <a:xfrm>
            <a:off x="3768006" y="936198"/>
            <a:ext cx="4571999" cy="923330"/>
          </a:xfrm>
          <a:prstGeom prst="rect">
            <a:avLst/>
          </a:prstGeom>
          <a:noFill/>
        </p:spPr>
        <p:txBody>
          <a:bodyPr wrap="square" rtlCol="0">
            <a:spAutoFit/>
          </a:bodyPr>
          <a:lstStyle/>
          <a:p>
            <a:pPr algn="ctr"/>
            <a:r>
              <a:rPr lang="en-CA" sz="5400" b="1" i="1" dirty="0">
                <a:solidFill>
                  <a:srgbClr val="1B5337"/>
                </a:solidFill>
                <a:latin typeface="Aleo" panose="020F0502020204030203" pitchFamily="34" charset="0"/>
              </a:rPr>
              <a:t>Thank You!</a:t>
            </a:r>
          </a:p>
        </p:txBody>
      </p:sp>
      <p:pic>
        <p:nvPicPr>
          <p:cNvPr id="10" name="Picture 9">
            <a:extLst>
              <a:ext uri="{FF2B5EF4-FFF2-40B4-BE49-F238E27FC236}">
                <a16:creationId xmlns:a16="http://schemas.microsoft.com/office/drawing/2014/main" id="{4DF3FCE3-6397-45A9-959D-A4BC69DE6966}"/>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051720" y="2358259"/>
            <a:ext cx="2088560" cy="2141482"/>
          </a:xfrm>
          <a:prstGeom prst="rect">
            <a:avLst/>
          </a:prstGeom>
        </p:spPr>
      </p:pic>
    </p:spTree>
    <p:extLst>
      <p:ext uri="{BB962C8B-B14F-4D97-AF65-F5344CB8AC3E}">
        <p14:creationId xmlns:p14="http://schemas.microsoft.com/office/powerpoint/2010/main" val="325445957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BCA6C6B0BC6E4FBB68B56678D0D2A8" ma:contentTypeVersion="14" ma:contentTypeDescription="Create a new document." ma:contentTypeScope="" ma:versionID="6de9136441104e9647b3a7a22032b966">
  <xsd:schema xmlns:xsd="http://www.w3.org/2001/XMLSchema" xmlns:xs="http://www.w3.org/2001/XMLSchema" xmlns:p="http://schemas.microsoft.com/office/2006/metadata/properties" xmlns:ns1="http://schemas.microsoft.com/sharepoint/v3" xmlns:ns2="eb741441-2dce-446e-a303-1f1b1d8633c3" xmlns:ns3="0137a5ad-ac98-4981-b4c7-8563c6144a29" targetNamespace="http://schemas.microsoft.com/office/2006/metadata/properties" ma:root="true" ma:fieldsID="36ee56f44d4afd5385afdc3e21ed08db" ns1:_="" ns2:_="" ns3:_="">
    <xsd:import namespace="http://schemas.microsoft.com/sharepoint/v3"/>
    <xsd:import namespace="eb741441-2dce-446e-a303-1f1b1d8633c3"/>
    <xsd:import namespace="0137a5ad-ac98-4981-b4c7-8563c6144a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741441-2dce-446e-a303-1f1b1d8633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137a5ad-ac98-4981-b4c7-8563c6144a2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34E14E1-2F15-43C2-B07F-DA84259234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b741441-2dce-446e-a303-1f1b1d8633c3"/>
    <ds:schemaRef ds:uri="0137a5ad-ac98-4981-b4c7-8563c6144a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3DF8AE-0E4A-4226-AFC9-EB88384300F0}">
  <ds:schemaRefs>
    <ds:schemaRef ds:uri="http://schemas.microsoft.com/sharepoint/v3/contenttype/forms"/>
  </ds:schemaRefs>
</ds:datastoreItem>
</file>

<file path=customXml/itemProps3.xml><?xml version="1.0" encoding="utf-8"?>
<ds:datastoreItem xmlns:ds="http://schemas.openxmlformats.org/officeDocument/2006/customXml" ds:itemID="{6C7AB35B-AA1F-4F42-A6A7-57A917FF1482}">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Retrospect</Template>
  <TotalTime>2378</TotalTime>
  <Words>1627</Words>
  <Application>Microsoft Office PowerPoint</Application>
  <PresentationFormat>Widescreen</PresentationFormat>
  <Paragraphs>121</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Aleo</vt:lpstr>
      <vt:lpstr>Arial</vt:lpstr>
      <vt:lpstr>Calibri</vt:lpstr>
      <vt:lpstr>Calibri Light</vt:lpstr>
      <vt:lpstr>Retrospect</vt:lpstr>
      <vt:lpstr>Sparkling Clean Water</vt:lpstr>
      <vt:lpstr>Where does drinking water come from?</vt:lpstr>
      <vt:lpstr>Is it good enough to drink?</vt:lpstr>
      <vt:lpstr>What about Winnipeg?</vt:lpstr>
      <vt:lpstr>What about wastewater?</vt:lpstr>
      <vt:lpstr>What about Winnipeg?</vt:lpstr>
      <vt:lpstr>What do wetlands do?</vt:lpstr>
      <vt:lpstr>PowerPoint Presentation</vt:lpstr>
    </vt:vector>
  </TitlesOfParts>
  <Company>Ducks Unlimited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You Zone!</dc:title>
  <dc:creator>Ducks Unlimited</dc:creator>
  <cp:lastModifiedBy>Paula Grieef</cp:lastModifiedBy>
  <cp:revision>329</cp:revision>
  <dcterms:created xsi:type="dcterms:W3CDTF">2018-07-24T21:14:02Z</dcterms:created>
  <dcterms:modified xsi:type="dcterms:W3CDTF">2020-04-30T14:28:07Z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0x01010064BCA6C6B0BC6E4FBB68B56678D0D2A8</vt:lpwstr>
  </property>
</Properties>
</file>