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18"/>
  </p:notesMasterIdLst>
  <p:sldIdLst>
    <p:sldId id="256" r:id="rId5"/>
    <p:sldId id="262" r:id="rId6"/>
    <p:sldId id="257" r:id="rId7"/>
    <p:sldId id="270" r:id="rId8"/>
    <p:sldId id="272" r:id="rId9"/>
    <p:sldId id="271" r:id="rId10"/>
    <p:sldId id="273" r:id="rId11"/>
    <p:sldId id="278" r:id="rId12"/>
    <p:sldId id="275" r:id="rId13"/>
    <p:sldId id="276" r:id="rId14"/>
    <p:sldId id="279" r:id="rId15"/>
    <p:sldId id="274" r:id="rId16"/>
    <p:sldId id="258" r:id="rId17"/>
  </p:sldIdLst>
  <p:sldSz cx="12192000" cy="6858000"/>
  <p:notesSz cx="6858000" cy="24955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Benson" initials="AB" lastIdx="8" clrIdx="0">
    <p:extLst>
      <p:ext uri="{19B8F6BF-5375-455C-9EA6-DF929625EA0E}">
        <p15:presenceInfo xmlns:p15="http://schemas.microsoft.com/office/powerpoint/2012/main" userId="S::a_benson@ducks.ca::58b1cdbe-8fda-49c4-8e2f-923ab35499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6481"/>
    <a:srgbClr val="4790DE"/>
    <a:srgbClr val="4490BA"/>
    <a:srgbClr val="418AB3"/>
    <a:srgbClr val="2D4E6B"/>
    <a:srgbClr val="773E18"/>
    <a:srgbClr val="ED7D31"/>
    <a:srgbClr val="254059"/>
    <a:srgbClr val="1B53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A67CCF-98CB-4D72-8056-EF97435F250C}" v="12" dt="2020-04-14T14:48:39.816"/>
    <p1510:client id="{1D71FF0F-AB7B-4A29-97E8-67F88219F47E}" v="93" dt="2019-09-23T19:29:01.4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59" autoAdjust="0"/>
    <p:restoredTop sz="73875" autoAdjust="0"/>
  </p:normalViewPr>
  <p:slideViewPr>
    <p:cSldViewPr snapToGrid="0">
      <p:cViewPr varScale="1">
        <p:scale>
          <a:sx n="63" d="100"/>
          <a:sy n="63" d="100"/>
        </p:scale>
        <p:origin x="451" y="67"/>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Benson" userId="S::a_benson@ducks.ca::58b1cdbe-8fda-49c4-8e2f-923ab35499f2" providerId="AD" clId="Web-{0CA67CCF-98CB-4D72-8056-EF97435F250C}"/>
    <pc:docChg chg="">
      <pc:chgData name="Amanda Benson" userId="S::a_benson@ducks.ca::58b1cdbe-8fda-49c4-8e2f-923ab35499f2" providerId="AD" clId="Web-{0CA67CCF-98CB-4D72-8056-EF97435F250C}" dt="2020-04-14T14:48:39.816" v="10"/>
      <pc:docMkLst>
        <pc:docMk/>
      </pc:docMkLst>
      <pc:sldChg chg="addCm">
        <pc:chgData name="Amanda Benson" userId="S::a_benson@ducks.ca::58b1cdbe-8fda-49c4-8e2f-923ab35499f2" providerId="AD" clId="Web-{0CA67CCF-98CB-4D72-8056-EF97435F250C}" dt="2020-04-14T14:31:00.867" v="2"/>
        <pc:sldMkLst>
          <pc:docMk/>
          <pc:sldMk cId="3524980939" sldId="257"/>
        </pc:sldMkLst>
      </pc:sldChg>
      <pc:sldChg chg="addCm">
        <pc:chgData name="Amanda Benson" userId="S::a_benson@ducks.ca::58b1cdbe-8fda-49c4-8e2f-923ab35499f2" providerId="AD" clId="Web-{0CA67CCF-98CB-4D72-8056-EF97435F250C}" dt="2020-04-14T14:29:35.176" v="1"/>
        <pc:sldMkLst>
          <pc:docMk/>
          <pc:sldMk cId="4294261956" sldId="262"/>
        </pc:sldMkLst>
      </pc:sldChg>
      <pc:sldChg chg="addCm">
        <pc:chgData name="Amanda Benson" userId="S::a_benson@ducks.ca::58b1cdbe-8fda-49c4-8e2f-923ab35499f2" providerId="AD" clId="Web-{0CA67CCF-98CB-4D72-8056-EF97435F250C}" dt="2020-04-14T14:39:19.528" v="4"/>
        <pc:sldMkLst>
          <pc:docMk/>
          <pc:sldMk cId="2832504356" sldId="272"/>
        </pc:sldMkLst>
      </pc:sldChg>
      <pc:sldChg chg="addCm modCm">
        <pc:chgData name="Amanda Benson" userId="S::a_benson@ducks.ca::58b1cdbe-8fda-49c4-8e2f-923ab35499f2" providerId="AD" clId="Web-{0CA67CCF-98CB-4D72-8056-EF97435F250C}" dt="2020-04-14T14:44:10.540" v="8"/>
        <pc:sldMkLst>
          <pc:docMk/>
          <pc:sldMk cId="2703906144" sldId="273"/>
        </pc:sldMkLst>
      </pc:sldChg>
      <pc:sldChg chg="addCm modCm">
        <pc:chgData name="Amanda Benson" userId="S::a_benson@ducks.ca::58b1cdbe-8fda-49c4-8e2f-923ab35499f2" providerId="AD" clId="Web-{0CA67CCF-98CB-4D72-8056-EF97435F250C}" dt="2020-04-14T14:48:39.816" v="10"/>
        <pc:sldMkLst>
          <pc:docMk/>
          <pc:sldMk cId="426236324" sldId="274"/>
        </pc:sldMkLst>
      </pc:sldChg>
    </pc:docChg>
  </pc:docChgLst>
  <pc:docChgLst>
    <pc:chgData name="Elsie Hampshire" userId="590b3309-245b-4089-ad7d-7e245e75d49c" providerId="ADAL" clId="{1D71FF0F-AB7B-4A29-97E8-67F88219F47E}"/>
    <pc:docChg chg="undo custSel modSld">
      <pc:chgData name="Elsie Hampshire" userId="590b3309-245b-4089-ad7d-7e245e75d49c" providerId="ADAL" clId="{1D71FF0F-AB7B-4A29-97E8-67F88219F47E}" dt="2019-09-23T19:29:16.425" v="84" actId="1076"/>
      <pc:docMkLst>
        <pc:docMk/>
      </pc:docMkLst>
      <pc:sldChg chg="addSp delSp modSp modAnim">
        <pc:chgData name="Elsie Hampshire" userId="590b3309-245b-4089-ad7d-7e245e75d49c" providerId="ADAL" clId="{1D71FF0F-AB7B-4A29-97E8-67F88219F47E}" dt="2019-09-23T19:22:38.715" v="61"/>
        <pc:sldMkLst>
          <pc:docMk/>
          <pc:sldMk cId="3524980939" sldId="257"/>
        </pc:sldMkLst>
        <pc:spChg chg="del mod">
          <ac:chgData name="Elsie Hampshire" userId="590b3309-245b-4089-ad7d-7e245e75d49c" providerId="ADAL" clId="{1D71FF0F-AB7B-4A29-97E8-67F88219F47E}" dt="2019-09-23T19:22:18.840" v="49" actId="478"/>
          <ac:spMkLst>
            <pc:docMk/>
            <pc:sldMk cId="3524980939" sldId="257"/>
            <ac:spMk id="20" creationId="{00000000-0000-0000-0000-000000000000}"/>
          </ac:spMkLst>
        </pc:spChg>
        <pc:spChg chg="del mod">
          <ac:chgData name="Elsie Hampshire" userId="590b3309-245b-4089-ad7d-7e245e75d49c" providerId="ADAL" clId="{1D71FF0F-AB7B-4A29-97E8-67F88219F47E}" dt="2019-09-23T19:22:22.152" v="54" actId="478"/>
          <ac:spMkLst>
            <pc:docMk/>
            <pc:sldMk cId="3524980939" sldId="257"/>
            <ac:spMk id="21" creationId="{00000000-0000-0000-0000-000000000000}"/>
          </ac:spMkLst>
        </pc:spChg>
        <pc:spChg chg="del mod">
          <ac:chgData name="Elsie Hampshire" userId="590b3309-245b-4089-ad7d-7e245e75d49c" providerId="ADAL" clId="{1D71FF0F-AB7B-4A29-97E8-67F88219F47E}" dt="2019-09-23T19:22:23.505" v="55" actId="478"/>
          <ac:spMkLst>
            <pc:docMk/>
            <pc:sldMk cId="3524980939" sldId="257"/>
            <ac:spMk id="22" creationId="{00000000-0000-0000-0000-000000000000}"/>
          </ac:spMkLst>
        </pc:spChg>
        <pc:grpChg chg="del mod">
          <ac:chgData name="Elsie Hampshire" userId="590b3309-245b-4089-ad7d-7e245e75d49c" providerId="ADAL" clId="{1D71FF0F-AB7B-4A29-97E8-67F88219F47E}" dt="2019-09-23T19:22:18.840" v="49" actId="478"/>
          <ac:grpSpMkLst>
            <pc:docMk/>
            <pc:sldMk cId="3524980939" sldId="257"/>
            <ac:grpSpMk id="5" creationId="{E0DDAFAF-9D95-4280-AFA1-B9246CE47B5F}"/>
          </ac:grpSpMkLst>
        </pc:grpChg>
        <pc:picChg chg="add del mod">
          <ac:chgData name="Elsie Hampshire" userId="590b3309-245b-4089-ad7d-7e245e75d49c" providerId="ADAL" clId="{1D71FF0F-AB7B-4A29-97E8-67F88219F47E}" dt="2019-09-23T19:22:32.397" v="59" actId="1076"/>
          <ac:picMkLst>
            <pc:docMk/>
            <pc:sldMk cId="3524980939" sldId="257"/>
            <ac:picMk id="3" creationId="{718ACDF6-113F-4A29-91CA-39569C90A102}"/>
          </ac:picMkLst>
        </pc:picChg>
        <pc:picChg chg="del mod">
          <ac:chgData name="Elsie Hampshire" userId="590b3309-245b-4089-ad7d-7e245e75d49c" providerId="ADAL" clId="{1D71FF0F-AB7B-4A29-97E8-67F88219F47E}" dt="2019-09-23T19:22:19.429" v="50" actId="478"/>
          <ac:picMkLst>
            <pc:docMk/>
            <pc:sldMk cId="3524980939" sldId="257"/>
            <ac:picMk id="1036" creationId="{00000000-0000-0000-0000-000000000000}"/>
          </ac:picMkLst>
        </pc:picChg>
        <pc:picChg chg="del">
          <ac:chgData name="Elsie Hampshire" userId="590b3309-245b-4089-ad7d-7e245e75d49c" providerId="ADAL" clId="{1D71FF0F-AB7B-4A29-97E8-67F88219F47E}" dt="2019-09-23T19:22:20.026" v="51" actId="478"/>
          <ac:picMkLst>
            <pc:docMk/>
            <pc:sldMk cId="3524980939" sldId="257"/>
            <ac:picMk id="1037" creationId="{00000000-0000-0000-0000-000000000000}"/>
          </ac:picMkLst>
        </pc:picChg>
        <pc:picChg chg="del">
          <ac:chgData name="Elsie Hampshire" userId="590b3309-245b-4089-ad7d-7e245e75d49c" providerId="ADAL" clId="{1D71FF0F-AB7B-4A29-97E8-67F88219F47E}" dt="2019-09-23T19:22:26.228" v="58" actId="478"/>
          <ac:picMkLst>
            <pc:docMk/>
            <pc:sldMk cId="3524980939" sldId="257"/>
            <ac:picMk id="1038" creationId="{00000000-0000-0000-0000-000000000000}"/>
          </ac:picMkLst>
        </pc:picChg>
      </pc:sldChg>
      <pc:sldChg chg="addSp delSp modSp">
        <pc:chgData name="Elsie Hampshire" userId="590b3309-245b-4089-ad7d-7e245e75d49c" providerId="ADAL" clId="{1D71FF0F-AB7B-4A29-97E8-67F88219F47E}" dt="2019-09-23T19:29:16.425" v="84" actId="1076"/>
        <pc:sldMkLst>
          <pc:docMk/>
          <pc:sldMk cId="1341665595" sldId="271"/>
        </pc:sldMkLst>
        <pc:spChg chg="add">
          <ac:chgData name="Elsie Hampshire" userId="590b3309-245b-4089-ad7d-7e245e75d49c" providerId="ADAL" clId="{1D71FF0F-AB7B-4A29-97E8-67F88219F47E}" dt="2019-09-23T19:29:01.407" v="79"/>
          <ac:spMkLst>
            <pc:docMk/>
            <pc:sldMk cId="1341665595" sldId="271"/>
            <ac:spMk id="8" creationId="{F4261A72-60C0-42C0-B73D-83EE65D12ABA}"/>
          </ac:spMkLst>
        </pc:spChg>
        <pc:picChg chg="mod ord">
          <ac:chgData name="Elsie Hampshire" userId="590b3309-245b-4089-ad7d-7e245e75d49c" providerId="ADAL" clId="{1D71FF0F-AB7B-4A29-97E8-67F88219F47E}" dt="2019-09-23T19:29:16.425" v="84" actId="1076"/>
          <ac:picMkLst>
            <pc:docMk/>
            <pc:sldMk cId="1341665595" sldId="271"/>
            <ac:picMk id="3" creationId="{FDCCAD3F-A31A-4527-8267-72E38AF61950}"/>
          </ac:picMkLst>
        </pc:picChg>
        <pc:picChg chg="del">
          <ac:chgData name="Elsie Hampshire" userId="590b3309-245b-4089-ad7d-7e245e75d49c" providerId="ADAL" clId="{1D71FF0F-AB7B-4A29-97E8-67F88219F47E}" dt="2019-09-23T19:28:22.113" v="72" actId="478"/>
          <ac:picMkLst>
            <pc:docMk/>
            <pc:sldMk cId="1341665595" sldId="271"/>
            <ac:picMk id="5" creationId="{0F840F4E-AA65-4FFF-8A4E-9B3923EF4F33}"/>
          </ac:picMkLst>
        </pc:picChg>
        <pc:picChg chg="add del mod">
          <ac:chgData name="Elsie Hampshire" userId="590b3309-245b-4089-ad7d-7e245e75d49c" providerId="ADAL" clId="{1D71FF0F-AB7B-4A29-97E8-67F88219F47E}" dt="2019-09-23T19:28:42.653" v="76" actId="478"/>
          <ac:picMkLst>
            <pc:docMk/>
            <pc:sldMk cId="1341665595" sldId="271"/>
            <ac:picMk id="6" creationId="{C2C7D021-A7A5-4849-B7B4-C84427F5600E}"/>
          </ac:picMkLst>
        </pc:picChg>
        <pc:picChg chg="add mod">
          <ac:chgData name="Elsie Hampshire" userId="590b3309-245b-4089-ad7d-7e245e75d49c" providerId="ADAL" clId="{1D71FF0F-AB7B-4A29-97E8-67F88219F47E}" dt="2019-09-23T19:29:04.893" v="81" actId="1076"/>
          <ac:picMkLst>
            <pc:docMk/>
            <pc:sldMk cId="1341665595" sldId="271"/>
            <ac:picMk id="7" creationId="{A93D4F69-A7C4-4FDF-935E-42199DC05F6C}"/>
          </ac:picMkLst>
        </pc:picChg>
      </pc:sldChg>
      <pc:sldChg chg="addSp delSp modSp modAnim">
        <pc:chgData name="Elsie Hampshire" userId="590b3309-245b-4089-ad7d-7e245e75d49c" providerId="ADAL" clId="{1D71FF0F-AB7B-4A29-97E8-67F88219F47E}" dt="2019-09-23T19:24:03.216" v="68"/>
        <pc:sldMkLst>
          <pc:docMk/>
          <pc:sldMk cId="2703906144" sldId="273"/>
        </pc:sldMkLst>
        <pc:grpChg chg="add del">
          <ac:chgData name="Elsie Hampshire" userId="590b3309-245b-4089-ad7d-7e245e75d49c" providerId="ADAL" clId="{1D71FF0F-AB7B-4A29-97E8-67F88219F47E}" dt="2019-09-23T19:19:35.692" v="9" actId="478"/>
          <ac:grpSpMkLst>
            <pc:docMk/>
            <pc:sldMk cId="2703906144" sldId="273"/>
            <ac:grpSpMk id="16" creationId="{A5140FD2-3473-4201-9FCD-4C9CA8C9A43E}"/>
          </ac:grpSpMkLst>
        </pc:grpChg>
        <pc:grpChg chg="del">
          <ac:chgData name="Elsie Hampshire" userId="590b3309-245b-4089-ad7d-7e245e75d49c" providerId="ADAL" clId="{1D71FF0F-AB7B-4A29-97E8-67F88219F47E}" dt="2019-09-23T19:19:56.461" v="16" actId="478"/>
          <ac:grpSpMkLst>
            <pc:docMk/>
            <pc:sldMk cId="2703906144" sldId="273"/>
            <ac:grpSpMk id="24" creationId="{BC8D49EE-49B8-4828-9394-D2A734543F77}"/>
          </ac:grpSpMkLst>
        </pc:grpChg>
        <pc:grpChg chg="add del mod">
          <ac:chgData name="Elsie Hampshire" userId="590b3309-245b-4089-ad7d-7e245e75d49c" providerId="ADAL" clId="{1D71FF0F-AB7B-4A29-97E8-67F88219F47E}" dt="2019-09-23T19:23:55.654" v="65" actId="478"/>
          <ac:grpSpMkLst>
            <pc:docMk/>
            <pc:sldMk cId="2703906144" sldId="273"/>
            <ac:grpSpMk id="25" creationId="{63CED397-2710-4843-8061-B284EA5DEF26}"/>
          </ac:grpSpMkLst>
        </pc:grpChg>
        <pc:picChg chg="add mod">
          <ac:chgData name="Elsie Hampshire" userId="590b3309-245b-4089-ad7d-7e245e75d49c" providerId="ADAL" clId="{1D71FF0F-AB7B-4A29-97E8-67F88219F47E}" dt="2019-09-23T19:19:38.118" v="10" actId="1076"/>
          <ac:picMkLst>
            <pc:docMk/>
            <pc:sldMk cId="2703906144" sldId="273"/>
            <ac:picMk id="5" creationId="{E05AED11-9E8A-4EB6-B7FF-8D28D86664BF}"/>
          </ac:picMkLst>
        </pc:picChg>
        <pc:picChg chg="add mod">
          <ac:chgData name="Elsie Hampshire" userId="590b3309-245b-4089-ad7d-7e245e75d49c" providerId="ADAL" clId="{1D71FF0F-AB7B-4A29-97E8-67F88219F47E}" dt="2019-09-23T19:23:58.088" v="66" actId="1076"/>
          <ac:picMkLst>
            <pc:docMk/>
            <pc:sldMk cId="2703906144" sldId="273"/>
            <ac:picMk id="7" creationId="{D8289B7B-E80E-40D8-9D03-893C8F970172}"/>
          </ac:picMkLst>
        </pc:picChg>
        <pc:picChg chg="mod">
          <ac:chgData name="Elsie Hampshire" userId="590b3309-245b-4089-ad7d-7e245e75d49c" providerId="ADAL" clId="{1D71FF0F-AB7B-4A29-97E8-67F88219F47E}" dt="2019-09-23T19:19:03.476" v="1" actId="1076"/>
          <ac:picMkLst>
            <pc:docMk/>
            <pc:sldMk cId="2703906144" sldId="273"/>
            <ac:picMk id="14" creationId="{FEAB2AE7-7372-4D7E-A301-8E69DA6CDF09}"/>
          </ac:picMkLst>
        </pc:picChg>
      </pc:sldChg>
      <pc:sldChg chg="addSp delSp modSp modAnim">
        <pc:chgData name="Elsie Hampshire" userId="590b3309-245b-4089-ad7d-7e245e75d49c" providerId="ADAL" clId="{1D71FF0F-AB7B-4A29-97E8-67F88219F47E}" dt="2019-09-23T19:21:27.936" v="46" actId="1076"/>
        <pc:sldMkLst>
          <pc:docMk/>
          <pc:sldMk cId="1474251627" sldId="278"/>
        </pc:sldMkLst>
        <pc:spChg chg="add del">
          <ac:chgData name="Elsie Hampshire" userId="590b3309-245b-4089-ad7d-7e245e75d49c" providerId="ADAL" clId="{1D71FF0F-AB7B-4A29-97E8-67F88219F47E}" dt="2019-09-23T19:20:42.496" v="25"/>
          <ac:spMkLst>
            <pc:docMk/>
            <pc:sldMk cId="1474251627" sldId="278"/>
            <ac:spMk id="6" creationId="{AE090AEE-5314-4117-B3F5-C27B1AA0A12C}"/>
          </ac:spMkLst>
        </pc:spChg>
        <pc:spChg chg="add del">
          <ac:chgData name="Elsie Hampshire" userId="590b3309-245b-4089-ad7d-7e245e75d49c" providerId="ADAL" clId="{1D71FF0F-AB7B-4A29-97E8-67F88219F47E}" dt="2019-09-23T19:20:42.496" v="25"/>
          <ac:spMkLst>
            <pc:docMk/>
            <pc:sldMk cId="1474251627" sldId="278"/>
            <ac:spMk id="7" creationId="{3F58C467-BD8C-4831-A7DF-FDF76A4C5CCD}"/>
          </ac:spMkLst>
        </pc:spChg>
        <pc:grpChg chg="add del">
          <ac:chgData name="Elsie Hampshire" userId="590b3309-245b-4089-ad7d-7e245e75d49c" providerId="ADAL" clId="{1D71FF0F-AB7B-4A29-97E8-67F88219F47E}" dt="2019-09-23T19:20:42.496" v="25"/>
          <ac:grpSpMkLst>
            <pc:docMk/>
            <pc:sldMk cId="1474251627" sldId="278"/>
            <ac:grpSpMk id="11" creationId="{BBF5BB1A-CE01-4CD3-B1EB-7AD0AC600C2E}"/>
          </ac:grpSpMkLst>
        </pc:grpChg>
        <pc:picChg chg="add mod ord">
          <ac:chgData name="Elsie Hampshire" userId="590b3309-245b-4089-ad7d-7e245e75d49c" providerId="ADAL" clId="{1D71FF0F-AB7B-4A29-97E8-67F88219F47E}" dt="2019-09-23T19:21:19.311" v="42" actId="167"/>
          <ac:picMkLst>
            <pc:docMk/>
            <pc:sldMk cId="1474251627" sldId="278"/>
            <ac:picMk id="2" creationId="{47998A86-2BDC-43D8-93CD-23F77EDE2610}"/>
          </ac:picMkLst>
        </pc:picChg>
        <pc:picChg chg="del">
          <ac:chgData name="Elsie Hampshire" userId="590b3309-245b-4089-ad7d-7e245e75d49c" providerId="ADAL" clId="{1D71FF0F-AB7B-4A29-97E8-67F88219F47E}" dt="2019-09-23T19:20:39.466" v="23" actId="478"/>
          <ac:picMkLst>
            <pc:docMk/>
            <pc:sldMk cId="1474251627" sldId="278"/>
            <ac:picMk id="3" creationId="{51B3C06E-D465-450E-B10A-8069570239D1}"/>
          </ac:picMkLst>
        </pc:picChg>
        <pc:picChg chg="add del">
          <ac:chgData name="Elsie Hampshire" userId="590b3309-245b-4089-ad7d-7e245e75d49c" providerId="ADAL" clId="{1D71FF0F-AB7B-4A29-97E8-67F88219F47E}" dt="2019-09-23T19:20:42.496" v="25"/>
          <ac:picMkLst>
            <pc:docMk/>
            <pc:sldMk cId="1474251627" sldId="278"/>
            <ac:picMk id="8" creationId="{6ED5449E-30A6-450E-9629-4B526DCC47A5}"/>
          </ac:picMkLst>
        </pc:picChg>
        <pc:picChg chg="add del">
          <ac:chgData name="Elsie Hampshire" userId="590b3309-245b-4089-ad7d-7e245e75d49c" providerId="ADAL" clId="{1D71FF0F-AB7B-4A29-97E8-67F88219F47E}" dt="2019-09-23T19:20:42.496" v="25"/>
          <ac:picMkLst>
            <pc:docMk/>
            <pc:sldMk cId="1474251627" sldId="278"/>
            <ac:picMk id="9" creationId="{2D3AEE45-50B6-4C86-9A2A-9AB1269AABFC}"/>
          </ac:picMkLst>
        </pc:picChg>
        <pc:picChg chg="add del">
          <ac:chgData name="Elsie Hampshire" userId="590b3309-245b-4089-ad7d-7e245e75d49c" providerId="ADAL" clId="{1D71FF0F-AB7B-4A29-97E8-67F88219F47E}" dt="2019-09-23T19:20:42.496" v="25"/>
          <ac:picMkLst>
            <pc:docMk/>
            <pc:sldMk cId="1474251627" sldId="278"/>
            <ac:picMk id="10" creationId="{E9871BF2-6D95-4029-8A9E-D54465C00055}"/>
          </ac:picMkLst>
        </pc:picChg>
        <pc:picChg chg="mod">
          <ac:chgData name="Elsie Hampshire" userId="590b3309-245b-4089-ad7d-7e245e75d49c" providerId="ADAL" clId="{1D71FF0F-AB7B-4A29-97E8-67F88219F47E}" dt="2019-09-23T19:21:24.552" v="44" actId="1076"/>
          <ac:picMkLst>
            <pc:docMk/>
            <pc:sldMk cId="1474251627" sldId="278"/>
            <ac:picMk id="546" creationId="{B8FB860D-ECD9-4747-9BC7-7D9F0C6077DC}"/>
          </ac:picMkLst>
        </pc:picChg>
        <pc:picChg chg="mod">
          <ac:chgData name="Elsie Hampshire" userId="590b3309-245b-4089-ad7d-7e245e75d49c" providerId="ADAL" clId="{1D71FF0F-AB7B-4A29-97E8-67F88219F47E}" dt="2019-09-23T19:21:26.088" v="45" actId="1076"/>
          <ac:picMkLst>
            <pc:docMk/>
            <pc:sldMk cId="1474251627" sldId="278"/>
            <ac:picMk id="547" creationId="{ABA0ECF0-4546-4060-9537-340CF3D32F3A}"/>
          </ac:picMkLst>
        </pc:picChg>
        <pc:picChg chg="mod">
          <ac:chgData name="Elsie Hampshire" userId="590b3309-245b-4089-ad7d-7e245e75d49c" providerId="ADAL" clId="{1D71FF0F-AB7B-4A29-97E8-67F88219F47E}" dt="2019-09-23T19:21:27.936" v="46" actId="1076"/>
          <ac:picMkLst>
            <pc:docMk/>
            <pc:sldMk cId="1474251627" sldId="278"/>
            <ac:picMk id="548" creationId="{F1197F5E-F7B1-4D30-A62C-4110BA26A995}"/>
          </ac:picMkLst>
        </pc:picChg>
      </pc:sldChg>
    </pc:docChg>
  </pc:docChgLst>
  <pc:docChgLst>
    <pc:chgData name="Elsie Hampshire" userId="590b3309-245b-4089-ad7d-7e245e75d49c" providerId="ADAL" clId="{D1EE23C0-1EE4-4582-BA89-5FD25B82EBDF}"/>
    <pc:docChg chg="undo custSel modSld">
      <pc:chgData name="Elsie Hampshire" userId="590b3309-245b-4089-ad7d-7e245e75d49c" providerId="ADAL" clId="{D1EE23C0-1EE4-4582-BA89-5FD25B82EBDF}" dt="2019-09-23T19:17:47.879" v="79"/>
      <pc:docMkLst>
        <pc:docMk/>
      </pc:docMkLst>
      <pc:sldChg chg="addSp delSp modSp modAnim">
        <pc:chgData name="Elsie Hampshire" userId="590b3309-245b-4089-ad7d-7e245e75d49c" providerId="ADAL" clId="{D1EE23C0-1EE4-4582-BA89-5FD25B82EBDF}" dt="2019-09-23T19:17:47.879" v="79"/>
        <pc:sldMkLst>
          <pc:docMk/>
          <pc:sldMk cId="426236324" sldId="274"/>
        </pc:sldMkLst>
        <pc:grpChg chg="add del">
          <ac:chgData name="Elsie Hampshire" userId="590b3309-245b-4089-ad7d-7e245e75d49c" providerId="ADAL" clId="{D1EE23C0-1EE4-4582-BA89-5FD25B82EBDF}" dt="2019-09-23T19:17:37.879" v="76" actId="478"/>
          <ac:grpSpMkLst>
            <pc:docMk/>
            <pc:sldMk cId="426236324" sldId="274"/>
            <ac:grpSpMk id="9" creationId="{5A57F86E-BEDC-44CA-81E1-3A0510470385}"/>
          </ac:grpSpMkLst>
        </pc:grpChg>
        <pc:grpChg chg="add del mod">
          <ac:chgData name="Elsie Hampshire" userId="590b3309-245b-4089-ad7d-7e245e75d49c" providerId="ADAL" clId="{D1EE23C0-1EE4-4582-BA89-5FD25B82EBDF}" dt="2019-09-23T19:17:31.694" v="73" actId="478"/>
          <ac:grpSpMkLst>
            <pc:docMk/>
            <pc:sldMk cId="426236324" sldId="274"/>
            <ac:grpSpMk id="11" creationId="{2D747ABE-A350-4AB7-B43E-15AFEC099D66}"/>
          </ac:grpSpMkLst>
        </pc:grpChg>
        <pc:picChg chg="add del mod">
          <ac:chgData name="Elsie Hampshire" userId="590b3309-245b-4089-ad7d-7e245e75d49c" providerId="ADAL" clId="{D1EE23C0-1EE4-4582-BA89-5FD25B82EBDF}" dt="2019-09-23T19:17:31.175" v="72" actId="478"/>
          <ac:picMkLst>
            <pc:docMk/>
            <pc:sldMk cId="426236324" sldId="274"/>
            <ac:picMk id="3" creationId="{9C851F37-6EA9-4926-8662-CDD7AA68EE3F}"/>
          </ac:picMkLst>
        </pc:picChg>
        <pc:picChg chg="add mod">
          <ac:chgData name="Elsie Hampshire" userId="590b3309-245b-4089-ad7d-7e245e75d49c" providerId="ADAL" clId="{D1EE23C0-1EE4-4582-BA89-5FD25B82EBDF}" dt="2019-09-23T19:17:40.691" v="77" actId="1076"/>
          <ac:picMkLst>
            <pc:docMk/>
            <pc:sldMk cId="426236324" sldId="274"/>
            <ac:picMk id="5" creationId="{68A29E31-4826-4890-93DD-78D86A228C0D}"/>
          </ac:picMkLst>
        </pc:picChg>
      </pc:sldChg>
      <pc:sldChg chg="modAnim">
        <pc:chgData name="Elsie Hampshire" userId="590b3309-245b-4089-ad7d-7e245e75d49c" providerId="ADAL" clId="{D1EE23C0-1EE4-4582-BA89-5FD25B82EBDF}" dt="2019-09-23T19:13:02.764" v="0"/>
        <pc:sldMkLst>
          <pc:docMk/>
          <pc:sldMk cId="2269338150" sldId="275"/>
        </pc:sldMkLst>
      </pc:sldChg>
      <pc:sldChg chg="addSp delSp modSp modAnim">
        <pc:chgData name="Elsie Hampshire" userId="590b3309-245b-4089-ad7d-7e245e75d49c" providerId="ADAL" clId="{D1EE23C0-1EE4-4582-BA89-5FD25B82EBDF}" dt="2019-09-23T19:14:46.551" v="20"/>
        <pc:sldMkLst>
          <pc:docMk/>
          <pc:sldMk cId="1019273378" sldId="276"/>
        </pc:sldMkLst>
        <pc:picChg chg="add del mod">
          <ac:chgData name="Elsie Hampshire" userId="590b3309-245b-4089-ad7d-7e245e75d49c" providerId="ADAL" clId="{D1EE23C0-1EE4-4582-BA89-5FD25B82EBDF}" dt="2019-09-23T19:14:18.577" v="12" actId="478"/>
          <ac:picMkLst>
            <pc:docMk/>
            <pc:sldMk cId="1019273378" sldId="276"/>
            <ac:picMk id="3" creationId="{06B1D3C3-F4E9-4D6D-98EA-FEBEAAE39E24}"/>
          </ac:picMkLst>
        </pc:picChg>
        <pc:picChg chg="add mod">
          <ac:chgData name="Elsie Hampshire" userId="590b3309-245b-4089-ad7d-7e245e75d49c" providerId="ADAL" clId="{D1EE23C0-1EE4-4582-BA89-5FD25B82EBDF}" dt="2019-09-23T19:14:22.342" v="14" actId="1076"/>
          <ac:picMkLst>
            <pc:docMk/>
            <pc:sldMk cId="1019273378" sldId="276"/>
            <ac:picMk id="5" creationId="{22F9C8C8-F1FF-43FA-A81C-14CC91509C71}"/>
          </ac:picMkLst>
        </pc:picChg>
        <pc:picChg chg="del">
          <ac:chgData name="Elsie Hampshire" userId="590b3309-245b-4089-ad7d-7e245e75d49c" providerId="ADAL" clId="{D1EE23C0-1EE4-4582-BA89-5FD25B82EBDF}" dt="2019-09-23T19:14:20.392" v="13" actId="478"/>
          <ac:picMkLst>
            <pc:docMk/>
            <pc:sldMk cId="1019273378" sldId="276"/>
            <ac:picMk id="6" creationId="{D8E6CA84-7802-4812-B414-442C6E92865F}"/>
          </ac:picMkLst>
        </pc:picChg>
        <pc:picChg chg="del">
          <ac:chgData name="Elsie Hampshire" userId="590b3309-245b-4089-ad7d-7e245e75d49c" providerId="ADAL" clId="{D1EE23C0-1EE4-4582-BA89-5FD25B82EBDF}" dt="2019-09-23T19:14:06.954" v="6" actId="478"/>
          <ac:picMkLst>
            <pc:docMk/>
            <pc:sldMk cId="1019273378" sldId="276"/>
            <ac:picMk id="9" creationId="{BDE8EAF6-C9C8-418E-BEAC-B77DE3193DBE}"/>
          </ac:picMkLst>
        </pc:picChg>
        <pc:picChg chg="del">
          <ac:chgData name="Elsie Hampshire" userId="590b3309-245b-4089-ad7d-7e245e75d49c" providerId="ADAL" clId="{D1EE23C0-1EE4-4582-BA89-5FD25B82EBDF}" dt="2019-09-23T19:14:07.478" v="7" actId="478"/>
          <ac:picMkLst>
            <pc:docMk/>
            <pc:sldMk cId="1019273378" sldId="276"/>
            <ac:picMk id="3074" creationId="{2DD12DB0-94F7-41AB-84E6-DD85E82D5970}"/>
          </ac:picMkLst>
        </pc:picChg>
        <pc:picChg chg="del">
          <ac:chgData name="Elsie Hampshire" userId="590b3309-245b-4089-ad7d-7e245e75d49c" providerId="ADAL" clId="{D1EE23C0-1EE4-4582-BA89-5FD25B82EBDF}" dt="2019-09-23T19:14:16.342" v="10" actId="478"/>
          <ac:picMkLst>
            <pc:docMk/>
            <pc:sldMk cId="1019273378" sldId="276"/>
            <ac:picMk id="3075" creationId="{DE5B2713-6620-411F-BDA2-3F7BD14BBF5F}"/>
          </ac:picMkLst>
        </pc:picChg>
      </pc:sldChg>
      <pc:sldChg chg="addSp delSp modSp delAnim modAnim">
        <pc:chgData name="Elsie Hampshire" userId="590b3309-245b-4089-ad7d-7e245e75d49c" providerId="ADAL" clId="{D1EE23C0-1EE4-4582-BA89-5FD25B82EBDF}" dt="2019-09-23T19:16:32.174" v="61"/>
        <pc:sldMkLst>
          <pc:docMk/>
          <pc:sldMk cId="3277685981" sldId="279"/>
        </pc:sldMkLst>
        <pc:spChg chg="del mod">
          <ac:chgData name="Elsie Hampshire" userId="590b3309-245b-4089-ad7d-7e245e75d49c" providerId="ADAL" clId="{D1EE23C0-1EE4-4582-BA89-5FD25B82EBDF}" dt="2019-09-23T19:15:24.346" v="28" actId="478"/>
          <ac:spMkLst>
            <pc:docMk/>
            <pc:sldMk cId="3277685981" sldId="279"/>
            <ac:spMk id="3" creationId="{42156725-F100-4A6B-AA21-7AB8E595F010}"/>
          </ac:spMkLst>
        </pc:spChg>
        <pc:spChg chg="del mod">
          <ac:chgData name="Elsie Hampshire" userId="590b3309-245b-4089-ad7d-7e245e75d49c" providerId="ADAL" clId="{D1EE23C0-1EE4-4582-BA89-5FD25B82EBDF}" dt="2019-09-23T19:15:26.400" v="31" actId="478"/>
          <ac:spMkLst>
            <pc:docMk/>
            <pc:sldMk cId="3277685981" sldId="279"/>
            <ac:spMk id="23" creationId="{9CDEC96A-7860-4C9D-9263-2119F6D4BB2E}"/>
          </ac:spMkLst>
        </pc:spChg>
        <pc:spChg chg="del mod">
          <ac:chgData name="Elsie Hampshire" userId="590b3309-245b-4089-ad7d-7e245e75d49c" providerId="ADAL" clId="{D1EE23C0-1EE4-4582-BA89-5FD25B82EBDF}" dt="2019-09-23T19:15:25.930" v="30" actId="478"/>
          <ac:spMkLst>
            <pc:docMk/>
            <pc:sldMk cId="3277685981" sldId="279"/>
            <ac:spMk id="24" creationId="{A19F21C7-68DF-495A-AF00-E40E9368FDCB}"/>
          </ac:spMkLst>
        </pc:spChg>
        <pc:spChg chg="add mod">
          <ac:chgData name="Elsie Hampshire" userId="590b3309-245b-4089-ad7d-7e245e75d49c" providerId="ADAL" clId="{D1EE23C0-1EE4-4582-BA89-5FD25B82EBDF}" dt="2019-09-23T19:15:01.539" v="22" actId="571"/>
          <ac:spMkLst>
            <pc:docMk/>
            <pc:sldMk cId="3277685981" sldId="279"/>
            <ac:spMk id="26" creationId="{D36B46BB-8AAB-4EE1-9EA5-460DF7D94984}"/>
          </ac:spMkLst>
        </pc:spChg>
        <pc:grpChg chg="del mod">
          <ac:chgData name="Elsie Hampshire" userId="590b3309-245b-4089-ad7d-7e245e75d49c" providerId="ADAL" clId="{D1EE23C0-1EE4-4582-BA89-5FD25B82EBDF}" dt="2019-09-23T19:15:23.504" v="27" actId="478"/>
          <ac:grpSpMkLst>
            <pc:docMk/>
            <pc:sldMk cId="3277685981" sldId="279"/>
            <ac:grpSpMk id="13" creationId="{848859CF-59A2-47D6-969F-17561E38AFC6}"/>
          </ac:grpSpMkLst>
        </pc:grpChg>
        <pc:picChg chg="add mod ord">
          <ac:chgData name="Elsie Hampshire" userId="590b3309-245b-4089-ad7d-7e245e75d49c" providerId="ADAL" clId="{D1EE23C0-1EE4-4582-BA89-5FD25B82EBDF}" dt="2019-09-23T19:15:44.869" v="35" actId="167"/>
          <ac:picMkLst>
            <pc:docMk/>
            <pc:sldMk cId="3277685981" sldId="279"/>
            <ac:picMk id="5" creationId="{BB7E07AD-D8AB-472D-8232-37895B60A984}"/>
          </ac:picMkLst>
        </pc:picChg>
        <pc:picChg chg="add mod">
          <ac:chgData name="Elsie Hampshire" userId="590b3309-245b-4089-ad7d-7e245e75d49c" providerId="ADAL" clId="{D1EE23C0-1EE4-4582-BA89-5FD25B82EBDF}" dt="2019-09-23T19:15:55.889" v="41" actId="1076"/>
          <ac:picMkLst>
            <pc:docMk/>
            <pc:sldMk cId="3277685981" sldId="279"/>
            <ac:picMk id="6" creationId="{B9044084-BBAC-4B3B-A98B-5F911775B252}"/>
          </ac:picMkLst>
        </pc:picChg>
        <pc:picChg chg="add mod">
          <ac:chgData name="Elsie Hampshire" userId="590b3309-245b-4089-ad7d-7e245e75d49c" providerId="ADAL" clId="{D1EE23C0-1EE4-4582-BA89-5FD25B82EBDF}" dt="2019-09-23T19:16:07.135" v="46" actId="1076"/>
          <ac:picMkLst>
            <pc:docMk/>
            <pc:sldMk cId="3277685981" sldId="279"/>
            <ac:picMk id="7" creationId="{004869BF-5B2A-4E99-86D5-F1EDBFE48567}"/>
          </ac:picMkLst>
        </pc:picChg>
        <pc:picChg chg="add mod">
          <ac:chgData name="Elsie Hampshire" userId="590b3309-245b-4089-ad7d-7e245e75d49c" providerId="ADAL" clId="{D1EE23C0-1EE4-4582-BA89-5FD25B82EBDF}" dt="2019-09-23T19:16:16.600" v="53" actId="1076"/>
          <ac:picMkLst>
            <pc:docMk/>
            <pc:sldMk cId="3277685981" sldId="279"/>
            <ac:picMk id="8" creationId="{082BBD27-C81F-4D41-B74C-4CD222B67DE1}"/>
          </ac:picMkLst>
        </pc:picChg>
        <pc:picChg chg="del">
          <ac:chgData name="Elsie Hampshire" userId="590b3309-245b-4089-ad7d-7e245e75d49c" providerId="ADAL" clId="{D1EE23C0-1EE4-4582-BA89-5FD25B82EBDF}" dt="2019-09-23T19:15:52.564" v="38" actId="478"/>
          <ac:picMkLst>
            <pc:docMk/>
            <pc:sldMk cId="3277685981" sldId="279"/>
            <ac:picMk id="14" creationId="{680258BE-6FE1-4E19-90A4-80C50BC82909}"/>
          </ac:picMkLst>
        </pc:picChg>
        <pc:picChg chg="del">
          <ac:chgData name="Elsie Hampshire" userId="590b3309-245b-4089-ad7d-7e245e75d49c" providerId="ADAL" clId="{D1EE23C0-1EE4-4582-BA89-5FD25B82EBDF}" dt="2019-09-23T19:16:14.512" v="51" actId="478"/>
          <ac:picMkLst>
            <pc:docMk/>
            <pc:sldMk cId="3277685981" sldId="279"/>
            <ac:picMk id="15" creationId="{A38DBD50-BC6F-479E-9E90-1E030F06A829}"/>
          </ac:picMkLst>
        </pc:picChg>
        <pc:picChg chg="del">
          <ac:chgData name="Elsie Hampshire" userId="590b3309-245b-4089-ad7d-7e245e75d49c" providerId="ADAL" clId="{D1EE23C0-1EE4-4582-BA89-5FD25B82EBDF}" dt="2019-09-23T19:15:52.889" v="39" actId="478"/>
          <ac:picMkLst>
            <pc:docMk/>
            <pc:sldMk cId="3277685981" sldId="279"/>
            <ac:picMk id="16" creationId="{049C2CE6-3680-4168-B941-BFA40211C79E}"/>
          </ac:picMkLst>
        </pc:picChg>
        <pc:picChg chg="del">
          <ac:chgData name="Elsie Hampshire" userId="590b3309-245b-4089-ad7d-7e245e75d49c" providerId="ADAL" clId="{D1EE23C0-1EE4-4582-BA89-5FD25B82EBDF}" dt="2019-09-23T19:16:13.803" v="49" actId="478"/>
          <ac:picMkLst>
            <pc:docMk/>
            <pc:sldMk cId="3277685981" sldId="279"/>
            <ac:picMk id="17" creationId="{94FCC2E7-AB11-471A-80DA-45C02659FFF6}"/>
          </ac:picMkLst>
        </pc:picChg>
        <pc:picChg chg="del">
          <ac:chgData name="Elsie Hampshire" userId="590b3309-245b-4089-ad7d-7e245e75d49c" providerId="ADAL" clId="{D1EE23C0-1EE4-4582-BA89-5FD25B82EBDF}" dt="2019-09-23T19:15:53.321" v="40" actId="478"/>
          <ac:picMkLst>
            <pc:docMk/>
            <pc:sldMk cId="3277685981" sldId="279"/>
            <ac:picMk id="18" creationId="{19B0C9A3-65CC-45F5-807E-DBC21C11249A}"/>
          </ac:picMkLst>
        </pc:picChg>
        <pc:picChg chg="del">
          <ac:chgData name="Elsie Hampshire" userId="590b3309-245b-4089-ad7d-7e245e75d49c" providerId="ADAL" clId="{D1EE23C0-1EE4-4582-BA89-5FD25B82EBDF}" dt="2019-09-23T19:16:04.472" v="45" actId="478"/>
          <ac:picMkLst>
            <pc:docMk/>
            <pc:sldMk cId="3277685981" sldId="279"/>
            <ac:picMk id="19" creationId="{1176A1DB-BA6E-4E1F-BCB9-1FAE0B175964}"/>
          </ac:picMkLst>
        </pc:picChg>
        <pc:picChg chg="del">
          <ac:chgData name="Elsie Hampshire" userId="590b3309-245b-4089-ad7d-7e245e75d49c" providerId="ADAL" clId="{D1EE23C0-1EE4-4582-BA89-5FD25B82EBDF}" dt="2019-09-23T19:16:14.832" v="52" actId="478"/>
          <ac:picMkLst>
            <pc:docMk/>
            <pc:sldMk cId="3277685981" sldId="279"/>
            <ac:picMk id="20" creationId="{33289DA9-5B93-4EFB-B341-CF4CB15D3362}"/>
          </ac:picMkLst>
        </pc:picChg>
        <pc:picChg chg="del">
          <ac:chgData name="Elsie Hampshire" userId="590b3309-245b-4089-ad7d-7e245e75d49c" providerId="ADAL" clId="{D1EE23C0-1EE4-4582-BA89-5FD25B82EBDF}" dt="2019-09-23T19:16:14.166" v="50" actId="478"/>
          <ac:picMkLst>
            <pc:docMk/>
            <pc:sldMk cId="3277685981" sldId="279"/>
            <ac:picMk id="21" creationId="{25FADB87-0CA4-461E-96B2-D0EDABC67669}"/>
          </ac:picMkLst>
        </pc:picChg>
        <pc:picChg chg="del">
          <ac:chgData name="Elsie Hampshire" userId="590b3309-245b-4089-ad7d-7e245e75d49c" providerId="ADAL" clId="{D1EE23C0-1EE4-4582-BA89-5FD25B82EBDF}" dt="2019-09-23T19:16:04.010" v="44" actId="478"/>
          <ac:picMkLst>
            <pc:docMk/>
            <pc:sldMk cId="3277685981" sldId="279"/>
            <ac:picMk id="22" creationId="{DFCFF754-3FEF-4029-B690-926F68182CC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D7567C-C35E-4E98-B5D6-C5B973EC268E}" type="datetimeFigureOut">
              <a:rPr lang="en-CA" smtClean="0"/>
              <a:t>2020-04-15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D82EC7-BC10-4AD2-A7D8-681C86851C1E}" type="slidenum">
              <a:rPr lang="en-CA" smtClean="0"/>
              <a:t>‹#›</a:t>
            </a:fld>
            <a:endParaRPr lang="en-CA"/>
          </a:p>
        </p:txBody>
      </p:sp>
    </p:spTree>
    <p:extLst>
      <p:ext uri="{BB962C8B-B14F-4D97-AF65-F5344CB8AC3E}">
        <p14:creationId xmlns:p14="http://schemas.microsoft.com/office/powerpoint/2010/main" val="2373548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 we explore the role of scavengers and decomposers in cycling energy and nutrients through an ecosystem,</a:t>
            </a:r>
            <a:r>
              <a:rPr lang="en-CA" baseline="0" dirty="0"/>
              <a:t> we will be using wetlands as our ecosystem example, which is a common habitat found in Manitoba covering 40% of this province. This means that all the animals and plants you see used in this presentation live in wetlands. What are wetlands? Well…</a:t>
            </a:r>
            <a:endParaRPr lang="en-CA" dirty="0"/>
          </a:p>
          <a:p>
            <a:endParaRPr lang="en-CA" dirty="0"/>
          </a:p>
        </p:txBody>
      </p:sp>
      <p:sp>
        <p:nvSpPr>
          <p:cNvPr id="4" name="Slide Number Placeholder 3"/>
          <p:cNvSpPr>
            <a:spLocks noGrp="1"/>
          </p:cNvSpPr>
          <p:nvPr>
            <p:ph type="sldNum" sz="quarter" idx="10"/>
          </p:nvPr>
        </p:nvSpPr>
        <p:spPr/>
        <p:txBody>
          <a:bodyPr/>
          <a:lstStyle/>
          <a:p>
            <a:fld id="{14D82EC7-BC10-4AD2-A7D8-681C86851C1E}" type="slidenum">
              <a:rPr lang="en-CA" smtClean="0"/>
              <a:t>1</a:t>
            </a:fld>
            <a:endParaRPr lang="en-CA"/>
          </a:p>
        </p:txBody>
      </p:sp>
    </p:spTree>
    <p:extLst>
      <p:ext uri="{BB962C8B-B14F-4D97-AF65-F5344CB8AC3E}">
        <p14:creationId xmlns:p14="http://schemas.microsoft.com/office/powerpoint/2010/main" val="535603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a:solidFill>
                  <a:schemeClr val="accent1">
                    <a:lumMod val="50000"/>
                  </a:schemeClr>
                </a:solidFill>
              </a:rPr>
              <a:t>Invertebrates</a:t>
            </a:r>
            <a:r>
              <a:rPr lang="en-CA" sz="1200" b="0" dirty="0">
                <a:solidFill>
                  <a:schemeClr val="accent1">
                    <a:lumMod val="50000"/>
                  </a:schemeClr>
                </a:solidFill>
              </a:rPr>
              <a:t> are animals without backbones</a:t>
            </a:r>
            <a:endParaRPr lang="en-CA" sz="1200" b="1" dirty="0">
              <a:solidFill>
                <a:schemeClr val="accent1">
                  <a:lumMod val="50000"/>
                </a:schemeClr>
              </a:solidFill>
            </a:endParaRPr>
          </a:p>
          <a:p>
            <a:endParaRPr lang="en-CA" sz="1200" i="0"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Microorganisms </a:t>
            </a:r>
            <a:r>
              <a:rPr lang="en-CA" sz="1200" b="0" i="0" kern="1200" dirty="0">
                <a:solidFill>
                  <a:schemeClr val="tx1"/>
                </a:solidFill>
                <a:effectLst/>
                <a:latin typeface="+mn-lt"/>
                <a:ea typeface="+mn-ea"/>
                <a:cs typeface="+mn-cs"/>
              </a:rPr>
              <a:t>are organisms that are too small to be properly seen without a microscope</a:t>
            </a:r>
            <a:endParaRPr lang="en-CA" sz="1200" b="1" i="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endParaRPr lang="en-CA" dirty="0"/>
          </a:p>
        </p:txBody>
      </p:sp>
      <p:sp>
        <p:nvSpPr>
          <p:cNvPr id="4" name="Slide Number Placeholder 3"/>
          <p:cNvSpPr>
            <a:spLocks noGrp="1"/>
          </p:cNvSpPr>
          <p:nvPr>
            <p:ph type="sldNum" sz="quarter" idx="10"/>
          </p:nvPr>
        </p:nvSpPr>
        <p:spPr/>
        <p:txBody>
          <a:bodyPr/>
          <a:lstStyle/>
          <a:p>
            <a:fld id="{14D82EC7-BC10-4AD2-A7D8-681C86851C1E}" type="slidenum">
              <a:rPr lang="en-CA" smtClean="0"/>
              <a:t>10</a:t>
            </a:fld>
            <a:endParaRPr lang="en-CA"/>
          </a:p>
        </p:txBody>
      </p:sp>
    </p:spTree>
    <p:extLst>
      <p:ext uri="{BB962C8B-B14F-4D97-AF65-F5344CB8AC3E}">
        <p14:creationId xmlns:p14="http://schemas.microsoft.com/office/powerpoint/2010/main" val="23182238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accent1">
                    <a:lumMod val="50000"/>
                  </a:schemeClr>
                </a:solidFill>
              </a:rPr>
              <a:t>Some scavengers also act as decomposers – animals that eat dead organisms or their waste (poop) and break it down into simple nutrients that can be used again by other organisms such as plants. These nutrients are returned to the soil (or water in an aquatic ecosystem), where it is accessible.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accent1">
                    <a:lumMod val="50000"/>
                  </a:schemeClr>
                </a:solidFill>
              </a:rPr>
              <a:t>Remember: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accent1">
                    <a:lumMod val="50000"/>
                  </a:schemeClr>
                </a:solidFill>
              </a:rPr>
              <a:t>Scavenger = Animal that eats dead organic matter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accent1">
                    <a:lumMod val="50000"/>
                  </a:schemeClr>
                </a:solidFill>
              </a:rPr>
              <a:t>Decomposer = Organism that breaks organic material down into simple nutrients that can be used by other organisms (such as plants!)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solidFill>
                  <a:schemeClr val="accent1">
                    <a:lumMod val="50000"/>
                  </a:schemeClr>
                </a:solidFill>
              </a:rPr>
              <a:t>Large scavengers generally don’t break nutrients down, but many </a:t>
            </a:r>
            <a:r>
              <a:rPr lang="en-CA" sz="1200" u="sng" dirty="0">
                <a:solidFill>
                  <a:schemeClr val="accent1">
                    <a:lumMod val="50000"/>
                  </a:schemeClr>
                </a:solidFill>
              </a:rPr>
              <a:t>small</a:t>
            </a:r>
            <a:r>
              <a:rPr lang="en-CA" sz="1200" u="none" dirty="0">
                <a:solidFill>
                  <a:schemeClr val="accent1">
                    <a:lumMod val="50000"/>
                  </a:schemeClr>
                </a:solidFill>
              </a:rPr>
              <a:t> scavengers do!</a:t>
            </a:r>
            <a:endParaRPr lang="en-CA" sz="1200" dirty="0">
              <a:solidFill>
                <a:schemeClr val="accent1">
                  <a:lumMod val="50000"/>
                </a:schemeClr>
              </a:solidFill>
            </a:endParaRPr>
          </a:p>
          <a:p>
            <a:endParaRPr lang="en-CA" sz="1200" i="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endParaRPr lang="en-CA" dirty="0"/>
          </a:p>
        </p:txBody>
      </p:sp>
      <p:sp>
        <p:nvSpPr>
          <p:cNvPr id="4" name="Slide Number Placeholder 3"/>
          <p:cNvSpPr>
            <a:spLocks noGrp="1"/>
          </p:cNvSpPr>
          <p:nvPr>
            <p:ph type="sldNum" sz="quarter" idx="10"/>
          </p:nvPr>
        </p:nvSpPr>
        <p:spPr/>
        <p:txBody>
          <a:bodyPr/>
          <a:lstStyle/>
          <a:p>
            <a:fld id="{14D82EC7-BC10-4AD2-A7D8-681C86851C1E}" type="slidenum">
              <a:rPr lang="en-CA" smtClean="0"/>
              <a:t>11</a:t>
            </a:fld>
            <a:endParaRPr lang="en-CA"/>
          </a:p>
        </p:txBody>
      </p:sp>
    </p:spTree>
    <p:extLst>
      <p:ext uri="{BB962C8B-B14F-4D97-AF65-F5344CB8AC3E}">
        <p14:creationId xmlns:p14="http://schemas.microsoft.com/office/powerpoint/2010/main" val="462209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 See activity outline for instructions.</a:t>
            </a:r>
          </a:p>
        </p:txBody>
      </p:sp>
      <p:sp>
        <p:nvSpPr>
          <p:cNvPr id="4" name="Slide Number Placeholder 3"/>
          <p:cNvSpPr>
            <a:spLocks noGrp="1"/>
          </p:cNvSpPr>
          <p:nvPr>
            <p:ph type="sldNum" sz="quarter" idx="10"/>
          </p:nvPr>
        </p:nvSpPr>
        <p:spPr/>
        <p:txBody>
          <a:bodyPr/>
          <a:lstStyle/>
          <a:p>
            <a:fld id="{14D82EC7-BC10-4AD2-A7D8-681C86851C1E}" type="slidenum">
              <a:rPr lang="en-CA" smtClean="0"/>
              <a:t>12</a:t>
            </a:fld>
            <a:endParaRPr lang="en-CA"/>
          </a:p>
        </p:txBody>
      </p:sp>
    </p:spTree>
    <p:extLst>
      <p:ext uri="{BB962C8B-B14F-4D97-AF65-F5344CB8AC3E}">
        <p14:creationId xmlns:p14="http://schemas.microsoft.com/office/powerpoint/2010/main" val="1695981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EF7B84BF-4991-4DD1-85D4-E8A8B5C9AE35}" type="slidenum">
              <a:rPr lang="en-CA" smtClean="0"/>
              <a:t>13</a:t>
            </a:fld>
            <a:endParaRPr lang="en-CA"/>
          </a:p>
        </p:txBody>
      </p:sp>
    </p:spTree>
    <p:extLst>
      <p:ext uri="{BB962C8B-B14F-4D97-AF65-F5344CB8AC3E}">
        <p14:creationId xmlns:p14="http://schemas.microsoft.com/office/powerpoint/2010/main" val="396919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1" dirty="0"/>
              <a:t>Note: </a:t>
            </a:r>
            <a:r>
              <a:rPr lang="en-CA" i="1" dirty="0"/>
              <a:t>For more details regarding each type of wetland’s specific characteristics, see the supportive materials</a:t>
            </a:r>
            <a:r>
              <a:rPr lang="en-CA" i="1" baseline="0" dirty="0"/>
              <a:t> from Grade Seven’s Pre-Activity 1: Know Your Zone!</a:t>
            </a:r>
            <a:endParaRPr lang="en-CA" i="1" dirty="0"/>
          </a:p>
        </p:txBody>
      </p:sp>
      <p:sp>
        <p:nvSpPr>
          <p:cNvPr id="4" name="Slide Number Placeholder 3"/>
          <p:cNvSpPr>
            <a:spLocks noGrp="1"/>
          </p:cNvSpPr>
          <p:nvPr>
            <p:ph type="sldNum" sz="quarter" idx="10"/>
          </p:nvPr>
        </p:nvSpPr>
        <p:spPr/>
        <p:txBody>
          <a:bodyPr/>
          <a:lstStyle/>
          <a:p>
            <a:fld id="{5AC613E1-666E-4F1E-AAF2-A58FC2E04F85}" type="slidenum">
              <a:rPr lang="en-CA" smtClean="0"/>
              <a:t>2</a:t>
            </a:fld>
            <a:endParaRPr lang="en-CA"/>
          </a:p>
        </p:txBody>
      </p:sp>
    </p:spTree>
    <p:extLst>
      <p:ext uri="{BB962C8B-B14F-4D97-AF65-F5344CB8AC3E}">
        <p14:creationId xmlns:p14="http://schemas.microsoft.com/office/powerpoint/2010/main" val="2389617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u="sng" kern="1200" dirty="0">
                <a:solidFill>
                  <a:schemeClr val="tx1"/>
                </a:solidFill>
                <a:effectLst/>
                <a:latin typeface="+mn-lt"/>
                <a:ea typeface="+mn-ea"/>
                <a:cs typeface="+mn-cs"/>
              </a:rPr>
              <a:t>Review</a:t>
            </a:r>
            <a:r>
              <a:rPr lang="en-CA" sz="1200" b="0" u="sng" kern="1200" baseline="0" dirty="0">
                <a:solidFill>
                  <a:schemeClr val="tx1"/>
                </a:solidFill>
                <a:effectLst/>
                <a:latin typeface="+mn-lt"/>
                <a:ea typeface="+mn-ea"/>
                <a:cs typeface="+mn-cs"/>
              </a:rPr>
              <a:t> the following concepts:</a:t>
            </a:r>
          </a:p>
          <a:p>
            <a:endParaRPr lang="en-CA" sz="1200" b="1"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An ecosystem </a:t>
            </a:r>
            <a:r>
              <a:rPr lang="en-CA" sz="1200" kern="1200" dirty="0">
                <a:solidFill>
                  <a:schemeClr val="tx1"/>
                </a:solidFill>
                <a:effectLst/>
                <a:latin typeface="+mn-lt"/>
                <a:ea typeface="+mn-ea"/>
                <a:cs typeface="+mn-cs"/>
              </a:rPr>
              <a:t>is a place on Earth where living things interact with other living things as well as non-living things. In other words, a community of interacting organisms and their physical environment. An ecosystem can be very small or large, ranging from the microscopic to the entire biosphere.</a:t>
            </a:r>
          </a:p>
          <a:p>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A</a:t>
            </a:r>
            <a:r>
              <a:rPr lang="en-CA" sz="1200" b="1" kern="1200" baseline="0" dirty="0">
                <a:solidFill>
                  <a:schemeClr val="tx1"/>
                </a:solidFill>
                <a:effectLst/>
                <a:latin typeface="+mn-lt"/>
                <a:ea typeface="+mn-ea"/>
                <a:cs typeface="+mn-cs"/>
              </a:rPr>
              <a:t> f</a:t>
            </a:r>
            <a:r>
              <a:rPr lang="en-CA" sz="1200" b="1" kern="1200" dirty="0">
                <a:solidFill>
                  <a:schemeClr val="tx1"/>
                </a:solidFill>
                <a:effectLst/>
                <a:latin typeface="+mn-lt"/>
                <a:ea typeface="+mn-ea"/>
                <a:cs typeface="+mn-cs"/>
              </a:rPr>
              <a:t>ood chain </a:t>
            </a:r>
            <a:r>
              <a:rPr lang="en-CA" sz="1200" b="0" kern="1200" dirty="0">
                <a:solidFill>
                  <a:schemeClr val="tx1"/>
                </a:solidFill>
                <a:effectLst/>
                <a:latin typeface="+mn-lt"/>
                <a:ea typeface="+mn-ea"/>
                <a:cs typeface="+mn-cs"/>
              </a:rPr>
              <a:t>shows</a:t>
            </a:r>
            <a:r>
              <a:rPr lang="en-CA" sz="1200" b="0" kern="1200" baseline="0" dirty="0">
                <a:solidFill>
                  <a:schemeClr val="tx1"/>
                </a:solidFill>
                <a:effectLst/>
                <a:latin typeface="+mn-lt"/>
                <a:ea typeface="+mn-ea"/>
                <a:cs typeface="+mn-cs"/>
              </a:rPr>
              <a:t> </a:t>
            </a:r>
            <a:r>
              <a:rPr lang="en-CA" sz="1200" i="0" kern="1200" dirty="0">
                <a:solidFill>
                  <a:schemeClr val="tx1"/>
                </a:solidFill>
                <a:effectLst/>
                <a:latin typeface="+mn-lt"/>
                <a:ea typeface="+mn-ea"/>
                <a:cs typeface="+mn-cs"/>
              </a:rPr>
              <a:t>how energy is transferred from one living thing to the next. Food chains always begin with a producer, which will always be some form of plant. Plants convert the Sun’s energy into consumable energy, so when a plant is consumed, the plant’s energy is given to the animal who ate it, and is referred to as the primary consumer. The consumer who eats the primary consumer is called the secondary consumer, and the chain goes on and on from there. </a:t>
            </a:r>
          </a:p>
          <a:p>
            <a:endParaRPr lang="en-CA" sz="1200" i="0" kern="1200" dirty="0">
              <a:solidFill>
                <a:schemeClr val="tx1"/>
              </a:solidFill>
              <a:effectLst/>
              <a:latin typeface="+mn-lt"/>
              <a:ea typeface="+mn-ea"/>
              <a:cs typeface="+mn-cs"/>
            </a:endParaRPr>
          </a:p>
          <a:p>
            <a:endParaRPr lang="en-CA" sz="1200" i="0" kern="1200" dirty="0">
              <a:solidFill>
                <a:schemeClr val="tx1"/>
              </a:solidFill>
              <a:effectLst/>
              <a:latin typeface="+mn-lt"/>
              <a:ea typeface="+mn-ea"/>
              <a:cs typeface="+mn-cs"/>
            </a:endParaRPr>
          </a:p>
          <a:p>
            <a:endParaRPr lang="en-CA" sz="1200" i="0" kern="1200" dirty="0">
              <a:solidFill>
                <a:schemeClr val="tx1"/>
              </a:solidFill>
              <a:effectLst/>
              <a:latin typeface="+mn-lt"/>
              <a:ea typeface="+mn-ea"/>
              <a:cs typeface="+mn-cs"/>
            </a:endParaRPr>
          </a:p>
          <a:p>
            <a:endParaRPr lang="en-CA" sz="1200" i="0" kern="1200" dirty="0">
              <a:solidFill>
                <a:schemeClr val="tx1"/>
              </a:solidFill>
              <a:effectLst/>
              <a:latin typeface="+mn-lt"/>
              <a:ea typeface="+mn-ea"/>
              <a:cs typeface="+mn-cs"/>
            </a:endParaRPr>
          </a:p>
          <a:p>
            <a:r>
              <a:rPr lang="en-CA" sz="1200" i="0" kern="1200" dirty="0">
                <a:solidFill>
                  <a:schemeClr val="tx1"/>
                </a:solidFill>
                <a:effectLst/>
                <a:latin typeface="+mn-lt"/>
                <a:ea typeface="+mn-ea"/>
                <a:cs typeface="+mn-cs"/>
              </a:rPr>
              <a:t> </a:t>
            </a:r>
          </a:p>
          <a:p>
            <a:endParaRPr lang="en-CA" sz="1200" i="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endParaRPr lang="en-CA" dirty="0"/>
          </a:p>
        </p:txBody>
      </p:sp>
      <p:sp>
        <p:nvSpPr>
          <p:cNvPr id="4" name="Slide Number Placeholder 3"/>
          <p:cNvSpPr>
            <a:spLocks noGrp="1"/>
          </p:cNvSpPr>
          <p:nvPr>
            <p:ph type="sldNum" sz="quarter" idx="10"/>
          </p:nvPr>
        </p:nvSpPr>
        <p:spPr/>
        <p:txBody>
          <a:bodyPr/>
          <a:lstStyle/>
          <a:p>
            <a:fld id="{14D82EC7-BC10-4AD2-A7D8-681C86851C1E}" type="slidenum">
              <a:rPr lang="en-CA" smtClean="0"/>
              <a:t>3</a:t>
            </a:fld>
            <a:endParaRPr lang="en-CA"/>
          </a:p>
        </p:txBody>
      </p:sp>
    </p:spTree>
    <p:extLst>
      <p:ext uri="{BB962C8B-B14F-4D97-AF65-F5344CB8AC3E}">
        <p14:creationId xmlns:p14="http://schemas.microsoft.com/office/powerpoint/2010/main" val="1221650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u="sng" kern="1200" dirty="0">
                <a:solidFill>
                  <a:schemeClr val="tx1"/>
                </a:solidFill>
                <a:effectLst/>
                <a:latin typeface="+mn-lt"/>
                <a:ea typeface="+mn-ea"/>
                <a:cs typeface="+mn-cs"/>
              </a:rPr>
              <a:t>Review</a:t>
            </a:r>
            <a:r>
              <a:rPr lang="en-CA" sz="1200" b="0" u="sng" kern="1200" baseline="0" dirty="0">
                <a:solidFill>
                  <a:schemeClr val="tx1"/>
                </a:solidFill>
                <a:effectLst/>
                <a:latin typeface="+mn-lt"/>
                <a:ea typeface="+mn-ea"/>
                <a:cs typeface="+mn-cs"/>
              </a:rPr>
              <a:t> the following concepts:</a:t>
            </a:r>
          </a:p>
          <a:p>
            <a:endParaRPr lang="en-CA" sz="1200" b="1" kern="1200" dirty="0">
              <a:solidFill>
                <a:schemeClr val="tx1"/>
              </a:solidFill>
              <a:effectLst/>
              <a:latin typeface="+mn-lt"/>
              <a:ea typeface="+mn-ea"/>
              <a:cs typeface="+mn-cs"/>
            </a:endParaRPr>
          </a:p>
          <a:p>
            <a:r>
              <a:rPr lang="en-CA" sz="1200" b="1" i="0" kern="1200" dirty="0">
                <a:solidFill>
                  <a:schemeClr val="tx1"/>
                </a:solidFill>
                <a:effectLst/>
                <a:latin typeface="+mn-lt"/>
                <a:ea typeface="+mn-ea"/>
                <a:cs typeface="+mn-cs"/>
              </a:rPr>
              <a:t>A</a:t>
            </a:r>
            <a:r>
              <a:rPr lang="en-CA" sz="1200" b="1" i="0" kern="1200" baseline="0" dirty="0">
                <a:solidFill>
                  <a:schemeClr val="tx1"/>
                </a:solidFill>
                <a:effectLst/>
                <a:latin typeface="+mn-lt"/>
                <a:ea typeface="+mn-ea"/>
                <a:cs typeface="+mn-cs"/>
              </a:rPr>
              <a:t> food web </a:t>
            </a:r>
            <a:r>
              <a:rPr lang="en-CA" sz="1200" i="0" kern="1200" dirty="0">
                <a:solidFill>
                  <a:schemeClr val="tx1"/>
                </a:solidFill>
                <a:effectLst/>
                <a:latin typeface="+mn-lt"/>
                <a:ea typeface="+mn-ea"/>
                <a:cs typeface="+mn-cs"/>
              </a:rPr>
              <a:t>is a way to demonstrate the predator-prey and consumer-producer relationships within a</a:t>
            </a:r>
            <a:r>
              <a:rPr lang="en-CA" sz="1200" i="0" kern="1200" baseline="0" dirty="0">
                <a:solidFill>
                  <a:schemeClr val="tx1"/>
                </a:solidFill>
                <a:effectLst/>
                <a:latin typeface="+mn-lt"/>
                <a:ea typeface="+mn-ea"/>
                <a:cs typeface="+mn-cs"/>
              </a:rPr>
              <a:t>n ecosystem (of whatever size)</a:t>
            </a:r>
            <a:r>
              <a:rPr lang="en-CA" sz="1200" i="0" kern="1200" dirty="0">
                <a:solidFill>
                  <a:schemeClr val="tx1"/>
                </a:solidFill>
                <a:effectLst/>
                <a:latin typeface="+mn-lt"/>
                <a:ea typeface="+mn-ea"/>
                <a:cs typeface="+mn-cs"/>
              </a:rPr>
              <a:t>, and is made up of a network of food chains. A food web will always include producers (plants who convert the Sun’s energy to consumable energy) and consumers (those who eat living things).  Unlike a food chain, food webs are able to show the more complex and interconnected nature of living things within a particular ecosystem.</a:t>
            </a:r>
          </a:p>
          <a:p>
            <a:endParaRPr lang="en-CA" sz="1200" i="0" kern="1200" dirty="0">
              <a:solidFill>
                <a:schemeClr val="tx1"/>
              </a:solidFill>
              <a:effectLst/>
              <a:latin typeface="+mn-lt"/>
              <a:ea typeface="+mn-ea"/>
              <a:cs typeface="+mn-cs"/>
            </a:endParaRPr>
          </a:p>
          <a:p>
            <a:endParaRPr lang="en-CA" sz="1200" i="0" kern="1200" dirty="0">
              <a:solidFill>
                <a:schemeClr val="tx1"/>
              </a:solidFill>
              <a:effectLst/>
              <a:latin typeface="+mn-lt"/>
              <a:ea typeface="+mn-ea"/>
              <a:cs typeface="+mn-cs"/>
            </a:endParaRPr>
          </a:p>
          <a:p>
            <a:endParaRPr lang="en-CA" sz="1200" i="0" kern="1200" dirty="0">
              <a:solidFill>
                <a:schemeClr val="tx1"/>
              </a:solidFill>
              <a:effectLst/>
              <a:latin typeface="+mn-lt"/>
              <a:ea typeface="+mn-ea"/>
              <a:cs typeface="+mn-cs"/>
            </a:endParaRPr>
          </a:p>
          <a:p>
            <a:r>
              <a:rPr lang="en-CA" sz="1200" i="0" kern="1200" dirty="0">
                <a:solidFill>
                  <a:schemeClr val="tx1"/>
                </a:solidFill>
                <a:effectLst/>
                <a:latin typeface="+mn-lt"/>
                <a:ea typeface="+mn-ea"/>
                <a:cs typeface="+mn-cs"/>
              </a:rPr>
              <a:t> </a:t>
            </a:r>
          </a:p>
          <a:p>
            <a:endParaRPr lang="en-CA" sz="1200" i="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endParaRPr lang="en-CA" dirty="0"/>
          </a:p>
        </p:txBody>
      </p:sp>
      <p:sp>
        <p:nvSpPr>
          <p:cNvPr id="4" name="Slide Number Placeholder 3"/>
          <p:cNvSpPr>
            <a:spLocks noGrp="1"/>
          </p:cNvSpPr>
          <p:nvPr>
            <p:ph type="sldNum" sz="quarter" idx="10"/>
          </p:nvPr>
        </p:nvSpPr>
        <p:spPr/>
        <p:txBody>
          <a:bodyPr/>
          <a:lstStyle/>
          <a:p>
            <a:fld id="{14D82EC7-BC10-4AD2-A7D8-681C86851C1E}" type="slidenum">
              <a:rPr lang="en-CA" smtClean="0"/>
              <a:t>4</a:t>
            </a:fld>
            <a:endParaRPr lang="en-CA"/>
          </a:p>
        </p:txBody>
      </p:sp>
    </p:spTree>
    <p:extLst>
      <p:ext uri="{BB962C8B-B14F-4D97-AF65-F5344CB8AC3E}">
        <p14:creationId xmlns:p14="http://schemas.microsoft.com/office/powerpoint/2010/main" val="616497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u="sng" kern="1200" dirty="0">
                <a:solidFill>
                  <a:schemeClr val="tx1"/>
                </a:solidFill>
                <a:effectLst/>
                <a:latin typeface="+mn-lt"/>
                <a:ea typeface="+mn-ea"/>
                <a:cs typeface="+mn-cs"/>
              </a:rPr>
              <a:t>Review</a:t>
            </a:r>
            <a:r>
              <a:rPr lang="en-CA" sz="1200" b="0" u="sng" kern="1200" baseline="0" dirty="0">
                <a:solidFill>
                  <a:schemeClr val="tx1"/>
                </a:solidFill>
                <a:effectLst/>
                <a:latin typeface="+mn-lt"/>
                <a:ea typeface="+mn-ea"/>
                <a:cs typeface="+mn-cs"/>
              </a:rPr>
              <a:t> the following concepts:</a:t>
            </a:r>
          </a:p>
          <a:p>
            <a:endParaRPr lang="en-CA"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i="0" kern="1200" dirty="0">
                <a:solidFill>
                  <a:schemeClr val="tx1"/>
                </a:solidFill>
                <a:effectLst/>
                <a:latin typeface="+mn-lt"/>
                <a:ea typeface="+mn-ea"/>
                <a:cs typeface="+mn-cs"/>
              </a:rPr>
              <a:t>A </a:t>
            </a:r>
            <a:r>
              <a:rPr lang="en-CA" sz="1200" b="1" i="0" kern="1200" dirty="0">
                <a:solidFill>
                  <a:schemeClr val="tx1"/>
                </a:solidFill>
                <a:effectLst/>
                <a:latin typeface="+mn-lt"/>
                <a:ea typeface="+mn-ea"/>
                <a:cs typeface="+mn-cs"/>
              </a:rPr>
              <a:t>scavenger</a:t>
            </a:r>
            <a:r>
              <a:rPr lang="en-CA" sz="1200" b="0" i="0" kern="1200" dirty="0">
                <a:solidFill>
                  <a:schemeClr val="tx1"/>
                </a:solidFill>
                <a:effectLst/>
                <a:latin typeface="+mn-lt"/>
                <a:ea typeface="+mn-ea"/>
                <a:cs typeface="+mn-cs"/>
              </a:rPr>
              <a:t> is an animal that eats the bodies of organisms they did not kill themselves. Their food may have been killed by a different predator, or died of disease, accident, etc. Many scavengers eat meat, but some also eat decaying plant matter. </a:t>
            </a:r>
            <a:r>
              <a:rPr lang="en-CA" sz="1200" dirty="0">
                <a:solidFill>
                  <a:schemeClr val="accent1">
                    <a:lumMod val="50000"/>
                  </a:schemeClr>
                </a:solidFill>
              </a:rPr>
              <a:t>Scavengers are mostly carnivorous or omnivorous animals. They may scavenge some or all of their food. Examples of wetland scavengers include ravens, foxes, shrimp, beetles, and worms.</a:t>
            </a:r>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A </a:t>
            </a:r>
            <a:r>
              <a:rPr lang="en-CA" sz="1200" b="1" i="0" kern="1200" dirty="0">
                <a:solidFill>
                  <a:schemeClr val="tx1"/>
                </a:solidFill>
                <a:effectLst/>
                <a:latin typeface="+mn-lt"/>
                <a:ea typeface="+mn-ea"/>
                <a:cs typeface="+mn-cs"/>
              </a:rPr>
              <a:t>decomposer</a:t>
            </a:r>
            <a:r>
              <a:rPr lang="en-CA" sz="1200" b="0" i="0" kern="1200" dirty="0">
                <a:solidFill>
                  <a:schemeClr val="tx1"/>
                </a:solidFill>
                <a:effectLst/>
                <a:latin typeface="+mn-lt"/>
                <a:ea typeface="+mn-ea"/>
                <a:cs typeface="+mn-cs"/>
              </a:rPr>
              <a:t> is an organism that breaks down organic matter into inorganic nutrients such as carbon or nitrogen. These nutrients are returned to the soil, where they will be used by plants and re-enter the food chain.</a:t>
            </a:r>
            <a:r>
              <a:rPr lang="en-CA" sz="1200" dirty="0">
                <a:solidFill>
                  <a:schemeClr val="accent1">
                    <a:lumMod val="50000"/>
                  </a:schemeClr>
                </a:solidFill>
              </a:rPr>
              <a:t> Decomposers are generally small invertebrates such as flies, and microorganisms such as fungi and bacteria</a:t>
            </a:r>
            <a:endParaRPr lang="en-CA" sz="1200" i="0" kern="1200" dirty="0">
              <a:solidFill>
                <a:schemeClr val="tx1"/>
              </a:solidFill>
              <a:effectLst/>
              <a:latin typeface="+mn-lt"/>
              <a:ea typeface="+mn-ea"/>
              <a:cs typeface="+mn-cs"/>
            </a:endParaRPr>
          </a:p>
          <a:p>
            <a:endParaRPr lang="en-CA" sz="1200" i="0" kern="1200" dirty="0">
              <a:solidFill>
                <a:schemeClr val="tx1"/>
              </a:solidFill>
              <a:effectLst/>
              <a:latin typeface="+mn-lt"/>
              <a:ea typeface="+mn-ea"/>
              <a:cs typeface="+mn-cs"/>
            </a:endParaRPr>
          </a:p>
          <a:p>
            <a:endParaRPr lang="en-CA" sz="1200" i="0" kern="1200" dirty="0">
              <a:solidFill>
                <a:schemeClr val="tx1"/>
              </a:solidFill>
              <a:effectLst/>
              <a:latin typeface="+mn-lt"/>
              <a:ea typeface="+mn-ea"/>
              <a:cs typeface="+mn-cs"/>
            </a:endParaRPr>
          </a:p>
          <a:p>
            <a:r>
              <a:rPr lang="en-CA" sz="1200" i="0" kern="1200" dirty="0">
                <a:solidFill>
                  <a:schemeClr val="tx1"/>
                </a:solidFill>
                <a:effectLst/>
                <a:latin typeface="+mn-lt"/>
                <a:ea typeface="+mn-ea"/>
                <a:cs typeface="+mn-cs"/>
              </a:rPr>
              <a:t> </a:t>
            </a:r>
          </a:p>
          <a:p>
            <a:endParaRPr lang="en-CA" sz="1200" i="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endParaRPr lang="en-CA" dirty="0"/>
          </a:p>
        </p:txBody>
      </p:sp>
      <p:sp>
        <p:nvSpPr>
          <p:cNvPr id="4" name="Slide Number Placeholder 3"/>
          <p:cNvSpPr>
            <a:spLocks noGrp="1"/>
          </p:cNvSpPr>
          <p:nvPr>
            <p:ph type="sldNum" sz="quarter" idx="10"/>
          </p:nvPr>
        </p:nvSpPr>
        <p:spPr/>
        <p:txBody>
          <a:bodyPr/>
          <a:lstStyle/>
          <a:p>
            <a:fld id="{14D82EC7-BC10-4AD2-A7D8-681C86851C1E}" type="slidenum">
              <a:rPr lang="en-CA" smtClean="0"/>
              <a:t>5</a:t>
            </a:fld>
            <a:endParaRPr lang="en-CA"/>
          </a:p>
        </p:txBody>
      </p:sp>
    </p:spTree>
    <p:extLst>
      <p:ext uri="{BB962C8B-B14F-4D97-AF65-F5344CB8AC3E}">
        <p14:creationId xmlns:p14="http://schemas.microsoft.com/office/powerpoint/2010/main" val="2383529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u="sng" kern="1200" dirty="0">
                <a:solidFill>
                  <a:schemeClr val="tx1"/>
                </a:solidFill>
                <a:effectLst/>
                <a:latin typeface="+mn-lt"/>
                <a:ea typeface="+mn-ea"/>
                <a:cs typeface="+mn-cs"/>
              </a:rPr>
              <a:t>Review</a:t>
            </a:r>
            <a:r>
              <a:rPr lang="en-CA" sz="1200" b="0" u="sng" kern="1200" baseline="0" dirty="0">
                <a:solidFill>
                  <a:schemeClr val="tx1"/>
                </a:solidFill>
                <a:effectLst/>
                <a:latin typeface="+mn-lt"/>
                <a:ea typeface="+mn-ea"/>
                <a:cs typeface="+mn-cs"/>
              </a:rPr>
              <a:t> the following concepts:</a:t>
            </a:r>
          </a:p>
          <a:p>
            <a:endParaRPr lang="en-CA" sz="1200" b="1" kern="1200" dirty="0">
              <a:solidFill>
                <a:schemeClr val="tx1"/>
              </a:solidFill>
              <a:effectLst/>
              <a:latin typeface="+mn-lt"/>
              <a:ea typeface="+mn-ea"/>
              <a:cs typeface="+mn-cs"/>
            </a:endParaRPr>
          </a:p>
          <a:p>
            <a:r>
              <a:rPr lang="en-CA" sz="1200" i="0" kern="1200" dirty="0">
                <a:solidFill>
                  <a:schemeClr val="tx1"/>
                </a:solidFill>
                <a:effectLst/>
                <a:latin typeface="+mn-lt"/>
                <a:ea typeface="+mn-ea"/>
                <a:cs typeface="+mn-cs"/>
              </a:rPr>
              <a:t>Scavengers and decomposers act as nature’s recycling system! They make energy and nutrients accessible to other organisms in the food chain.</a:t>
            </a:r>
            <a:r>
              <a:rPr lang="en-CA" sz="1200" kern="1200" dirty="0">
                <a:solidFill>
                  <a:schemeClr val="tx1"/>
                </a:solidFill>
                <a:effectLst/>
                <a:latin typeface="+mn-lt"/>
                <a:ea typeface="+mn-ea"/>
                <a:cs typeface="+mn-cs"/>
              </a:rPr>
              <a:t>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endParaRPr lang="en-CA" dirty="0"/>
          </a:p>
        </p:txBody>
      </p:sp>
      <p:sp>
        <p:nvSpPr>
          <p:cNvPr id="4" name="Slide Number Placeholder 3"/>
          <p:cNvSpPr>
            <a:spLocks noGrp="1"/>
          </p:cNvSpPr>
          <p:nvPr>
            <p:ph type="sldNum" sz="quarter" idx="10"/>
          </p:nvPr>
        </p:nvSpPr>
        <p:spPr/>
        <p:txBody>
          <a:bodyPr/>
          <a:lstStyle/>
          <a:p>
            <a:fld id="{14D82EC7-BC10-4AD2-A7D8-681C86851C1E}" type="slidenum">
              <a:rPr lang="en-CA" smtClean="0"/>
              <a:t>6</a:t>
            </a:fld>
            <a:endParaRPr lang="en-CA"/>
          </a:p>
        </p:txBody>
      </p:sp>
    </p:spTree>
    <p:extLst>
      <p:ext uri="{BB962C8B-B14F-4D97-AF65-F5344CB8AC3E}">
        <p14:creationId xmlns:p14="http://schemas.microsoft.com/office/powerpoint/2010/main" val="1791031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u="sng" kern="1200" dirty="0">
                <a:solidFill>
                  <a:schemeClr val="tx1"/>
                </a:solidFill>
                <a:effectLst/>
                <a:latin typeface="+mn-lt"/>
                <a:ea typeface="+mn-ea"/>
                <a:cs typeface="+mn-cs"/>
              </a:rPr>
              <a:t>Review</a:t>
            </a:r>
            <a:r>
              <a:rPr lang="en-CA" sz="1200" b="0" u="sng" kern="1200" baseline="0" dirty="0">
                <a:solidFill>
                  <a:schemeClr val="tx1"/>
                </a:solidFill>
                <a:effectLst/>
                <a:latin typeface="+mn-lt"/>
                <a:ea typeface="+mn-ea"/>
                <a:cs typeface="+mn-cs"/>
              </a:rPr>
              <a:t> the following concepts:</a:t>
            </a:r>
          </a:p>
          <a:p>
            <a:endParaRPr lang="en-CA" sz="1200" b="1" kern="1200" dirty="0">
              <a:solidFill>
                <a:schemeClr val="tx1"/>
              </a:solidFill>
              <a:effectLst/>
              <a:latin typeface="+mn-lt"/>
              <a:ea typeface="+mn-ea"/>
              <a:cs typeface="+mn-cs"/>
            </a:endParaRPr>
          </a:p>
          <a:p>
            <a:r>
              <a:rPr lang="en-CA" sz="1200" i="0" kern="1200" dirty="0">
                <a:solidFill>
                  <a:schemeClr val="tx1"/>
                </a:solidFill>
                <a:effectLst/>
                <a:latin typeface="+mn-lt"/>
                <a:ea typeface="+mn-ea"/>
                <a:cs typeface="+mn-cs"/>
              </a:rPr>
              <a:t>Scavengers and decomposers prevent dead matter and waste from piling up. If they all disappeared, the world would soon be covered in dead matter, and eventually the ecosystems’ food webs would break down. Once all the available nutrients had been used up, there wouldn’t be any more returning to the ecosystem, and the living organisms would run out, and eventually die.</a:t>
            </a:r>
          </a:p>
          <a:p>
            <a:r>
              <a:rPr lang="en-CA" sz="1200" i="0" kern="1200" dirty="0">
                <a:solidFill>
                  <a:schemeClr val="tx1"/>
                </a:solidFill>
                <a:effectLst/>
                <a:latin typeface="+mn-lt"/>
                <a:ea typeface="+mn-ea"/>
                <a:cs typeface="+mn-cs"/>
              </a:rPr>
              <a:t> </a:t>
            </a:r>
          </a:p>
          <a:p>
            <a:endParaRPr lang="en-CA" sz="1200" i="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endParaRPr lang="en-CA" dirty="0"/>
          </a:p>
        </p:txBody>
      </p:sp>
      <p:sp>
        <p:nvSpPr>
          <p:cNvPr id="4" name="Slide Number Placeholder 3"/>
          <p:cNvSpPr>
            <a:spLocks noGrp="1"/>
          </p:cNvSpPr>
          <p:nvPr>
            <p:ph type="sldNum" sz="quarter" idx="10"/>
          </p:nvPr>
        </p:nvSpPr>
        <p:spPr/>
        <p:txBody>
          <a:bodyPr/>
          <a:lstStyle/>
          <a:p>
            <a:fld id="{14D82EC7-BC10-4AD2-A7D8-681C86851C1E}" type="slidenum">
              <a:rPr lang="en-CA" smtClean="0"/>
              <a:t>7</a:t>
            </a:fld>
            <a:endParaRPr lang="en-CA"/>
          </a:p>
        </p:txBody>
      </p:sp>
    </p:spTree>
    <p:extLst>
      <p:ext uri="{BB962C8B-B14F-4D97-AF65-F5344CB8AC3E}">
        <p14:creationId xmlns:p14="http://schemas.microsoft.com/office/powerpoint/2010/main" val="3578993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i="0" kern="1200" dirty="0">
              <a:solidFill>
                <a:schemeClr val="tx1"/>
              </a:solidFill>
              <a:effectLst/>
              <a:latin typeface="+mn-lt"/>
              <a:ea typeface="+mn-ea"/>
              <a:cs typeface="+mn-cs"/>
            </a:endParaRPr>
          </a:p>
          <a:p>
            <a:endParaRPr lang="en-CA" sz="1200" i="0" kern="1200" dirty="0">
              <a:solidFill>
                <a:schemeClr val="tx1"/>
              </a:solidFill>
              <a:effectLst/>
              <a:latin typeface="+mn-lt"/>
              <a:ea typeface="+mn-ea"/>
              <a:cs typeface="+mn-cs"/>
            </a:endParaRPr>
          </a:p>
          <a:p>
            <a:r>
              <a:rPr lang="en-CA" sz="1200" i="0" kern="1200" dirty="0">
                <a:solidFill>
                  <a:schemeClr val="tx1"/>
                </a:solidFill>
                <a:effectLst/>
                <a:latin typeface="+mn-lt"/>
                <a:ea typeface="+mn-ea"/>
                <a:cs typeface="+mn-cs"/>
              </a:rPr>
              <a:t> </a:t>
            </a:r>
          </a:p>
          <a:p>
            <a:endParaRPr lang="en-CA" sz="1200" i="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endParaRPr lang="en-CA" dirty="0"/>
          </a:p>
        </p:txBody>
      </p:sp>
      <p:sp>
        <p:nvSpPr>
          <p:cNvPr id="4" name="Slide Number Placeholder 3"/>
          <p:cNvSpPr>
            <a:spLocks noGrp="1"/>
          </p:cNvSpPr>
          <p:nvPr>
            <p:ph type="sldNum" sz="quarter" idx="10"/>
          </p:nvPr>
        </p:nvSpPr>
        <p:spPr/>
        <p:txBody>
          <a:bodyPr/>
          <a:lstStyle/>
          <a:p>
            <a:fld id="{14D82EC7-BC10-4AD2-A7D8-681C86851C1E}" type="slidenum">
              <a:rPr lang="en-CA" smtClean="0"/>
              <a:t>8</a:t>
            </a:fld>
            <a:endParaRPr lang="en-CA"/>
          </a:p>
        </p:txBody>
      </p:sp>
    </p:spTree>
    <p:extLst>
      <p:ext uri="{BB962C8B-B14F-4D97-AF65-F5344CB8AC3E}">
        <p14:creationId xmlns:p14="http://schemas.microsoft.com/office/powerpoint/2010/main" val="2073395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u="sng" kern="1200" dirty="0">
                <a:solidFill>
                  <a:schemeClr val="tx1"/>
                </a:solidFill>
                <a:effectLst/>
                <a:latin typeface="+mn-lt"/>
                <a:ea typeface="+mn-ea"/>
                <a:cs typeface="+mn-cs"/>
              </a:rPr>
              <a:t>Review</a:t>
            </a:r>
            <a:r>
              <a:rPr lang="en-CA" sz="1200" b="0" u="sng" kern="1200" baseline="0" dirty="0">
                <a:solidFill>
                  <a:schemeClr val="tx1"/>
                </a:solidFill>
                <a:effectLst/>
                <a:latin typeface="+mn-lt"/>
                <a:ea typeface="+mn-ea"/>
                <a:cs typeface="+mn-cs"/>
              </a:rPr>
              <a:t> the following concepts:</a:t>
            </a:r>
          </a:p>
          <a:p>
            <a:endParaRPr lang="en-CA" sz="1200" b="1" kern="1200" dirty="0">
              <a:solidFill>
                <a:schemeClr val="tx1"/>
              </a:solidFill>
              <a:effectLst/>
              <a:latin typeface="+mn-lt"/>
              <a:ea typeface="+mn-ea"/>
              <a:cs typeface="+mn-cs"/>
            </a:endParaRPr>
          </a:p>
          <a:p>
            <a:r>
              <a:rPr lang="en-CA" sz="1200" i="0" kern="1200" dirty="0">
                <a:solidFill>
                  <a:schemeClr val="tx1"/>
                </a:solidFill>
                <a:effectLst/>
                <a:latin typeface="+mn-lt"/>
                <a:ea typeface="+mn-ea"/>
                <a:cs typeface="+mn-cs"/>
              </a:rPr>
              <a:t>Most animals (especially carnivores and omnivores) scavenge if they are given the opportunity – don’t turn your nose up at a free lunch! But some animals are better adapted for scavenging than others. Vultures, for example, are specialized scavengers.</a:t>
            </a:r>
          </a:p>
          <a:p>
            <a:r>
              <a:rPr lang="en-CA" sz="1200" i="0" kern="1200" dirty="0">
                <a:solidFill>
                  <a:schemeClr val="tx1"/>
                </a:solidFill>
                <a:effectLst/>
                <a:latin typeface="+mn-lt"/>
                <a:ea typeface="+mn-ea"/>
                <a:cs typeface="+mn-cs"/>
              </a:rPr>
              <a:t> </a:t>
            </a:r>
          </a:p>
          <a:p>
            <a:endParaRPr lang="en-CA" sz="1200" i="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endParaRPr lang="en-CA" dirty="0"/>
          </a:p>
        </p:txBody>
      </p:sp>
      <p:sp>
        <p:nvSpPr>
          <p:cNvPr id="4" name="Slide Number Placeholder 3"/>
          <p:cNvSpPr>
            <a:spLocks noGrp="1"/>
          </p:cNvSpPr>
          <p:nvPr>
            <p:ph type="sldNum" sz="quarter" idx="10"/>
          </p:nvPr>
        </p:nvSpPr>
        <p:spPr/>
        <p:txBody>
          <a:bodyPr/>
          <a:lstStyle/>
          <a:p>
            <a:fld id="{14D82EC7-BC10-4AD2-A7D8-681C86851C1E}" type="slidenum">
              <a:rPr lang="en-CA" smtClean="0"/>
              <a:t>9</a:t>
            </a:fld>
            <a:endParaRPr lang="en-CA"/>
          </a:p>
        </p:txBody>
      </p:sp>
    </p:spTree>
    <p:extLst>
      <p:ext uri="{BB962C8B-B14F-4D97-AF65-F5344CB8AC3E}">
        <p14:creationId xmlns:p14="http://schemas.microsoft.com/office/powerpoint/2010/main" val="2526509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1180163-6D7C-4C37-8BD5-1F5485BC6181}" type="datetimeFigureOut">
              <a:rPr lang="en-CA" smtClean="0"/>
              <a:t>2020-04-15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B4D5640-EAC8-4A03-87AA-7EC8033C489B}"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9527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180163-6D7C-4C37-8BD5-1F5485BC6181}" type="datetimeFigureOut">
              <a:rPr lang="en-CA" smtClean="0"/>
              <a:t>2020-04-15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B4D5640-EAC8-4A03-87AA-7EC8033C489B}" type="slidenum">
              <a:rPr lang="en-CA" smtClean="0"/>
              <a:t>‹#›</a:t>
            </a:fld>
            <a:endParaRPr lang="en-CA"/>
          </a:p>
        </p:txBody>
      </p:sp>
    </p:spTree>
    <p:extLst>
      <p:ext uri="{BB962C8B-B14F-4D97-AF65-F5344CB8AC3E}">
        <p14:creationId xmlns:p14="http://schemas.microsoft.com/office/powerpoint/2010/main" val="257391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180163-6D7C-4C37-8BD5-1F5485BC6181}" type="datetimeFigureOut">
              <a:rPr lang="en-CA" smtClean="0"/>
              <a:t>2020-04-15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B4D5640-EAC8-4A03-87AA-7EC8033C489B}" type="slidenum">
              <a:rPr lang="en-CA" smtClean="0"/>
              <a:t>‹#›</a:t>
            </a:fld>
            <a:endParaRPr lang="en-CA"/>
          </a:p>
        </p:txBody>
      </p:sp>
    </p:spTree>
    <p:extLst>
      <p:ext uri="{BB962C8B-B14F-4D97-AF65-F5344CB8AC3E}">
        <p14:creationId xmlns:p14="http://schemas.microsoft.com/office/powerpoint/2010/main" val="236451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180163-6D7C-4C37-8BD5-1F5485BC6181}" type="datetimeFigureOut">
              <a:rPr lang="en-CA" smtClean="0"/>
              <a:t>2020-04-15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B4D5640-EAC8-4A03-87AA-7EC8033C489B}" type="slidenum">
              <a:rPr lang="en-CA" smtClean="0"/>
              <a:t>‹#›</a:t>
            </a:fld>
            <a:endParaRPr lang="en-CA"/>
          </a:p>
        </p:txBody>
      </p:sp>
    </p:spTree>
    <p:extLst>
      <p:ext uri="{BB962C8B-B14F-4D97-AF65-F5344CB8AC3E}">
        <p14:creationId xmlns:p14="http://schemas.microsoft.com/office/powerpoint/2010/main" val="100413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180163-6D7C-4C37-8BD5-1F5485BC6181}" type="datetimeFigureOut">
              <a:rPr lang="en-CA" smtClean="0"/>
              <a:t>2020-04-15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B4D5640-EAC8-4A03-87AA-7EC8033C489B}" type="slidenum">
              <a:rPr lang="en-CA" smtClean="0"/>
              <a:t>‹#›</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04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1180163-6D7C-4C37-8BD5-1F5485BC6181}" type="datetimeFigureOut">
              <a:rPr lang="en-CA" smtClean="0"/>
              <a:t>2020-04-15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B4D5640-EAC8-4A03-87AA-7EC8033C489B}" type="slidenum">
              <a:rPr lang="en-CA" smtClean="0"/>
              <a:t>‹#›</a:t>
            </a:fld>
            <a:endParaRPr lang="en-CA"/>
          </a:p>
        </p:txBody>
      </p:sp>
    </p:spTree>
    <p:extLst>
      <p:ext uri="{BB962C8B-B14F-4D97-AF65-F5344CB8AC3E}">
        <p14:creationId xmlns:p14="http://schemas.microsoft.com/office/powerpoint/2010/main" val="376207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1180163-6D7C-4C37-8BD5-1F5485BC6181}" type="datetimeFigureOut">
              <a:rPr lang="en-CA" smtClean="0"/>
              <a:t>2020-04-15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B4D5640-EAC8-4A03-87AA-7EC8033C489B}" type="slidenum">
              <a:rPr lang="en-CA" smtClean="0"/>
              <a:t>‹#›</a:t>
            </a:fld>
            <a:endParaRPr lang="en-CA"/>
          </a:p>
        </p:txBody>
      </p:sp>
    </p:spTree>
    <p:extLst>
      <p:ext uri="{BB962C8B-B14F-4D97-AF65-F5344CB8AC3E}">
        <p14:creationId xmlns:p14="http://schemas.microsoft.com/office/powerpoint/2010/main" val="91169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180163-6D7C-4C37-8BD5-1F5485BC6181}" type="datetimeFigureOut">
              <a:rPr lang="en-CA" smtClean="0"/>
              <a:t>2020-04-15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B4D5640-EAC8-4A03-87AA-7EC8033C489B}" type="slidenum">
              <a:rPr lang="en-CA" smtClean="0"/>
              <a:t>‹#›</a:t>
            </a:fld>
            <a:endParaRPr lang="en-CA"/>
          </a:p>
        </p:txBody>
      </p:sp>
    </p:spTree>
    <p:extLst>
      <p:ext uri="{BB962C8B-B14F-4D97-AF65-F5344CB8AC3E}">
        <p14:creationId xmlns:p14="http://schemas.microsoft.com/office/powerpoint/2010/main" val="310778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1180163-6D7C-4C37-8BD5-1F5485BC6181}" type="datetimeFigureOut">
              <a:rPr lang="en-CA" smtClean="0"/>
              <a:t>2020-04-15</a:t>
            </a:fld>
            <a:endParaRPr lang="en-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a:p>
        </p:txBody>
      </p:sp>
      <p:sp>
        <p:nvSpPr>
          <p:cNvPr id="9" name="Slide Number Placeholder 8"/>
          <p:cNvSpPr>
            <a:spLocks noGrp="1"/>
          </p:cNvSpPr>
          <p:nvPr>
            <p:ph type="sldNum" sz="quarter" idx="12"/>
          </p:nvPr>
        </p:nvSpPr>
        <p:spPr/>
        <p:txBody>
          <a:bodyPr/>
          <a:lstStyle/>
          <a:p>
            <a:fld id="{CB4D5640-EAC8-4A03-87AA-7EC8033C489B}" type="slidenum">
              <a:rPr lang="en-CA" smtClean="0"/>
              <a:t>‹#›</a:t>
            </a:fld>
            <a:endParaRPr lang="en-CA"/>
          </a:p>
        </p:txBody>
      </p:sp>
    </p:spTree>
    <p:extLst>
      <p:ext uri="{BB962C8B-B14F-4D97-AF65-F5344CB8AC3E}">
        <p14:creationId xmlns:p14="http://schemas.microsoft.com/office/powerpoint/2010/main" val="215631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1180163-6D7C-4C37-8BD5-1F5485BC6181}" type="datetimeFigureOut">
              <a:rPr lang="en-CA" smtClean="0"/>
              <a:t>2020-04-15</a:t>
            </a:fld>
            <a:endParaRPr lang="en-CA"/>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CA"/>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B4D5640-EAC8-4A03-87AA-7EC8033C489B}" type="slidenum">
              <a:rPr lang="en-CA" smtClean="0"/>
              <a:t>‹#›</a:t>
            </a:fld>
            <a:endParaRPr lang="en-CA"/>
          </a:p>
        </p:txBody>
      </p:sp>
    </p:spTree>
    <p:extLst>
      <p:ext uri="{BB962C8B-B14F-4D97-AF65-F5344CB8AC3E}">
        <p14:creationId xmlns:p14="http://schemas.microsoft.com/office/powerpoint/2010/main" val="79733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1180163-6D7C-4C37-8BD5-1F5485BC6181}" type="datetimeFigureOut">
              <a:rPr lang="en-CA" smtClean="0"/>
              <a:t>2020-04-15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B4D5640-EAC8-4A03-87AA-7EC8033C489B}" type="slidenum">
              <a:rPr lang="en-CA" smtClean="0"/>
              <a:t>‹#›</a:t>
            </a:fld>
            <a:endParaRPr lang="en-CA"/>
          </a:p>
        </p:txBody>
      </p:sp>
    </p:spTree>
    <p:extLst>
      <p:ext uri="{BB962C8B-B14F-4D97-AF65-F5344CB8AC3E}">
        <p14:creationId xmlns:p14="http://schemas.microsoft.com/office/powerpoint/2010/main" val="4078152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1180163-6D7C-4C37-8BD5-1F5485BC6181}" type="datetimeFigureOut">
              <a:rPr lang="en-CA" smtClean="0"/>
              <a:t>2020-04-15</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B4D5640-EAC8-4A03-87AA-7EC8033C489B}" type="slidenum">
              <a:rPr lang="en-CA" smtClean="0"/>
              <a:t>‹#›</a:t>
            </a:fld>
            <a:endParaRPr lang="en-CA"/>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31588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image" Target="../media/image8.jpeg"/><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10.png"/><Relationship Id="rId15" Type="http://schemas.openxmlformats.org/officeDocument/2006/relationships/image" Target="../media/image16.png"/><Relationship Id="rId10" Type="http://schemas.microsoft.com/office/2007/relationships/hdphoto" Target="../media/hdphoto3.wdp"/><Relationship Id="rId4" Type="http://schemas.openxmlformats.org/officeDocument/2006/relationships/image" Target="../media/image9.png"/><Relationship Id="rId9" Type="http://schemas.openxmlformats.org/officeDocument/2006/relationships/image" Target="../media/image12.pn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CA" b="1" dirty="0">
                <a:solidFill>
                  <a:srgbClr val="1B5337"/>
                </a:solidFill>
                <a:latin typeface="Aleo" panose="020F0502020204030203" pitchFamily="34" charset="0"/>
              </a:rPr>
              <a:t>Cycling &amp; Recycling</a:t>
            </a:r>
            <a:endParaRPr lang="en-CA" b="1" dirty="0">
              <a:solidFill>
                <a:srgbClr val="1B5337"/>
              </a:solidFill>
            </a:endParaRPr>
          </a:p>
        </p:txBody>
      </p:sp>
      <p:sp>
        <p:nvSpPr>
          <p:cNvPr id="3" name="Subtitle 2"/>
          <p:cNvSpPr>
            <a:spLocks noGrp="1"/>
          </p:cNvSpPr>
          <p:nvPr>
            <p:ph type="subTitle" idx="1"/>
          </p:nvPr>
        </p:nvSpPr>
        <p:spPr>
          <a:xfrm>
            <a:off x="820387" y="4423348"/>
            <a:ext cx="10607040" cy="1143000"/>
          </a:xfrm>
        </p:spPr>
        <p:txBody>
          <a:bodyPr/>
          <a:lstStyle/>
          <a:p>
            <a:pPr algn="ctr"/>
            <a:r>
              <a:rPr lang="en-CA" spc="300" dirty="0">
                <a:solidFill>
                  <a:schemeClr val="accent1">
                    <a:lumMod val="50000"/>
                  </a:schemeClr>
                </a:solidFill>
              </a:rPr>
              <a:t>Exploring The roles of scavengers &amp; decomposers</a:t>
            </a:r>
          </a:p>
          <a:p>
            <a:endParaRPr lang="en-CA" dirty="0">
              <a:solidFill>
                <a:schemeClr val="accent1">
                  <a:lumMod val="50000"/>
                </a:schemeClr>
              </a:solidFill>
            </a:endParaRPr>
          </a:p>
        </p:txBody>
      </p:sp>
      <p:pic>
        <p:nvPicPr>
          <p:cNvPr id="4" name="Picture 3"/>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329083" y="1086116"/>
            <a:ext cx="1589649" cy="1629930"/>
          </a:xfrm>
          <a:prstGeom prst="rect">
            <a:avLst/>
          </a:prstGeom>
        </p:spPr>
      </p:pic>
    </p:spTree>
    <p:extLst>
      <p:ext uri="{BB962C8B-B14F-4D97-AF65-F5344CB8AC3E}">
        <p14:creationId xmlns:p14="http://schemas.microsoft.com/office/powerpoint/2010/main" val="135890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002" y="286603"/>
            <a:ext cx="10058400" cy="1450757"/>
          </a:xfrm>
        </p:spPr>
        <p:txBody>
          <a:bodyPr/>
          <a:lstStyle/>
          <a:p>
            <a:r>
              <a:rPr lang="en-CA" b="1" dirty="0">
                <a:solidFill>
                  <a:srgbClr val="1B5337"/>
                </a:solidFill>
                <a:latin typeface="Aleo" panose="020F0502020204030203" pitchFamily="34" charset="0"/>
              </a:rPr>
              <a:t>Types of Decomposers</a:t>
            </a:r>
            <a:endParaRPr lang="en-CA" dirty="0">
              <a:solidFill>
                <a:srgbClr val="1B5337"/>
              </a:solidFill>
            </a:endParaRPr>
          </a:p>
        </p:txBody>
      </p:sp>
      <p:sp>
        <p:nvSpPr>
          <p:cNvPr id="4" name="TextBox 3"/>
          <p:cNvSpPr txBox="1"/>
          <p:nvPr/>
        </p:nvSpPr>
        <p:spPr>
          <a:xfrm>
            <a:off x="1163002" y="1781592"/>
            <a:ext cx="10605046" cy="3785652"/>
          </a:xfrm>
          <a:prstGeom prst="rect">
            <a:avLst/>
          </a:prstGeom>
          <a:noFill/>
        </p:spPr>
        <p:txBody>
          <a:bodyPr wrap="square" rtlCol="0">
            <a:spAutoFit/>
          </a:bodyPr>
          <a:lstStyle/>
          <a:p>
            <a:r>
              <a:rPr lang="en-CA" sz="2400" dirty="0">
                <a:solidFill>
                  <a:schemeClr val="accent1">
                    <a:lumMod val="50000"/>
                  </a:schemeClr>
                </a:solidFill>
              </a:rPr>
              <a:t>A </a:t>
            </a:r>
            <a:r>
              <a:rPr lang="en-CA" sz="2400" b="1" dirty="0">
                <a:solidFill>
                  <a:schemeClr val="accent1">
                    <a:lumMod val="50000"/>
                  </a:schemeClr>
                </a:solidFill>
              </a:rPr>
              <a:t>decomposer</a:t>
            </a:r>
            <a:r>
              <a:rPr lang="en-CA" sz="2400" dirty="0">
                <a:solidFill>
                  <a:schemeClr val="accent1">
                    <a:lumMod val="50000"/>
                  </a:schemeClr>
                </a:solidFill>
              </a:rPr>
              <a:t> breaks down organic matter into simple nutrients that can be used again by other living things.</a:t>
            </a:r>
          </a:p>
          <a:p>
            <a:endParaRPr lang="en-CA" sz="2400" dirty="0">
              <a:solidFill>
                <a:schemeClr val="accent1">
                  <a:lumMod val="50000"/>
                </a:schemeClr>
              </a:solidFill>
            </a:endParaRPr>
          </a:p>
          <a:p>
            <a:r>
              <a:rPr lang="en-CA" sz="2400" dirty="0">
                <a:solidFill>
                  <a:schemeClr val="accent1">
                    <a:lumMod val="50000"/>
                  </a:schemeClr>
                </a:solidFill>
              </a:rPr>
              <a:t>Some decomposers are </a:t>
            </a:r>
            <a:r>
              <a:rPr lang="en-CA" sz="2400" b="1" dirty="0">
                <a:solidFill>
                  <a:schemeClr val="accent1">
                    <a:lumMod val="50000"/>
                  </a:schemeClr>
                </a:solidFill>
              </a:rPr>
              <a:t>invertebrates</a:t>
            </a:r>
          </a:p>
          <a:p>
            <a:r>
              <a:rPr lang="en-CA" sz="2400" dirty="0">
                <a:solidFill>
                  <a:schemeClr val="accent1">
                    <a:lumMod val="50000"/>
                  </a:schemeClr>
                </a:solidFill>
              </a:rPr>
              <a:t>	- Worms</a:t>
            </a:r>
          </a:p>
          <a:p>
            <a:r>
              <a:rPr lang="en-CA" sz="2400" dirty="0">
                <a:solidFill>
                  <a:schemeClr val="accent1">
                    <a:lumMod val="50000"/>
                  </a:schemeClr>
                </a:solidFill>
              </a:rPr>
              <a:t>	- Shrimp</a:t>
            </a:r>
          </a:p>
          <a:p>
            <a:endParaRPr lang="en-CA" sz="2400" dirty="0">
              <a:solidFill>
                <a:schemeClr val="accent1">
                  <a:lumMod val="50000"/>
                </a:schemeClr>
              </a:solidFill>
            </a:endParaRPr>
          </a:p>
          <a:p>
            <a:r>
              <a:rPr lang="en-CA" sz="2400" dirty="0">
                <a:solidFill>
                  <a:schemeClr val="accent1">
                    <a:lumMod val="50000"/>
                  </a:schemeClr>
                </a:solidFill>
              </a:rPr>
              <a:t>Some decomposers are </a:t>
            </a:r>
            <a:r>
              <a:rPr lang="en-CA" sz="2400" b="1" dirty="0">
                <a:solidFill>
                  <a:schemeClr val="accent1">
                    <a:lumMod val="50000"/>
                  </a:schemeClr>
                </a:solidFill>
              </a:rPr>
              <a:t>microorganisms</a:t>
            </a:r>
          </a:p>
          <a:p>
            <a:r>
              <a:rPr lang="en-CA" sz="2400" dirty="0">
                <a:solidFill>
                  <a:schemeClr val="accent1">
                    <a:lumMod val="50000"/>
                  </a:schemeClr>
                </a:solidFill>
              </a:rPr>
              <a:t>	- Bacteria</a:t>
            </a:r>
          </a:p>
          <a:p>
            <a:r>
              <a:rPr lang="en-CA" sz="2400" dirty="0">
                <a:solidFill>
                  <a:schemeClr val="accent1">
                    <a:lumMod val="50000"/>
                  </a:schemeClr>
                </a:solidFill>
              </a:rPr>
              <a:t>	- Fungi</a:t>
            </a:r>
          </a:p>
        </p:txBody>
      </p:sp>
      <p:pic>
        <p:nvPicPr>
          <p:cNvPr id="3" name="Picture 2">
            <a:extLst>
              <a:ext uri="{FF2B5EF4-FFF2-40B4-BE49-F238E27FC236}">
                <a16:creationId xmlns:a16="http://schemas.microsoft.com/office/drawing/2014/main" id="{06B1D3C3-F4E9-4D6D-98EA-FEBEAAE39E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96498" y="2861942"/>
            <a:ext cx="3286029" cy="2749534"/>
          </a:xfrm>
          <a:prstGeom prst="rect">
            <a:avLst/>
          </a:prstGeom>
        </p:spPr>
      </p:pic>
      <p:pic>
        <p:nvPicPr>
          <p:cNvPr id="5" name="Picture 4">
            <a:extLst>
              <a:ext uri="{FF2B5EF4-FFF2-40B4-BE49-F238E27FC236}">
                <a16:creationId xmlns:a16="http://schemas.microsoft.com/office/drawing/2014/main" id="{22F9C8C8-F1FF-43FA-A81C-14CC91509C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04104" y="2909710"/>
            <a:ext cx="4224894" cy="2359356"/>
          </a:xfrm>
          <a:prstGeom prst="rect">
            <a:avLst/>
          </a:prstGeom>
        </p:spPr>
      </p:pic>
    </p:spTree>
    <p:extLst>
      <p:ext uri="{BB962C8B-B14F-4D97-AF65-F5344CB8AC3E}">
        <p14:creationId xmlns:p14="http://schemas.microsoft.com/office/powerpoint/2010/main" val="101927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7E07AD-D8AB-472D-8232-37895B60A9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00449" y="2275463"/>
            <a:ext cx="5712447" cy="4054191"/>
          </a:xfrm>
          <a:prstGeom prst="rect">
            <a:avLst/>
          </a:prstGeom>
        </p:spPr>
      </p:pic>
      <p:sp>
        <p:nvSpPr>
          <p:cNvPr id="2" name="Title 1"/>
          <p:cNvSpPr>
            <a:spLocks noGrp="1"/>
          </p:cNvSpPr>
          <p:nvPr>
            <p:ph type="title"/>
          </p:nvPr>
        </p:nvSpPr>
        <p:spPr>
          <a:xfrm>
            <a:off x="1163002" y="286603"/>
            <a:ext cx="10058400" cy="1450757"/>
          </a:xfrm>
        </p:spPr>
        <p:txBody>
          <a:bodyPr/>
          <a:lstStyle/>
          <a:p>
            <a:r>
              <a:rPr lang="en-CA" b="1" dirty="0">
                <a:solidFill>
                  <a:srgbClr val="1B5337"/>
                </a:solidFill>
                <a:latin typeface="Aleo" panose="020F0502020204030203" pitchFamily="34" charset="0"/>
              </a:rPr>
              <a:t>Types of Scavengers &amp; Decomposers</a:t>
            </a:r>
            <a:endParaRPr lang="en-CA" dirty="0">
              <a:solidFill>
                <a:srgbClr val="1B5337"/>
              </a:solidFill>
            </a:endParaRPr>
          </a:p>
        </p:txBody>
      </p:sp>
      <p:sp>
        <p:nvSpPr>
          <p:cNvPr id="4" name="TextBox 3"/>
          <p:cNvSpPr txBox="1"/>
          <p:nvPr/>
        </p:nvSpPr>
        <p:spPr>
          <a:xfrm>
            <a:off x="1163002" y="1781592"/>
            <a:ext cx="10605046" cy="461665"/>
          </a:xfrm>
          <a:prstGeom prst="rect">
            <a:avLst/>
          </a:prstGeom>
          <a:noFill/>
        </p:spPr>
        <p:txBody>
          <a:bodyPr wrap="square" rtlCol="0">
            <a:spAutoFit/>
          </a:bodyPr>
          <a:lstStyle/>
          <a:p>
            <a:r>
              <a:rPr lang="en-CA" sz="2400" dirty="0">
                <a:solidFill>
                  <a:schemeClr val="accent1">
                    <a:lumMod val="50000"/>
                  </a:schemeClr>
                </a:solidFill>
              </a:rPr>
              <a:t>Some scavengers also act as decomposers</a:t>
            </a:r>
          </a:p>
        </p:txBody>
      </p:sp>
      <p:sp>
        <p:nvSpPr>
          <p:cNvPr id="25" name="Rectangle 24">
            <a:extLst>
              <a:ext uri="{FF2B5EF4-FFF2-40B4-BE49-F238E27FC236}">
                <a16:creationId xmlns:a16="http://schemas.microsoft.com/office/drawing/2014/main" id="{A0C80166-CD4D-43B7-8EFB-6D077E573E85}"/>
              </a:ext>
            </a:extLst>
          </p:cNvPr>
          <p:cNvSpPr/>
          <p:nvPr/>
        </p:nvSpPr>
        <p:spPr>
          <a:xfrm>
            <a:off x="0" y="6342039"/>
            <a:ext cx="1550424" cy="229358"/>
          </a:xfrm>
          <a:prstGeom prst="rect">
            <a:avLst/>
          </a:prstGeom>
        </p:spPr>
        <p:txBody>
          <a:bodyPr wrap="none">
            <a:spAutoFit/>
          </a:bodyPr>
          <a:lstStyle/>
          <a:p>
            <a:pPr>
              <a:lnSpc>
                <a:spcPct val="119000"/>
              </a:lnSpc>
              <a:spcAft>
                <a:spcPts val="600"/>
              </a:spcAft>
            </a:pPr>
            <a:r>
              <a:rPr lang="en-US" sz="800" i="1" kern="1400" dirty="0">
                <a:solidFill>
                  <a:srgbClr val="7F7F7F"/>
                </a:solidFill>
                <a:latin typeface="Calibri" panose="020F0502020204030204" pitchFamily="34" charset="0"/>
              </a:rPr>
              <a:t>Raccoon image from yedraw.ca. </a:t>
            </a:r>
            <a:endParaRPr lang="en-US" sz="2400" kern="1400" dirty="0">
              <a:solidFill>
                <a:srgbClr val="000000"/>
              </a:solidFill>
              <a:latin typeface="Calibri" panose="020F0502020204030204" pitchFamily="34" charset="0"/>
            </a:endParaRPr>
          </a:p>
        </p:txBody>
      </p:sp>
      <p:pic>
        <p:nvPicPr>
          <p:cNvPr id="6" name="Picture 5">
            <a:extLst>
              <a:ext uri="{FF2B5EF4-FFF2-40B4-BE49-F238E27FC236}">
                <a16:creationId xmlns:a16="http://schemas.microsoft.com/office/drawing/2014/main" id="{B9044084-BBAC-4B3B-A98B-5F911775B2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55980" y="2287489"/>
            <a:ext cx="2536156" cy="3371380"/>
          </a:xfrm>
          <a:prstGeom prst="rect">
            <a:avLst/>
          </a:prstGeom>
        </p:spPr>
      </p:pic>
      <p:pic>
        <p:nvPicPr>
          <p:cNvPr id="7" name="Picture 6">
            <a:extLst>
              <a:ext uri="{FF2B5EF4-FFF2-40B4-BE49-F238E27FC236}">
                <a16:creationId xmlns:a16="http://schemas.microsoft.com/office/drawing/2014/main" id="{004869BF-5B2A-4E99-86D5-F1EDBFE485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37857" y="3113199"/>
            <a:ext cx="1676545" cy="2206943"/>
          </a:xfrm>
          <a:prstGeom prst="rect">
            <a:avLst/>
          </a:prstGeom>
        </p:spPr>
      </p:pic>
      <p:pic>
        <p:nvPicPr>
          <p:cNvPr id="8" name="Picture 7">
            <a:extLst>
              <a:ext uri="{FF2B5EF4-FFF2-40B4-BE49-F238E27FC236}">
                <a16:creationId xmlns:a16="http://schemas.microsoft.com/office/drawing/2014/main" id="{082BBD27-C81F-4D41-B74C-4CD222B67DE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70220" y="2678783"/>
            <a:ext cx="1572904" cy="2371550"/>
          </a:xfrm>
          <a:prstGeom prst="rect">
            <a:avLst/>
          </a:prstGeom>
        </p:spPr>
      </p:pic>
    </p:spTree>
    <p:extLst>
      <p:ext uri="{BB962C8B-B14F-4D97-AF65-F5344CB8AC3E}">
        <p14:creationId xmlns:p14="http://schemas.microsoft.com/office/powerpoint/2010/main" val="327768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5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002" y="286603"/>
            <a:ext cx="10058400" cy="1450757"/>
          </a:xfrm>
        </p:spPr>
        <p:txBody>
          <a:bodyPr/>
          <a:lstStyle/>
          <a:p>
            <a:r>
              <a:rPr lang="en-CA" b="1" dirty="0">
                <a:solidFill>
                  <a:srgbClr val="1B5337"/>
                </a:solidFill>
                <a:latin typeface="Aleo" panose="020F0502020204030203" pitchFamily="34" charset="0"/>
              </a:rPr>
              <a:t>Scavengers &amp; Decomposers</a:t>
            </a:r>
            <a:endParaRPr lang="en-CA" dirty="0">
              <a:solidFill>
                <a:srgbClr val="1B5337"/>
              </a:solidFill>
            </a:endParaRPr>
          </a:p>
        </p:txBody>
      </p:sp>
      <p:sp>
        <p:nvSpPr>
          <p:cNvPr id="4" name="TextBox 3"/>
          <p:cNvSpPr txBox="1"/>
          <p:nvPr/>
        </p:nvSpPr>
        <p:spPr>
          <a:xfrm>
            <a:off x="1163002" y="1781592"/>
            <a:ext cx="10605046" cy="1508105"/>
          </a:xfrm>
          <a:prstGeom prst="rect">
            <a:avLst/>
          </a:prstGeom>
          <a:noFill/>
        </p:spPr>
        <p:txBody>
          <a:bodyPr wrap="square" rtlCol="0">
            <a:spAutoFit/>
          </a:bodyPr>
          <a:lstStyle/>
          <a:p>
            <a:r>
              <a:rPr lang="en-CA" sz="2400" dirty="0">
                <a:solidFill>
                  <a:schemeClr val="accent1">
                    <a:lumMod val="50000"/>
                  </a:schemeClr>
                </a:solidFill>
              </a:rPr>
              <a:t>Scavengers and decomposers can be found in every ecosystem on earth! Today, we will be looking at some that live in our ecosystem.</a:t>
            </a:r>
          </a:p>
          <a:p>
            <a:endParaRPr lang="en-CA" sz="2400" dirty="0">
              <a:solidFill>
                <a:schemeClr val="accent1">
                  <a:lumMod val="50000"/>
                </a:schemeClr>
              </a:solidFill>
            </a:endParaRPr>
          </a:p>
          <a:p>
            <a:endParaRPr lang="en-CA" sz="2000" dirty="0">
              <a:solidFill>
                <a:schemeClr val="accent1">
                  <a:lumMod val="50000"/>
                </a:schemeClr>
              </a:solidFill>
            </a:endParaRPr>
          </a:p>
        </p:txBody>
      </p:sp>
      <p:sp>
        <p:nvSpPr>
          <p:cNvPr id="8" name="Rectangle 7">
            <a:extLst>
              <a:ext uri="{FF2B5EF4-FFF2-40B4-BE49-F238E27FC236}">
                <a16:creationId xmlns:a16="http://schemas.microsoft.com/office/drawing/2014/main" id="{99B4F333-48F5-4A72-97F9-C1AE5C96F783}"/>
              </a:ext>
            </a:extLst>
          </p:cNvPr>
          <p:cNvSpPr/>
          <p:nvPr/>
        </p:nvSpPr>
        <p:spPr>
          <a:xfrm>
            <a:off x="1163002" y="3180011"/>
            <a:ext cx="9552145" cy="830997"/>
          </a:xfrm>
          <a:prstGeom prst="rect">
            <a:avLst/>
          </a:prstGeom>
        </p:spPr>
        <p:txBody>
          <a:bodyPr wrap="square">
            <a:spAutoFit/>
          </a:bodyPr>
          <a:lstStyle/>
          <a:p>
            <a:r>
              <a:rPr lang="en-CA" sz="2400" dirty="0">
                <a:solidFill>
                  <a:schemeClr val="accent2">
                    <a:lumMod val="50000"/>
                  </a:schemeClr>
                </a:solidFill>
              </a:rPr>
              <a:t>We will place apples outside and observe how scavengers and decomposers affect them. </a:t>
            </a:r>
          </a:p>
        </p:txBody>
      </p:sp>
      <p:pic>
        <p:nvPicPr>
          <p:cNvPr id="5" name="Picture 4">
            <a:extLst>
              <a:ext uri="{FF2B5EF4-FFF2-40B4-BE49-F238E27FC236}">
                <a16:creationId xmlns:a16="http://schemas.microsoft.com/office/drawing/2014/main" id="{68A29E31-4826-4890-93DD-78D86A228C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98185" y="4175881"/>
            <a:ext cx="4676037" cy="1798476"/>
          </a:xfrm>
          <a:prstGeom prst="rect">
            <a:avLst/>
          </a:prstGeom>
        </p:spPr>
      </p:pic>
    </p:spTree>
    <p:extLst>
      <p:ext uri="{BB962C8B-B14F-4D97-AF65-F5344CB8AC3E}">
        <p14:creationId xmlns:p14="http://schemas.microsoft.com/office/powerpoint/2010/main" val="42623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9141" y="2260124"/>
            <a:ext cx="2489730" cy="2552818"/>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7874" y="5185410"/>
            <a:ext cx="2809483" cy="807727"/>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15399" y="5325271"/>
            <a:ext cx="2769983" cy="528003"/>
          </a:xfrm>
          <a:prstGeom prst="rect">
            <a:avLst/>
          </a:prstGeom>
        </p:spPr>
      </p:pic>
      <p:sp>
        <p:nvSpPr>
          <p:cNvPr id="9" name="TextBox 8"/>
          <p:cNvSpPr txBox="1"/>
          <p:nvPr/>
        </p:nvSpPr>
        <p:spPr>
          <a:xfrm>
            <a:off x="3768006" y="936198"/>
            <a:ext cx="4571999" cy="923330"/>
          </a:xfrm>
          <a:prstGeom prst="rect">
            <a:avLst/>
          </a:prstGeom>
          <a:noFill/>
        </p:spPr>
        <p:txBody>
          <a:bodyPr wrap="square" rtlCol="0">
            <a:spAutoFit/>
          </a:bodyPr>
          <a:lstStyle/>
          <a:p>
            <a:pPr algn="ctr"/>
            <a:r>
              <a:rPr lang="en-CA" sz="5400" b="1" i="1" dirty="0">
                <a:solidFill>
                  <a:srgbClr val="1B5337"/>
                </a:solidFill>
                <a:latin typeface="Aleo" panose="020F0502020204030203" pitchFamily="34" charset="0"/>
              </a:rPr>
              <a:t>Thank You!</a:t>
            </a:r>
          </a:p>
        </p:txBody>
      </p:sp>
    </p:spTree>
    <p:extLst>
      <p:ext uri="{BB962C8B-B14F-4D97-AF65-F5344CB8AC3E}">
        <p14:creationId xmlns:p14="http://schemas.microsoft.com/office/powerpoint/2010/main" val="2406109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b="1" dirty="0">
                <a:solidFill>
                  <a:srgbClr val="1B5337"/>
                </a:solidFill>
                <a:latin typeface="Aleo" panose="020F0502020204030203" pitchFamily="34" charset="0"/>
              </a:rPr>
              <a:t>What is a Wetland?</a:t>
            </a:r>
          </a:p>
        </p:txBody>
      </p:sp>
      <p:sp>
        <p:nvSpPr>
          <p:cNvPr id="3" name="TextBox 2"/>
          <p:cNvSpPr txBox="1"/>
          <p:nvPr/>
        </p:nvSpPr>
        <p:spPr>
          <a:xfrm>
            <a:off x="1212108" y="1889954"/>
            <a:ext cx="9954201" cy="830997"/>
          </a:xfrm>
          <a:prstGeom prst="rect">
            <a:avLst/>
          </a:prstGeom>
          <a:noFill/>
        </p:spPr>
        <p:txBody>
          <a:bodyPr wrap="square" rtlCol="0">
            <a:spAutoFit/>
          </a:bodyPr>
          <a:lstStyle/>
          <a:p>
            <a:pPr marL="285750" indent="-285750">
              <a:buFont typeface="Arial" panose="020B0604020202020204" pitchFamily="34" charset="0"/>
              <a:buChar char="•"/>
            </a:pPr>
            <a:r>
              <a:rPr lang="en-CA" sz="2400" dirty="0">
                <a:solidFill>
                  <a:schemeClr val="accent1">
                    <a:lumMod val="50000"/>
                  </a:schemeClr>
                </a:solidFill>
              </a:rPr>
              <a:t> An area of land that is permanently or periodically saturated with water</a:t>
            </a:r>
          </a:p>
          <a:p>
            <a:pPr marL="285750" indent="-285750">
              <a:buFont typeface="Arial" panose="020B0604020202020204" pitchFamily="34" charset="0"/>
              <a:buChar char="•"/>
            </a:pPr>
            <a:endParaRPr lang="en-CA" sz="2400" dirty="0">
              <a:solidFill>
                <a:schemeClr val="accent1">
                  <a:lumMod val="50000"/>
                </a:schemeClr>
              </a:solidFill>
            </a:endParaRPr>
          </a:p>
        </p:txBody>
      </p:sp>
      <p:sp>
        <p:nvSpPr>
          <p:cNvPr id="13" name="Rectangle 12"/>
          <p:cNvSpPr/>
          <p:nvPr/>
        </p:nvSpPr>
        <p:spPr>
          <a:xfrm>
            <a:off x="1222742" y="2384325"/>
            <a:ext cx="8146848" cy="461665"/>
          </a:xfrm>
          <a:prstGeom prst="rect">
            <a:avLst/>
          </a:prstGeom>
        </p:spPr>
        <p:txBody>
          <a:bodyPr wrap="square">
            <a:spAutoFit/>
          </a:bodyPr>
          <a:lstStyle/>
          <a:p>
            <a:pPr marL="342900" indent="-342900">
              <a:buFont typeface="Arial" panose="020B0604020202020204" pitchFamily="34" charset="0"/>
              <a:buChar char="•"/>
            </a:pPr>
            <a:r>
              <a:rPr lang="en-CA" sz="2400" dirty="0">
                <a:solidFill>
                  <a:schemeClr val="accent1">
                    <a:lumMod val="50000"/>
                  </a:schemeClr>
                </a:solidFill>
              </a:rPr>
              <a:t>Has plants that are adapted to water or moist-soil conditions </a:t>
            </a:r>
          </a:p>
        </p:txBody>
      </p:sp>
      <p:sp>
        <p:nvSpPr>
          <p:cNvPr id="14" name="Rectangle 13"/>
          <p:cNvSpPr/>
          <p:nvPr/>
        </p:nvSpPr>
        <p:spPr>
          <a:xfrm>
            <a:off x="1233376" y="2861706"/>
            <a:ext cx="8952612" cy="461665"/>
          </a:xfrm>
          <a:prstGeom prst="rect">
            <a:avLst/>
          </a:prstGeom>
        </p:spPr>
        <p:txBody>
          <a:bodyPr wrap="square">
            <a:spAutoFit/>
          </a:bodyPr>
          <a:lstStyle/>
          <a:p>
            <a:pPr marL="342900" indent="-342900">
              <a:buFont typeface="Arial" panose="020B0604020202020204" pitchFamily="34" charset="0"/>
              <a:buChar char="•"/>
            </a:pPr>
            <a:r>
              <a:rPr lang="en-CA" sz="2400" dirty="0">
                <a:solidFill>
                  <a:schemeClr val="accent1">
                    <a:lumMod val="50000"/>
                  </a:schemeClr>
                </a:solidFill>
              </a:rPr>
              <a:t>The deepest a wetland can be is 2 metres (a little more than 6’5’’)</a:t>
            </a:r>
          </a:p>
        </p:txBody>
      </p:sp>
      <p:sp>
        <p:nvSpPr>
          <p:cNvPr id="12" name="TextBox 11"/>
          <p:cNvSpPr txBox="1"/>
          <p:nvPr/>
        </p:nvSpPr>
        <p:spPr>
          <a:xfrm>
            <a:off x="1097280" y="3816468"/>
            <a:ext cx="3306724" cy="523220"/>
          </a:xfrm>
          <a:prstGeom prst="rect">
            <a:avLst/>
          </a:prstGeom>
          <a:noFill/>
        </p:spPr>
        <p:txBody>
          <a:bodyPr wrap="square" rtlCol="0">
            <a:spAutoFit/>
          </a:bodyPr>
          <a:lstStyle/>
          <a:p>
            <a:r>
              <a:rPr lang="en-CA" sz="2800" b="1" dirty="0">
                <a:solidFill>
                  <a:srgbClr val="1B5337"/>
                </a:solidFill>
              </a:rPr>
              <a:t>Types of Wetlands:</a:t>
            </a:r>
          </a:p>
        </p:txBody>
      </p:sp>
      <p:grpSp>
        <p:nvGrpSpPr>
          <p:cNvPr id="11" name="Group 10"/>
          <p:cNvGrpSpPr/>
          <p:nvPr/>
        </p:nvGrpSpPr>
        <p:grpSpPr>
          <a:xfrm>
            <a:off x="5549871" y="4475004"/>
            <a:ext cx="1303989" cy="1621217"/>
            <a:chOff x="5549871" y="4475004"/>
            <a:chExt cx="1303989" cy="1621217"/>
          </a:xfrm>
        </p:grpSpPr>
        <p:sp>
          <p:nvSpPr>
            <p:cNvPr id="8" name="Rectangle 7"/>
            <p:cNvSpPr/>
            <p:nvPr/>
          </p:nvSpPr>
          <p:spPr>
            <a:xfrm>
              <a:off x="5776823" y="5726889"/>
              <a:ext cx="885371" cy="369332"/>
            </a:xfrm>
            <a:prstGeom prst="rect">
              <a:avLst/>
            </a:prstGeom>
          </p:spPr>
          <p:txBody>
            <a:bodyPr wrap="none">
              <a:spAutoFit/>
            </a:bodyPr>
            <a:lstStyle/>
            <a:p>
              <a:r>
                <a:rPr lang="en-CA" b="1" dirty="0">
                  <a:solidFill>
                    <a:srgbClr val="1B5337"/>
                  </a:solidFill>
                </a:rPr>
                <a:t>Swamp</a:t>
              </a:r>
            </a:p>
          </p:txBody>
        </p:sp>
        <p:sp>
          <p:nvSpPr>
            <p:cNvPr id="15" name="Oval 14"/>
            <p:cNvSpPr/>
            <p:nvPr/>
          </p:nvSpPr>
          <p:spPr>
            <a:xfrm>
              <a:off x="5549871" y="4475004"/>
              <a:ext cx="1303989" cy="1251885"/>
            </a:xfrm>
            <a:prstGeom prst="ellipse">
              <a:avLst/>
            </a:prstGeom>
            <a:blipFill dpi="0" rotWithShape="1">
              <a:blip r:embed="rId3" cstate="email">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6" name="Group 15"/>
          <p:cNvGrpSpPr/>
          <p:nvPr/>
        </p:nvGrpSpPr>
        <p:grpSpPr>
          <a:xfrm>
            <a:off x="7568318" y="4483377"/>
            <a:ext cx="1303989" cy="1621217"/>
            <a:chOff x="7568318" y="4483377"/>
            <a:chExt cx="1303989" cy="1621217"/>
          </a:xfrm>
        </p:grpSpPr>
        <p:sp>
          <p:nvSpPr>
            <p:cNvPr id="9" name="Rectangle 8"/>
            <p:cNvSpPr/>
            <p:nvPr/>
          </p:nvSpPr>
          <p:spPr>
            <a:xfrm>
              <a:off x="7888987" y="5735262"/>
              <a:ext cx="662650" cy="369332"/>
            </a:xfrm>
            <a:prstGeom prst="rect">
              <a:avLst/>
            </a:prstGeom>
          </p:spPr>
          <p:txBody>
            <a:bodyPr wrap="square">
              <a:spAutoFit/>
            </a:bodyPr>
            <a:lstStyle/>
            <a:p>
              <a:pPr algn="ctr"/>
              <a:r>
                <a:rPr lang="en-CA" b="1" dirty="0">
                  <a:solidFill>
                    <a:srgbClr val="1B5337"/>
                  </a:solidFill>
                </a:rPr>
                <a:t>Bog</a:t>
              </a:r>
            </a:p>
          </p:txBody>
        </p:sp>
        <p:sp>
          <p:nvSpPr>
            <p:cNvPr id="18" name="Oval 17"/>
            <p:cNvSpPr/>
            <p:nvPr/>
          </p:nvSpPr>
          <p:spPr>
            <a:xfrm>
              <a:off x="7568318" y="4483377"/>
              <a:ext cx="1303989" cy="1251885"/>
            </a:xfrm>
            <a:prstGeom prst="ellipse">
              <a:avLst/>
            </a:prstGeom>
            <a:blipFill dpi="0" rotWithShape="1">
              <a:blip r:embed="rId4" cstate="email">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5" name="Group 4"/>
          <p:cNvGrpSpPr/>
          <p:nvPr/>
        </p:nvGrpSpPr>
        <p:grpSpPr>
          <a:xfrm>
            <a:off x="3531424" y="4475003"/>
            <a:ext cx="1303989" cy="1629591"/>
            <a:chOff x="3531424" y="4475003"/>
            <a:chExt cx="1303989" cy="1629591"/>
          </a:xfrm>
        </p:grpSpPr>
        <p:sp>
          <p:nvSpPr>
            <p:cNvPr id="7" name="Rectangle 6"/>
            <p:cNvSpPr/>
            <p:nvPr/>
          </p:nvSpPr>
          <p:spPr>
            <a:xfrm>
              <a:off x="3946270" y="5735262"/>
              <a:ext cx="613687" cy="369332"/>
            </a:xfrm>
            <a:prstGeom prst="rect">
              <a:avLst/>
            </a:prstGeom>
          </p:spPr>
          <p:txBody>
            <a:bodyPr wrap="square">
              <a:spAutoFit/>
            </a:bodyPr>
            <a:lstStyle/>
            <a:p>
              <a:r>
                <a:rPr lang="en-CA" b="1" dirty="0">
                  <a:solidFill>
                    <a:srgbClr val="1B5337"/>
                  </a:solidFill>
                </a:rPr>
                <a:t>Fen</a:t>
              </a:r>
            </a:p>
          </p:txBody>
        </p:sp>
        <p:sp>
          <p:nvSpPr>
            <p:cNvPr id="19" name="Oval 18"/>
            <p:cNvSpPr/>
            <p:nvPr/>
          </p:nvSpPr>
          <p:spPr>
            <a:xfrm>
              <a:off x="3531424" y="4475003"/>
              <a:ext cx="1303989" cy="1251885"/>
            </a:xfrm>
            <a:prstGeom prst="ellipse">
              <a:avLst/>
            </a:prstGeom>
            <a:blipFill dpi="0" rotWithShape="1">
              <a:blip r:embed="rId5" cstate="email">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 name="Group 1"/>
          <p:cNvGrpSpPr/>
          <p:nvPr/>
        </p:nvGrpSpPr>
        <p:grpSpPr>
          <a:xfrm>
            <a:off x="1259928" y="4475003"/>
            <a:ext cx="1969108" cy="1621217"/>
            <a:chOff x="1259928" y="4475003"/>
            <a:chExt cx="1969108" cy="1621217"/>
          </a:xfrm>
        </p:grpSpPr>
        <p:sp>
          <p:nvSpPr>
            <p:cNvPr id="6" name="TextBox 5"/>
            <p:cNvSpPr txBox="1"/>
            <p:nvPr/>
          </p:nvSpPr>
          <p:spPr>
            <a:xfrm>
              <a:off x="1259928" y="5726888"/>
              <a:ext cx="1969108" cy="369332"/>
            </a:xfrm>
            <a:prstGeom prst="rect">
              <a:avLst/>
            </a:prstGeom>
            <a:noFill/>
          </p:spPr>
          <p:txBody>
            <a:bodyPr wrap="square" rtlCol="0">
              <a:spAutoFit/>
            </a:bodyPr>
            <a:lstStyle/>
            <a:p>
              <a:r>
                <a:rPr lang="en-CA" b="1" dirty="0">
                  <a:solidFill>
                    <a:srgbClr val="1B5337"/>
                  </a:solidFill>
                </a:rPr>
                <a:t>Freshwater Marsh</a:t>
              </a:r>
            </a:p>
          </p:txBody>
        </p:sp>
        <p:sp>
          <p:nvSpPr>
            <p:cNvPr id="20" name="Oval 19"/>
            <p:cNvSpPr/>
            <p:nvPr/>
          </p:nvSpPr>
          <p:spPr>
            <a:xfrm>
              <a:off x="1512977" y="4475003"/>
              <a:ext cx="1303989" cy="1251885"/>
            </a:xfrm>
            <a:prstGeom prst="ellipse">
              <a:avLst/>
            </a:prstGeom>
            <a:blipFill dpi="0" rotWithShape="1">
              <a:blip r:embed="rId6" cstate="email">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grpSp>
        <p:nvGrpSpPr>
          <p:cNvPr id="17" name="Group 16"/>
          <p:cNvGrpSpPr/>
          <p:nvPr/>
        </p:nvGrpSpPr>
        <p:grpSpPr>
          <a:xfrm>
            <a:off x="9192976" y="4483376"/>
            <a:ext cx="2149050" cy="1623477"/>
            <a:chOff x="9318442" y="4239581"/>
            <a:chExt cx="2149050" cy="1623477"/>
          </a:xfrm>
        </p:grpSpPr>
        <p:sp>
          <p:nvSpPr>
            <p:cNvPr id="10" name="Rectangle 9"/>
            <p:cNvSpPr/>
            <p:nvPr/>
          </p:nvSpPr>
          <p:spPr>
            <a:xfrm>
              <a:off x="9318442" y="5493726"/>
              <a:ext cx="2149050" cy="369332"/>
            </a:xfrm>
            <a:prstGeom prst="rect">
              <a:avLst/>
            </a:prstGeom>
          </p:spPr>
          <p:txBody>
            <a:bodyPr wrap="none">
              <a:spAutoFit/>
            </a:bodyPr>
            <a:lstStyle/>
            <a:p>
              <a:r>
                <a:rPr lang="en-CA" b="1" dirty="0">
                  <a:solidFill>
                    <a:srgbClr val="1B5337"/>
                  </a:solidFill>
                </a:rPr>
                <a:t>Shallow Open Water</a:t>
              </a:r>
              <a:endParaRPr lang="en-CA" dirty="0">
                <a:solidFill>
                  <a:srgbClr val="1B5337"/>
                </a:solidFill>
              </a:endParaRPr>
            </a:p>
          </p:txBody>
        </p:sp>
        <p:sp>
          <p:nvSpPr>
            <p:cNvPr id="21" name="Oval 20"/>
            <p:cNvSpPr/>
            <p:nvPr/>
          </p:nvSpPr>
          <p:spPr>
            <a:xfrm>
              <a:off x="9602550" y="4239581"/>
              <a:ext cx="1303989" cy="1251885"/>
            </a:xfrm>
            <a:prstGeom prst="ellipse">
              <a:avLst/>
            </a:prstGeom>
            <a:blipFill dpi="0" rotWithShape="1">
              <a:blip r:embed="rId7" cstate="email">
                <a:extLst>
                  <a:ext uri="{28A0092B-C50C-407E-A947-70E740481C1C}">
                    <a14:useLocalDpi xmlns:a14="http://schemas.microsoft.com/office/drawing/2010/main"/>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4" name="Rectangle 23"/>
          <p:cNvSpPr/>
          <p:nvPr/>
        </p:nvSpPr>
        <p:spPr>
          <a:xfrm>
            <a:off x="1233376" y="3339087"/>
            <a:ext cx="8952612" cy="461665"/>
          </a:xfrm>
          <a:prstGeom prst="rect">
            <a:avLst/>
          </a:prstGeom>
        </p:spPr>
        <p:txBody>
          <a:bodyPr wrap="square">
            <a:spAutoFit/>
          </a:bodyPr>
          <a:lstStyle/>
          <a:p>
            <a:pPr marL="342900" indent="-342900">
              <a:buFont typeface="Arial" panose="020B0604020202020204" pitchFamily="34" charset="0"/>
              <a:buChar char="•"/>
            </a:pPr>
            <a:r>
              <a:rPr lang="en-CA" sz="2400" dirty="0">
                <a:solidFill>
                  <a:schemeClr val="accent1">
                    <a:lumMod val="50000"/>
                  </a:schemeClr>
                </a:solidFill>
              </a:rPr>
              <a:t>An ecosystem and habitat for many types of living things</a:t>
            </a:r>
          </a:p>
        </p:txBody>
      </p:sp>
    </p:spTree>
    <p:extLst>
      <p:ext uri="{BB962C8B-B14F-4D97-AF65-F5344CB8AC3E}">
        <p14:creationId xmlns:p14="http://schemas.microsoft.com/office/powerpoint/2010/main" val="429426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14" grpId="0"/>
      <p:bldP spid="12"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002" y="286603"/>
            <a:ext cx="10058400" cy="1450757"/>
          </a:xfrm>
        </p:spPr>
        <p:txBody>
          <a:bodyPr/>
          <a:lstStyle/>
          <a:p>
            <a:r>
              <a:rPr lang="en-CA" b="1" dirty="0">
                <a:solidFill>
                  <a:srgbClr val="1B5337"/>
                </a:solidFill>
                <a:latin typeface="Aleo" panose="020F0502020204030203" pitchFamily="34" charset="0"/>
              </a:rPr>
              <a:t>Transfer of Energy &amp; Nutrients</a:t>
            </a:r>
            <a:endParaRPr lang="en-CA" dirty="0">
              <a:solidFill>
                <a:srgbClr val="1B5337"/>
              </a:solidFill>
            </a:endParaRPr>
          </a:p>
        </p:txBody>
      </p:sp>
      <p:sp>
        <p:nvSpPr>
          <p:cNvPr id="4" name="TextBox 3"/>
          <p:cNvSpPr txBox="1"/>
          <p:nvPr/>
        </p:nvSpPr>
        <p:spPr>
          <a:xfrm>
            <a:off x="1293260" y="1760210"/>
            <a:ext cx="9797883" cy="830997"/>
          </a:xfrm>
          <a:prstGeom prst="rect">
            <a:avLst/>
          </a:prstGeom>
          <a:noFill/>
        </p:spPr>
        <p:txBody>
          <a:bodyPr wrap="square" rtlCol="0">
            <a:spAutoFit/>
          </a:bodyPr>
          <a:lstStyle/>
          <a:p>
            <a:r>
              <a:rPr lang="en-CA" sz="2400" dirty="0">
                <a:solidFill>
                  <a:schemeClr val="accent1">
                    <a:lumMod val="50000"/>
                  </a:schemeClr>
                </a:solidFill>
              </a:rPr>
              <a:t>In every </a:t>
            </a:r>
            <a:r>
              <a:rPr lang="en-CA" sz="2400" b="1" dirty="0">
                <a:solidFill>
                  <a:schemeClr val="accent1">
                    <a:lumMod val="50000"/>
                  </a:schemeClr>
                </a:solidFill>
              </a:rPr>
              <a:t>ecosystem</a:t>
            </a:r>
            <a:r>
              <a:rPr lang="en-CA" sz="2400" dirty="0">
                <a:solidFill>
                  <a:schemeClr val="accent1">
                    <a:lumMod val="50000"/>
                  </a:schemeClr>
                </a:solidFill>
              </a:rPr>
              <a:t>, including wetlands, there is a transfer and movement of energy and nutrients.</a:t>
            </a:r>
          </a:p>
        </p:txBody>
      </p:sp>
      <p:sp>
        <p:nvSpPr>
          <p:cNvPr id="7" name="TextBox 6"/>
          <p:cNvSpPr txBox="1"/>
          <p:nvPr/>
        </p:nvSpPr>
        <p:spPr>
          <a:xfrm>
            <a:off x="1293260" y="2469446"/>
            <a:ext cx="10084840" cy="461665"/>
          </a:xfrm>
          <a:prstGeom prst="rect">
            <a:avLst/>
          </a:prstGeom>
          <a:noFill/>
        </p:spPr>
        <p:txBody>
          <a:bodyPr wrap="square" rtlCol="0">
            <a:spAutoFit/>
          </a:bodyPr>
          <a:lstStyle/>
          <a:p>
            <a:r>
              <a:rPr lang="en-CA" sz="2400" dirty="0">
                <a:solidFill>
                  <a:schemeClr val="accent1">
                    <a:lumMod val="50000"/>
                  </a:schemeClr>
                </a:solidFill>
              </a:rPr>
              <a:t>In its simplest form, this movement can be shown in a </a:t>
            </a:r>
            <a:r>
              <a:rPr lang="en-CA" sz="2400" b="1" dirty="0">
                <a:solidFill>
                  <a:schemeClr val="accent1">
                    <a:lumMod val="50000"/>
                  </a:schemeClr>
                </a:solidFill>
              </a:rPr>
              <a:t>food chain</a:t>
            </a:r>
            <a:r>
              <a:rPr lang="en-CA" sz="2400" dirty="0">
                <a:solidFill>
                  <a:schemeClr val="accent1">
                    <a:lumMod val="50000"/>
                  </a:schemeClr>
                </a:solidFill>
              </a:rPr>
              <a:t>. </a:t>
            </a:r>
          </a:p>
        </p:txBody>
      </p:sp>
      <p:sp>
        <p:nvSpPr>
          <p:cNvPr id="13" name="Text Box 2"/>
          <p:cNvSpPr txBox="1">
            <a:spLocks noChangeArrowheads="1"/>
          </p:cNvSpPr>
          <p:nvPr/>
        </p:nvSpPr>
        <p:spPr bwMode="auto">
          <a:xfrm>
            <a:off x="0" y="6396014"/>
            <a:ext cx="6154738" cy="3111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500" b="0" i="1" u="none" strike="noStrike" cap="none" normalizeH="0" baseline="0" dirty="0">
                <a:ln>
                  <a:noFill/>
                </a:ln>
                <a:solidFill>
                  <a:srgbClr val="7F7F7F"/>
                </a:solidFill>
                <a:effectLst/>
                <a:latin typeface="Calibri" panose="020F0502020204030204" pitchFamily="34" charset="0"/>
              </a:rPr>
              <a:t>Cattail image from clipground.com. Muskrat image from naturalunseenhazards.wordpress.com. Coyote image from yedraw.com.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26" name="Group 25"/>
          <p:cNvGrpSpPr/>
          <p:nvPr/>
        </p:nvGrpSpPr>
        <p:grpSpPr>
          <a:xfrm>
            <a:off x="3402432" y="4311622"/>
            <a:ext cx="1220117" cy="857535"/>
            <a:chOff x="3286032" y="4199495"/>
            <a:chExt cx="1220117" cy="857535"/>
          </a:xfrm>
        </p:grpSpPr>
        <p:sp>
          <p:nvSpPr>
            <p:cNvPr id="23" name="AutoShape 18"/>
            <p:cNvSpPr>
              <a:spLocks noChangeArrowheads="1"/>
            </p:cNvSpPr>
            <p:nvPr/>
          </p:nvSpPr>
          <p:spPr bwMode="auto">
            <a:xfrm>
              <a:off x="3485953" y="4199495"/>
              <a:ext cx="898525" cy="479383"/>
            </a:xfrm>
            <a:prstGeom prst="rightArrow">
              <a:avLst>
                <a:gd name="adj1" fmla="val 50000"/>
                <a:gd name="adj2" fmla="val 45942"/>
              </a:avLst>
            </a:prstGeom>
            <a:solidFill>
              <a:srgbClr val="2D4E6B"/>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25" name="Text Box 20"/>
            <p:cNvSpPr txBox="1">
              <a:spLocks noChangeArrowheads="1"/>
            </p:cNvSpPr>
            <p:nvPr/>
          </p:nvSpPr>
          <p:spPr bwMode="auto">
            <a:xfrm>
              <a:off x="3286032" y="4622302"/>
              <a:ext cx="1220117" cy="43472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100" b="1" i="1" u="none" strike="noStrike" cap="none" normalizeH="0" baseline="0" dirty="0">
                  <a:ln>
                    <a:noFill/>
                  </a:ln>
                  <a:solidFill>
                    <a:srgbClr val="2D4E6B"/>
                  </a:solidFill>
                  <a:effectLst/>
                  <a:latin typeface="Calibri" panose="020F0502020204030204" pitchFamily="34" charset="0"/>
                </a:rPr>
                <a:t>Energy/Nutrient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100" b="1" i="1" u="none" strike="noStrike" cap="none" normalizeH="0" baseline="0" dirty="0">
                  <a:ln>
                    <a:noFill/>
                  </a:ln>
                  <a:solidFill>
                    <a:srgbClr val="2D4E6B"/>
                  </a:solidFill>
                  <a:effectLst/>
                  <a:latin typeface="Calibri" panose="020F0502020204030204" pitchFamily="34" charset="0"/>
                </a:rPr>
                <a:t>Movement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31" name="Group 30"/>
          <p:cNvGrpSpPr/>
          <p:nvPr/>
        </p:nvGrpSpPr>
        <p:grpSpPr>
          <a:xfrm>
            <a:off x="6334015" y="3293683"/>
            <a:ext cx="3011751" cy="738364"/>
            <a:chOff x="3110524" y="3051364"/>
            <a:chExt cx="3011751" cy="738364"/>
          </a:xfrm>
        </p:grpSpPr>
        <p:sp>
          <p:nvSpPr>
            <p:cNvPr id="29" name="Curved Up Arrow 28"/>
            <p:cNvSpPr/>
            <p:nvPr/>
          </p:nvSpPr>
          <p:spPr>
            <a:xfrm flipH="1" flipV="1">
              <a:off x="3110524" y="3051364"/>
              <a:ext cx="2322328" cy="66561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30" name="TextBox 29"/>
            <p:cNvSpPr txBox="1"/>
            <p:nvPr/>
          </p:nvSpPr>
          <p:spPr>
            <a:xfrm>
              <a:off x="3485953" y="3328063"/>
              <a:ext cx="2636322" cy="461665"/>
            </a:xfrm>
            <a:prstGeom prst="rect">
              <a:avLst/>
            </a:prstGeom>
            <a:noFill/>
          </p:spPr>
          <p:txBody>
            <a:bodyPr wrap="square" rtlCol="0">
              <a:spAutoFit/>
            </a:bodyPr>
            <a:lstStyle/>
            <a:p>
              <a:br>
                <a:rPr lang="en-CA" sz="1200" b="1" i="1" dirty="0">
                  <a:solidFill>
                    <a:srgbClr val="2D4E6B"/>
                  </a:solidFill>
                </a:rPr>
              </a:br>
              <a:r>
                <a:rPr lang="en-CA" sz="1200" b="1" i="1" dirty="0">
                  <a:solidFill>
                    <a:srgbClr val="2D4E6B"/>
                  </a:solidFill>
                </a:rPr>
                <a:t>Coyote eats the Muskrat.</a:t>
              </a:r>
            </a:p>
          </p:txBody>
        </p:sp>
      </p:grpSp>
      <p:grpSp>
        <p:nvGrpSpPr>
          <p:cNvPr id="38" name="Group 37"/>
          <p:cNvGrpSpPr/>
          <p:nvPr/>
        </p:nvGrpSpPr>
        <p:grpSpPr>
          <a:xfrm>
            <a:off x="3161406" y="3284287"/>
            <a:ext cx="3011751" cy="665614"/>
            <a:chOff x="3110524" y="3051364"/>
            <a:chExt cx="3011751" cy="665614"/>
          </a:xfrm>
        </p:grpSpPr>
        <p:sp>
          <p:nvSpPr>
            <p:cNvPr id="39" name="Curved Up Arrow 38"/>
            <p:cNvSpPr/>
            <p:nvPr/>
          </p:nvSpPr>
          <p:spPr>
            <a:xfrm flipH="1" flipV="1">
              <a:off x="3110524" y="3051364"/>
              <a:ext cx="2322328" cy="665614"/>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40" name="TextBox 39"/>
            <p:cNvSpPr txBox="1"/>
            <p:nvPr/>
          </p:nvSpPr>
          <p:spPr>
            <a:xfrm>
              <a:off x="3485953" y="3328063"/>
              <a:ext cx="2636322" cy="276999"/>
            </a:xfrm>
            <a:prstGeom prst="rect">
              <a:avLst/>
            </a:prstGeom>
            <a:noFill/>
          </p:spPr>
          <p:txBody>
            <a:bodyPr wrap="square" rtlCol="0">
              <a:spAutoFit/>
            </a:bodyPr>
            <a:lstStyle/>
            <a:p>
              <a:r>
                <a:rPr lang="en-CA" sz="1200" b="1" i="1" dirty="0">
                  <a:solidFill>
                    <a:srgbClr val="2D4E6B"/>
                  </a:solidFill>
                </a:rPr>
                <a:t>Muskrat eats the Cattail.</a:t>
              </a:r>
            </a:p>
          </p:txBody>
        </p:sp>
      </p:grpSp>
      <p:sp>
        <p:nvSpPr>
          <p:cNvPr id="43" name="AutoShape 18"/>
          <p:cNvSpPr>
            <a:spLocks noChangeArrowheads="1"/>
          </p:cNvSpPr>
          <p:nvPr/>
        </p:nvSpPr>
        <p:spPr bwMode="auto">
          <a:xfrm>
            <a:off x="7528415" y="4282456"/>
            <a:ext cx="898525" cy="479383"/>
          </a:xfrm>
          <a:prstGeom prst="rightArrow">
            <a:avLst>
              <a:gd name="adj1" fmla="val 50000"/>
              <a:gd name="adj2" fmla="val 45942"/>
            </a:avLst>
          </a:prstGeom>
          <a:solidFill>
            <a:srgbClr val="2D4E6B"/>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CA"/>
          </a:p>
        </p:txBody>
      </p:sp>
      <p:sp>
        <p:nvSpPr>
          <p:cNvPr id="36" name="Text Box 20">
            <a:extLst>
              <a:ext uri="{FF2B5EF4-FFF2-40B4-BE49-F238E27FC236}">
                <a16:creationId xmlns:a16="http://schemas.microsoft.com/office/drawing/2014/main" id="{8B35C1F6-797E-48AB-A21C-2D0C19CBA18C}"/>
              </a:ext>
            </a:extLst>
          </p:cNvPr>
          <p:cNvSpPr txBox="1">
            <a:spLocks noChangeArrowheads="1"/>
          </p:cNvSpPr>
          <p:nvPr/>
        </p:nvSpPr>
        <p:spPr bwMode="auto">
          <a:xfrm>
            <a:off x="7328252" y="4693370"/>
            <a:ext cx="1220117" cy="43472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100" b="1" i="1" u="none" strike="noStrike" cap="none" normalizeH="0" baseline="0" dirty="0">
                <a:ln>
                  <a:noFill/>
                </a:ln>
                <a:solidFill>
                  <a:srgbClr val="2D4E6B"/>
                </a:solidFill>
                <a:effectLst/>
                <a:latin typeface="Calibri" panose="020F0502020204030204" pitchFamily="34" charset="0"/>
              </a:rPr>
              <a:t>Energy/Nutrient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100" b="1" i="1" u="none" strike="noStrike" cap="none" normalizeH="0" baseline="0" dirty="0">
                <a:ln>
                  <a:noFill/>
                </a:ln>
                <a:solidFill>
                  <a:srgbClr val="2D4E6B"/>
                </a:solidFill>
                <a:effectLst/>
                <a:latin typeface="Calibri" panose="020F0502020204030204" pitchFamily="34" charset="0"/>
              </a:rPr>
              <a:t>Movement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718ACDF6-113F-4A29-91CA-39569C90A1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89730" y="3260118"/>
            <a:ext cx="9888569" cy="3590855"/>
          </a:xfrm>
          <a:prstGeom prst="rect">
            <a:avLst/>
          </a:prstGeom>
        </p:spPr>
      </p:pic>
    </p:spTree>
    <p:extLst>
      <p:ext uri="{BB962C8B-B14F-4D97-AF65-F5344CB8AC3E}">
        <p14:creationId xmlns:p14="http://schemas.microsoft.com/office/powerpoint/2010/main" val="352498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95" name="Group 2094"/>
          <p:cNvGrpSpPr/>
          <p:nvPr/>
        </p:nvGrpSpPr>
        <p:grpSpPr>
          <a:xfrm>
            <a:off x="9106973" y="4764259"/>
            <a:ext cx="2521064" cy="1232559"/>
            <a:chOff x="9370514" y="4779681"/>
            <a:chExt cx="2521064" cy="1232559"/>
          </a:xfrm>
        </p:grpSpPr>
        <p:pic>
          <p:nvPicPr>
            <p:cNvPr id="2061" name="Picture 13" descr="birdwatchersgeneralstor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9370514" y="4779681"/>
              <a:ext cx="1533250" cy="123255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8" name="Text Box 14"/>
            <p:cNvSpPr txBox="1">
              <a:spLocks noChangeArrowheads="1"/>
            </p:cNvSpPr>
            <p:nvPr/>
          </p:nvSpPr>
          <p:spPr bwMode="auto">
            <a:xfrm>
              <a:off x="10138067" y="4898471"/>
              <a:ext cx="1753511" cy="37395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1" i="1" u="none" strike="noStrike" cap="none" normalizeH="0" baseline="0" dirty="0">
                  <a:ln>
                    <a:noFill/>
                  </a:ln>
                  <a:solidFill>
                    <a:srgbClr val="2D4E6B"/>
                  </a:solidFill>
                  <a:effectLst/>
                  <a:latin typeface="Calibri" panose="020F0502020204030204" pitchFamily="34" charset="0"/>
                </a:rPr>
                <a:t>Snowy Owl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100" b="0" i="1" u="none" strike="noStrike" cap="none" normalizeH="0" baseline="0" dirty="0">
                  <a:ln>
                    <a:noFill/>
                  </a:ln>
                  <a:solidFill>
                    <a:srgbClr val="2D4E6B"/>
                  </a:solidFill>
                  <a:effectLst/>
                  <a:latin typeface="Calibri" panose="020F0502020204030204" pitchFamily="34" charset="0"/>
                </a:rPr>
                <a:t>(Consumer)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cxnSp>
        <p:nvCxnSpPr>
          <p:cNvPr id="117" name="AutoShape 33"/>
          <p:cNvCxnSpPr>
            <a:cxnSpLocks noChangeShapeType="1"/>
          </p:cNvCxnSpPr>
          <p:nvPr/>
        </p:nvCxnSpPr>
        <p:spPr bwMode="auto">
          <a:xfrm>
            <a:off x="3656360" y="4953317"/>
            <a:ext cx="5628855" cy="502965"/>
          </a:xfrm>
          <a:prstGeom prst="straightConnector1">
            <a:avLst/>
          </a:prstGeom>
          <a:noFill/>
          <a:ln w="25400" algn="ctr">
            <a:solidFill>
              <a:srgbClr val="2D4E6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14" name="AutoShape 33"/>
          <p:cNvCxnSpPr>
            <a:cxnSpLocks noChangeShapeType="1"/>
            <a:stCxn id="2070" idx="3"/>
            <a:endCxn id="2052" idx="1"/>
          </p:cNvCxnSpPr>
          <p:nvPr/>
        </p:nvCxnSpPr>
        <p:spPr bwMode="auto">
          <a:xfrm flipV="1">
            <a:off x="3656360" y="3589539"/>
            <a:ext cx="4726895" cy="980371"/>
          </a:xfrm>
          <a:prstGeom prst="straightConnector1">
            <a:avLst/>
          </a:prstGeom>
          <a:noFill/>
          <a:ln w="25400" algn="ctr">
            <a:solidFill>
              <a:srgbClr val="2D4E6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nvGrpSpPr>
          <p:cNvPr id="50" name="Group 49"/>
          <p:cNvGrpSpPr/>
          <p:nvPr/>
        </p:nvGrpSpPr>
        <p:grpSpPr>
          <a:xfrm>
            <a:off x="4073061" y="4258561"/>
            <a:ext cx="1820286" cy="1784085"/>
            <a:chOff x="3671568" y="4687706"/>
            <a:chExt cx="1820286" cy="1784085"/>
          </a:xfrm>
        </p:grpSpPr>
        <p:pic>
          <p:nvPicPr>
            <p:cNvPr id="2072" name="Picture 24" descr="pngim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0800000" flipV="1">
              <a:off x="3849978" y="4687706"/>
              <a:ext cx="1641876" cy="139876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1" name="Text Box 25"/>
            <p:cNvSpPr txBox="1">
              <a:spLocks noChangeArrowheads="1"/>
            </p:cNvSpPr>
            <p:nvPr/>
          </p:nvSpPr>
          <p:spPr bwMode="auto">
            <a:xfrm>
              <a:off x="3671568" y="6044293"/>
              <a:ext cx="1759862" cy="42749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1" i="1" u="none" strike="noStrike" cap="none" normalizeH="0" baseline="0" dirty="0">
                  <a:ln>
                    <a:noFill/>
                  </a:ln>
                  <a:solidFill>
                    <a:srgbClr val="2D4E6B"/>
                  </a:solidFill>
                  <a:effectLst/>
                  <a:latin typeface="Calibri" panose="020F0502020204030204" pitchFamily="34" charset="0"/>
                </a:rPr>
                <a:t>Canada Goose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100" b="0" i="1" u="none" strike="noStrike" cap="none" normalizeH="0" baseline="0" dirty="0">
                  <a:ln>
                    <a:noFill/>
                  </a:ln>
                  <a:solidFill>
                    <a:srgbClr val="2D4E6B"/>
                  </a:solidFill>
                  <a:effectLst/>
                  <a:latin typeface="Calibri" panose="020F0502020204030204" pitchFamily="34" charset="0"/>
                </a:rPr>
                <a:t>(Consumer)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2" name="Title 1"/>
          <p:cNvSpPr>
            <a:spLocks noGrp="1"/>
          </p:cNvSpPr>
          <p:nvPr>
            <p:ph type="title"/>
          </p:nvPr>
        </p:nvSpPr>
        <p:spPr>
          <a:xfrm>
            <a:off x="1163002" y="286603"/>
            <a:ext cx="10058400" cy="1450757"/>
          </a:xfrm>
        </p:spPr>
        <p:txBody>
          <a:bodyPr/>
          <a:lstStyle/>
          <a:p>
            <a:r>
              <a:rPr lang="en-CA" b="1" dirty="0">
                <a:solidFill>
                  <a:srgbClr val="1B5337"/>
                </a:solidFill>
                <a:latin typeface="Aleo" panose="020F0502020204030203" pitchFamily="34" charset="0"/>
              </a:rPr>
              <a:t>Transfer of Energy &amp; Nutrients</a:t>
            </a:r>
            <a:endParaRPr lang="en-CA" dirty="0">
              <a:solidFill>
                <a:srgbClr val="1B5337"/>
              </a:solidFill>
            </a:endParaRPr>
          </a:p>
        </p:txBody>
      </p:sp>
      <p:sp>
        <p:nvSpPr>
          <p:cNvPr id="4" name="TextBox 3"/>
          <p:cNvSpPr txBox="1"/>
          <p:nvPr/>
        </p:nvSpPr>
        <p:spPr>
          <a:xfrm>
            <a:off x="1253345" y="1748020"/>
            <a:ext cx="10605046" cy="1200329"/>
          </a:xfrm>
          <a:prstGeom prst="rect">
            <a:avLst/>
          </a:prstGeom>
          <a:noFill/>
        </p:spPr>
        <p:txBody>
          <a:bodyPr wrap="square" rtlCol="0">
            <a:spAutoFit/>
          </a:bodyPr>
          <a:lstStyle/>
          <a:p>
            <a:r>
              <a:rPr lang="en-CA" sz="2400" dirty="0">
                <a:solidFill>
                  <a:schemeClr val="accent1">
                    <a:lumMod val="50000"/>
                  </a:schemeClr>
                </a:solidFill>
              </a:rPr>
              <a:t>Another way of showing the movement of energy and nutrients is through a </a:t>
            </a:r>
            <a:r>
              <a:rPr lang="en-CA" sz="2400" b="1" dirty="0">
                <a:solidFill>
                  <a:schemeClr val="accent1">
                    <a:lumMod val="50000"/>
                  </a:schemeClr>
                </a:solidFill>
              </a:rPr>
              <a:t>food web</a:t>
            </a:r>
            <a:r>
              <a:rPr lang="en-CA" sz="2400" dirty="0">
                <a:solidFill>
                  <a:schemeClr val="accent1">
                    <a:lumMod val="50000"/>
                  </a:schemeClr>
                </a:solidFill>
              </a:rPr>
              <a:t>, which shows the complexities of energy and nutrients moving within an ecosystem. </a:t>
            </a:r>
          </a:p>
        </p:txBody>
      </p:sp>
      <p:grpSp>
        <p:nvGrpSpPr>
          <p:cNvPr id="2094" name="Group 2093"/>
          <p:cNvGrpSpPr/>
          <p:nvPr/>
        </p:nvGrpSpPr>
        <p:grpSpPr>
          <a:xfrm>
            <a:off x="8383255" y="2856281"/>
            <a:ext cx="3475136" cy="1466515"/>
            <a:chOff x="8637264" y="2868563"/>
            <a:chExt cx="3475136" cy="1466515"/>
          </a:xfrm>
        </p:grpSpPr>
        <p:pic>
          <p:nvPicPr>
            <p:cNvPr id="2052" name="Picture 4" descr="yedraw"/>
            <p:cNvPicPr>
              <a:picLocks noChangeAspect="1" noChangeArrowheads="1"/>
            </p:cNvPicPr>
            <p:nvPr/>
          </p:nvPicPr>
          <p:blipFill>
            <a:blip r:embed="rId5" cstate="email">
              <a:clrChange>
                <a:clrFrom>
                  <a:srgbClr val="FCFDF8"/>
                </a:clrFrom>
                <a:clrTo>
                  <a:srgbClr val="FCFDF8">
                    <a:alpha val="0"/>
                  </a:srgbClr>
                </a:clrTo>
              </a:clrChange>
              <a:extLst>
                <a:ext uri="{BEBA8EAE-BF5A-486C-A8C5-ECC9F3942E4B}">
                  <a14:imgProps xmlns:a14="http://schemas.microsoft.com/office/drawing/2010/main">
                    <a14:imgLayer r:embed="rId6">
                      <a14:imgEffect>
                        <a14:backgroundRemoval t="0" b="100000" l="1138" r="100000"/>
                      </a14:imgEffect>
                    </a14:imgLayer>
                  </a14:imgProps>
                </a:ext>
                <a:ext uri="{28A0092B-C50C-407E-A947-70E740481C1C}">
                  <a14:useLocalDpi xmlns:a14="http://schemas.microsoft.com/office/drawing/2010/main"/>
                </a:ext>
              </a:extLst>
            </a:blip>
            <a:srcRect/>
            <a:stretch>
              <a:fillRect/>
            </a:stretch>
          </p:blipFill>
          <p:spPr bwMode="auto">
            <a:xfrm>
              <a:off x="8637264" y="2868563"/>
              <a:ext cx="1766687" cy="146651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5" name="Text Box 5"/>
            <p:cNvSpPr txBox="1">
              <a:spLocks noChangeArrowheads="1"/>
            </p:cNvSpPr>
            <p:nvPr/>
          </p:nvSpPr>
          <p:spPr bwMode="auto">
            <a:xfrm>
              <a:off x="9727975" y="3281895"/>
              <a:ext cx="2384425" cy="5778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1" i="1" u="none" strike="noStrike" cap="none" normalizeH="0" baseline="0" dirty="0">
                  <a:ln>
                    <a:noFill/>
                  </a:ln>
                  <a:solidFill>
                    <a:srgbClr val="2D4E6B"/>
                  </a:solidFill>
                  <a:effectLst/>
                  <a:latin typeface="Calibri" panose="020F0502020204030204" pitchFamily="34" charset="0"/>
                </a:rPr>
                <a:t>Coyote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100" b="0" i="1" u="none" strike="noStrike" cap="none" normalizeH="0" baseline="0" dirty="0">
                  <a:ln>
                    <a:noFill/>
                  </a:ln>
                  <a:solidFill>
                    <a:srgbClr val="2D4E6B"/>
                  </a:solidFill>
                  <a:effectLst/>
                  <a:latin typeface="Calibri" panose="020F0502020204030204" pitchFamily="34" charset="0"/>
                </a:rPr>
                <a:t>(Consumer)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2" name="Group 26"/>
          <p:cNvGrpSpPr>
            <a:grpSpLocks/>
          </p:cNvGrpSpPr>
          <p:nvPr/>
        </p:nvGrpSpPr>
        <p:grpSpPr bwMode="auto">
          <a:xfrm>
            <a:off x="2664217" y="3260683"/>
            <a:ext cx="2058988" cy="1145179"/>
            <a:chOff x="111971627" y="111196176"/>
            <a:chExt cx="1878665" cy="1144905"/>
          </a:xfrm>
        </p:grpSpPr>
        <p:pic>
          <p:nvPicPr>
            <p:cNvPr id="2075" name="Picture 27" descr="memrise"/>
            <p:cNvPicPr>
              <a:picLocks noChangeAspect="1" noChangeArrowheads="1"/>
            </p:cNvPicPr>
            <p:nvPr/>
          </p:nvPicPr>
          <p:blipFill>
            <a:blip r:embed="rId7" cstate="email">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112447936" y="111196176"/>
              <a:ext cx="1047771" cy="69724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4" name="Text Box 28"/>
            <p:cNvSpPr txBox="1">
              <a:spLocks noChangeArrowheads="1"/>
            </p:cNvSpPr>
            <p:nvPr/>
          </p:nvSpPr>
          <p:spPr bwMode="auto">
            <a:xfrm>
              <a:off x="111971627" y="111788260"/>
              <a:ext cx="1878665" cy="55282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1" i="1" u="none" strike="noStrike" cap="none" normalizeH="0" baseline="0" dirty="0">
                  <a:ln>
                    <a:noFill/>
                  </a:ln>
                  <a:solidFill>
                    <a:srgbClr val="2D4E6B"/>
                  </a:solidFill>
                  <a:effectLst/>
                  <a:latin typeface="Calibri" panose="020F0502020204030204" pitchFamily="34" charset="0"/>
                </a:rPr>
                <a:t>Pond Snail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100" b="0" i="1" u="none" strike="noStrike" cap="none" normalizeH="0" baseline="0" dirty="0">
                  <a:ln>
                    <a:noFill/>
                  </a:ln>
                  <a:solidFill>
                    <a:srgbClr val="2D4E6B"/>
                  </a:solidFill>
                  <a:effectLst/>
                  <a:latin typeface="Calibri" panose="020F0502020204030204" pitchFamily="34" charset="0"/>
                </a:rPr>
                <a:t>(Consumer)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52" name="Group 51"/>
          <p:cNvGrpSpPr/>
          <p:nvPr/>
        </p:nvGrpSpPr>
        <p:grpSpPr>
          <a:xfrm>
            <a:off x="1956125" y="4095949"/>
            <a:ext cx="2384425" cy="1536651"/>
            <a:chOff x="1587072" y="4094940"/>
            <a:chExt cx="2384425" cy="1536651"/>
          </a:xfrm>
        </p:grpSpPr>
        <p:pic>
          <p:nvPicPr>
            <p:cNvPr id="2070" name="Picture 22" descr="kidssearch"/>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2213338" y="4094940"/>
              <a:ext cx="1073969" cy="94792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5" name="Text Box 29"/>
            <p:cNvSpPr txBox="1">
              <a:spLocks noChangeArrowheads="1"/>
            </p:cNvSpPr>
            <p:nvPr/>
          </p:nvSpPr>
          <p:spPr bwMode="auto">
            <a:xfrm>
              <a:off x="1587072" y="5053741"/>
              <a:ext cx="2384425" cy="5778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1" i="1" u="none" strike="noStrike" cap="none" normalizeH="0" baseline="0" dirty="0">
                  <a:ln>
                    <a:noFill/>
                  </a:ln>
                  <a:solidFill>
                    <a:srgbClr val="2D4E6B"/>
                  </a:solidFill>
                  <a:effectLst/>
                  <a:latin typeface="Calibri" panose="020F0502020204030204" pitchFamily="34" charset="0"/>
                </a:rPr>
                <a:t>Cottontail</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100" b="0" i="1" u="none" strike="noStrike" cap="none" normalizeH="0" baseline="0" dirty="0">
                  <a:ln>
                    <a:noFill/>
                  </a:ln>
                  <a:solidFill>
                    <a:srgbClr val="2D4E6B"/>
                  </a:solidFill>
                  <a:effectLst/>
                  <a:latin typeface="Calibri" panose="020F0502020204030204" pitchFamily="34" charset="0"/>
                </a:rPr>
                <a:t>(Consumer)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17" name="Text Box 32"/>
          <p:cNvSpPr txBox="1">
            <a:spLocks noChangeArrowheads="1"/>
          </p:cNvSpPr>
          <p:nvPr/>
        </p:nvSpPr>
        <p:spPr bwMode="auto">
          <a:xfrm>
            <a:off x="943522" y="4210926"/>
            <a:ext cx="1075481" cy="46365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1" i="1" u="none" strike="noStrike" cap="none" normalizeH="0" baseline="0" dirty="0">
                <a:ln>
                  <a:noFill/>
                </a:ln>
                <a:solidFill>
                  <a:srgbClr val="2D4E6B"/>
                </a:solidFill>
                <a:effectLst/>
                <a:latin typeface="Calibri" panose="020F0502020204030204" pitchFamily="34" charset="0"/>
              </a:rPr>
              <a:t>Cattails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100" b="0" i="1" u="none" strike="noStrike" cap="none" normalizeH="0" baseline="0" dirty="0">
                <a:ln>
                  <a:noFill/>
                </a:ln>
                <a:solidFill>
                  <a:srgbClr val="2D4E6B"/>
                </a:solidFill>
                <a:effectLst/>
                <a:latin typeface="Calibri" panose="020F0502020204030204" pitchFamily="34" charset="0"/>
              </a:rPr>
              <a:t>(Producer)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2081" name="AutoShape 33"/>
          <p:cNvCxnSpPr>
            <a:cxnSpLocks noChangeShapeType="1"/>
          </p:cNvCxnSpPr>
          <p:nvPr/>
        </p:nvCxnSpPr>
        <p:spPr bwMode="auto">
          <a:xfrm flipV="1">
            <a:off x="1836462" y="3776756"/>
            <a:ext cx="1424536" cy="170055"/>
          </a:xfrm>
          <a:prstGeom prst="straightConnector1">
            <a:avLst/>
          </a:prstGeom>
          <a:noFill/>
          <a:ln w="25400" algn="ctr">
            <a:solidFill>
              <a:srgbClr val="2D4E6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48" name="Text Box 38"/>
          <p:cNvSpPr txBox="1">
            <a:spLocks noChangeArrowheads="1"/>
          </p:cNvSpPr>
          <p:nvPr/>
        </p:nvSpPr>
        <p:spPr bwMode="auto">
          <a:xfrm>
            <a:off x="-40392" y="6404793"/>
            <a:ext cx="10706570" cy="4413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kumimoji="0" lang="en-CA" altLang="en-US" sz="500" b="0" i="1" u="none" strike="noStrike" cap="none" normalizeH="0" baseline="0" dirty="0">
                <a:ln>
                  <a:noFill/>
                </a:ln>
                <a:solidFill>
                  <a:srgbClr val="808080"/>
                </a:solidFill>
                <a:effectLst/>
                <a:latin typeface="Calibri" panose="020F0502020204030204" pitchFamily="34" charset="0"/>
              </a:rPr>
              <a:t> Muskrat image from naturalunseenhazards.wordpress.com. Coyote image from yedraw.com. Pond snail image from memrise.com. Cottontail image from kidssearch.com. Canada goose image from pngimg.com. Snowy owl image from birdwatchersgeneralstore.com.  Mallard image from hbw.com. Grass image from supagro.fr. </a:t>
            </a:r>
            <a:r>
              <a:rPr lang="en-US" altLang="en-US" sz="500" i="1" dirty="0">
                <a:solidFill>
                  <a:srgbClr val="808080"/>
                </a:solidFill>
                <a:latin typeface="Calibri" panose="020F0502020204030204" pitchFamily="34" charset="0"/>
              </a:rPr>
              <a:t>Cattail image from clipground.com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51" name="Group 50"/>
          <p:cNvGrpSpPr/>
          <p:nvPr/>
        </p:nvGrpSpPr>
        <p:grpSpPr>
          <a:xfrm>
            <a:off x="808122" y="4759414"/>
            <a:ext cx="1225550" cy="1444383"/>
            <a:chOff x="1372877" y="4843205"/>
            <a:chExt cx="1225550" cy="1444383"/>
          </a:xfrm>
        </p:grpSpPr>
        <p:sp>
          <p:nvSpPr>
            <p:cNvPr id="18" name="Text Box 35"/>
            <p:cNvSpPr txBox="1">
              <a:spLocks noChangeArrowheads="1"/>
            </p:cNvSpPr>
            <p:nvPr/>
          </p:nvSpPr>
          <p:spPr bwMode="auto">
            <a:xfrm>
              <a:off x="1372877" y="5709738"/>
              <a:ext cx="1225550" cy="5778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1" i="1" u="none" strike="noStrike" cap="none" normalizeH="0" baseline="0" dirty="0">
                  <a:ln>
                    <a:noFill/>
                  </a:ln>
                  <a:solidFill>
                    <a:srgbClr val="2D4E6B"/>
                  </a:solidFill>
                  <a:effectLst/>
                  <a:latin typeface="Calibri" panose="020F0502020204030204" pitchFamily="34" charset="0"/>
                </a:rPr>
                <a:t>Grass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100" b="0" i="1" u="none" strike="noStrike" cap="none" normalizeH="0" baseline="0" dirty="0">
                  <a:ln>
                    <a:noFill/>
                  </a:ln>
                  <a:solidFill>
                    <a:srgbClr val="2D4E6B"/>
                  </a:solidFill>
                  <a:effectLst/>
                  <a:latin typeface="Calibri" panose="020F0502020204030204" pitchFamily="34" charset="0"/>
                </a:rPr>
                <a:t>(Producer)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87" name="Picture 39" descr="supagro"/>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411917" y="4843205"/>
              <a:ext cx="1089701" cy="90697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cxnSp>
        <p:nvCxnSpPr>
          <p:cNvPr id="82" name="AutoShape 33"/>
          <p:cNvCxnSpPr>
            <a:cxnSpLocks noChangeShapeType="1"/>
          </p:cNvCxnSpPr>
          <p:nvPr/>
        </p:nvCxnSpPr>
        <p:spPr bwMode="auto">
          <a:xfrm flipV="1">
            <a:off x="4251470" y="3345433"/>
            <a:ext cx="1571018" cy="286892"/>
          </a:xfrm>
          <a:prstGeom prst="straightConnector1">
            <a:avLst/>
          </a:prstGeom>
          <a:noFill/>
          <a:ln w="25400" algn="ctr">
            <a:solidFill>
              <a:srgbClr val="2D4E6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85" name="AutoShape 33"/>
          <p:cNvCxnSpPr>
            <a:cxnSpLocks noChangeShapeType="1"/>
          </p:cNvCxnSpPr>
          <p:nvPr/>
        </p:nvCxnSpPr>
        <p:spPr bwMode="auto">
          <a:xfrm>
            <a:off x="6982987" y="3121366"/>
            <a:ext cx="1390736" cy="222931"/>
          </a:xfrm>
          <a:prstGeom prst="straightConnector1">
            <a:avLst/>
          </a:prstGeom>
          <a:noFill/>
          <a:ln w="25400" algn="ctr">
            <a:solidFill>
              <a:srgbClr val="2D4E6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nvGrpSpPr>
          <p:cNvPr id="58" name="Group 57"/>
          <p:cNvGrpSpPr/>
          <p:nvPr/>
        </p:nvGrpSpPr>
        <p:grpSpPr>
          <a:xfrm rot="430586">
            <a:off x="2100113" y="2963038"/>
            <a:ext cx="3651046" cy="482639"/>
            <a:chOff x="2302761" y="3746003"/>
            <a:chExt cx="4301573" cy="582866"/>
          </a:xfrm>
        </p:grpSpPr>
        <p:cxnSp>
          <p:nvCxnSpPr>
            <p:cNvPr id="93" name="AutoShape 33"/>
            <p:cNvCxnSpPr>
              <a:cxnSpLocks noChangeShapeType="1"/>
            </p:cNvCxnSpPr>
            <p:nvPr/>
          </p:nvCxnSpPr>
          <p:spPr bwMode="auto">
            <a:xfrm flipV="1">
              <a:off x="2302761" y="3746003"/>
              <a:ext cx="4301573" cy="582866"/>
            </a:xfrm>
            <a:prstGeom prst="straightConnector1">
              <a:avLst/>
            </a:prstGeom>
            <a:noFill/>
            <a:ln w="25400" algn="ctr">
              <a:solidFill>
                <a:srgbClr val="2D4E6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94" name="Text Box 36"/>
            <p:cNvSpPr txBox="1">
              <a:spLocks noChangeArrowheads="1"/>
            </p:cNvSpPr>
            <p:nvPr/>
          </p:nvSpPr>
          <p:spPr bwMode="auto">
            <a:xfrm rot="21142544">
              <a:off x="3812981" y="3746552"/>
              <a:ext cx="1515457" cy="29323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1000" b="1" i="1" u="none" strike="noStrike" cap="none" normalizeH="0" baseline="0" dirty="0">
                  <a:ln>
                    <a:noFill/>
                  </a:ln>
                  <a:solidFill>
                    <a:srgbClr val="2D4E6B"/>
                  </a:solidFill>
                  <a:effectLst/>
                  <a:latin typeface="Calibri" panose="020F0502020204030204" pitchFamily="34" charset="0"/>
                </a:rPr>
                <a:t>Energy &amp; Nutrients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cxnSp>
        <p:nvCxnSpPr>
          <p:cNvPr id="98" name="AutoShape 33"/>
          <p:cNvCxnSpPr>
            <a:cxnSpLocks noChangeShapeType="1"/>
          </p:cNvCxnSpPr>
          <p:nvPr/>
        </p:nvCxnSpPr>
        <p:spPr bwMode="auto">
          <a:xfrm>
            <a:off x="4210958" y="3781474"/>
            <a:ext cx="2656829" cy="1101575"/>
          </a:xfrm>
          <a:prstGeom prst="straightConnector1">
            <a:avLst/>
          </a:prstGeom>
          <a:noFill/>
          <a:ln w="25400" algn="ctr">
            <a:solidFill>
              <a:srgbClr val="2D4E6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1" name="AutoShape 33"/>
          <p:cNvCxnSpPr>
            <a:cxnSpLocks noChangeShapeType="1"/>
          </p:cNvCxnSpPr>
          <p:nvPr/>
        </p:nvCxnSpPr>
        <p:spPr bwMode="auto">
          <a:xfrm flipV="1">
            <a:off x="7715738" y="3879762"/>
            <a:ext cx="906449" cy="1150300"/>
          </a:xfrm>
          <a:prstGeom prst="straightConnector1">
            <a:avLst/>
          </a:prstGeom>
          <a:noFill/>
          <a:ln w="25400" algn="ctr">
            <a:solidFill>
              <a:srgbClr val="2D4E6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4" name="AutoShape 33"/>
          <p:cNvCxnSpPr>
            <a:cxnSpLocks noChangeShapeType="1"/>
          </p:cNvCxnSpPr>
          <p:nvPr/>
        </p:nvCxnSpPr>
        <p:spPr bwMode="auto">
          <a:xfrm>
            <a:off x="7810422" y="5110706"/>
            <a:ext cx="1440630" cy="30801"/>
          </a:xfrm>
          <a:prstGeom prst="straightConnector1">
            <a:avLst/>
          </a:prstGeom>
          <a:noFill/>
          <a:ln w="25400" algn="ctr">
            <a:solidFill>
              <a:srgbClr val="2D4E6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08" name="AutoShape 33"/>
          <p:cNvCxnSpPr>
            <a:cxnSpLocks noChangeShapeType="1"/>
          </p:cNvCxnSpPr>
          <p:nvPr/>
        </p:nvCxnSpPr>
        <p:spPr bwMode="auto">
          <a:xfrm flipV="1">
            <a:off x="5253447" y="3707324"/>
            <a:ext cx="3301772" cy="1230944"/>
          </a:xfrm>
          <a:prstGeom prst="straightConnector1">
            <a:avLst/>
          </a:prstGeom>
          <a:noFill/>
          <a:ln w="25400" algn="ctr">
            <a:solidFill>
              <a:srgbClr val="2D4E6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nvGrpSpPr>
          <p:cNvPr id="49" name="Group 48"/>
          <p:cNvGrpSpPr/>
          <p:nvPr/>
        </p:nvGrpSpPr>
        <p:grpSpPr>
          <a:xfrm>
            <a:off x="5150879" y="2719833"/>
            <a:ext cx="2384425" cy="1263110"/>
            <a:chOff x="3229790" y="3147346"/>
            <a:chExt cx="2384425" cy="1263110"/>
          </a:xfrm>
        </p:grpSpPr>
        <p:sp>
          <p:nvSpPr>
            <p:cNvPr id="3" name="Text Box 2"/>
            <p:cNvSpPr txBox="1">
              <a:spLocks noChangeArrowheads="1"/>
            </p:cNvSpPr>
            <p:nvPr/>
          </p:nvSpPr>
          <p:spPr bwMode="auto">
            <a:xfrm>
              <a:off x="3229790" y="3832606"/>
              <a:ext cx="2384425" cy="5778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1" i="1" u="none" strike="noStrike" cap="none" normalizeH="0" baseline="0" dirty="0">
                  <a:ln>
                    <a:noFill/>
                  </a:ln>
                  <a:solidFill>
                    <a:srgbClr val="2D4E6B"/>
                  </a:solidFill>
                  <a:effectLst/>
                  <a:latin typeface="Calibri" panose="020F0502020204030204" pitchFamily="34" charset="0"/>
                </a:rPr>
                <a:t>Muskrat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100" b="0" i="1" u="none" strike="noStrike" cap="none" normalizeH="0" baseline="0" dirty="0">
                  <a:ln>
                    <a:noFill/>
                  </a:ln>
                  <a:solidFill>
                    <a:srgbClr val="2D4E6B"/>
                  </a:solidFill>
                  <a:effectLst/>
                  <a:latin typeface="Calibri" panose="020F0502020204030204" pitchFamily="34" charset="0"/>
                </a:rPr>
                <a:t>(Consumer)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51" name="Picture 3" descr="naturalunseenhazards"/>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807500" y="3147346"/>
              <a:ext cx="1415880" cy="105692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grpSp>
      <p:cxnSp>
        <p:nvCxnSpPr>
          <p:cNvPr id="122" name="AutoShape 33"/>
          <p:cNvCxnSpPr>
            <a:cxnSpLocks noChangeShapeType="1"/>
          </p:cNvCxnSpPr>
          <p:nvPr/>
        </p:nvCxnSpPr>
        <p:spPr bwMode="auto">
          <a:xfrm>
            <a:off x="5253447" y="5438037"/>
            <a:ext cx="4031768" cy="139168"/>
          </a:xfrm>
          <a:prstGeom prst="straightConnector1">
            <a:avLst/>
          </a:prstGeom>
          <a:noFill/>
          <a:ln w="25400" algn="ctr">
            <a:solidFill>
              <a:srgbClr val="2D4E6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grpSp>
        <p:nvGrpSpPr>
          <p:cNvPr id="59" name="Group 58"/>
          <p:cNvGrpSpPr/>
          <p:nvPr/>
        </p:nvGrpSpPr>
        <p:grpSpPr>
          <a:xfrm>
            <a:off x="6585863" y="4828373"/>
            <a:ext cx="1385230" cy="1385457"/>
            <a:chOff x="7271959" y="4676446"/>
            <a:chExt cx="1385230" cy="1385457"/>
          </a:xfrm>
        </p:grpSpPr>
        <p:pic>
          <p:nvPicPr>
            <p:cNvPr id="2064" name="Picture 16" descr="hbw"/>
            <p:cNvPicPr>
              <a:picLocks noChangeAspect="1" noChangeArrowheads="1"/>
            </p:cNvPicPr>
            <p:nvPr/>
          </p:nvPicPr>
          <p:blipFill>
            <a:blip r:embed="rId13" cstate="email">
              <a:extLst>
                <a:ext uri="{BEBA8EAE-BF5A-486C-A8C5-ECC9F3942E4B}">
                  <a14:imgProps xmlns:a14="http://schemas.microsoft.com/office/drawing/2010/main">
                    <a14:imgLayer r:embed="rId14">
                      <a14:imgEffect>
                        <a14:backgroundRemoval t="0" b="100000" l="10000" r="96800"/>
                      </a14:imgEffect>
                    </a14:imgLayer>
                  </a14:imgProps>
                </a:ext>
                <a:ext uri="{28A0092B-C50C-407E-A947-70E740481C1C}">
                  <a14:useLocalDpi xmlns:a14="http://schemas.microsoft.com/office/drawing/2010/main"/>
                </a:ext>
              </a:extLst>
            </a:blip>
            <a:srcRect/>
            <a:stretch>
              <a:fillRect/>
            </a:stretch>
          </p:blipFill>
          <p:spPr bwMode="auto">
            <a:xfrm>
              <a:off x="7451106" y="4676446"/>
              <a:ext cx="1135933" cy="79111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10" name="Text Box 17"/>
            <p:cNvSpPr txBox="1">
              <a:spLocks noChangeArrowheads="1"/>
            </p:cNvSpPr>
            <p:nvPr/>
          </p:nvSpPr>
          <p:spPr bwMode="auto">
            <a:xfrm>
              <a:off x="7271959" y="5484652"/>
              <a:ext cx="1385230" cy="57725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200" b="1" i="1" u="none" strike="noStrike" cap="none" normalizeH="0" baseline="0" dirty="0">
                  <a:ln>
                    <a:noFill/>
                  </a:ln>
                  <a:solidFill>
                    <a:srgbClr val="2D4E6B"/>
                  </a:solidFill>
                  <a:effectLst/>
                  <a:latin typeface="Calibri" panose="020F0502020204030204" pitchFamily="34" charset="0"/>
                </a:rPr>
                <a:t>Mallard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1100" b="0" i="1" u="none" strike="noStrike" cap="none" normalizeH="0" baseline="0" dirty="0">
                  <a:ln>
                    <a:noFill/>
                  </a:ln>
                  <a:solidFill>
                    <a:srgbClr val="2D4E6B"/>
                  </a:solidFill>
                  <a:effectLst/>
                  <a:latin typeface="Calibri" panose="020F0502020204030204" pitchFamily="34" charset="0"/>
                </a:rPr>
                <a:t>(Consumer)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cxnSp>
        <p:nvCxnSpPr>
          <p:cNvPr id="127" name="AutoShape 33"/>
          <p:cNvCxnSpPr>
            <a:cxnSpLocks noChangeShapeType="1"/>
          </p:cNvCxnSpPr>
          <p:nvPr/>
        </p:nvCxnSpPr>
        <p:spPr bwMode="auto">
          <a:xfrm flipV="1">
            <a:off x="1775436" y="5010412"/>
            <a:ext cx="879452" cy="392660"/>
          </a:xfrm>
          <a:prstGeom prst="straightConnector1">
            <a:avLst/>
          </a:prstGeom>
          <a:noFill/>
          <a:ln w="25400" algn="ctr">
            <a:solidFill>
              <a:srgbClr val="2D4E6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29" name="AutoShape 33"/>
          <p:cNvCxnSpPr>
            <a:cxnSpLocks noChangeShapeType="1"/>
          </p:cNvCxnSpPr>
          <p:nvPr/>
        </p:nvCxnSpPr>
        <p:spPr bwMode="auto">
          <a:xfrm flipV="1">
            <a:off x="1718447" y="5456282"/>
            <a:ext cx="2964844" cy="224580"/>
          </a:xfrm>
          <a:prstGeom prst="straightConnector1">
            <a:avLst/>
          </a:prstGeom>
          <a:noFill/>
          <a:ln w="25400" algn="ctr">
            <a:solidFill>
              <a:srgbClr val="2D4E6B"/>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pic>
        <p:nvPicPr>
          <p:cNvPr id="68" name="Picture 12" descr="httpclipground">
            <a:extLst>
              <a:ext uri="{FF2B5EF4-FFF2-40B4-BE49-F238E27FC236}">
                <a16:creationId xmlns:a16="http://schemas.microsoft.com/office/drawing/2014/main" id="{6BE8E7CB-72FC-404F-BEC8-30C1E5C9E846}"/>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922592" y="2930240"/>
            <a:ext cx="1102053" cy="129176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404674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fade">
                                      <p:cBhvr>
                                        <p:cTn id="22" dur="500"/>
                                        <p:tgtEl>
                                          <p:spTgt spid="49"/>
                                        </p:tgtEl>
                                      </p:cBhvr>
                                    </p:animEffect>
                                  </p:childTnLst>
                                </p:cTn>
                              </p:par>
                              <p:par>
                                <p:cTn id="23" presetID="10" presetClass="entr" presetSubtype="0" fill="hold"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par>
                                <p:cTn id="26" presetID="10" presetClass="entr" presetSubtype="0" fill="hold" nodeType="withEffect">
                                  <p:stCondLst>
                                    <p:cond delay="0"/>
                                  </p:stCondLst>
                                  <p:childTnLst>
                                    <p:set>
                                      <p:cBhvr>
                                        <p:cTn id="27" dur="1" fill="hold">
                                          <p:stCondLst>
                                            <p:cond delay="0"/>
                                          </p:stCondLst>
                                        </p:cTn>
                                        <p:tgtEl>
                                          <p:spTgt spid="59"/>
                                        </p:tgtEl>
                                        <p:attrNameLst>
                                          <p:attrName>style.visibility</p:attrName>
                                        </p:attrNameLst>
                                      </p:cBhvr>
                                      <p:to>
                                        <p:strVal val="visible"/>
                                      </p:to>
                                    </p:set>
                                    <p:animEffect transition="in" filter="fade">
                                      <p:cBhvr>
                                        <p:cTn id="28" dur="500"/>
                                        <p:tgtEl>
                                          <p:spTgt spid="59"/>
                                        </p:tgtEl>
                                      </p:cBhvr>
                                    </p:animEffect>
                                  </p:childTnLst>
                                </p:cTn>
                              </p:par>
                              <p:par>
                                <p:cTn id="29" presetID="10" presetClass="entr" presetSubtype="0" fill="hold" nodeType="withEffect">
                                  <p:stCondLst>
                                    <p:cond delay="0"/>
                                  </p:stCondLst>
                                  <p:childTnLst>
                                    <p:set>
                                      <p:cBhvr>
                                        <p:cTn id="30" dur="1" fill="hold">
                                          <p:stCondLst>
                                            <p:cond delay="0"/>
                                          </p:stCondLst>
                                        </p:cTn>
                                        <p:tgtEl>
                                          <p:spTgt spid="2094"/>
                                        </p:tgtEl>
                                        <p:attrNameLst>
                                          <p:attrName>style.visibility</p:attrName>
                                        </p:attrNameLst>
                                      </p:cBhvr>
                                      <p:to>
                                        <p:strVal val="visible"/>
                                      </p:to>
                                    </p:set>
                                    <p:animEffect transition="in" filter="fade">
                                      <p:cBhvr>
                                        <p:cTn id="31" dur="500"/>
                                        <p:tgtEl>
                                          <p:spTgt spid="2094"/>
                                        </p:tgtEl>
                                      </p:cBhvr>
                                    </p:animEffect>
                                  </p:childTnLst>
                                </p:cTn>
                              </p:par>
                              <p:par>
                                <p:cTn id="32" presetID="10" presetClass="entr" presetSubtype="0" fill="hold" nodeType="withEffect">
                                  <p:stCondLst>
                                    <p:cond delay="0"/>
                                  </p:stCondLst>
                                  <p:childTnLst>
                                    <p:set>
                                      <p:cBhvr>
                                        <p:cTn id="33" dur="1" fill="hold">
                                          <p:stCondLst>
                                            <p:cond delay="0"/>
                                          </p:stCondLst>
                                        </p:cTn>
                                        <p:tgtEl>
                                          <p:spTgt spid="2095"/>
                                        </p:tgtEl>
                                        <p:attrNameLst>
                                          <p:attrName>style.visibility</p:attrName>
                                        </p:attrNameLst>
                                      </p:cBhvr>
                                      <p:to>
                                        <p:strVal val="visible"/>
                                      </p:to>
                                    </p:set>
                                    <p:animEffect transition="in" filter="fade">
                                      <p:cBhvr>
                                        <p:cTn id="34" dur="500"/>
                                        <p:tgtEl>
                                          <p:spTgt spid="2095"/>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mph" presetSubtype="0" fill="hold" nodeType="clickEffect">
                                  <p:stCondLst>
                                    <p:cond delay="0"/>
                                  </p:stCondLst>
                                  <p:childTnLst>
                                    <p:animEffect transition="out" filter="fade">
                                      <p:cBhvr>
                                        <p:cTn id="38" dur="500" tmFilter="0, 0; .2, .5; .8, .5; 1, 0"/>
                                        <p:tgtEl>
                                          <p:spTgt spid="68"/>
                                        </p:tgtEl>
                                      </p:cBhvr>
                                    </p:animEffect>
                                    <p:animScale>
                                      <p:cBhvr>
                                        <p:cTn id="39" dur="250" autoRev="1" fill="hold"/>
                                        <p:tgtEl>
                                          <p:spTgt spid="68"/>
                                        </p:tgtEl>
                                      </p:cBhvr>
                                      <p:by x="105000" y="105000"/>
                                    </p:animScale>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fade">
                                      <p:cBhvr>
                                        <p:cTn id="43" dur="500"/>
                                        <p:tgtEl>
                                          <p:spTgt spid="58"/>
                                        </p:tgtEl>
                                      </p:cBhvr>
                                    </p:animEffect>
                                  </p:childTnLst>
                                </p:cTn>
                              </p:par>
                              <p:par>
                                <p:cTn id="44" presetID="10" presetClass="entr" presetSubtype="0" fill="hold" nodeType="withEffect">
                                  <p:stCondLst>
                                    <p:cond delay="0"/>
                                  </p:stCondLst>
                                  <p:childTnLst>
                                    <p:set>
                                      <p:cBhvr>
                                        <p:cTn id="45" dur="1" fill="hold">
                                          <p:stCondLst>
                                            <p:cond delay="0"/>
                                          </p:stCondLst>
                                        </p:cTn>
                                        <p:tgtEl>
                                          <p:spTgt spid="2081"/>
                                        </p:tgtEl>
                                        <p:attrNameLst>
                                          <p:attrName>style.visibility</p:attrName>
                                        </p:attrNameLst>
                                      </p:cBhvr>
                                      <p:to>
                                        <p:strVal val="visible"/>
                                      </p:to>
                                    </p:set>
                                    <p:animEffect transition="in" filter="fade">
                                      <p:cBhvr>
                                        <p:cTn id="46" dur="500"/>
                                        <p:tgtEl>
                                          <p:spTgt spid="2081"/>
                                        </p:tgtEl>
                                      </p:cBhvr>
                                    </p:animEffect>
                                  </p:childTnLst>
                                </p:cTn>
                              </p:par>
                              <p:par>
                                <p:cTn id="47" presetID="26" presetClass="emph" presetSubtype="0" fill="hold" nodeType="withEffect">
                                  <p:stCondLst>
                                    <p:cond delay="0"/>
                                  </p:stCondLst>
                                  <p:childTnLst>
                                    <p:animEffect transition="out" filter="fade">
                                      <p:cBhvr>
                                        <p:cTn id="48" dur="500" tmFilter="0, 0; .2, .5; .8, .5; 1, 0"/>
                                        <p:tgtEl>
                                          <p:spTgt spid="12"/>
                                        </p:tgtEl>
                                      </p:cBhvr>
                                    </p:animEffect>
                                    <p:animScale>
                                      <p:cBhvr>
                                        <p:cTn id="49" dur="250" autoRev="1" fill="hold"/>
                                        <p:tgtEl>
                                          <p:spTgt spid="12"/>
                                        </p:tgtEl>
                                      </p:cBhvr>
                                      <p:by x="105000" y="105000"/>
                                    </p:animScale>
                                  </p:childTnLst>
                                </p:cTn>
                              </p:par>
                              <p:par>
                                <p:cTn id="50" presetID="26" presetClass="emph" presetSubtype="0" fill="hold" nodeType="withEffect">
                                  <p:stCondLst>
                                    <p:cond delay="0"/>
                                  </p:stCondLst>
                                  <p:childTnLst>
                                    <p:animEffect transition="out" filter="fade">
                                      <p:cBhvr>
                                        <p:cTn id="51" dur="500" tmFilter="0, 0; .2, .5; .8, .5; 1, 0"/>
                                        <p:tgtEl>
                                          <p:spTgt spid="49"/>
                                        </p:tgtEl>
                                      </p:cBhvr>
                                    </p:animEffect>
                                    <p:animScale>
                                      <p:cBhvr>
                                        <p:cTn id="52" dur="250" autoRev="1" fill="hold"/>
                                        <p:tgtEl>
                                          <p:spTgt spid="49"/>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1"/>
                                        </p:tgtEl>
                                      </p:cBhvr>
                                    </p:animEffect>
                                    <p:animScale>
                                      <p:cBhvr>
                                        <p:cTn id="57" dur="250" autoRev="1" fill="hold"/>
                                        <p:tgtEl>
                                          <p:spTgt spid="51"/>
                                        </p:tgtEl>
                                      </p:cBhvr>
                                      <p:by x="105000" y="105000"/>
                                    </p:animScale>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27"/>
                                        </p:tgtEl>
                                        <p:attrNameLst>
                                          <p:attrName>style.visibility</p:attrName>
                                        </p:attrNameLst>
                                      </p:cBhvr>
                                      <p:to>
                                        <p:strVal val="visible"/>
                                      </p:to>
                                    </p:set>
                                    <p:animEffect transition="in" filter="fade">
                                      <p:cBhvr>
                                        <p:cTn id="61" dur="500"/>
                                        <p:tgtEl>
                                          <p:spTgt spid="127"/>
                                        </p:tgtEl>
                                      </p:cBhvr>
                                    </p:animEffect>
                                  </p:childTnLst>
                                </p:cTn>
                              </p:par>
                              <p:par>
                                <p:cTn id="62" presetID="10" presetClass="entr" presetSubtype="0" fill="hold" nodeType="withEffect">
                                  <p:stCondLst>
                                    <p:cond delay="0"/>
                                  </p:stCondLst>
                                  <p:childTnLst>
                                    <p:set>
                                      <p:cBhvr>
                                        <p:cTn id="63" dur="1" fill="hold">
                                          <p:stCondLst>
                                            <p:cond delay="0"/>
                                          </p:stCondLst>
                                        </p:cTn>
                                        <p:tgtEl>
                                          <p:spTgt spid="129"/>
                                        </p:tgtEl>
                                        <p:attrNameLst>
                                          <p:attrName>style.visibility</p:attrName>
                                        </p:attrNameLst>
                                      </p:cBhvr>
                                      <p:to>
                                        <p:strVal val="visible"/>
                                      </p:to>
                                    </p:set>
                                    <p:animEffect transition="in" filter="fade">
                                      <p:cBhvr>
                                        <p:cTn id="64" dur="500"/>
                                        <p:tgtEl>
                                          <p:spTgt spid="129"/>
                                        </p:tgtEl>
                                      </p:cBhvr>
                                    </p:animEffect>
                                  </p:childTnLst>
                                </p:cTn>
                              </p:par>
                              <p:par>
                                <p:cTn id="65" presetID="26" presetClass="emph" presetSubtype="0" fill="hold" nodeType="withEffect">
                                  <p:stCondLst>
                                    <p:cond delay="0"/>
                                  </p:stCondLst>
                                  <p:childTnLst>
                                    <p:animEffect transition="out" filter="fade">
                                      <p:cBhvr>
                                        <p:cTn id="66" dur="500" tmFilter="0, 0; .2, .5; .8, .5; 1, 0"/>
                                        <p:tgtEl>
                                          <p:spTgt spid="52"/>
                                        </p:tgtEl>
                                      </p:cBhvr>
                                    </p:animEffect>
                                    <p:animScale>
                                      <p:cBhvr>
                                        <p:cTn id="67" dur="250" autoRev="1" fill="hold"/>
                                        <p:tgtEl>
                                          <p:spTgt spid="52"/>
                                        </p:tgtEl>
                                      </p:cBhvr>
                                      <p:by x="105000" y="105000"/>
                                    </p:animScale>
                                  </p:childTnLst>
                                </p:cTn>
                              </p:par>
                              <p:par>
                                <p:cTn id="68" presetID="26" presetClass="emph" presetSubtype="0" fill="hold" nodeType="withEffect">
                                  <p:stCondLst>
                                    <p:cond delay="0"/>
                                  </p:stCondLst>
                                  <p:childTnLst>
                                    <p:animEffect transition="out" filter="fade">
                                      <p:cBhvr>
                                        <p:cTn id="69" dur="500" tmFilter="0, 0; .2, .5; .8, .5; 1, 0"/>
                                        <p:tgtEl>
                                          <p:spTgt spid="50"/>
                                        </p:tgtEl>
                                      </p:cBhvr>
                                    </p:animEffect>
                                    <p:animScale>
                                      <p:cBhvr>
                                        <p:cTn id="70" dur="250" autoRev="1" fill="hold"/>
                                        <p:tgtEl>
                                          <p:spTgt spid="50"/>
                                        </p:tgtEl>
                                      </p:cBhvr>
                                      <p:by x="105000" y="105000"/>
                                    </p:animScale>
                                  </p:childTnLst>
                                </p:cTn>
                              </p:par>
                            </p:childTnLst>
                          </p:cTn>
                        </p:par>
                      </p:childTnLst>
                    </p:cTn>
                  </p:par>
                  <p:par>
                    <p:cTn id="71" fill="hold">
                      <p:stCondLst>
                        <p:cond delay="indefinite"/>
                      </p:stCondLst>
                      <p:childTnLst>
                        <p:par>
                          <p:cTn id="72" fill="hold">
                            <p:stCondLst>
                              <p:cond delay="0"/>
                            </p:stCondLst>
                            <p:childTnLst>
                              <p:par>
                                <p:cTn id="73" presetID="26" presetClass="emph" presetSubtype="0" fill="hold" nodeType="clickEffect">
                                  <p:stCondLst>
                                    <p:cond delay="0"/>
                                  </p:stCondLst>
                                  <p:childTnLst>
                                    <p:animEffect transition="out" filter="fade">
                                      <p:cBhvr>
                                        <p:cTn id="74" dur="500" tmFilter="0, 0; .2, .5; .8, .5; 1, 0"/>
                                        <p:tgtEl>
                                          <p:spTgt spid="12"/>
                                        </p:tgtEl>
                                      </p:cBhvr>
                                    </p:animEffect>
                                    <p:animScale>
                                      <p:cBhvr>
                                        <p:cTn id="75" dur="250" autoRev="1" fill="hold"/>
                                        <p:tgtEl>
                                          <p:spTgt spid="12"/>
                                        </p:tgtEl>
                                      </p:cBhvr>
                                      <p:by x="105000" y="105000"/>
                                    </p:animScale>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82"/>
                                        </p:tgtEl>
                                        <p:attrNameLst>
                                          <p:attrName>style.visibility</p:attrName>
                                        </p:attrNameLst>
                                      </p:cBhvr>
                                      <p:to>
                                        <p:strVal val="visible"/>
                                      </p:to>
                                    </p:set>
                                    <p:animEffect transition="in" filter="fade">
                                      <p:cBhvr>
                                        <p:cTn id="79" dur="500"/>
                                        <p:tgtEl>
                                          <p:spTgt spid="82"/>
                                        </p:tgtEl>
                                      </p:cBhvr>
                                    </p:animEffect>
                                  </p:childTnLst>
                                </p:cTn>
                              </p:par>
                              <p:par>
                                <p:cTn id="80" presetID="10" presetClass="entr" presetSubtype="0" fill="hold" nodeType="withEffect">
                                  <p:stCondLst>
                                    <p:cond delay="0"/>
                                  </p:stCondLst>
                                  <p:childTnLst>
                                    <p:set>
                                      <p:cBhvr>
                                        <p:cTn id="81" dur="1" fill="hold">
                                          <p:stCondLst>
                                            <p:cond delay="0"/>
                                          </p:stCondLst>
                                        </p:cTn>
                                        <p:tgtEl>
                                          <p:spTgt spid="98"/>
                                        </p:tgtEl>
                                        <p:attrNameLst>
                                          <p:attrName>style.visibility</p:attrName>
                                        </p:attrNameLst>
                                      </p:cBhvr>
                                      <p:to>
                                        <p:strVal val="visible"/>
                                      </p:to>
                                    </p:set>
                                    <p:animEffect transition="in" filter="fade">
                                      <p:cBhvr>
                                        <p:cTn id="82" dur="500"/>
                                        <p:tgtEl>
                                          <p:spTgt spid="98"/>
                                        </p:tgtEl>
                                      </p:cBhvr>
                                    </p:animEffect>
                                  </p:childTnLst>
                                </p:cTn>
                              </p:par>
                              <p:par>
                                <p:cTn id="83" presetID="26" presetClass="emph" presetSubtype="0" fill="hold" nodeType="withEffect">
                                  <p:stCondLst>
                                    <p:cond delay="0"/>
                                  </p:stCondLst>
                                  <p:childTnLst>
                                    <p:animEffect transition="out" filter="fade">
                                      <p:cBhvr>
                                        <p:cTn id="84" dur="500" tmFilter="0, 0; .2, .5; .8, .5; 1, 0"/>
                                        <p:tgtEl>
                                          <p:spTgt spid="49"/>
                                        </p:tgtEl>
                                      </p:cBhvr>
                                    </p:animEffect>
                                    <p:animScale>
                                      <p:cBhvr>
                                        <p:cTn id="85" dur="250" autoRev="1" fill="hold"/>
                                        <p:tgtEl>
                                          <p:spTgt spid="49"/>
                                        </p:tgtEl>
                                      </p:cBhvr>
                                      <p:by x="105000" y="105000"/>
                                    </p:animScale>
                                  </p:childTnLst>
                                </p:cTn>
                              </p:par>
                              <p:par>
                                <p:cTn id="86" presetID="26" presetClass="emph" presetSubtype="0" fill="hold" nodeType="withEffect">
                                  <p:stCondLst>
                                    <p:cond delay="0"/>
                                  </p:stCondLst>
                                  <p:childTnLst>
                                    <p:animEffect transition="out" filter="fade">
                                      <p:cBhvr>
                                        <p:cTn id="87" dur="500" tmFilter="0, 0; .2, .5; .8, .5; 1, 0"/>
                                        <p:tgtEl>
                                          <p:spTgt spid="59"/>
                                        </p:tgtEl>
                                      </p:cBhvr>
                                    </p:animEffect>
                                    <p:animScale>
                                      <p:cBhvr>
                                        <p:cTn id="88" dur="250" autoRev="1" fill="hold"/>
                                        <p:tgtEl>
                                          <p:spTgt spid="59"/>
                                        </p:tgtEl>
                                      </p:cBhvr>
                                      <p:by x="105000" y="105000"/>
                                    </p:animScale>
                                  </p:childTnLst>
                                </p:cTn>
                              </p:par>
                            </p:childTnLst>
                          </p:cTn>
                        </p:par>
                      </p:childTnLst>
                    </p:cTn>
                  </p:par>
                  <p:par>
                    <p:cTn id="89" fill="hold">
                      <p:stCondLst>
                        <p:cond delay="indefinite"/>
                      </p:stCondLst>
                      <p:childTnLst>
                        <p:par>
                          <p:cTn id="90" fill="hold">
                            <p:stCondLst>
                              <p:cond delay="0"/>
                            </p:stCondLst>
                            <p:childTnLst>
                              <p:par>
                                <p:cTn id="91" presetID="26" presetClass="emph" presetSubtype="0" fill="hold" nodeType="clickEffect">
                                  <p:stCondLst>
                                    <p:cond delay="0"/>
                                  </p:stCondLst>
                                  <p:childTnLst>
                                    <p:animEffect transition="out" filter="fade">
                                      <p:cBhvr>
                                        <p:cTn id="92" dur="500" tmFilter="0, 0; .2, .5; .8, .5; 1, 0"/>
                                        <p:tgtEl>
                                          <p:spTgt spid="52"/>
                                        </p:tgtEl>
                                      </p:cBhvr>
                                    </p:animEffect>
                                    <p:animScale>
                                      <p:cBhvr>
                                        <p:cTn id="93" dur="250" autoRev="1" fill="hold"/>
                                        <p:tgtEl>
                                          <p:spTgt spid="52"/>
                                        </p:tgtEl>
                                      </p:cBhvr>
                                      <p:by x="105000" y="105000"/>
                                    </p:animScale>
                                  </p:childTnLst>
                                </p:cTn>
                              </p:par>
                            </p:childTnLst>
                          </p:cTn>
                        </p:par>
                        <p:par>
                          <p:cTn id="94" fill="hold">
                            <p:stCondLst>
                              <p:cond delay="500"/>
                            </p:stCondLst>
                            <p:childTnLst>
                              <p:par>
                                <p:cTn id="95" presetID="10" presetClass="entr" presetSubtype="0" fill="hold" nodeType="afterEffect">
                                  <p:stCondLst>
                                    <p:cond delay="0"/>
                                  </p:stCondLst>
                                  <p:childTnLst>
                                    <p:set>
                                      <p:cBhvr>
                                        <p:cTn id="96" dur="1" fill="hold">
                                          <p:stCondLst>
                                            <p:cond delay="0"/>
                                          </p:stCondLst>
                                        </p:cTn>
                                        <p:tgtEl>
                                          <p:spTgt spid="117"/>
                                        </p:tgtEl>
                                        <p:attrNameLst>
                                          <p:attrName>style.visibility</p:attrName>
                                        </p:attrNameLst>
                                      </p:cBhvr>
                                      <p:to>
                                        <p:strVal val="visible"/>
                                      </p:to>
                                    </p:set>
                                    <p:animEffect transition="in" filter="fade">
                                      <p:cBhvr>
                                        <p:cTn id="97" dur="500"/>
                                        <p:tgtEl>
                                          <p:spTgt spid="117"/>
                                        </p:tgtEl>
                                      </p:cBhvr>
                                    </p:animEffect>
                                  </p:childTnLst>
                                </p:cTn>
                              </p:par>
                              <p:par>
                                <p:cTn id="98" presetID="10" presetClass="entr" presetSubtype="0" fill="hold" nodeType="withEffect">
                                  <p:stCondLst>
                                    <p:cond delay="0"/>
                                  </p:stCondLst>
                                  <p:childTnLst>
                                    <p:set>
                                      <p:cBhvr>
                                        <p:cTn id="99" dur="1" fill="hold">
                                          <p:stCondLst>
                                            <p:cond delay="0"/>
                                          </p:stCondLst>
                                        </p:cTn>
                                        <p:tgtEl>
                                          <p:spTgt spid="114"/>
                                        </p:tgtEl>
                                        <p:attrNameLst>
                                          <p:attrName>style.visibility</p:attrName>
                                        </p:attrNameLst>
                                      </p:cBhvr>
                                      <p:to>
                                        <p:strVal val="visible"/>
                                      </p:to>
                                    </p:set>
                                    <p:animEffect transition="in" filter="fade">
                                      <p:cBhvr>
                                        <p:cTn id="100" dur="500"/>
                                        <p:tgtEl>
                                          <p:spTgt spid="114"/>
                                        </p:tgtEl>
                                      </p:cBhvr>
                                    </p:animEffect>
                                  </p:childTnLst>
                                </p:cTn>
                              </p:par>
                              <p:par>
                                <p:cTn id="101" presetID="26" presetClass="emph" presetSubtype="0" fill="hold" nodeType="withEffect">
                                  <p:stCondLst>
                                    <p:cond delay="0"/>
                                  </p:stCondLst>
                                  <p:childTnLst>
                                    <p:animEffect transition="out" filter="fade">
                                      <p:cBhvr>
                                        <p:cTn id="102" dur="500" tmFilter="0, 0; .2, .5; .8, .5; 1, 0"/>
                                        <p:tgtEl>
                                          <p:spTgt spid="2094"/>
                                        </p:tgtEl>
                                      </p:cBhvr>
                                    </p:animEffect>
                                    <p:animScale>
                                      <p:cBhvr>
                                        <p:cTn id="103" dur="250" autoRev="1" fill="hold"/>
                                        <p:tgtEl>
                                          <p:spTgt spid="2094"/>
                                        </p:tgtEl>
                                      </p:cBhvr>
                                      <p:by x="105000" y="105000"/>
                                    </p:animScale>
                                  </p:childTnLst>
                                </p:cTn>
                              </p:par>
                              <p:par>
                                <p:cTn id="104" presetID="26" presetClass="emph" presetSubtype="0" fill="hold" nodeType="withEffect">
                                  <p:stCondLst>
                                    <p:cond delay="0"/>
                                  </p:stCondLst>
                                  <p:childTnLst>
                                    <p:animEffect transition="out" filter="fade">
                                      <p:cBhvr>
                                        <p:cTn id="105" dur="500" tmFilter="0, 0; .2, .5; .8, .5; 1, 0"/>
                                        <p:tgtEl>
                                          <p:spTgt spid="2095"/>
                                        </p:tgtEl>
                                      </p:cBhvr>
                                    </p:animEffect>
                                    <p:animScale>
                                      <p:cBhvr>
                                        <p:cTn id="106" dur="250" autoRev="1" fill="hold"/>
                                        <p:tgtEl>
                                          <p:spTgt spid="2095"/>
                                        </p:tgtEl>
                                      </p:cBhvr>
                                      <p:by x="105000" y="105000"/>
                                    </p:animScale>
                                  </p:childTnLst>
                                </p:cTn>
                              </p:par>
                            </p:childTnLst>
                          </p:cTn>
                        </p:par>
                      </p:childTnLst>
                    </p:cTn>
                  </p:par>
                  <p:par>
                    <p:cTn id="107" fill="hold">
                      <p:stCondLst>
                        <p:cond delay="indefinite"/>
                      </p:stCondLst>
                      <p:childTnLst>
                        <p:par>
                          <p:cTn id="108" fill="hold">
                            <p:stCondLst>
                              <p:cond delay="0"/>
                            </p:stCondLst>
                            <p:childTnLst>
                              <p:par>
                                <p:cTn id="109" presetID="26" presetClass="emph" presetSubtype="0" fill="hold" nodeType="clickEffect">
                                  <p:stCondLst>
                                    <p:cond delay="0"/>
                                  </p:stCondLst>
                                  <p:childTnLst>
                                    <p:animEffect transition="out" filter="fade">
                                      <p:cBhvr>
                                        <p:cTn id="110" dur="500" tmFilter="0, 0; .2, .5; .8, .5; 1, 0"/>
                                        <p:tgtEl>
                                          <p:spTgt spid="49"/>
                                        </p:tgtEl>
                                      </p:cBhvr>
                                    </p:animEffect>
                                    <p:animScale>
                                      <p:cBhvr>
                                        <p:cTn id="111" dur="250" autoRev="1" fill="hold"/>
                                        <p:tgtEl>
                                          <p:spTgt spid="49"/>
                                        </p:tgtEl>
                                      </p:cBhvr>
                                      <p:by x="105000" y="105000"/>
                                    </p:animScale>
                                  </p:childTnLst>
                                </p:cTn>
                              </p:par>
                            </p:childTnLst>
                          </p:cTn>
                        </p:par>
                        <p:par>
                          <p:cTn id="112" fill="hold">
                            <p:stCondLst>
                              <p:cond delay="500"/>
                            </p:stCondLst>
                            <p:childTnLst>
                              <p:par>
                                <p:cTn id="113" presetID="10" presetClass="entr" presetSubtype="0" fill="hold" nodeType="afterEffect">
                                  <p:stCondLst>
                                    <p:cond delay="0"/>
                                  </p:stCondLst>
                                  <p:childTnLst>
                                    <p:set>
                                      <p:cBhvr>
                                        <p:cTn id="114" dur="1" fill="hold">
                                          <p:stCondLst>
                                            <p:cond delay="0"/>
                                          </p:stCondLst>
                                        </p:cTn>
                                        <p:tgtEl>
                                          <p:spTgt spid="85"/>
                                        </p:tgtEl>
                                        <p:attrNameLst>
                                          <p:attrName>style.visibility</p:attrName>
                                        </p:attrNameLst>
                                      </p:cBhvr>
                                      <p:to>
                                        <p:strVal val="visible"/>
                                      </p:to>
                                    </p:set>
                                    <p:animEffect transition="in" filter="fade">
                                      <p:cBhvr>
                                        <p:cTn id="115" dur="500"/>
                                        <p:tgtEl>
                                          <p:spTgt spid="85"/>
                                        </p:tgtEl>
                                      </p:cBhvr>
                                    </p:animEffect>
                                  </p:childTnLst>
                                </p:cTn>
                              </p:par>
                              <p:par>
                                <p:cTn id="116" presetID="26" presetClass="emph" presetSubtype="0" fill="hold" nodeType="withEffect">
                                  <p:stCondLst>
                                    <p:cond delay="0"/>
                                  </p:stCondLst>
                                  <p:childTnLst>
                                    <p:animEffect transition="out" filter="fade">
                                      <p:cBhvr>
                                        <p:cTn id="117" dur="500" tmFilter="0, 0; .2, .5; .8, .5; 1, 0"/>
                                        <p:tgtEl>
                                          <p:spTgt spid="2094"/>
                                        </p:tgtEl>
                                      </p:cBhvr>
                                    </p:animEffect>
                                    <p:animScale>
                                      <p:cBhvr>
                                        <p:cTn id="118" dur="250" autoRev="1" fill="hold"/>
                                        <p:tgtEl>
                                          <p:spTgt spid="2094"/>
                                        </p:tgtEl>
                                      </p:cBhvr>
                                      <p:by x="105000" y="105000"/>
                                    </p:animScale>
                                  </p:childTnLst>
                                </p:cTn>
                              </p:par>
                            </p:childTnLst>
                          </p:cTn>
                        </p:par>
                      </p:childTnLst>
                    </p:cTn>
                  </p:par>
                  <p:par>
                    <p:cTn id="119" fill="hold">
                      <p:stCondLst>
                        <p:cond delay="indefinite"/>
                      </p:stCondLst>
                      <p:childTnLst>
                        <p:par>
                          <p:cTn id="120" fill="hold">
                            <p:stCondLst>
                              <p:cond delay="0"/>
                            </p:stCondLst>
                            <p:childTnLst>
                              <p:par>
                                <p:cTn id="121" presetID="26" presetClass="emph" presetSubtype="0" fill="hold" nodeType="clickEffect">
                                  <p:stCondLst>
                                    <p:cond delay="0"/>
                                  </p:stCondLst>
                                  <p:childTnLst>
                                    <p:animEffect transition="out" filter="fade">
                                      <p:cBhvr>
                                        <p:cTn id="122" dur="500" tmFilter="0, 0; .2, .5; .8, .5; 1, 0"/>
                                        <p:tgtEl>
                                          <p:spTgt spid="50"/>
                                        </p:tgtEl>
                                      </p:cBhvr>
                                    </p:animEffect>
                                    <p:animScale>
                                      <p:cBhvr>
                                        <p:cTn id="123" dur="250" autoRev="1" fill="hold"/>
                                        <p:tgtEl>
                                          <p:spTgt spid="50"/>
                                        </p:tgtEl>
                                      </p:cBhvr>
                                      <p:by x="105000" y="105000"/>
                                    </p:animScale>
                                  </p:childTnLst>
                                </p:cTn>
                              </p:par>
                            </p:childTnLst>
                          </p:cTn>
                        </p:par>
                        <p:par>
                          <p:cTn id="124" fill="hold">
                            <p:stCondLst>
                              <p:cond delay="500"/>
                            </p:stCondLst>
                            <p:childTnLst>
                              <p:par>
                                <p:cTn id="125" presetID="10" presetClass="entr" presetSubtype="0" fill="hold" nodeType="afterEffect">
                                  <p:stCondLst>
                                    <p:cond delay="0"/>
                                  </p:stCondLst>
                                  <p:childTnLst>
                                    <p:set>
                                      <p:cBhvr>
                                        <p:cTn id="126" dur="1" fill="hold">
                                          <p:stCondLst>
                                            <p:cond delay="0"/>
                                          </p:stCondLst>
                                        </p:cTn>
                                        <p:tgtEl>
                                          <p:spTgt spid="108"/>
                                        </p:tgtEl>
                                        <p:attrNameLst>
                                          <p:attrName>style.visibility</p:attrName>
                                        </p:attrNameLst>
                                      </p:cBhvr>
                                      <p:to>
                                        <p:strVal val="visible"/>
                                      </p:to>
                                    </p:set>
                                    <p:animEffect transition="in" filter="fade">
                                      <p:cBhvr>
                                        <p:cTn id="127" dur="500"/>
                                        <p:tgtEl>
                                          <p:spTgt spid="108"/>
                                        </p:tgtEl>
                                      </p:cBhvr>
                                    </p:animEffect>
                                  </p:childTnLst>
                                </p:cTn>
                              </p:par>
                              <p:par>
                                <p:cTn id="128" presetID="10" presetClass="entr" presetSubtype="0" fill="hold" nodeType="withEffect">
                                  <p:stCondLst>
                                    <p:cond delay="0"/>
                                  </p:stCondLst>
                                  <p:childTnLst>
                                    <p:set>
                                      <p:cBhvr>
                                        <p:cTn id="129" dur="1" fill="hold">
                                          <p:stCondLst>
                                            <p:cond delay="0"/>
                                          </p:stCondLst>
                                        </p:cTn>
                                        <p:tgtEl>
                                          <p:spTgt spid="122"/>
                                        </p:tgtEl>
                                        <p:attrNameLst>
                                          <p:attrName>style.visibility</p:attrName>
                                        </p:attrNameLst>
                                      </p:cBhvr>
                                      <p:to>
                                        <p:strVal val="visible"/>
                                      </p:to>
                                    </p:set>
                                    <p:animEffect transition="in" filter="fade">
                                      <p:cBhvr>
                                        <p:cTn id="130" dur="500"/>
                                        <p:tgtEl>
                                          <p:spTgt spid="122"/>
                                        </p:tgtEl>
                                      </p:cBhvr>
                                    </p:animEffect>
                                  </p:childTnLst>
                                </p:cTn>
                              </p:par>
                              <p:par>
                                <p:cTn id="131" presetID="26" presetClass="emph" presetSubtype="0" fill="hold" nodeType="withEffect">
                                  <p:stCondLst>
                                    <p:cond delay="0"/>
                                  </p:stCondLst>
                                  <p:childTnLst>
                                    <p:animEffect transition="out" filter="fade">
                                      <p:cBhvr>
                                        <p:cTn id="132" dur="500" tmFilter="0, 0; .2, .5; .8, .5; 1, 0"/>
                                        <p:tgtEl>
                                          <p:spTgt spid="2094"/>
                                        </p:tgtEl>
                                      </p:cBhvr>
                                    </p:animEffect>
                                    <p:animScale>
                                      <p:cBhvr>
                                        <p:cTn id="133" dur="250" autoRev="1" fill="hold"/>
                                        <p:tgtEl>
                                          <p:spTgt spid="2094"/>
                                        </p:tgtEl>
                                      </p:cBhvr>
                                      <p:by x="105000" y="105000"/>
                                    </p:animScale>
                                  </p:childTnLst>
                                </p:cTn>
                              </p:par>
                              <p:par>
                                <p:cTn id="134" presetID="26" presetClass="emph" presetSubtype="0" fill="hold" nodeType="withEffect">
                                  <p:stCondLst>
                                    <p:cond delay="0"/>
                                  </p:stCondLst>
                                  <p:childTnLst>
                                    <p:animEffect transition="out" filter="fade">
                                      <p:cBhvr>
                                        <p:cTn id="135" dur="500" tmFilter="0, 0; .2, .5; .8, .5; 1, 0"/>
                                        <p:tgtEl>
                                          <p:spTgt spid="2095"/>
                                        </p:tgtEl>
                                      </p:cBhvr>
                                    </p:animEffect>
                                    <p:animScale>
                                      <p:cBhvr>
                                        <p:cTn id="136" dur="250" autoRev="1" fill="hold"/>
                                        <p:tgtEl>
                                          <p:spTgt spid="2095"/>
                                        </p:tgtEl>
                                      </p:cBhvr>
                                      <p:by x="105000" y="105000"/>
                                    </p:animScale>
                                  </p:childTnLst>
                                </p:cTn>
                              </p:par>
                            </p:childTnLst>
                          </p:cTn>
                        </p:par>
                      </p:childTnLst>
                    </p:cTn>
                  </p:par>
                  <p:par>
                    <p:cTn id="137" fill="hold">
                      <p:stCondLst>
                        <p:cond delay="indefinite"/>
                      </p:stCondLst>
                      <p:childTnLst>
                        <p:par>
                          <p:cTn id="138" fill="hold">
                            <p:stCondLst>
                              <p:cond delay="0"/>
                            </p:stCondLst>
                            <p:childTnLst>
                              <p:par>
                                <p:cTn id="139" presetID="26" presetClass="emph" presetSubtype="0" fill="hold" nodeType="clickEffect">
                                  <p:stCondLst>
                                    <p:cond delay="0"/>
                                  </p:stCondLst>
                                  <p:childTnLst>
                                    <p:animEffect transition="out" filter="fade">
                                      <p:cBhvr>
                                        <p:cTn id="140" dur="500" tmFilter="0, 0; .2, .5; .8, .5; 1, 0"/>
                                        <p:tgtEl>
                                          <p:spTgt spid="59"/>
                                        </p:tgtEl>
                                      </p:cBhvr>
                                    </p:animEffect>
                                    <p:animScale>
                                      <p:cBhvr>
                                        <p:cTn id="141" dur="250" autoRev="1" fill="hold"/>
                                        <p:tgtEl>
                                          <p:spTgt spid="59"/>
                                        </p:tgtEl>
                                      </p:cBhvr>
                                      <p:by x="105000" y="105000"/>
                                    </p:animScale>
                                  </p:childTnLst>
                                </p:cTn>
                              </p:par>
                            </p:childTnLst>
                          </p:cTn>
                        </p:par>
                        <p:par>
                          <p:cTn id="142" fill="hold">
                            <p:stCondLst>
                              <p:cond delay="500"/>
                            </p:stCondLst>
                            <p:childTnLst>
                              <p:par>
                                <p:cTn id="143" presetID="10" presetClass="entr" presetSubtype="0" fill="hold" nodeType="afterEffect">
                                  <p:stCondLst>
                                    <p:cond delay="0"/>
                                  </p:stCondLst>
                                  <p:childTnLst>
                                    <p:set>
                                      <p:cBhvr>
                                        <p:cTn id="144" dur="1" fill="hold">
                                          <p:stCondLst>
                                            <p:cond delay="0"/>
                                          </p:stCondLst>
                                        </p:cTn>
                                        <p:tgtEl>
                                          <p:spTgt spid="101"/>
                                        </p:tgtEl>
                                        <p:attrNameLst>
                                          <p:attrName>style.visibility</p:attrName>
                                        </p:attrNameLst>
                                      </p:cBhvr>
                                      <p:to>
                                        <p:strVal val="visible"/>
                                      </p:to>
                                    </p:set>
                                    <p:animEffect transition="in" filter="fade">
                                      <p:cBhvr>
                                        <p:cTn id="145" dur="500"/>
                                        <p:tgtEl>
                                          <p:spTgt spid="101"/>
                                        </p:tgtEl>
                                      </p:cBhvr>
                                    </p:animEffect>
                                  </p:childTnLst>
                                </p:cTn>
                              </p:par>
                              <p:par>
                                <p:cTn id="146" presetID="10" presetClass="entr" presetSubtype="0" fill="hold" nodeType="withEffect">
                                  <p:stCondLst>
                                    <p:cond delay="0"/>
                                  </p:stCondLst>
                                  <p:childTnLst>
                                    <p:set>
                                      <p:cBhvr>
                                        <p:cTn id="147" dur="1" fill="hold">
                                          <p:stCondLst>
                                            <p:cond delay="0"/>
                                          </p:stCondLst>
                                        </p:cTn>
                                        <p:tgtEl>
                                          <p:spTgt spid="104"/>
                                        </p:tgtEl>
                                        <p:attrNameLst>
                                          <p:attrName>style.visibility</p:attrName>
                                        </p:attrNameLst>
                                      </p:cBhvr>
                                      <p:to>
                                        <p:strVal val="visible"/>
                                      </p:to>
                                    </p:set>
                                    <p:animEffect transition="in" filter="fade">
                                      <p:cBhvr>
                                        <p:cTn id="148" dur="500"/>
                                        <p:tgtEl>
                                          <p:spTgt spid="104"/>
                                        </p:tgtEl>
                                      </p:cBhvr>
                                    </p:animEffect>
                                  </p:childTnLst>
                                </p:cTn>
                              </p:par>
                              <p:par>
                                <p:cTn id="149" presetID="26" presetClass="emph" presetSubtype="0" fill="hold" nodeType="withEffect">
                                  <p:stCondLst>
                                    <p:cond delay="0"/>
                                  </p:stCondLst>
                                  <p:childTnLst>
                                    <p:animEffect transition="out" filter="fade">
                                      <p:cBhvr>
                                        <p:cTn id="150" dur="500" tmFilter="0, 0; .2, .5; .8, .5; 1, 0"/>
                                        <p:tgtEl>
                                          <p:spTgt spid="2094"/>
                                        </p:tgtEl>
                                      </p:cBhvr>
                                    </p:animEffect>
                                    <p:animScale>
                                      <p:cBhvr>
                                        <p:cTn id="151" dur="250" autoRev="1" fill="hold"/>
                                        <p:tgtEl>
                                          <p:spTgt spid="2094"/>
                                        </p:tgtEl>
                                      </p:cBhvr>
                                      <p:by x="105000" y="105000"/>
                                    </p:animScale>
                                  </p:childTnLst>
                                </p:cTn>
                              </p:par>
                              <p:par>
                                <p:cTn id="152" presetID="26" presetClass="emph" presetSubtype="0" fill="hold" nodeType="withEffect">
                                  <p:stCondLst>
                                    <p:cond delay="0"/>
                                  </p:stCondLst>
                                  <p:childTnLst>
                                    <p:animEffect transition="out" filter="fade">
                                      <p:cBhvr>
                                        <p:cTn id="153" dur="500" tmFilter="0, 0; .2, .5; .8, .5; 1, 0"/>
                                        <p:tgtEl>
                                          <p:spTgt spid="2095"/>
                                        </p:tgtEl>
                                      </p:cBhvr>
                                    </p:animEffect>
                                    <p:animScale>
                                      <p:cBhvr>
                                        <p:cTn id="154" dur="250" autoRev="1" fill="hold"/>
                                        <p:tgtEl>
                                          <p:spTgt spid="209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755139D-441A-4F80-B8CD-7E209A386F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4013" y="3305701"/>
            <a:ext cx="7139035" cy="2316681"/>
          </a:xfrm>
          <a:prstGeom prst="rect">
            <a:avLst/>
          </a:prstGeom>
        </p:spPr>
      </p:pic>
      <p:pic>
        <p:nvPicPr>
          <p:cNvPr id="9" name="Picture 8">
            <a:extLst>
              <a:ext uri="{FF2B5EF4-FFF2-40B4-BE49-F238E27FC236}">
                <a16:creationId xmlns:a16="http://schemas.microsoft.com/office/drawing/2014/main" id="{60C56361-DDAA-4748-B7A9-B8BC745B4AD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3070" y="3615561"/>
            <a:ext cx="7730398" cy="2810500"/>
          </a:xfrm>
          <a:prstGeom prst="rect">
            <a:avLst/>
          </a:prstGeom>
        </p:spPr>
      </p:pic>
      <p:sp>
        <p:nvSpPr>
          <p:cNvPr id="2" name="Title 1"/>
          <p:cNvSpPr>
            <a:spLocks noGrp="1"/>
          </p:cNvSpPr>
          <p:nvPr>
            <p:ph type="title"/>
          </p:nvPr>
        </p:nvSpPr>
        <p:spPr>
          <a:xfrm>
            <a:off x="1163002" y="286603"/>
            <a:ext cx="10058400" cy="1450757"/>
          </a:xfrm>
        </p:spPr>
        <p:txBody>
          <a:bodyPr/>
          <a:lstStyle/>
          <a:p>
            <a:r>
              <a:rPr lang="en-CA" b="1" dirty="0">
                <a:solidFill>
                  <a:srgbClr val="1B5337"/>
                </a:solidFill>
                <a:latin typeface="Aleo" panose="020F0502020204030203" pitchFamily="34" charset="0"/>
              </a:rPr>
              <a:t>Transfer of Energy &amp; Nutrients</a:t>
            </a:r>
            <a:endParaRPr lang="en-CA" dirty="0">
              <a:solidFill>
                <a:srgbClr val="1B5337"/>
              </a:solidFill>
            </a:endParaRPr>
          </a:p>
        </p:txBody>
      </p:sp>
      <p:sp>
        <p:nvSpPr>
          <p:cNvPr id="4" name="TextBox 3"/>
          <p:cNvSpPr txBox="1"/>
          <p:nvPr/>
        </p:nvSpPr>
        <p:spPr>
          <a:xfrm>
            <a:off x="1253345" y="1843717"/>
            <a:ext cx="10605046" cy="830997"/>
          </a:xfrm>
          <a:prstGeom prst="rect">
            <a:avLst/>
          </a:prstGeom>
          <a:noFill/>
        </p:spPr>
        <p:txBody>
          <a:bodyPr wrap="square" rtlCol="0">
            <a:spAutoFit/>
          </a:bodyPr>
          <a:lstStyle/>
          <a:p>
            <a:r>
              <a:rPr lang="en-CA" sz="2400" dirty="0">
                <a:solidFill>
                  <a:schemeClr val="accent1">
                    <a:lumMod val="50000"/>
                  </a:schemeClr>
                </a:solidFill>
              </a:rPr>
              <a:t>Energy and nutrients don’t always move in a straight line - </a:t>
            </a:r>
            <a:r>
              <a:rPr lang="en-CA" sz="2400" b="1" dirty="0">
                <a:solidFill>
                  <a:schemeClr val="accent1">
                    <a:lumMod val="50000"/>
                  </a:schemeClr>
                </a:solidFill>
              </a:rPr>
              <a:t>scavengers</a:t>
            </a:r>
            <a:r>
              <a:rPr lang="en-CA" sz="2400" dirty="0">
                <a:solidFill>
                  <a:schemeClr val="accent1">
                    <a:lumMod val="50000"/>
                  </a:schemeClr>
                </a:solidFill>
              </a:rPr>
              <a:t> and </a:t>
            </a:r>
            <a:r>
              <a:rPr lang="en-CA" sz="2400" b="1" dirty="0">
                <a:solidFill>
                  <a:schemeClr val="accent1">
                    <a:lumMod val="50000"/>
                  </a:schemeClr>
                </a:solidFill>
              </a:rPr>
              <a:t>decomposers </a:t>
            </a:r>
            <a:r>
              <a:rPr lang="en-CA" sz="2400" dirty="0">
                <a:solidFill>
                  <a:schemeClr val="accent1">
                    <a:lumMod val="50000"/>
                  </a:schemeClr>
                </a:solidFill>
              </a:rPr>
              <a:t>consume dead plants and animals, and their scat (poop!).</a:t>
            </a:r>
          </a:p>
        </p:txBody>
      </p:sp>
      <p:sp>
        <p:nvSpPr>
          <p:cNvPr id="48" name="Text Box 38"/>
          <p:cNvSpPr txBox="1">
            <a:spLocks noChangeArrowheads="1"/>
          </p:cNvSpPr>
          <p:nvPr/>
        </p:nvSpPr>
        <p:spPr bwMode="auto">
          <a:xfrm>
            <a:off x="-7057" y="6392844"/>
            <a:ext cx="10706570" cy="2304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kumimoji="0" lang="en-CA" altLang="en-US" sz="500" b="0" i="1" u="none" strike="noStrike" cap="none" normalizeH="0" baseline="0" dirty="0">
                <a:ln>
                  <a:noFill/>
                </a:ln>
                <a:solidFill>
                  <a:srgbClr val="808080"/>
                </a:solidFill>
                <a:effectLst/>
                <a:latin typeface="Calibri" panose="020F0502020204030204" pitchFamily="34" charset="0"/>
              </a:rPr>
              <a:t> Muskrat image from naturalunseenhazards.wordpress.com. Coyote image from yedraw.com. Pond snail image from memrise.com. Cottontail image from kidssearch.com. Canada goose image from pngimg.com. Snowy owl image from birdwatchersgeneralstore.com.  Mallard image from hbw.com. Grass image from supagro.fr. </a:t>
            </a:r>
            <a:r>
              <a:rPr lang="en-US" altLang="en-US" sz="500" i="1" dirty="0">
                <a:solidFill>
                  <a:srgbClr val="808080"/>
                </a:solidFill>
                <a:latin typeface="Calibri" panose="020F0502020204030204" pitchFamily="34" charset="0"/>
              </a:rPr>
              <a:t>Cattail image from clipground.com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6" name="TextBox 85">
            <a:extLst>
              <a:ext uri="{FF2B5EF4-FFF2-40B4-BE49-F238E27FC236}">
                <a16:creationId xmlns:a16="http://schemas.microsoft.com/office/drawing/2014/main" id="{84ECBCE0-C802-4355-B412-11198EC7AF87}"/>
              </a:ext>
            </a:extLst>
          </p:cNvPr>
          <p:cNvSpPr txBox="1"/>
          <p:nvPr/>
        </p:nvSpPr>
        <p:spPr>
          <a:xfrm>
            <a:off x="9183106" y="4464042"/>
            <a:ext cx="3008893" cy="1815882"/>
          </a:xfrm>
          <a:prstGeom prst="rect">
            <a:avLst/>
          </a:prstGeom>
          <a:noFill/>
        </p:spPr>
        <p:txBody>
          <a:bodyPr wrap="square" rtlCol="0">
            <a:spAutoFit/>
          </a:bodyPr>
          <a:lstStyle/>
          <a:p>
            <a:r>
              <a:rPr lang="en-CA" sz="1600" dirty="0">
                <a:solidFill>
                  <a:schemeClr val="accent1">
                    <a:lumMod val="50000"/>
                  </a:schemeClr>
                </a:solidFill>
              </a:rPr>
              <a:t>A </a:t>
            </a:r>
            <a:r>
              <a:rPr lang="en-CA" sz="1600" b="1" dirty="0">
                <a:solidFill>
                  <a:schemeClr val="accent1">
                    <a:lumMod val="50000"/>
                  </a:schemeClr>
                </a:solidFill>
              </a:rPr>
              <a:t>scavenger</a:t>
            </a:r>
            <a:r>
              <a:rPr lang="en-CA" sz="1600" dirty="0">
                <a:solidFill>
                  <a:schemeClr val="accent1">
                    <a:lumMod val="50000"/>
                  </a:schemeClr>
                </a:solidFill>
              </a:rPr>
              <a:t> eats organisms they did not kill themselves.</a:t>
            </a:r>
          </a:p>
          <a:p>
            <a:endParaRPr lang="en-CA" sz="1600" dirty="0">
              <a:solidFill>
                <a:schemeClr val="accent1">
                  <a:lumMod val="50000"/>
                </a:schemeClr>
              </a:solidFill>
            </a:endParaRPr>
          </a:p>
          <a:p>
            <a:r>
              <a:rPr lang="en-CA" sz="1600" dirty="0">
                <a:solidFill>
                  <a:schemeClr val="accent1">
                    <a:lumMod val="50000"/>
                  </a:schemeClr>
                </a:solidFill>
              </a:rPr>
              <a:t>A </a:t>
            </a:r>
            <a:r>
              <a:rPr lang="en-CA" sz="1600" b="1" dirty="0">
                <a:solidFill>
                  <a:schemeClr val="accent1">
                    <a:lumMod val="50000"/>
                  </a:schemeClr>
                </a:solidFill>
              </a:rPr>
              <a:t>decomposer</a:t>
            </a:r>
            <a:r>
              <a:rPr lang="en-CA" sz="1600" dirty="0">
                <a:solidFill>
                  <a:schemeClr val="accent1">
                    <a:lumMod val="50000"/>
                  </a:schemeClr>
                </a:solidFill>
              </a:rPr>
              <a:t> breaks down organic matter into simple nutrients that can be used again by other living things.</a:t>
            </a:r>
            <a:endParaRPr lang="en-CA" sz="2400" dirty="0">
              <a:solidFill>
                <a:schemeClr val="accent1">
                  <a:lumMod val="50000"/>
                </a:schemeClr>
              </a:solidFill>
            </a:endParaRPr>
          </a:p>
        </p:txBody>
      </p:sp>
      <p:pic>
        <p:nvPicPr>
          <p:cNvPr id="16" name="Picture 15">
            <a:extLst>
              <a:ext uri="{FF2B5EF4-FFF2-40B4-BE49-F238E27FC236}">
                <a16:creationId xmlns:a16="http://schemas.microsoft.com/office/drawing/2014/main" id="{35C1F6C8-6FFE-4CF6-AEF2-268711C19B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09351" y="2817978"/>
            <a:ext cx="1865538" cy="1646063"/>
          </a:xfrm>
          <a:prstGeom prst="rect">
            <a:avLst/>
          </a:prstGeom>
        </p:spPr>
      </p:pic>
    </p:spTree>
    <p:extLst>
      <p:ext uri="{BB962C8B-B14F-4D97-AF65-F5344CB8AC3E}">
        <p14:creationId xmlns:p14="http://schemas.microsoft.com/office/powerpoint/2010/main" val="283250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6">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002" y="286603"/>
            <a:ext cx="10058400" cy="1450757"/>
          </a:xfrm>
        </p:spPr>
        <p:txBody>
          <a:bodyPr/>
          <a:lstStyle/>
          <a:p>
            <a:r>
              <a:rPr lang="en-CA" b="1" dirty="0">
                <a:solidFill>
                  <a:srgbClr val="1B5337"/>
                </a:solidFill>
                <a:latin typeface="Aleo" panose="020F0502020204030203" pitchFamily="34" charset="0"/>
              </a:rPr>
              <a:t>Transfer of Energy &amp; Nutrients</a:t>
            </a:r>
            <a:endParaRPr lang="en-CA" dirty="0">
              <a:solidFill>
                <a:srgbClr val="1B5337"/>
              </a:solidFill>
            </a:endParaRPr>
          </a:p>
        </p:txBody>
      </p:sp>
      <p:sp>
        <p:nvSpPr>
          <p:cNvPr id="4" name="TextBox 3"/>
          <p:cNvSpPr txBox="1"/>
          <p:nvPr/>
        </p:nvSpPr>
        <p:spPr>
          <a:xfrm>
            <a:off x="1252576" y="1811178"/>
            <a:ext cx="10605046" cy="830997"/>
          </a:xfrm>
          <a:prstGeom prst="rect">
            <a:avLst/>
          </a:prstGeom>
          <a:noFill/>
        </p:spPr>
        <p:txBody>
          <a:bodyPr wrap="square" rtlCol="0">
            <a:spAutoFit/>
          </a:bodyPr>
          <a:lstStyle/>
          <a:p>
            <a:r>
              <a:rPr lang="en-CA" sz="2400" dirty="0">
                <a:solidFill>
                  <a:schemeClr val="accent1">
                    <a:lumMod val="50000"/>
                  </a:schemeClr>
                </a:solidFill>
              </a:rPr>
              <a:t>Both scavengers and decomposers cycle organic matter through the ecosystem by returning nutrients to the soil, and by being eaten themselves!  </a:t>
            </a:r>
          </a:p>
        </p:txBody>
      </p:sp>
      <p:pic>
        <p:nvPicPr>
          <p:cNvPr id="7" name="Picture 6">
            <a:extLst>
              <a:ext uri="{FF2B5EF4-FFF2-40B4-BE49-F238E27FC236}">
                <a16:creationId xmlns:a16="http://schemas.microsoft.com/office/drawing/2014/main" id="{A93D4F69-A7C4-4FDF-935E-42199DC05F6C}"/>
              </a:ext>
            </a:extLst>
          </p:cNvPr>
          <p:cNvPicPr>
            <a:picLocks noChangeAspect="1"/>
          </p:cNvPicPr>
          <p:nvPr/>
        </p:nvPicPr>
        <p:blipFill>
          <a:blip r:embed="rId3"/>
          <a:stretch>
            <a:fillRect/>
          </a:stretch>
        </p:blipFill>
        <p:spPr>
          <a:xfrm>
            <a:off x="474301" y="2813346"/>
            <a:ext cx="9803218" cy="3609145"/>
          </a:xfrm>
          <a:prstGeom prst="rect">
            <a:avLst/>
          </a:prstGeom>
        </p:spPr>
      </p:pic>
      <p:sp>
        <p:nvSpPr>
          <p:cNvPr id="8" name="Text Box 38">
            <a:extLst>
              <a:ext uri="{FF2B5EF4-FFF2-40B4-BE49-F238E27FC236}">
                <a16:creationId xmlns:a16="http://schemas.microsoft.com/office/drawing/2014/main" id="{F4261A72-60C0-42C0-B73D-83EE65D12ABA}"/>
              </a:ext>
            </a:extLst>
          </p:cNvPr>
          <p:cNvSpPr txBox="1">
            <a:spLocks noChangeArrowheads="1"/>
          </p:cNvSpPr>
          <p:nvPr/>
        </p:nvSpPr>
        <p:spPr bwMode="auto">
          <a:xfrm>
            <a:off x="-7057" y="6392844"/>
            <a:ext cx="10706570" cy="23040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kumimoji="0" lang="en-CA" altLang="en-US" sz="500" b="0" i="1" u="none" strike="noStrike" cap="none" normalizeH="0" baseline="0" dirty="0">
                <a:ln>
                  <a:noFill/>
                </a:ln>
                <a:solidFill>
                  <a:srgbClr val="808080"/>
                </a:solidFill>
                <a:effectLst/>
                <a:latin typeface="Calibri" panose="020F0502020204030204" pitchFamily="34" charset="0"/>
              </a:rPr>
              <a:t> Muskrat image from naturalunseenhazards.wordpress.com. Coyote image from yedraw.com. Pond snail image from memrise.com. Cottontail image from kidssearch.com. Canada goose image from pngimg.com. Snowy owl image from birdwatchersgeneralstore.com.  Mallard image from hbw.com. Grass image from supagro.fr. </a:t>
            </a:r>
            <a:r>
              <a:rPr lang="en-US" altLang="en-US" sz="500" i="1" dirty="0">
                <a:solidFill>
                  <a:srgbClr val="808080"/>
                </a:solidFill>
                <a:latin typeface="Calibri" panose="020F0502020204030204" pitchFamily="34" charset="0"/>
              </a:rPr>
              <a:t>Cattail image from clipground.com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FDCCAD3F-A31A-4527-8267-72E38AF619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6380" y="2612589"/>
            <a:ext cx="10303133" cy="3468925"/>
          </a:xfrm>
          <a:prstGeom prst="rect">
            <a:avLst/>
          </a:prstGeom>
        </p:spPr>
      </p:pic>
    </p:spTree>
    <p:extLst>
      <p:ext uri="{BB962C8B-B14F-4D97-AF65-F5344CB8AC3E}">
        <p14:creationId xmlns:p14="http://schemas.microsoft.com/office/powerpoint/2010/main" val="134166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002" y="286603"/>
            <a:ext cx="10058400" cy="1450757"/>
          </a:xfrm>
        </p:spPr>
        <p:txBody>
          <a:bodyPr/>
          <a:lstStyle/>
          <a:p>
            <a:r>
              <a:rPr lang="en-CA" b="1" dirty="0">
                <a:solidFill>
                  <a:srgbClr val="1B5337"/>
                </a:solidFill>
                <a:latin typeface="Aleo" panose="020F0502020204030203" pitchFamily="34" charset="0"/>
              </a:rPr>
              <a:t>Scavengers &amp; Decomposers</a:t>
            </a:r>
            <a:endParaRPr lang="en-CA" dirty="0">
              <a:solidFill>
                <a:srgbClr val="1B5337"/>
              </a:solidFill>
            </a:endParaRPr>
          </a:p>
        </p:txBody>
      </p:sp>
      <p:sp>
        <p:nvSpPr>
          <p:cNvPr id="4" name="TextBox 3"/>
          <p:cNvSpPr txBox="1"/>
          <p:nvPr/>
        </p:nvSpPr>
        <p:spPr>
          <a:xfrm>
            <a:off x="1163002" y="1781592"/>
            <a:ext cx="10605046" cy="1569660"/>
          </a:xfrm>
          <a:prstGeom prst="rect">
            <a:avLst/>
          </a:prstGeom>
          <a:noFill/>
        </p:spPr>
        <p:txBody>
          <a:bodyPr wrap="square" rtlCol="0">
            <a:spAutoFit/>
          </a:bodyPr>
          <a:lstStyle/>
          <a:p>
            <a:r>
              <a:rPr lang="en-CA" sz="2400" dirty="0">
                <a:solidFill>
                  <a:schemeClr val="accent1">
                    <a:lumMod val="50000"/>
                  </a:schemeClr>
                </a:solidFill>
              </a:rPr>
              <a:t>Both scavengers and decomposers play an important role in ecosystems. Imagine a world without them – it would be filled with dead organisms and their waste! Without their recycling abilities no nutrients would be returned to the soils, and soon the ecosystems’ food webs would break down.</a:t>
            </a:r>
          </a:p>
        </p:txBody>
      </p:sp>
      <p:pic>
        <p:nvPicPr>
          <p:cNvPr id="14" name="Picture 13">
            <a:extLst>
              <a:ext uri="{FF2B5EF4-FFF2-40B4-BE49-F238E27FC236}">
                <a16:creationId xmlns:a16="http://schemas.microsoft.com/office/drawing/2014/main" id="{FEAB2AE7-7372-4D7E-A301-8E69DA6CDF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7181" y="4393757"/>
            <a:ext cx="4250114" cy="2374292"/>
          </a:xfrm>
          <a:prstGeom prst="rect">
            <a:avLst/>
          </a:prstGeom>
        </p:spPr>
      </p:pic>
      <p:pic>
        <p:nvPicPr>
          <p:cNvPr id="15" name="Picture 14">
            <a:extLst>
              <a:ext uri="{FF2B5EF4-FFF2-40B4-BE49-F238E27FC236}">
                <a16:creationId xmlns:a16="http://schemas.microsoft.com/office/drawing/2014/main" id="{4523777D-541C-4FD5-8785-B1C63B2EE1C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55289" y="4997025"/>
            <a:ext cx="4621169" cy="1975275"/>
          </a:xfrm>
          <a:prstGeom prst="rect">
            <a:avLst/>
          </a:prstGeom>
        </p:spPr>
      </p:pic>
      <p:pic>
        <p:nvPicPr>
          <p:cNvPr id="17" name="Picture 16">
            <a:extLst>
              <a:ext uri="{FF2B5EF4-FFF2-40B4-BE49-F238E27FC236}">
                <a16:creationId xmlns:a16="http://schemas.microsoft.com/office/drawing/2014/main" id="{BF90BA0B-668B-432A-94CA-0B2EE8825E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40725" y="4004825"/>
            <a:ext cx="4877223" cy="2853175"/>
          </a:xfrm>
          <a:prstGeom prst="rect">
            <a:avLst/>
          </a:prstGeom>
        </p:spPr>
      </p:pic>
      <p:pic>
        <p:nvPicPr>
          <p:cNvPr id="18" name="Picture 17">
            <a:extLst>
              <a:ext uri="{FF2B5EF4-FFF2-40B4-BE49-F238E27FC236}">
                <a16:creationId xmlns:a16="http://schemas.microsoft.com/office/drawing/2014/main" id="{3E5ED70D-5393-4F3D-87BA-6B958CC4AB5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457530" y="3526632"/>
            <a:ext cx="4877223" cy="3389670"/>
          </a:xfrm>
          <a:prstGeom prst="rect">
            <a:avLst/>
          </a:prstGeom>
        </p:spPr>
      </p:pic>
      <p:sp>
        <p:nvSpPr>
          <p:cNvPr id="3" name="Rectangle 2">
            <a:extLst>
              <a:ext uri="{FF2B5EF4-FFF2-40B4-BE49-F238E27FC236}">
                <a16:creationId xmlns:a16="http://schemas.microsoft.com/office/drawing/2014/main" id="{DBB35D0F-E342-471B-9486-F487F104A6A0}"/>
              </a:ext>
            </a:extLst>
          </p:cNvPr>
          <p:cNvSpPr/>
          <p:nvPr/>
        </p:nvSpPr>
        <p:spPr>
          <a:xfrm>
            <a:off x="-35485" y="6357429"/>
            <a:ext cx="6590266" cy="200055"/>
          </a:xfrm>
          <a:prstGeom prst="rect">
            <a:avLst/>
          </a:prstGeom>
        </p:spPr>
        <p:txBody>
          <a:bodyPr wrap="none">
            <a:spAutoFit/>
          </a:bodyPr>
          <a:lstStyle/>
          <a:p>
            <a:pPr lvl="0" defTabSz="914400" eaLnBrk="0" fontAlgn="base" hangingPunct="0">
              <a:spcBef>
                <a:spcPct val="0"/>
              </a:spcBef>
              <a:spcAft>
                <a:spcPct val="0"/>
              </a:spcAft>
            </a:pPr>
            <a:r>
              <a:rPr lang="en-CA" altLang="en-US" sz="700" i="1" dirty="0">
                <a:solidFill>
                  <a:srgbClr val="7F7F7F"/>
                </a:solidFill>
                <a:latin typeface="Calibri" panose="020F0502020204030204" pitchFamily="34" charset="0"/>
              </a:rPr>
              <a:t>Cattail image from clipground.com. Muskrat image from naturalunseenhazards.wordpress.com. 	           </a:t>
            </a:r>
            <a:r>
              <a:rPr lang="en-CA" altLang="en-US" sz="700" i="1" dirty="0">
                <a:solidFill>
                  <a:srgbClr val="808080"/>
                </a:solidFill>
                <a:latin typeface="Calibri" panose="020F0502020204030204" pitchFamily="34" charset="0"/>
              </a:rPr>
              <a:t>Scat image from petpooskiddoo.com</a:t>
            </a:r>
            <a:r>
              <a:rPr lang="en-CA" altLang="en-US" sz="700" i="1" dirty="0">
                <a:solidFill>
                  <a:srgbClr val="7F7F7F"/>
                </a:solidFill>
                <a:latin typeface="Calibri" panose="020F0502020204030204" pitchFamily="34" charset="0"/>
              </a:rPr>
              <a:t>. Grass images from supagro.fr </a:t>
            </a:r>
            <a:endParaRPr lang="en-US" altLang="en-US" sz="4400" dirty="0">
              <a:latin typeface="Arial" panose="020B0604020202020204" pitchFamily="34" charset="0"/>
            </a:endParaRPr>
          </a:p>
        </p:txBody>
      </p:sp>
      <p:pic>
        <p:nvPicPr>
          <p:cNvPr id="5" name="Picture 4">
            <a:extLst>
              <a:ext uri="{FF2B5EF4-FFF2-40B4-BE49-F238E27FC236}">
                <a16:creationId xmlns:a16="http://schemas.microsoft.com/office/drawing/2014/main" id="{E05AED11-9E8A-4EB6-B7FF-8D28D86664B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17186" y="3193129"/>
            <a:ext cx="1310754" cy="1371719"/>
          </a:xfrm>
          <a:prstGeom prst="rect">
            <a:avLst/>
          </a:prstGeom>
        </p:spPr>
      </p:pic>
      <p:pic>
        <p:nvPicPr>
          <p:cNvPr id="7" name="Picture 6">
            <a:extLst>
              <a:ext uri="{FF2B5EF4-FFF2-40B4-BE49-F238E27FC236}">
                <a16:creationId xmlns:a16="http://schemas.microsoft.com/office/drawing/2014/main" id="{D8289B7B-E80E-40D8-9D03-893C8F97017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97501" y="2859609"/>
            <a:ext cx="1310754" cy="1316850"/>
          </a:xfrm>
          <a:prstGeom prst="rect">
            <a:avLst/>
          </a:prstGeom>
        </p:spPr>
      </p:pic>
    </p:spTree>
    <p:extLst>
      <p:ext uri="{BB962C8B-B14F-4D97-AF65-F5344CB8AC3E}">
        <p14:creationId xmlns:p14="http://schemas.microsoft.com/office/powerpoint/2010/main" val="2703906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998A86-2BDC-43D8-93CD-23F77EDE26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338" y="260959"/>
            <a:ext cx="11199323" cy="6572058"/>
          </a:xfrm>
          <a:prstGeom prst="rect">
            <a:avLst/>
          </a:prstGeom>
        </p:spPr>
      </p:pic>
      <p:pic>
        <p:nvPicPr>
          <p:cNvPr id="546" name="Picture 545">
            <a:extLst>
              <a:ext uri="{FF2B5EF4-FFF2-40B4-BE49-F238E27FC236}">
                <a16:creationId xmlns:a16="http://schemas.microsoft.com/office/drawing/2014/main" id="{B8FB860D-ECD9-4747-9BC7-7D9F0C6077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2306079"/>
            <a:ext cx="12192000" cy="4526938"/>
          </a:xfrm>
          <a:prstGeom prst="rect">
            <a:avLst/>
          </a:prstGeom>
        </p:spPr>
      </p:pic>
      <p:pic>
        <p:nvPicPr>
          <p:cNvPr id="547" name="Picture 546">
            <a:extLst>
              <a:ext uri="{FF2B5EF4-FFF2-40B4-BE49-F238E27FC236}">
                <a16:creationId xmlns:a16="http://schemas.microsoft.com/office/drawing/2014/main" id="{ABA0ECF0-4546-4060-9537-340CF3D32F3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 y="-93327"/>
            <a:ext cx="12192000" cy="6690368"/>
          </a:xfrm>
          <a:prstGeom prst="rect">
            <a:avLst/>
          </a:prstGeom>
        </p:spPr>
      </p:pic>
      <p:pic>
        <p:nvPicPr>
          <p:cNvPr id="548" name="Picture 547">
            <a:extLst>
              <a:ext uri="{FF2B5EF4-FFF2-40B4-BE49-F238E27FC236}">
                <a16:creationId xmlns:a16="http://schemas.microsoft.com/office/drawing/2014/main" id="{F1197F5E-F7B1-4D30-A62C-4110BA26A99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46429" y="-2030046"/>
            <a:ext cx="17884855" cy="11154067"/>
          </a:xfrm>
          <a:prstGeom prst="rect">
            <a:avLst/>
          </a:prstGeom>
        </p:spPr>
      </p:pic>
    </p:spTree>
    <p:extLst>
      <p:ext uri="{BB962C8B-B14F-4D97-AF65-F5344CB8AC3E}">
        <p14:creationId xmlns:p14="http://schemas.microsoft.com/office/powerpoint/2010/main" val="1474251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6"/>
                                        </p:tgtEl>
                                        <p:attrNameLst>
                                          <p:attrName>style.visibility</p:attrName>
                                        </p:attrNameLst>
                                      </p:cBhvr>
                                      <p:to>
                                        <p:strVal val="visible"/>
                                      </p:to>
                                    </p:set>
                                    <p:animEffect transition="in" filter="fade">
                                      <p:cBhvr>
                                        <p:cTn id="7" dur="500"/>
                                        <p:tgtEl>
                                          <p:spTgt spid="5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7"/>
                                        </p:tgtEl>
                                        <p:attrNameLst>
                                          <p:attrName>style.visibility</p:attrName>
                                        </p:attrNameLst>
                                      </p:cBhvr>
                                      <p:to>
                                        <p:strVal val="visible"/>
                                      </p:to>
                                    </p:set>
                                    <p:animEffect transition="in" filter="fade">
                                      <p:cBhvr>
                                        <p:cTn id="12" dur="500"/>
                                        <p:tgtEl>
                                          <p:spTgt spid="5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8"/>
                                        </p:tgtEl>
                                        <p:attrNameLst>
                                          <p:attrName>style.visibility</p:attrName>
                                        </p:attrNameLst>
                                      </p:cBhvr>
                                      <p:to>
                                        <p:strVal val="visible"/>
                                      </p:to>
                                    </p:set>
                                    <p:animEffect transition="in" filter="fade">
                                      <p:cBhvr>
                                        <p:cTn id="17" dur="500"/>
                                        <p:tgtEl>
                                          <p:spTgt spid="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3002" y="286603"/>
            <a:ext cx="10058400" cy="1450757"/>
          </a:xfrm>
        </p:spPr>
        <p:txBody>
          <a:bodyPr/>
          <a:lstStyle/>
          <a:p>
            <a:r>
              <a:rPr lang="en-CA" b="1" dirty="0">
                <a:solidFill>
                  <a:srgbClr val="1B5337"/>
                </a:solidFill>
                <a:latin typeface="Aleo" panose="020F0502020204030203" pitchFamily="34" charset="0"/>
              </a:rPr>
              <a:t>Types of Scavengers</a:t>
            </a:r>
            <a:endParaRPr lang="en-CA" dirty="0">
              <a:solidFill>
                <a:srgbClr val="1B5337"/>
              </a:solidFill>
            </a:endParaRPr>
          </a:p>
        </p:txBody>
      </p:sp>
      <p:sp>
        <p:nvSpPr>
          <p:cNvPr id="4" name="TextBox 3"/>
          <p:cNvSpPr txBox="1"/>
          <p:nvPr/>
        </p:nvSpPr>
        <p:spPr>
          <a:xfrm>
            <a:off x="1163002" y="1687195"/>
            <a:ext cx="10605046" cy="4154984"/>
          </a:xfrm>
          <a:prstGeom prst="rect">
            <a:avLst/>
          </a:prstGeom>
          <a:noFill/>
        </p:spPr>
        <p:txBody>
          <a:bodyPr wrap="square" rtlCol="0">
            <a:spAutoFit/>
          </a:bodyPr>
          <a:lstStyle/>
          <a:p>
            <a:r>
              <a:rPr lang="en-CA" sz="2400" dirty="0">
                <a:solidFill>
                  <a:schemeClr val="accent1">
                    <a:lumMod val="50000"/>
                  </a:schemeClr>
                </a:solidFill>
              </a:rPr>
              <a:t>A </a:t>
            </a:r>
            <a:r>
              <a:rPr lang="en-CA" sz="2400" b="1" dirty="0">
                <a:solidFill>
                  <a:schemeClr val="accent1">
                    <a:lumMod val="50000"/>
                  </a:schemeClr>
                </a:solidFill>
              </a:rPr>
              <a:t>scavenger</a:t>
            </a:r>
            <a:r>
              <a:rPr lang="en-CA" sz="2400" dirty="0">
                <a:solidFill>
                  <a:schemeClr val="accent1">
                    <a:lumMod val="50000"/>
                  </a:schemeClr>
                </a:solidFill>
              </a:rPr>
              <a:t> eats organisms they did not kill themselves. They consume dead plant &amp; animal material.</a:t>
            </a:r>
          </a:p>
          <a:p>
            <a:endParaRPr lang="en-CA" sz="2400" dirty="0">
              <a:solidFill>
                <a:schemeClr val="accent1">
                  <a:lumMod val="50000"/>
                </a:schemeClr>
              </a:solidFill>
            </a:endParaRPr>
          </a:p>
          <a:p>
            <a:r>
              <a:rPr lang="en-CA" sz="2400" dirty="0">
                <a:solidFill>
                  <a:schemeClr val="accent1">
                    <a:lumMod val="50000"/>
                  </a:schemeClr>
                </a:solidFill>
              </a:rPr>
              <a:t>Some animals </a:t>
            </a:r>
            <a:r>
              <a:rPr lang="en-CA" sz="2400" u="sng" dirty="0">
                <a:solidFill>
                  <a:schemeClr val="accent1">
                    <a:lumMod val="50000"/>
                  </a:schemeClr>
                </a:solidFill>
              </a:rPr>
              <a:t>only</a:t>
            </a:r>
            <a:r>
              <a:rPr lang="en-CA" sz="2400" dirty="0">
                <a:solidFill>
                  <a:schemeClr val="accent1">
                    <a:lumMod val="50000"/>
                  </a:schemeClr>
                </a:solidFill>
              </a:rPr>
              <a:t> eat food they have scavenged</a:t>
            </a:r>
          </a:p>
          <a:p>
            <a:r>
              <a:rPr lang="en-CA" sz="2400" dirty="0">
                <a:solidFill>
                  <a:schemeClr val="accent1">
                    <a:lumMod val="50000"/>
                  </a:schemeClr>
                </a:solidFill>
              </a:rPr>
              <a:t>	- Vultures</a:t>
            </a:r>
          </a:p>
          <a:p>
            <a:r>
              <a:rPr lang="en-CA" sz="2400" dirty="0">
                <a:solidFill>
                  <a:schemeClr val="accent1">
                    <a:lumMod val="50000"/>
                  </a:schemeClr>
                </a:solidFill>
              </a:rPr>
              <a:t>	- Blowflies</a:t>
            </a:r>
          </a:p>
          <a:p>
            <a:endParaRPr lang="en-CA" sz="2400" dirty="0">
              <a:solidFill>
                <a:schemeClr val="accent1">
                  <a:lumMod val="50000"/>
                </a:schemeClr>
              </a:solidFill>
            </a:endParaRPr>
          </a:p>
          <a:p>
            <a:r>
              <a:rPr lang="en-CA" sz="2400" dirty="0">
                <a:solidFill>
                  <a:schemeClr val="accent1">
                    <a:lumMod val="50000"/>
                  </a:schemeClr>
                </a:solidFill>
              </a:rPr>
              <a:t>Many animals will scavenge if they have the opportunity</a:t>
            </a:r>
          </a:p>
          <a:p>
            <a:r>
              <a:rPr lang="en-CA" sz="2400" dirty="0">
                <a:solidFill>
                  <a:schemeClr val="accent1">
                    <a:lumMod val="50000"/>
                  </a:schemeClr>
                </a:solidFill>
              </a:rPr>
              <a:t>	- Ravens</a:t>
            </a:r>
          </a:p>
          <a:p>
            <a:r>
              <a:rPr lang="en-CA" sz="2400" dirty="0">
                <a:solidFill>
                  <a:schemeClr val="accent1">
                    <a:lumMod val="50000"/>
                  </a:schemeClr>
                </a:solidFill>
              </a:rPr>
              <a:t>	- Beetles</a:t>
            </a:r>
          </a:p>
          <a:p>
            <a:r>
              <a:rPr lang="en-CA" sz="2400" dirty="0">
                <a:solidFill>
                  <a:schemeClr val="accent1">
                    <a:lumMod val="50000"/>
                  </a:schemeClr>
                </a:solidFill>
              </a:rPr>
              <a:t>	- Raccoons</a:t>
            </a:r>
          </a:p>
        </p:txBody>
      </p:sp>
      <p:sp>
        <p:nvSpPr>
          <p:cNvPr id="5" name="Rectangle 4">
            <a:extLst>
              <a:ext uri="{FF2B5EF4-FFF2-40B4-BE49-F238E27FC236}">
                <a16:creationId xmlns:a16="http://schemas.microsoft.com/office/drawing/2014/main" id="{E0386A5A-0186-451A-A121-8A4F83F82B96}"/>
              </a:ext>
            </a:extLst>
          </p:cNvPr>
          <p:cNvSpPr/>
          <p:nvPr/>
        </p:nvSpPr>
        <p:spPr>
          <a:xfrm>
            <a:off x="0" y="6342039"/>
            <a:ext cx="1550424" cy="229358"/>
          </a:xfrm>
          <a:prstGeom prst="rect">
            <a:avLst/>
          </a:prstGeom>
        </p:spPr>
        <p:txBody>
          <a:bodyPr wrap="none">
            <a:spAutoFit/>
          </a:bodyPr>
          <a:lstStyle/>
          <a:p>
            <a:pPr>
              <a:lnSpc>
                <a:spcPct val="119000"/>
              </a:lnSpc>
              <a:spcAft>
                <a:spcPts val="600"/>
              </a:spcAft>
            </a:pPr>
            <a:r>
              <a:rPr lang="en-US" sz="800" i="1" kern="1400" dirty="0">
                <a:solidFill>
                  <a:srgbClr val="7F7F7F"/>
                </a:solidFill>
                <a:latin typeface="Calibri" panose="020F0502020204030204" pitchFamily="34" charset="0"/>
              </a:rPr>
              <a:t>Raccoon image from yedraw.ca. </a:t>
            </a:r>
            <a:endParaRPr lang="en-US" sz="2400" kern="1400" dirty="0">
              <a:solidFill>
                <a:srgbClr val="000000"/>
              </a:solidFill>
              <a:latin typeface="Calibri" panose="020F0502020204030204" pitchFamily="34" charset="0"/>
            </a:endParaRPr>
          </a:p>
        </p:txBody>
      </p:sp>
      <p:pic>
        <p:nvPicPr>
          <p:cNvPr id="6" name="Picture 5">
            <a:extLst>
              <a:ext uri="{FF2B5EF4-FFF2-40B4-BE49-F238E27FC236}">
                <a16:creationId xmlns:a16="http://schemas.microsoft.com/office/drawing/2014/main" id="{39B3259C-E9E3-4B59-AC83-CD94AE2C47E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20610" y="2078910"/>
            <a:ext cx="2981202" cy="1761897"/>
          </a:xfrm>
          <a:prstGeom prst="rect">
            <a:avLst/>
          </a:prstGeom>
        </p:spPr>
      </p:pic>
      <p:pic>
        <p:nvPicPr>
          <p:cNvPr id="7" name="Picture 6">
            <a:extLst>
              <a:ext uri="{FF2B5EF4-FFF2-40B4-BE49-F238E27FC236}">
                <a16:creationId xmlns:a16="http://schemas.microsoft.com/office/drawing/2014/main" id="{5D1D1C03-E937-4074-80F6-5B80D4E67A5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65825" y="3495016"/>
            <a:ext cx="4090771" cy="2347163"/>
          </a:xfrm>
          <a:prstGeom prst="rect">
            <a:avLst/>
          </a:prstGeom>
        </p:spPr>
      </p:pic>
    </p:spTree>
    <p:extLst>
      <p:ext uri="{BB962C8B-B14F-4D97-AF65-F5344CB8AC3E}">
        <p14:creationId xmlns:p14="http://schemas.microsoft.com/office/powerpoint/2010/main" val="226933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BCA6C6B0BC6E4FBB68B56678D0D2A8" ma:contentTypeVersion="14" ma:contentTypeDescription="Create a new document." ma:contentTypeScope="" ma:versionID="6de9136441104e9647b3a7a22032b966">
  <xsd:schema xmlns:xsd="http://www.w3.org/2001/XMLSchema" xmlns:xs="http://www.w3.org/2001/XMLSchema" xmlns:p="http://schemas.microsoft.com/office/2006/metadata/properties" xmlns:ns1="http://schemas.microsoft.com/sharepoint/v3" xmlns:ns2="eb741441-2dce-446e-a303-1f1b1d8633c3" xmlns:ns3="0137a5ad-ac98-4981-b4c7-8563c6144a29" targetNamespace="http://schemas.microsoft.com/office/2006/metadata/properties" ma:root="true" ma:fieldsID="36ee56f44d4afd5385afdc3e21ed08db" ns1:_="" ns2:_="" ns3:_="">
    <xsd:import namespace="http://schemas.microsoft.com/sharepoint/v3"/>
    <xsd:import namespace="eb741441-2dce-446e-a303-1f1b1d8633c3"/>
    <xsd:import namespace="0137a5ad-ac98-4981-b4c7-8563c6144a2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741441-2dce-446e-a303-1f1b1d8633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137a5ad-ac98-4981-b4c7-8563c6144a2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026F8E8-07AE-4B86-A8F4-1ED59D7A7F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b741441-2dce-446e-a303-1f1b1d8633c3"/>
    <ds:schemaRef ds:uri="0137a5ad-ac98-4981-b4c7-8563c6144a2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9C0775-D75D-4018-8375-209A916B0C05}">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8cb6da4e-0db4-45ec-86e2-1f8b4f022efb"/>
    <ds:schemaRef ds:uri="http://purl.org/dc/terms/"/>
    <ds:schemaRef ds:uri="http://www.w3.org/XML/1998/namespace"/>
    <ds:schemaRef ds:uri="http://purl.org/dc/dcmitype/"/>
    <ds:schemaRef ds:uri="http://schemas.microsoft.com/sharepoint/v3"/>
  </ds:schemaRefs>
</ds:datastoreItem>
</file>

<file path=customXml/itemProps3.xml><?xml version="1.0" encoding="utf-8"?>
<ds:datastoreItem xmlns:ds="http://schemas.openxmlformats.org/officeDocument/2006/customXml" ds:itemID="{151916FF-B5F7-4A42-B2F4-8A813A3F43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15704</TotalTime>
  <Words>1577</Words>
  <Application>Microsoft Office PowerPoint</Application>
  <PresentationFormat>Widescreen</PresentationFormat>
  <Paragraphs>186</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Aleo</vt:lpstr>
      <vt:lpstr>Arial</vt:lpstr>
      <vt:lpstr>Calibri</vt:lpstr>
      <vt:lpstr>Calibri Light</vt:lpstr>
      <vt:lpstr>Retrospect</vt:lpstr>
      <vt:lpstr>Cycling &amp; Recycling</vt:lpstr>
      <vt:lpstr>What is a Wetland?</vt:lpstr>
      <vt:lpstr>Transfer of Energy &amp; Nutrients</vt:lpstr>
      <vt:lpstr>Transfer of Energy &amp; Nutrients</vt:lpstr>
      <vt:lpstr>Transfer of Energy &amp; Nutrients</vt:lpstr>
      <vt:lpstr>Transfer of Energy &amp; Nutrients</vt:lpstr>
      <vt:lpstr>Scavengers &amp; Decomposers</vt:lpstr>
      <vt:lpstr>PowerPoint Presentation</vt:lpstr>
      <vt:lpstr>Types of Scavengers</vt:lpstr>
      <vt:lpstr>Types of Decomposers</vt:lpstr>
      <vt:lpstr>Types of Scavengers &amp; Decomposers</vt:lpstr>
      <vt:lpstr>Scavengers &amp; Decomposers</vt:lpstr>
      <vt:lpstr>PowerPoint Presentation</vt:lpstr>
    </vt:vector>
  </TitlesOfParts>
  <Company>Ducks Unlimited Canada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Ducks Unlimited</dc:creator>
  <cp:lastModifiedBy>Paula Grieef</cp:lastModifiedBy>
  <cp:revision>127</cp:revision>
  <dcterms:created xsi:type="dcterms:W3CDTF">2018-12-11T22:54:57Z</dcterms:created>
  <dcterms:modified xsi:type="dcterms:W3CDTF">2020-04-15T16:29:35Z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0x01010064BCA6C6B0BC6E4FBB68B56678D0D2A8</vt:lpwstr>
  </property>
</Properties>
</file>