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4"/>
  </p:notesMasterIdLst>
  <p:sldIdLst>
    <p:sldId id="256" r:id="rId5"/>
    <p:sldId id="259" r:id="rId6"/>
    <p:sldId id="257" r:id="rId7"/>
    <p:sldId id="273" r:id="rId8"/>
    <p:sldId id="261" r:id="rId9"/>
    <p:sldId id="260" r:id="rId10"/>
    <p:sldId id="258" r:id="rId11"/>
    <p:sldId id="262" r:id="rId12"/>
    <p:sldId id="263" r:id="rId13"/>
    <p:sldId id="264" r:id="rId14"/>
    <p:sldId id="265" r:id="rId15"/>
    <p:sldId id="266" r:id="rId16"/>
    <p:sldId id="267" r:id="rId17"/>
    <p:sldId id="268" r:id="rId18"/>
    <p:sldId id="269" r:id="rId19"/>
    <p:sldId id="270" r:id="rId20"/>
    <p:sldId id="271" r:id="rId21"/>
    <p:sldId id="272" r:id="rId22"/>
    <p:sldId id="276" r:id="rId23"/>
  </p:sldIdLst>
  <p:sldSz cx="12192000" cy="6858000"/>
  <p:notesSz cx="6858000" cy="2762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Benson" initials="AB" lastIdx="18" clrIdx="0">
    <p:extLst>
      <p:ext uri="{19B8F6BF-5375-455C-9EA6-DF929625EA0E}">
        <p15:presenceInfo xmlns:p15="http://schemas.microsoft.com/office/powerpoint/2012/main" userId="S::a_benson@ducks.ca::58b1cdbe-8fda-49c4-8e2f-923ab35499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5337"/>
    <a:srgbClr val="455F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3DC074-9FEB-4DC6-9407-44D37C3E9D16}" v="19" dt="2020-04-13T20:49:46.958"/>
    <p1510:client id="{E6584A90-3EEC-4868-BDE3-413A422A4284}" v="9" dt="2020-04-13T18:43:24.5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3" autoAdjust="0"/>
    <p:restoredTop sz="65375" autoAdjust="0"/>
  </p:normalViewPr>
  <p:slideViewPr>
    <p:cSldViewPr snapToGrid="0">
      <p:cViewPr varScale="1">
        <p:scale>
          <a:sx n="56" d="100"/>
          <a:sy n="56" d="100"/>
        </p:scale>
        <p:origin x="157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Benson" userId="S::a_benson@ducks.ca::58b1cdbe-8fda-49c4-8e2f-923ab35499f2" providerId="AD" clId="Web-{2C3DC074-9FEB-4DC6-9407-44D37C3E9D16}"/>
    <pc:docChg chg="">
      <pc:chgData name="Amanda Benson" userId="S::a_benson@ducks.ca::58b1cdbe-8fda-49c4-8e2f-923ab35499f2" providerId="AD" clId="Web-{2C3DC074-9FEB-4DC6-9407-44D37C3E9D16}" dt="2020-04-13T20:49:46.958" v="17"/>
      <pc:docMkLst>
        <pc:docMk/>
      </pc:docMkLst>
      <pc:sldChg chg="addCm">
        <pc:chgData name="Amanda Benson" userId="S::a_benson@ducks.ca::58b1cdbe-8fda-49c4-8e2f-923ab35499f2" providerId="AD" clId="Web-{2C3DC074-9FEB-4DC6-9407-44D37C3E9D16}" dt="2020-04-13T19:05:33.711" v="0"/>
        <pc:sldMkLst>
          <pc:docMk/>
          <pc:sldMk cId="3888587075" sldId="256"/>
        </pc:sldMkLst>
      </pc:sldChg>
      <pc:sldChg chg="delCm">
        <pc:chgData name="Amanda Benson" userId="S::a_benson@ducks.ca::58b1cdbe-8fda-49c4-8e2f-923ab35499f2" providerId="AD" clId="Web-{2C3DC074-9FEB-4DC6-9407-44D37C3E9D16}" dt="2020-04-13T19:30:08.011" v="4"/>
        <pc:sldMkLst>
          <pc:docMk/>
          <pc:sldMk cId="1137743879" sldId="258"/>
        </pc:sldMkLst>
      </pc:sldChg>
      <pc:sldChg chg="modCm">
        <pc:chgData name="Amanda Benson" userId="S::a_benson@ducks.ca::58b1cdbe-8fda-49c4-8e2f-923ab35499f2" providerId="AD" clId="Web-{2C3DC074-9FEB-4DC6-9407-44D37C3E9D16}" dt="2020-04-13T19:07:18.740" v="2"/>
        <pc:sldMkLst>
          <pc:docMk/>
          <pc:sldMk cId="3867939422" sldId="259"/>
        </pc:sldMkLst>
      </pc:sldChg>
      <pc:sldChg chg="addCm delCm">
        <pc:chgData name="Amanda Benson" userId="S::a_benson@ducks.ca::58b1cdbe-8fda-49c4-8e2f-923ab35499f2" providerId="AD" clId="Web-{2C3DC074-9FEB-4DC6-9407-44D37C3E9D16}" dt="2020-04-13T20:18:58.414" v="7"/>
        <pc:sldMkLst>
          <pc:docMk/>
          <pc:sldMk cId="1783588806" sldId="264"/>
        </pc:sldMkLst>
      </pc:sldChg>
      <pc:sldChg chg="addCm modCm">
        <pc:chgData name="Amanda Benson" userId="S::a_benson@ducks.ca::58b1cdbe-8fda-49c4-8e2f-923ab35499f2" providerId="AD" clId="Web-{2C3DC074-9FEB-4DC6-9407-44D37C3E9D16}" dt="2020-04-13T20:39:57.959" v="10"/>
        <pc:sldMkLst>
          <pc:docMk/>
          <pc:sldMk cId="2628272834" sldId="265"/>
        </pc:sldMkLst>
      </pc:sldChg>
      <pc:sldChg chg="addCm delCm">
        <pc:chgData name="Amanda Benson" userId="S::a_benson@ducks.ca::58b1cdbe-8fda-49c4-8e2f-923ab35499f2" providerId="AD" clId="Web-{2C3DC074-9FEB-4DC6-9407-44D37C3E9D16}" dt="2020-04-13T20:48:18.973" v="12"/>
        <pc:sldMkLst>
          <pc:docMk/>
          <pc:sldMk cId="900309730" sldId="266"/>
        </pc:sldMkLst>
      </pc:sldChg>
      <pc:sldChg chg="addCm">
        <pc:chgData name="Amanda Benson" userId="S::a_benson@ducks.ca::58b1cdbe-8fda-49c4-8e2f-923ab35499f2" providerId="AD" clId="Web-{2C3DC074-9FEB-4DC6-9407-44D37C3E9D16}" dt="2020-04-13T20:48:49.926" v="13"/>
        <pc:sldMkLst>
          <pc:docMk/>
          <pc:sldMk cId="3352736263" sldId="267"/>
        </pc:sldMkLst>
      </pc:sldChg>
      <pc:sldChg chg="addCm">
        <pc:chgData name="Amanda Benson" userId="S::a_benson@ducks.ca::58b1cdbe-8fda-49c4-8e2f-923ab35499f2" providerId="AD" clId="Web-{2C3DC074-9FEB-4DC6-9407-44D37C3E9D16}" dt="2020-04-13T20:49:04.864" v="14"/>
        <pc:sldMkLst>
          <pc:docMk/>
          <pc:sldMk cId="4124406388" sldId="268"/>
        </pc:sldMkLst>
      </pc:sldChg>
      <pc:sldChg chg="addCm">
        <pc:chgData name="Amanda Benson" userId="S::a_benson@ducks.ca::58b1cdbe-8fda-49c4-8e2f-923ab35499f2" providerId="AD" clId="Web-{2C3DC074-9FEB-4DC6-9407-44D37C3E9D16}" dt="2020-04-13T20:49:20.958" v="15"/>
        <pc:sldMkLst>
          <pc:docMk/>
          <pc:sldMk cId="1103677539" sldId="269"/>
        </pc:sldMkLst>
      </pc:sldChg>
      <pc:sldChg chg="addCm">
        <pc:chgData name="Amanda Benson" userId="S::a_benson@ducks.ca::58b1cdbe-8fda-49c4-8e2f-923ab35499f2" providerId="AD" clId="Web-{2C3DC074-9FEB-4DC6-9407-44D37C3E9D16}" dt="2020-04-13T20:49:32.989" v="16"/>
        <pc:sldMkLst>
          <pc:docMk/>
          <pc:sldMk cId="1561320170" sldId="270"/>
        </pc:sldMkLst>
      </pc:sldChg>
      <pc:sldChg chg="addCm">
        <pc:chgData name="Amanda Benson" userId="S::a_benson@ducks.ca::58b1cdbe-8fda-49c4-8e2f-923ab35499f2" providerId="AD" clId="Web-{2C3DC074-9FEB-4DC6-9407-44D37C3E9D16}" dt="2020-04-13T20:49:46.958" v="17"/>
        <pc:sldMkLst>
          <pc:docMk/>
          <pc:sldMk cId="4149487399" sldId="271"/>
        </pc:sldMkLst>
      </pc:sldChg>
      <pc:sldChg chg="modCm">
        <pc:chgData name="Amanda Benson" userId="S::a_benson@ducks.ca::58b1cdbe-8fda-49c4-8e2f-923ab35499f2" providerId="AD" clId="Web-{2C3DC074-9FEB-4DC6-9407-44D37C3E9D16}" dt="2020-04-13T19:28:19.053" v="3"/>
        <pc:sldMkLst>
          <pc:docMk/>
          <pc:sldMk cId="3770742684" sldId="273"/>
        </pc:sldMkLst>
      </pc:sldChg>
    </pc:docChg>
  </pc:docChgLst>
  <pc:docChgLst>
    <pc:chgData name="Amanda Benson" userId="S::a_benson@ducks.ca::58b1cdbe-8fda-49c4-8e2f-923ab35499f2" providerId="AD" clId="Web-{E6584A90-3EEC-4868-BDE3-413A422A4284}"/>
    <pc:docChg chg="">
      <pc:chgData name="Amanda Benson" userId="S::a_benson@ducks.ca::58b1cdbe-8fda-49c4-8e2f-923ab35499f2" providerId="AD" clId="Web-{E6584A90-3EEC-4868-BDE3-413A422A4284}" dt="2020-04-13T18:43:24.587" v="8"/>
      <pc:docMkLst>
        <pc:docMk/>
      </pc:docMkLst>
      <pc:sldChg chg="addCm modCm">
        <pc:chgData name="Amanda Benson" userId="S::a_benson@ducks.ca::58b1cdbe-8fda-49c4-8e2f-923ab35499f2" providerId="AD" clId="Web-{E6584A90-3EEC-4868-BDE3-413A422A4284}" dt="2020-04-13T18:24:47.652" v="2"/>
        <pc:sldMkLst>
          <pc:docMk/>
          <pc:sldMk cId="3060019639" sldId="257"/>
        </pc:sldMkLst>
      </pc:sldChg>
      <pc:sldChg chg="addCm">
        <pc:chgData name="Amanda Benson" userId="S::a_benson@ducks.ca::58b1cdbe-8fda-49c4-8e2f-923ab35499f2" providerId="AD" clId="Web-{E6584A90-3EEC-4868-BDE3-413A422A4284}" dt="2020-04-13T18:40:43.315" v="6"/>
        <pc:sldMkLst>
          <pc:docMk/>
          <pc:sldMk cId="1137743879" sldId="258"/>
        </pc:sldMkLst>
      </pc:sldChg>
      <pc:sldChg chg="addCm">
        <pc:chgData name="Amanda Benson" userId="S::a_benson@ducks.ca::58b1cdbe-8fda-49c4-8e2f-923ab35499f2" providerId="AD" clId="Web-{E6584A90-3EEC-4868-BDE3-413A422A4284}" dt="2020-04-13T18:40:01.985" v="5"/>
        <pc:sldMkLst>
          <pc:docMk/>
          <pc:sldMk cId="3867939422" sldId="259"/>
        </pc:sldMkLst>
      </pc:sldChg>
      <pc:sldChg chg="addCm">
        <pc:chgData name="Amanda Benson" userId="S::a_benson@ducks.ca::58b1cdbe-8fda-49c4-8e2f-923ab35499f2" providerId="AD" clId="Web-{E6584A90-3EEC-4868-BDE3-413A422A4284}" dt="2020-04-13T18:37:53.402" v="4"/>
        <pc:sldMkLst>
          <pc:docMk/>
          <pc:sldMk cId="3622601352" sldId="260"/>
        </pc:sldMkLst>
      </pc:sldChg>
      <pc:sldChg chg="addCm">
        <pc:chgData name="Amanda Benson" userId="S::a_benson@ducks.ca::58b1cdbe-8fda-49c4-8e2f-923ab35499f2" providerId="AD" clId="Web-{E6584A90-3EEC-4868-BDE3-413A422A4284}" dt="2020-04-13T18:41:54.396" v="7"/>
        <pc:sldMkLst>
          <pc:docMk/>
          <pc:sldMk cId="2628272834" sldId="265"/>
        </pc:sldMkLst>
      </pc:sldChg>
      <pc:sldChg chg="addCm">
        <pc:chgData name="Amanda Benson" userId="S::a_benson@ducks.ca::58b1cdbe-8fda-49c4-8e2f-923ab35499f2" providerId="AD" clId="Web-{E6584A90-3EEC-4868-BDE3-413A422A4284}" dt="2020-04-13T18:43:24.587" v="8"/>
        <pc:sldMkLst>
          <pc:docMk/>
          <pc:sldMk cId="900309730" sldId="266"/>
        </pc:sldMkLst>
      </pc:sldChg>
      <pc:sldChg chg="addCm">
        <pc:chgData name="Amanda Benson" userId="S::a_benson@ducks.ca::58b1cdbe-8fda-49c4-8e2f-923ab35499f2" providerId="AD" clId="Web-{E6584A90-3EEC-4868-BDE3-413A422A4284}" dt="2020-04-13T18:29:34.007" v="3"/>
        <pc:sldMkLst>
          <pc:docMk/>
          <pc:sldMk cId="3770742684"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46B96C-D1A2-4962-931A-724BB3D2DEA6}" type="datetimeFigureOut">
              <a:rPr lang="en-CA" smtClean="0"/>
              <a:t>2020-05-08</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7B84BF-4991-4DD1-85D4-E8A8B5C9AE35}" type="slidenum">
              <a:rPr lang="en-CA" smtClean="0"/>
              <a:t>‹#›</a:t>
            </a:fld>
            <a:endParaRPr lang="en-CA"/>
          </a:p>
        </p:txBody>
      </p:sp>
    </p:spTree>
    <p:extLst>
      <p:ext uri="{BB962C8B-B14F-4D97-AF65-F5344CB8AC3E}">
        <p14:creationId xmlns:p14="http://schemas.microsoft.com/office/powerpoint/2010/main" val="1547240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Today we will be learning about ecosystems,</a:t>
            </a:r>
            <a:r>
              <a:rPr lang="en-CA" baseline="0" dirty="0"/>
              <a:t> and how living and non-living things create communities big and small all over the world. Some of these eco-communities include wetlands, which cover almost half (41%) of Manitoba. We will also learn about ecozones, specific ecosystems, that cover the province, where we will become familiar with the six different zones. </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a:t>
            </a:fld>
            <a:endParaRPr lang="en-CA"/>
          </a:p>
        </p:txBody>
      </p:sp>
    </p:spTree>
    <p:extLst>
      <p:ext uri="{BB962C8B-B14F-4D97-AF65-F5344CB8AC3E}">
        <p14:creationId xmlns:p14="http://schemas.microsoft.com/office/powerpoint/2010/main" val="2393814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a:t>Afterwards, have the class </a:t>
            </a:r>
            <a:r>
              <a:rPr lang="en-CA" b="1" baseline="0" dirty="0"/>
              <a:t>list how the biotic and abiotic things could be interacting </a:t>
            </a:r>
            <a:r>
              <a:rPr lang="en-CA" b="0" baseline="0" dirty="0"/>
              <a:t>in this ecosystem snapshot</a:t>
            </a:r>
            <a:r>
              <a:rPr lang="en-CA" baseline="0" dirty="0"/>
              <a:t>. How are the living things interacting with one another. How are the living things using the non-living things to help them live? </a:t>
            </a:r>
          </a:p>
          <a:p>
            <a:endParaRPr lang="en-CA" baseline="0" dirty="0"/>
          </a:p>
          <a:p>
            <a:r>
              <a:rPr lang="en-CA" baseline="0" dirty="0"/>
              <a:t>Some examples of </a:t>
            </a:r>
            <a:r>
              <a:rPr lang="en-CA" b="1" baseline="0" dirty="0"/>
              <a:t>abiotic-biotic interactions</a:t>
            </a:r>
            <a:r>
              <a:rPr lang="en-CA" baseline="0" dirty="0"/>
              <a:t>:</a:t>
            </a:r>
          </a:p>
          <a:p>
            <a:pPr marL="171450" indent="-171450">
              <a:buFont typeface="Arial" panose="020B0604020202020204" pitchFamily="34" charset="0"/>
              <a:buChar char="•"/>
            </a:pPr>
            <a:r>
              <a:rPr lang="en-CA" baseline="0" dirty="0"/>
              <a:t>Animals use the oxygen in the air for breathing</a:t>
            </a:r>
          </a:p>
          <a:p>
            <a:pPr marL="171450" indent="-171450">
              <a:buFont typeface="Arial" panose="020B0604020202020204" pitchFamily="34" charset="0"/>
              <a:buChar char="•"/>
            </a:pPr>
            <a:r>
              <a:rPr lang="en-CA" baseline="0" dirty="0"/>
              <a:t>The water is home to many living things such as the fish, snails, turtles, and invertebrates (water bugs)</a:t>
            </a:r>
          </a:p>
          <a:p>
            <a:pPr marL="171450" indent="-171450">
              <a:buFont typeface="Arial" panose="020B0604020202020204" pitchFamily="34" charset="0"/>
              <a:buChar char="•"/>
            </a:pPr>
            <a:r>
              <a:rPr lang="en-CA" baseline="0" dirty="0"/>
              <a:t>Animals drink water and plants absorb it to live</a:t>
            </a:r>
          </a:p>
          <a:p>
            <a:pPr marL="171450" indent="-171450">
              <a:buFont typeface="Arial" panose="020B0604020202020204" pitchFamily="34" charset="0"/>
              <a:buChar char="•"/>
            </a:pPr>
            <a:r>
              <a:rPr lang="en-CA" baseline="0" dirty="0"/>
              <a:t>Weather impacts the behaviour of the animals</a:t>
            </a:r>
          </a:p>
          <a:p>
            <a:pPr marL="171450" indent="-171450">
              <a:buFont typeface="Arial" panose="020B0604020202020204" pitchFamily="34" charset="0"/>
              <a:buChar char="•"/>
            </a:pPr>
            <a:r>
              <a:rPr lang="en-CA" baseline="0" dirty="0"/>
              <a:t>Animals use the soil as a home, such as ground squirrels making their burrows</a:t>
            </a:r>
          </a:p>
          <a:p>
            <a:pPr marL="171450" indent="-171450">
              <a:buFont typeface="Arial" panose="020B0604020202020204" pitchFamily="34" charset="0"/>
              <a:buChar char="•"/>
            </a:pPr>
            <a:r>
              <a:rPr lang="en-CA" baseline="0" dirty="0"/>
              <a:t>Muskrat, birds, frog and fish swimming in the water</a:t>
            </a:r>
          </a:p>
          <a:p>
            <a:pPr marL="171450" indent="-171450">
              <a:buFont typeface="Arial" panose="020B0604020202020204" pitchFamily="34" charset="0"/>
              <a:buChar char="•"/>
            </a:pPr>
            <a:r>
              <a:rPr lang="en-CA" baseline="0" dirty="0"/>
              <a:t>Plant roots spread out in the soil to keep them upright and to absorb nutrients and water</a:t>
            </a:r>
          </a:p>
          <a:p>
            <a:pPr marL="171450" indent="-171450">
              <a:buFont typeface="Arial" panose="020B0604020202020204" pitchFamily="34" charset="0"/>
              <a:buChar char="•"/>
            </a:pPr>
            <a:r>
              <a:rPr lang="en-CA" baseline="0" dirty="0"/>
              <a:t>Sun providing heat to all the animals, providing energy to the plants</a:t>
            </a:r>
          </a:p>
          <a:p>
            <a:pPr marL="0" indent="0">
              <a:buFont typeface="Arial" panose="020B0604020202020204" pitchFamily="34" charset="0"/>
              <a:buNone/>
            </a:pPr>
            <a:endParaRPr lang="en-CA" baseline="0" dirty="0"/>
          </a:p>
          <a:p>
            <a:r>
              <a:rPr lang="en-CA" baseline="0" dirty="0"/>
              <a:t>Some examples of </a:t>
            </a:r>
            <a:r>
              <a:rPr lang="en-CA" b="1" baseline="0" dirty="0"/>
              <a:t>biotic-biotic interactions</a:t>
            </a:r>
            <a:r>
              <a:rPr lang="en-CA" baseline="0" dirty="0"/>
              <a:t>:</a:t>
            </a:r>
          </a:p>
          <a:p>
            <a:pPr marL="171450" indent="-171450">
              <a:buFont typeface="Arial" panose="020B0604020202020204" pitchFamily="34" charset="0"/>
              <a:buChar char="•"/>
            </a:pPr>
            <a:r>
              <a:rPr lang="en-CA" baseline="0" dirty="0"/>
              <a:t>Harrier, mink, coyote and fox hunting for food</a:t>
            </a:r>
          </a:p>
          <a:p>
            <a:pPr marL="171450" indent="-171450">
              <a:buFont typeface="Arial" panose="020B0604020202020204" pitchFamily="34" charset="0"/>
              <a:buChar char="•"/>
            </a:pPr>
            <a:r>
              <a:rPr lang="en-CA" baseline="0" dirty="0"/>
              <a:t>Ducks, fish and turtles eating invertebrates and plants</a:t>
            </a:r>
          </a:p>
          <a:p>
            <a:pPr marL="171450" indent="-171450">
              <a:buFont typeface="Arial" panose="020B0604020202020204" pitchFamily="34" charset="0"/>
              <a:buChar char="•"/>
            </a:pPr>
            <a:r>
              <a:rPr lang="en-CA" baseline="0" dirty="0"/>
              <a:t>Muskrats using plants to make their lodge, birds using plants to make their nest</a:t>
            </a:r>
          </a:p>
          <a:p>
            <a:pPr marL="171450" indent="-171450">
              <a:buFont typeface="Arial" panose="020B0604020202020204" pitchFamily="34" charset="0"/>
              <a:buChar char="•"/>
            </a:pPr>
            <a:r>
              <a:rPr lang="en-CA" baseline="0" dirty="0"/>
              <a:t>Turtle resting on the log, blackbirds resting on the cattails</a:t>
            </a:r>
          </a:p>
          <a:p>
            <a:pPr marL="171450" indent="-171450">
              <a:buFont typeface="Arial" panose="020B0604020202020204" pitchFamily="34" charset="0"/>
              <a:buChar char="•"/>
            </a:pPr>
            <a:r>
              <a:rPr lang="en-CA" baseline="0" dirty="0"/>
              <a:t>Animals use the plants for camouflage to hide from predators</a:t>
            </a:r>
          </a:p>
          <a:p>
            <a:pPr marL="171450" indent="-171450">
              <a:buFont typeface="Arial" panose="020B0604020202020204" pitchFamily="34" charset="0"/>
              <a:buChar char="•"/>
            </a:pPr>
            <a:r>
              <a:rPr lang="en-CA" baseline="0" dirty="0"/>
              <a:t>Wood duck using a hole in the tree trunk as a nest for its eggs</a:t>
            </a:r>
          </a:p>
          <a:p>
            <a:endParaRPr lang="en-CA" baseline="0" dirty="0"/>
          </a:p>
          <a:p>
            <a:endParaRPr lang="en-CA" baseline="0" dirty="0"/>
          </a:p>
          <a:p>
            <a:endParaRPr lang="en-CA" baseline="0" dirty="0"/>
          </a:p>
        </p:txBody>
      </p:sp>
      <p:sp>
        <p:nvSpPr>
          <p:cNvPr id="4" name="Slide Number Placeholder 3"/>
          <p:cNvSpPr>
            <a:spLocks noGrp="1"/>
          </p:cNvSpPr>
          <p:nvPr>
            <p:ph type="sldNum" sz="quarter" idx="10"/>
          </p:nvPr>
        </p:nvSpPr>
        <p:spPr/>
        <p:txBody>
          <a:bodyPr/>
          <a:lstStyle/>
          <a:p>
            <a:fld id="{EF7B84BF-4991-4DD1-85D4-E8A8B5C9AE35}" type="slidenum">
              <a:rPr lang="en-CA" smtClean="0"/>
              <a:t>10</a:t>
            </a:fld>
            <a:endParaRPr lang="en-CA"/>
          </a:p>
        </p:txBody>
      </p:sp>
    </p:spTree>
    <p:extLst>
      <p:ext uri="{BB962C8B-B14F-4D97-AF65-F5344CB8AC3E}">
        <p14:creationId xmlns:p14="http://schemas.microsoft.com/office/powerpoint/2010/main" val="2875596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b="0" dirty="0">
                <a:solidFill>
                  <a:srgbClr val="455F51"/>
                </a:solidFill>
              </a:rPr>
              <a:t>Ask students </a:t>
            </a:r>
            <a:r>
              <a:rPr lang="en-CA" sz="1200" b="1" dirty="0">
                <a:solidFill>
                  <a:srgbClr val="455F51"/>
                </a:solidFill>
              </a:rPr>
              <a:t>what they</a:t>
            </a:r>
            <a:r>
              <a:rPr lang="en-CA" sz="1200" b="1" baseline="0" dirty="0">
                <a:solidFill>
                  <a:srgbClr val="455F51"/>
                </a:solidFill>
              </a:rPr>
              <a:t> think could be ecozones? </a:t>
            </a:r>
            <a:r>
              <a:rPr lang="en-CA" sz="1200" b="1" dirty="0">
                <a:solidFill>
                  <a:srgbClr val="455F51"/>
                </a:solidFill>
              </a:rPr>
              <a:t>Ecozones </a:t>
            </a:r>
            <a:r>
              <a:rPr lang="en-CA" sz="1200" dirty="0">
                <a:solidFill>
                  <a:srgbClr val="455F51"/>
                </a:solidFill>
              </a:rPr>
              <a:t>are areas of land on the Earth’s surface with general ecological</a:t>
            </a:r>
            <a:r>
              <a:rPr lang="en-CA" sz="1200" b="1" dirty="0">
                <a:solidFill>
                  <a:srgbClr val="455F51"/>
                </a:solidFill>
              </a:rPr>
              <a:t>*</a:t>
            </a:r>
            <a:r>
              <a:rPr lang="en-CA" sz="1200" dirty="0">
                <a:solidFill>
                  <a:srgbClr val="455F51"/>
                </a:solidFill>
              </a:rPr>
              <a:t> features that include certain abiotic and biotic characteristics that are distinct from other environments. </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Environment Canada divides the country's land into different categories, the most generalized being an </a:t>
            </a:r>
            <a:r>
              <a:rPr lang="en-US" b="1" dirty="0"/>
              <a:t>ecozone</a:t>
            </a:r>
            <a:r>
              <a:rPr lang="en-US" dirty="0"/>
              <a:t>. Ecozones can be broken down into </a:t>
            </a:r>
            <a:r>
              <a:rPr lang="en-US" b="1" dirty="0"/>
              <a:t>ecoregions</a:t>
            </a:r>
            <a:r>
              <a:rPr lang="en-US" dirty="0"/>
              <a:t>, which can be further broken down into </a:t>
            </a:r>
            <a:r>
              <a:rPr lang="en-US" b="1" dirty="0" err="1"/>
              <a:t>ecodistricts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b="0" baseline="0" dirty="0">
                <a:solidFill>
                  <a:srgbClr val="455F51"/>
                </a:solidFill>
              </a:rPr>
              <a:t>Ask students </a:t>
            </a:r>
            <a:r>
              <a:rPr lang="en-CA" sz="1200" b="1" baseline="0" dirty="0">
                <a:solidFill>
                  <a:srgbClr val="455F51"/>
                </a:solidFill>
              </a:rPr>
              <a:t>how do ecozones and ecosystems relate?</a:t>
            </a:r>
            <a:r>
              <a:rPr lang="en-CA" sz="1200" b="0" baseline="0" dirty="0">
                <a:solidFill>
                  <a:srgbClr val="455F51"/>
                </a:solidFill>
              </a:rPr>
              <a:t> Remember, </a:t>
            </a:r>
            <a:r>
              <a:rPr lang="en-CA" sz="1200" b="0" baseline="0" dirty="0">
                <a:solidFill>
                  <a:schemeClr val="accent3">
                    <a:lumMod val="50000"/>
                  </a:schemeClr>
                </a:solidFill>
              </a:rPr>
              <a:t>w</a:t>
            </a:r>
            <a:r>
              <a:rPr lang="en-CA" sz="1200" dirty="0">
                <a:solidFill>
                  <a:schemeClr val="accent3">
                    <a:lumMod val="50000"/>
                  </a:schemeClr>
                </a:solidFill>
              </a:rPr>
              <a:t>hen talking about ecosystems the scale is flexible</a:t>
            </a:r>
            <a:r>
              <a:rPr lang="en-CA" sz="1200" baseline="0" dirty="0">
                <a:solidFill>
                  <a:schemeClr val="accent3">
                    <a:lumMod val="50000"/>
                  </a:schemeClr>
                </a:solidFill>
              </a:rPr>
              <a:t> </a:t>
            </a:r>
            <a:r>
              <a:rPr lang="en-CA" sz="1200" dirty="0">
                <a:solidFill>
                  <a:schemeClr val="accent3">
                    <a:lumMod val="50000"/>
                  </a:schemeClr>
                </a:solidFill>
              </a:rPr>
              <a:t>and is determined by the person who is studying or writing about the community. </a:t>
            </a:r>
            <a:r>
              <a:rPr lang="en-CA" sz="1200" b="0" baseline="0" dirty="0">
                <a:solidFill>
                  <a:srgbClr val="455F51"/>
                </a:solidFill>
              </a:rPr>
              <a:t>An ecozone is a way to provide scale and boundaries to abiotic and biotic characteristics in a given area. Thus, we can look at an ecozone as one ecosystem or thousands of ecosystems, depending on how specific and detailed we want to study that zone. </a:t>
            </a:r>
          </a:p>
          <a:p>
            <a:pPr marL="0" marR="0" lvl="0" indent="0" algn="l" defTabSz="914400" rtl="0" eaLnBrk="1" fontAlgn="auto" latinLnBrk="0" hangingPunct="1">
              <a:lnSpc>
                <a:spcPct val="100000"/>
              </a:lnSpc>
              <a:spcBef>
                <a:spcPts val="0"/>
              </a:spcBef>
              <a:spcAft>
                <a:spcPts val="0"/>
              </a:spcAft>
              <a:buClrTx/>
              <a:buSzTx/>
              <a:buFontTx/>
              <a:buNone/>
              <a:tabLst/>
              <a:defRPr/>
            </a:pPr>
            <a:br>
              <a:rPr lang="en-CA" sz="1200" b="0" baseline="0" dirty="0">
                <a:solidFill>
                  <a:srgbClr val="455F51"/>
                </a:solidFill>
              </a:rPr>
            </a:br>
            <a:r>
              <a:rPr lang="en-CA" sz="1200" b="0" baseline="0" dirty="0">
                <a:solidFill>
                  <a:srgbClr val="455F51"/>
                </a:solidFill>
              </a:rPr>
              <a:t>In Manitoba, the Provincial government has identified six ecozones that are found in the province, including: </a:t>
            </a:r>
            <a:r>
              <a:rPr lang="en-CA" sz="1200" i="1" dirty="0">
                <a:solidFill>
                  <a:srgbClr val="455F51"/>
                </a:solidFill>
              </a:rPr>
              <a:t>1) Prairie, 2) Boreal Plain, 3) Boreal Shield, 4) Hudson Plain, 5) Taiga Shield, and 6) Southern Artic.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r>
              <a:rPr lang="en-CA" b="1" dirty="0"/>
              <a:t>*</a:t>
            </a:r>
            <a:r>
              <a:rPr lang="en-CA" dirty="0"/>
              <a:t>Ecological –</a:t>
            </a:r>
            <a:r>
              <a:rPr lang="en-CA" baseline="0" dirty="0"/>
              <a:t> </a:t>
            </a:r>
            <a:r>
              <a:rPr lang="en-CA" b="1" baseline="0" dirty="0"/>
              <a:t>ecology</a:t>
            </a:r>
            <a:r>
              <a:rPr lang="en-CA" baseline="0" dirty="0"/>
              <a:t> is a branch of biology (study of life) which studies the relationships and interactions between organisms and their physical environment. </a:t>
            </a:r>
            <a:br>
              <a:rPr lang="en-CA" baseline="0" dirty="0"/>
            </a:br>
            <a:r>
              <a:rPr lang="en-CA" b="1" baseline="0" dirty="0"/>
              <a:t>**</a:t>
            </a:r>
            <a:r>
              <a:rPr lang="en-CA" baseline="0" dirty="0"/>
              <a:t> A </a:t>
            </a:r>
            <a:r>
              <a:rPr lang="en-CA" b="1" baseline="0" dirty="0"/>
              <a:t>classification system</a:t>
            </a:r>
            <a:r>
              <a:rPr lang="en-CA" baseline="0" dirty="0"/>
              <a:t> is an approach to classification (organizing, arranging, sorting, categorizing) where a large group is divided into smaller subgroups then arranged in a particular way, used to better differentiate between those in a group. </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11</a:t>
            </a:fld>
            <a:endParaRPr lang="en-CA"/>
          </a:p>
        </p:txBody>
      </p:sp>
    </p:spTree>
    <p:extLst>
      <p:ext uri="{BB962C8B-B14F-4D97-AF65-F5344CB8AC3E}">
        <p14:creationId xmlns:p14="http://schemas.microsoft.com/office/powerpoint/2010/main" val="946411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Every ecozone has different characteristics, particularly</a:t>
            </a:r>
            <a:r>
              <a:rPr lang="en-CA" baseline="0" dirty="0"/>
              <a:t> abiotic characteristics such as climate and the physical geography or landscape (are there rolling hills, lakes, mountains, flat plains, etc.), </a:t>
            </a:r>
            <a:r>
              <a:rPr lang="en-CA" dirty="0"/>
              <a:t>which determine what </a:t>
            </a:r>
            <a:r>
              <a:rPr lang="en-CA" baseline="0" dirty="0"/>
              <a:t>particular living things live in that ecozone. Remember, in order for a place to become a living thing’s habitat, it needs to find the right food, water, shelter, and the right amount of space in order to survive. </a:t>
            </a:r>
          </a:p>
          <a:p>
            <a:endParaRPr lang="en-CA" baseline="0" dirty="0"/>
          </a:p>
          <a:p>
            <a:r>
              <a:rPr lang="en-CA" b="1" dirty="0"/>
              <a:t>What kind of climate do you think this prairie ecozone has? What kind of landscape/physical geography</a:t>
            </a:r>
            <a:r>
              <a:rPr lang="en-CA" b="1" baseline="0" dirty="0"/>
              <a:t> do you think it has</a:t>
            </a:r>
            <a:r>
              <a:rPr lang="en-CA" b="1" dirty="0"/>
              <a:t>? What</a:t>
            </a:r>
            <a:r>
              <a:rPr lang="en-CA" b="1" baseline="0" dirty="0"/>
              <a:t> </a:t>
            </a:r>
            <a:r>
              <a:rPr lang="en-CA" b="1" dirty="0"/>
              <a:t>kinds of living</a:t>
            </a:r>
            <a:r>
              <a:rPr lang="en-CA" b="1" baseline="0" dirty="0"/>
              <a:t> things could be found in this zone?</a:t>
            </a:r>
            <a:endParaRPr lang="en-CA" b="1" dirty="0"/>
          </a:p>
          <a:p>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Common inhabitants: White-tailed Deer,</a:t>
            </a:r>
            <a:r>
              <a:rPr lang="en-CA" baseline="0" dirty="0"/>
              <a:t> American Avocet, and Western Plains Garter Snake. </a:t>
            </a:r>
            <a:endParaRPr lang="en-CA" dirty="0"/>
          </a:p>
          <a:p>
            <a:endParaRPr lang="en-CA" dirty="0"/>
          </a:p>
          <a:p>
            <a:r>
              <a:rPr lang="en-CA" b="1" i="1" dirty="0"/>
              <a:t>Note to Teachers: </a:t>
            </a:r>
            <a:br>
              <a:rPr lang="en-CA" b="1" i="1" dirty="0"/>
            </a:br>
            <a:r>
              <a:rPr lang="en-CA" i="1" dirty="0"/>
              <a:t>These images give students</a:t>
            </a:r>
            <a:r>
              <a:rPr lang="en-CA" i="1" baseline="0" dirty="0"/>
              <a:t> </a:t>
            </a:r>
            <a:r>
              <a:rPr lang="en-CA" i="1" dirty="0"/>
              <a:t>an idea</a:t>
            </a:r>
            <a:r>
              <a:rPr lang="en-CA" i="1" baseline="0" dirty="0"/>
              <a:t> of some of the abiotic and biotic features of this zone. However, students will explore in greater depth about each zone in the activity, which will be explained after introducing each zone in the coming slides. The questions are not answered here but give the students an idea of what kind of questions they can answer in their display.</a:t>
            </a:r>
            <a:endParaRPr lang="en-CA" i="1" dirty="0"/>
          </a:p>
        </p:txBody>
      </p:sp>
      <p:sp>
        <p:nvSpPr>
          <p:cNvPr id="4" name="Slide Number Placeholder 3"/>
          <p:cNvSpPr>
            <a:spLocks noGrp="1"/>
          </p:cNvSpPr>
          <p:nvPr>
            <p:ph type="sldNum" sz="quarter" idx="10"/>
          </p:nvPr>
        </p:nvSpPr>
        <p:spPr/>
        <p:txBody>
          <a:bodyPr/>
          <a:lstStyle/>
          <a:p>
            <a:fld id="{EF7B84BF-4991-4DD1-85D4-E8A8B5C9AE35}" type="slidenum">
              <a:rPr lang="en-CA" smtClean="0"/>
              <a:t>12</a:t>
            </a:fld>
            <a:endParaRPr lang="en-CA"/>
          </a:p>
        </p:txBody>
      </p:sp>
    </p:spTree>
    <p:extLst>
      <p:ext uri="{BB962C8B-B14F-4D97-AF65-F5344CB8AC3E}">
        <p14:creationId xmlns:p14="http://schemas.microsoft.com/office/powerpoint/2010/main" val="347412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t>What kind of climate do you think this boreal</a:t>
            </a:r>
            <a:r>
              <a:rPr lang="en-CA" b="1" baseline="0" dirty="0"/>
              <a:t> plains</a:t>
            </a:r>
            <a:r>
              <a:rPr lang="en-CA" b="1" dirty="0"/>
              <a:t> ecozone has? What kind of landscape/physical geography</a:t>
            </a:r>
            <a:r>
              <a:rPr lang="en-CA" b="1" baseline="0" dirty="0"/>
              <a:t> do you think it has</a:t>
            </a:r>
            <a:r>
              <a:rPr lang="en-CA" b="1" dirty="0"/>
              <a:t>? What</a:t>
            </a:r>
            <a:r>
              <a:rPr lang="en-CA" b="1" baseline="0" dirty="0"/>
              <a:t> </a:t>
            </a:r>
            <a:r>
              <a:rPr lang="en-CA" b="1" dirty="0"/>
              <a:t>kinds of living</a:t>
            </a:r>
            <a:r>
              <a:rPr lang="en-CA" b="1" baseline="0" dirty="0"/>
              <a:t> things could be found in this zone?</a:t>
            </a:r>
            <a:endParaRPr lang="en-CA" b="1" dirty="0"/>
          </a:p>
          <a:p>
            <a:endParaRPr lang="en-CA" dirty="0"/>
          </a:p>
          <a:p>
            <a:r>
              <a:rPr lang="en-CA" dirty="0"/>
              <a:t>Common inhabitants: Woodland Caribou, Boreal Owl, and Black</a:t>
            </a:r>
            <a:r>
              <a:rPr lang="en-CA" baseline="0" dirty="0"/>
              <a:t> Bear.</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13</a:t>
            </a:fld>
            <a:endParaRPr lang="en-CA"/>
          </a:p>
        </p:txBody>
      </p:sp>
    </p:spTree>
    <p:extLst>
      <p:ext uri="{BB962C8B-B14F-4D97-AF65-F5344CB8AC3E}">
        <p14:creationId xmlns:p14="http://schemas.microsoft.com/office/powerpoint/2010/main" val="1782793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t>What kind of climate do you think this boreal shield ecozone has? What kind of landscape/physical geography</a:t>
            </a:r>
            <a:r>
              <a:rPr lang="en-CA" b="1" baseline="0" dirty="0"/>
              <a:t> do you think it has</a:t>
            </a:r>
            <a:r>
              <a:rPr lang="en-CA" b="1" dirty="0"/>
              <a:t>? What</a:t>
            </a:r>
            <a:r>
              <a:rPr lang="en-CA" b="1" baseline="0" dirty="0"/>
              <a:t> </a:t>
            </a:r>
            <a:r>
              <a:rPr lang="en-CA" b="1" dirty="0"/>
              <a:t>kinds of living</a:t>
            </a:r>
            <a:r>
              <a:rPr lang="en-CA" b="1" baseline="0" dirty="0"/>
              <a:t> things could be found in this zone?</a:t>
            </a:r>
            <a:endParaRPr lang="en-CA" b="1" dirty="0"/>
          </a:p>
          <a:p>
            <a:endParaRPr lang="en-CA" dirty="0"/>
          </a:p>
          <a:p>
            <a:endParaRPr lang="en-CA" dirty="0"/>
          </a:p>
          <a:p>
            <a:r>
              <a:rPr lang="en-CA" dirty="0"/>
              <a:t>Common inhabitants: Moose,</a:t>
            </a:r>
            <a:r>
              <a:rPr lang="en-CA" baseline="0" dirty="0"/>
              <a:t> White-throated Sparrow, and Lynx.</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14</a:t>
            </a:fld>
            <a:endParaRPr lang="en-CA"/>
          </a:p>
        </p:txBody>
      </p:sp>
    </p:spTree>
    <p:extLst>
      <p:ext uri="{BB962C8B-B14F-4D97-AF65-F5344CB8AC3E}">
        <p14:creationId xmlns:p14="http://schemas.microsoft.com/office/powerpoint/2010/main" val="3073709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t>What kind of climate do you think this Hudson plain ecozone has? What kind of landscape/physical geography</a:t>
            </a:r>
            <a:r>
              <a:rPr lang="en-CA" b="1" baseline="0" dirty="0"/>
              <a:t> do you think it has</a:t>
            </a:r>
            <a:r>
              <a:rPr lang="en-CA" b="1" dirty="0"/>
              <a:t>? What</a:t>
            </a:r>
            <a:r>
              <a:rPr lang="en-CA" b="1" baseline="0" dirty="0"/>
              <a:t> </a:t>
            </a:r>
            <a:r>
              <a:rPr lang="en-CA" b="1" dirty="0"/>
              <a:t>kinds of living</a:t>
            </a:r>
            <a:r>
              <a:rPr lang="en-CA" b="1" baseline="0" dirty="0"/>
              <a:t> things could be found in this zone?</a:t>
            </a:r>
            <a:endParaRPr lang="en-CA" dirty="0"/>
          </a:p>
          <a:p>
            <a:endParaRPr lang="en-CA" dirty="0"/>
          </a:p>
          <a:p>
            <a:r>
              <a:rPr lang="en-CA" dirty="0"/>
              <a:t>Common inhabitants: Polar Bear, Rock Ptarmigan,</a:t>
            </a:r>
            <a:r>
              <a:rPr lang="en-CA" baseline="0" dirty="0"/>
              <a:t> and Northern Pintail (breeding waterfowl). </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15</a:t>
            </a:fld>
            <a:endParaRPr lang="en-CA"/>
          </a:p>
        </p:txBody>
      </p:sp>
    </p:spTree>
    <p:extLst>
      <p:ext uri="{BB962C8B-B14F-4D97-AF65-F5344CB8AC3E}">
        <p14:creationId xmlns:p14="http://schemas.microsoft.com/office/powerpoint/2010/main" val="1161738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t>What kind of climate do you think this taiga</a:t>
            </a:r>
            <a:r>
              <a:rPr lang="en-CA" b="1" baseline="0" dirty="0"/>
              <a:t> shield</a:t>
            </a:r>
            <a:r>
              <a:rPr lang="en-CA" b="1" dirty="0"/>
              <a:t> ecozone has? What kind of landscape/physical geography</a:t>
            </a:r>
            <a:r>
              <a:rPr lang="en-CA" b="1" baseline="0" dirty="0"/>
              <a:t> do you think it has</a:t>
            </a:r>
            <a:r>
              <a:rPr lang="en-CA" b="1" dirty="0"/>
              <a:t>? What</a:t>
            </a:r>
            <a:r>
              <a:rPr lang="en-CA" b="1" baseline="0" dirty="0"/>
              <a:t> </a:t>
            </a:r>
            <a:r>
              <a:rPr lang="en-CA" b="1" dirty="0"/>
              <a:t>kinds of living</a:t>
            </a:r>
            <a:r>
              <a:rPr lang="en-CA" b="1" baseline="0" dirty="0"/>
              <a:t> things could be found in this zone?</a:t>
            </a:r>
            <a:endParaRPr lang="en-CA" dirty="0"/>
          </a:p>
          <a:p>
            <a:endParaRPr lang="en-CA" dirty="0"/>
          </a:p>
          <a:p>
            <a:r>
              <a:rPr lang="en-CA" dirty="0"/>
              <a:t>Common inhabitants: Grizzly Bear, Red-throated</a:t>
            </a:r>
            <a:r>
              <a:rPr lang="en-CA" baseline="0" dirty="0"/>
              <a:t> Loon, and Gray Wolf.</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16</a:t>
            </a:fld>
            <a:endParaRPr lang="en-CA"/>
          </a:p>
        </p:txBody>
      </p:sp>
    </p:spTree>
    <p:extLst>
      <p:ext uri="{BB962C8B-B14F-4D97-AF65-F5344CB8AC3E}">
        <p14:creationId xmlns:p14="http://schemas.microsoft.com/office/powerpoint/2010/main" val="2760387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a:t>What kind of climate do you think this southern arctic ecozone has? What kind of landscape/physical geography</a:t>
            </a:r>
            <a:r>
              <a:rPr lang="en-CA" b="1" baseline="0" dirty="0"/>
              <a:t> do you think it has</a:t>
            </a:r>
            <a:r>
              <a:rPr lang="en-CA" b="1" dirty="0"/>
              <a:t>? What</a:t>
            </a:r>
            <a:r>
              <a:rPr lang="en-CA" b="1" baseline="0" dirty="0"/>
              <a:t> </a:t>
            </a:r>
            <a:r>
              <a:rPr lang="en-CA" b="1" dirty="0"/>
              <a:t>kinds of living</a:t>
            </a:r>
            <a:r>
              <a:rPr lang="en-CA" b="1" baseline="0" dirty="0"/>
              <a:t> things could be found in this zone?</a:t>
            </a:r>
            <a:endParaRPr lang="en-CA" b="1" dirty="0"/>
          </a:p>
          <a:p>
            <a:endParaRPr lang="en-CA" dirty="0"/>
          </a:p>
          <a:p>
            <a:r>
              <a:rPr lang="en-CA" dirty="0"/>
              <a:t>Common inhabitants: Snow Geese, Narwhal,</a:t>
            </a:r>
            <a:r>
              <a:rPr lang="en-CA" baseline="0" dirty="0"/>
              <a:t> and Arctic Fox.</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17</a:t>
            </a:fld>
            <a:endParaRPr lang="en-CA"/>
          </a:p>
        </p:txBody>
      </p:sp>
    </p:spTree>
    <p:extLst>
      <p:ext uri="{BB962C8B-B14F-4D97-AF65-F5344CB8AC3E}">
        <p14:creationId xmlns:p14="http://schemas.microsoft.com/office/powerpoint/2010/main" val="3832478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aseline="0" dirty="0"/>
              <a:t>Students, individually or in groups, will each be researching and analyzing one of the ecozones, investigating its ecological relationships. Either assign or have students choose an ecozone. It is recommended to make sure a diversity of ecozones are covered, so the projects are not all on one zone. Ideally, every zone is covered.</a:t>
            </a:r>
          </a:p>
          <a:p>
            <a:pPr marL="0" marR="0" lvl="0" indent="0" algn="l" defTabSz="914400" rtl="0" eaLnBrk="1" fontAlgn="auto" latinLnBrk="0" hangingPunct="1">
              <a:lnSpc>
                <a:spcPct val="100000"/>
              </a:lnSpc>
              <a:spcBef>
                <a:spcPts val="0"/>
              </a:spcBef>
              <a:spcAft>
                <a:spcPts val="0"/>
              </a:spcAft>
              <a:buClrTx/>
              <a:buSzTx/>
              <a:buFontTx/>
              <a:buNone/>
              <a:tabLst/>
              <a:defRPr/>
            </a:pPr>
            <a:br>
              <a:rPr lang="en-CA" baseline="0" dirty="0"/>
            </a:br>
            <a:r>
              <a:rPr lang="en-CA" baseline="0" dirty="0"/>
              <a:t>Example: A class of 20 students could be divided as follows - Group One (three students) works on the Prairie Ecozone, Group Two (three students) works on the Taiga Shield Ecozone, Group Three (three students) works on the Southern Artic zone, Group Four (three students) works on the Hudson Plains ecozone, Group Five (four students) works on the Boreal Shield ecozone, and Group Six (four students) works on the Boreal Plains ecozones.</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18</a:t>
            </a:fld>
            <a:endParaRPr lang="en-CA"/>
          </a:p>
        </p:txBody>
      </p:sp>
    </p:spTree>
    <p:extLst>
      <p:ext uri="{BB962C8B-B14F-4D97-AF65-F5344CB8AC3E}">
        <p14:creationId xmlns:p14="http://schemas.microsoft.com/office/powerpoint/2010/main" val="415858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19</a:t>
            </a:fld>
            <a:endParaRPr lang="en-CA"/>
          </a:p>
        </p:txBody>
      </p:sp>
    </p:spTree>
    <p:extLst>
      <p:ext uri="{BB962C8B-B14F-4D97-AF65-F5344CB8AC3E}">
        <p14:creationId xmlns:p14="http://schemas.microsoft.com/office/powerpoint/2010/main" val="3915231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First,</a:t>
            </a:r>
            <a:r>
              <a:rPr lang="en-CA" baseline="0" dirty="0"/>
              <a:t> what makes up our planet? Living and non-living things. These are the ingredients for ecosystems. Can you list some non-living (abiotic) things? Can you list some living (biotic) things?  </a:t>
            </a:r>
            <a:br>
              <a:rPr lang="en-CA" baseline="0" dirty="0"/>
            </a:br>
            <a:br>
              <a:rPr lang="en-CA" baseline="0" dirty="0"/>
            </a:br>
            <a:r>
              <a:rPr lang="en-CA" baseline="0" dirty="0"/>
              <a:t>Images:</a:t>
            </a:r>
            <a:br>
              <a:rPr lang="en-CA" baseline="0" dirty="0"/>
            </a:br>
            <a:r>
              <a:rPr lang="en-CA" baseline="0" dirty="0"/>
              <a:t>1. Rocks</a:t>
            </a:r>
            <a:br>
              <a:rPr lang="en-CA" baseline="0" dirty="0"/>
            </a:br>
            <a:r>
              <a:rPr lang="en-CA" baseline="0" dirty="0"/>
              <a:t>2. Water</a:t>
            </a:r>
            <a:br>
              <a:rPr lang="en-CA" baseline="0" dirty="0"/>
            </a:br>
            <a:r>
              <a:rPr lang="en-CA" baseline="0" dirty="0"/>
              <a:t>3. Pink Water Lily</a:t>
            </a:r>
            <a:br>
              <a:rPr lang="en-CA" baseline="0" dirty="0"/>
            </a:br>
            <a:r>
              <a:rPr lang="en-CA" baseline="0" dirty="0"/>
              <a:t>4. Richardson’s Ground squirrel </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2</a:t>
            </a:fld>
            <a:endParaRPr lang="en-CA"/>
          </a:p>
        </p:txBody>
      </p:sp>
    </p:spTree>
    <p:extLst>
      <p:ext uri="{BB962C8B-B14F-4D97-AF65-F5344CB8AC3E}">
        <p14:creationId xmlns:p14="http://schemas.microsoft.com/office/powerpoint/2010/main" val="2871457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Images:</a:t>
            </a:r>
            <a:br>
              <a:rPr lang="en-CA" dirty="0"/>
            </a:br>
            <a:r>
              <a:rPr lang="en-CA" dirty="0"/>
              <a:t>1. Bog (a type of wetland</a:t>
            </a:r>
            <a:r>
              <a:rPr lang="en-CA" baseline="0" dirty="0"/>
              <a:t>)</a:t>
            </a:r>
            <a:br>
              <a:rPr lang="en-CA" baseline="0" dirty="0"/>
            </a:br>
            <a:r>
              <a:rPr lang="en-CA" baseline="0" dirty="0"/>
              <a:t>2. Beaver</a:t>
            </a:r>
            <a:br>
              <a:rPr lang="en-CA" baseline="0" dirty="0"/>
            </a:br>
            <a:r>
              <a:rPr lang="en-CA" baseline="0" dirty="0"/>
              <a:t>3. Green Heron</a:t>
            </a:r>
            <a:br>
              <a:rPr lang="en-CA" baseline="0" dirty="0"/>
            </a:br>
            <a:r>
              <a:rPr lang="en-CA" baseline="0" dirty="0"/>
              <a:t>4. Living and non-living things interacting (water on a leaf).</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3</a:t>
            </a:fld>
            <a:endParaRPr lang="en-CA"/>
          </a:p>
        </p:txBody>
      </p:sp>
    </p:spTree>
    <p:extLst>
      <p:ext uri="{BB962C8B-B14F-4D97-AF65-F5344CB8AC3E}">
        <p14:creationId xmlns:p14="http://schemas.microsoft.com/office/powerpoint/2010/main" val="3302968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An ecosystem includes different kinds of living things who interact with one another and with the physical environment. </a:t>
            </a:r>
            <a:br>
              <a:rPr lang="en-CA" dirty="0"/>
            </a:br>
            <a:br>
              <a:rPr lang="en-CA" dirty="0"/>
            </a:br>
            <a:r>
              <a:rPr lang="en-CA" dirty="0"/>
              <a:t>An</a:t>
            </a:r>
            <a:r>
              <a:rPr lang="en-CA" baseline="0" dirty="0"/>
              <a:t> ecosystem includes many single living things (</a:t>
            </a:r>
            <a:r>
              <a:rPr lang="en-CA" b="1" baseline="0" dirty="0"/>
              <a:t>individual</a:t>
            </a:r>
            <a:r>
              <a:rPr lang="en-CA" baseline="0" dirty="0"/>
              <a:t> organism). When a group of individuals who are the same kind of living thing form they are called a </a:t>
            </a:r>
            <a:r>
              <a:rPr lang="en-CA" b="1" baseline="0" dirty="0"/>
              <a:t>population</a:t>
            </a:r>
            <a:r>
              <a:rPr lang="en-CA" baseline="0" dirty="0"/>
              <a:t>. When there are several populations of different living things found in a given area, that is called a </a:t>
            </a:r>
            <a:r>
              <a:rPr lang="en-CA" b="1" baseline="0" dirty="0"/>
              <a:t>community</a:t>
            </a:r>
            <a:r>
              <a:rPr lang="en-CA" baseline="0" dirty="0"/>
              <a:t>. An </a:t>
            </a:r>
            <a:r>
              <a:rPr lang="en-CA" b="1" baseline="0" dirty="0"/>
              <a:t>ecosystem</a:t>
            </a:r>
            <a:r>
              <a:rPr lang="en-CA" baseline="0" dirty="0"/>
              <a:t> is thus a community of living things and the abiotic features of that given area. The </a:t>
            </a:r>
            <a:r>
              <a:rPr lang="en-CA" b="1" baseline="0" dirty="0"/>
              <a:t>biosphere</a:t>
            </a:r>
            <a:r>
              <a:rPr lang="en-CA" baseline="0" dirty="0"/>
              <a:t> includes all of the living and non-living things on earth (a global ecosystem). </a:t>
            </a: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4</a:t>
            </a:fld>
            <a:endParaRPr lang="en-CA"/>
          </a:p>
        </p:txBody>
      </p:sp>
    </p:spTree>
    <p:extLst>
      <p:ext uri="{BB962C8B-B14F-4D97-AF65-F5344CB8AC3E}">
        <p14:creationId xmlns:p14="http://schemas.microsoft.com/office/powerpoint/2010/main" val="2740332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solidFill>
                  <a:schemeClr val="accent3">
                    <a:lumMod val="50000"/>
                  </a:schemeClr>
                </a:solidFill>
              </a:rPr>
              <a:t>When talking about ecosystems the scale is flexible</a:t>
            </a:r>
            <a:r>
              <a:rPr lang="en-CA" sz="1200" baseline="0" dirty="0">
                <a:solidFill>
                  <a:schemeClr val="accent3">
                    <a:lumMod val="50000"/>
                  </a:schemeClr>
                </a:solidFill>
              </a:rPr>
              <a:t> </a:t>
            </a:r>
            <a:r>
              <a:rPr lang="en-CA" sz="1200" dirty="0">
                <a:solidFill>
                  <a:schemeClr val="accent3">
                    <a:lumMod val="50000"/>
                  </a:schemeClr>
                </a:solidFill>
              </a:rPr>
              <a:t>and is determined by the person who is studying or writing about the community. </a:t>
            </a:r>
            <a:endParaRPr lang="en-CA" dirty="0"/>
          </a:p>
          <a:p>
            <a:endParaRPr lang="en-CA" dirty="0"/>
          </a:p>
          <a:p>
            <a:r>
              <a:rPr lang="en-CA" dirty="0"/>
              <a:t>Images: </a:t>
            </a:r>
            <a:br>
              <a:rPr lang="en-CA" dirty="0"/>
            </a:br>
            <a:r>
              <a:rPr lang="en-CA" dirty="0"/>
              <a:t>1. Protista seen</a:t>
            </a:r>
            <a:r>
              <a:rPr lang="en-CA" baseline="0" dirty="0"/>
              <a:t> under a microscope.</a:t>
            </a:r>
          </a:p>
          <a:p>
            <a:r>
              <a:rPr lang="en-CA" baseline="0" dirty="0"/>
              <a:t>2. Snow Geese</a:t>
            </a:r>
          </a:p>
          <a:p>
            <a:r>
              <a:rPr lang="en-CA" baseline="0" dirty="0"/>
              <a:t>3. View of a Boreal ecosystem.</a:t>
            </a:r>
          </a:p>
          <a:p>
            <a:r>
              <a:rPr lang="en-CA" baseline="0" dirty="0"/>
              <a:t>4. The biosphere. </a:t>
            </a:r>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5</a:t>
            </a:fld>
            <a:endParaRPr lang="en-CA"/>
          </a:p>
        </p:txBody>
      </p:sp>
    </p:spTree>
    <p:extLst>
      <p:ext uri="{BB962C8B-B14F-4D97-AF65-F5344CB8AC3E}">
        <p14:creationId xmlns:p14="http://schemas.microsoft.com/office/powerpoint/2010/main" val="189403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Wetlands cover</a:t>
            </a:r>
            <a:r>
              <a:rPr lang="en-CA" baseline="0" dirty="0"/>
              <a:t> almost half of Manitoba, and can be found in every region (ecozone) in the province. </a:t>
            </a:r>
            <a:endParaRPr lang="en-CA" dirty="0"/>
          </a:p>
          <a:p>
            <a:endParaRPr lang="en-CA" dirty="0"/>
          </a:p>
          <a:p>
            <a:r>
              <a:rPr lang="en-CA" dirty="0"/>
              <a:t>The main biotic</a:t>
            </a:r>
            <a:r>
              <a:rPr lang="en-CA" baseline="0" dirty="0"/>
              <a:t> and abiotic characteristics of a wetland is that:</a:t>
            </a:r>
          </a:p>
          <a:p>
            <a:pPr marL="171450" indent="-171450">
              <a:buFont typeface="Arial" panose="020B0604020202020204" pitchFamily="34" charset="0"/>
              <a:buChar char="•"/>
            </a:pPr>
            <a:r>
              <a:rPr lang="en-CA" baseline="0" dirty="0"/>
              <a:t>An area of land that is permanently or periodically saturated with water</a:t>
            </a:r>
          </a:p>
          <a:p>
            <a:pPr marL="171450" indent="-171450">
              <a:buFont typeface="Arial" panose="020B0604020202020204" pitchFamily="34" charset="0"/>
              <a:buChar char="•"/>
            </a:pPr>
            <a:r>
              <a:rPr lang="en-CA" baseline="0" dirty="0"/>
              <a:t>The water is 2 metres or less in depth</a:t>
            </a:r>
          </a:p>
          <a:p>
            <a:pPr marL="171450" indent="-171450">
              <a:buFont typeface="Arial" panose="020B0604020202020204" pitchFamily="34" charset="0"/>
              <a:buChar char="•"/>
            </a:pPr>
            <a:r>
              <a:rPr lang="en-CA" baseline="0" dirty="0"/>
              <a:t>Water-loving plants grow in and around the water</a:t>
            </a:r>
            <a:endParaRPr lang="en-CA" dirty="0"/>
          </a:p>
          <a:p>
            <a:endParaRPr lang="en-CA" dirty="0"/>
          </a:p>
          <a:p>
            <a:r>
              <a:rPr lang="en-CA" dirty="0"/>
              <a:t>Each type of wetland has slightly</a:t>
            </a:r>
            <a:r>
              <a:rPr lang="en-CA" baseline="0" dirty="0"/>
              <a:t> different biotic and abiotic characteristics that make it distinct from other types of wetlands, all while still following the overall characteristics of a wetland. </a:t>
            </a:r>
            <a:br>
              <a:rPr lang="en-CA" baseline="0" dirty="0"/>
            </a:br>
            <a:br>
              <a:rPr lang="en-CA" baseline="0" dirty="0"/>
            </a:br>
            <a:r>
              <a:rPr lang="en-CA" b="1" i="1" baseline="0" dirty="0"/>
              <a:t>Note to Teachers:</a:t>
            </a:r>
            <a:br>
              <a:rPr lang="en-CA" i="1" baseline="0" dirty="0"/>
            </a:br>
            <a:r>
              <a:rPr lang="en-CA" i="1" baseline="0" dirty="0"/>
              <a:t>There is a complete description of unique characteristics for each type of wetland shown here included in the Grade 7 pre- and post-visit activity guide. </a:t>
            </a:r>
            <a:endParaRPr lang="en-CA" i="1" dirty="0"/>
          </a:p>
        </p:txBody>
      </p:sp>
      <p:sp>
        <p:nvSpPr>
          <p:cNvPr id="4" name="Slide Number Placeholder 3"/>
          <p:cNvSpPr>
            <a:spLocks noGrp="1"/>
          </p:cNvSpPr>
          <p:nvPr>
            <p:ph type="sldNum" sz="quarter" idx="10"/>
          </p:nvPr>
        </p:nvSpPr>
        <p:spPr/>
        <p:txBody>
          <a:bodyPr/>
          <a:lstStyle/>
          <a:p>
            <a:fld id="{EF7B84BF-4991-4DD1-85D4-E8A8B5C9AE35}" type="slidenum">
              <a:rPr lang="en-CA" smtClean="0"/>
              <a:t>6</a:t>
            </a:fld>
            <a:endParaRPr lang="en-CA"/>
          </a:p>
        </p:txBody>
      </p:sp>
    </p:spTree>
    <p:extLst>
      <p:ext uri="{BB962C8B-B14F-4D97-AF65-F5344CB8AC3E}">
        <p14:creationId xmlns:p14="http://schemas.microsoft.com/office/powerpoint/2010/main" val="3295719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Here is an example of a freshwater marsh ecosystem. As a class,</a:t>
            </a:r>
            <a:r>
              <a:rPr lang="en-CA" baseline="0" dirty="0"/>
              <a:t> </a:t>
            </a:r>
            <a:r>
              <a:rPr lang="en-CA" b="1" dirty="0"/>
              <a:t>list some of the biotic and abiotic features </a:t>
            </a:r>
            <a:r>
              <a:rPr lang="en-CA" dirty="0"/>
              <a:t>shown</a:t>
            </a:r>
            <a:r>
              <a:rPr lang="en-CA" baseline="0" dirty="0"/>
              <a:t> in the image (answers shown in the next two slides).</a:t>
            </a:r>
          </a:p>
          <a:p>
            <a:endParaRPr lang="en-CA" b="1" i="1" baseline="0" dirty="0"/>
          </a:p>
          <a:p>
            <a:r>
              <a:rPr lang="en-CA" b="1" i="1" baseline="0" dirty="0"/>
              <a:t>Note about the Image:</a:t>
            </a:r>
            <a:br>
              <a:rPr lang="en-CA" i="1" baseline="0" dirty="0"/>
            </a:br>
            <a:r>
              <a:rPr lang="en-CA" i="1" baseline="0" dirty="0"/>
              <a:t>This is the preliminary sketch used as a plan for the “Welcome Back!” diorama that greets you as you enter the Oak Hammock Marsh Interpretive Centre. Some of the biotic and abiotic features shown here did not make the final cut, but the diorama still reflects the majority of what is seen in this image. The image was developed circa 1990, before the centre opened in May of 1993.</a:t>
            </a:r>
            <a:endParaRPr lang="en-CA" i="1" dirty="0"/>
          </a:p>
        </p:txBody>
      </p:sp>
      <p:sp>
        <p:nvSpPr>
          <p:cNvPr id="4" name="Slide Number Placeholder 3"/>
          <p:cNvSpPr>
            <a:spLocks noGrp="1"/>
          </p:cNvSpPr>
          <p:nvPr>
            <p:ph type="sldNum" sz="quarter" idx="10"/>
          </p:nvPr>
        </p:nvSpPr>
        <p:spPr/>
        <p:txBody>
          <a:bodyPr/>
          <a:lstStyle/>
          <a:p>
            <a:fld id="{EF7B84BF-4991-4DD1-85D4-E8A8B5C9AE35}" type="slidenum">
              <a:rPr lang="en-CA" smtClean="0"/>
              <a:t>7</a:t>
            </a:fld>
            <a:endParaRPr lang="en-CA"/>
          </a:p>
        </p:txBody>
      </p:sp>
    </p:spTree>
    <p:extLst>
      <p:ext uri="{BB962C8B-B14F-4D97-AF65-F5344CB8AC3E}">
        <p14:creationId xmlns:p14="http://schemas.microsoft.com/office/powerpoint/2010/main" val="2091520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Biotic</a:t>
            </a:r>
            <a:r>
              <a:rPr lang="en-CA" b="1" baseline="0" dirty="0"/>
              <a:t> Features:</a:t>
            </a:r>
          </a:p>
          <a:p>
            <a:r>
              <a:rPr lang="en-CA" baseline="0" dirty="0"/>
              <a:t>1. Northern Harrier</a:t>
            </a:r>
          </a:p>
          <a:p>
            <a:r>
              <a:rPr lang="en-CA" baseline="0" dirty="0"/>
              <a:t>2. American White Pelican</a:t>
            </a:r>
          </a:p>
          <a:p>
            <a:r>
              <a:rPr lang="en-CA" baseline="0" dirty="0"/>
              <a:t>3. Forester’s Terns</a:t>
            </a:r>
          </a:p>
          <a:p>
            <a:r>
              <a:rPr lang="en-CA" baseline="0" dirty="0"/>
              <a:t>4. Canada Geese</a:t>
            </a:r>
          </a:p>
          <a:p>
            <a:r>
              <a:rPr lang="en-CA" baseline="0" dirty="0"/>
              <a:t>5. Jersey Cows</a:t>
            </a:r>
          </a:p>
          <a:p>
            <a:r>
              <a:rPr lang="en-CA" baseline="0" dirty="0"/>
              <a:t>6. Coyote</a:t>
            </a:r>
          </a:p>
          <a:p>
            <a:r>
              <a:rPr lang="en-CA" baseline="0" dirty="0"/>
              <a:t>7. Jackrabbit</a:t>
            </a:r>
          </a:p>
          <a:p>
            <a:r>
              <a:rPr lang="en-CA" baseline="0" dirty="0"/>
              <a:t>8. Red Fox</a:t>
            </a:r>
          </a:p>
          <a:p>
            <a:r>
              <a:rPr lang="en-CA" baseline="0" dirty="0"/>
              <a:t>9. Blue-winged Teal female</a:t>
            </a:r>
          </a:p>
          <a:p>
            <a:r>
              <a:rPr lang="en-CA" baseline="0" dirty="0"/>
              <a:t>10. Canada Goose with goslings</a:t>
            </a:r>
          </a:p>
          <a:p>
            <a:r>
              <a:rPr lang="en-CA" baseline="0" dirty="0"/>
              <a:t>11. White-tailed Deer</a:t>
            </a:r>
          </a:p>
          <a:p>
            <a:r>
              <a:rPr lang="en-CA" baseline="0" dirty="0"/>
              <a:t>12. Phragmites </a:t>
            </a:r>
          </a:p>
          <a:p>
            <a:r>
              <a:rPr lang="en-CA" baseline="0" dirty="0"/>
              <a:t>13. Great Blue Heron </a:t>
            </a:r>
          </a:p>
          <a:p>
            <a:r>
              <a:rPr lang="en-CA" dirty="0"/>
              <a:t>14. Wood Duck male</a:t>
            </a:r>
          </a:p>
          <a:p>
            <a:r>
              <a:rPr lang="en-CA" dirty="0"/>
              <a:t>15. Yellow-headed Blackbird</a:t>
            </a:r>
          </a:p>
          <a:p>
            <a:r>
              <a:rPr lang="en-CA" dirty="0"/>
              <a:t>16.</a:t>
            </a:r>
            <a:r>
              <a:rPr lang="en-CA" baseline="0" dirty="0"/>
              <a:t> Red-winged Blackbird</a:t>
            </a:r>
          </a:p>
          <a:p>
            <a:r>
              <a:rPr lang="en-CA" baseline="0" dirty="0"/>
              <a:t>17. Mink</a:t>
            </a:r>
          </a:p>
          <a:p>
            <a:r>
              <a:rPr lang="en-CA" baseline="0" dirty="0"/>
              <a:t>18. Sora</a:t>
            </a:r>
          </a:p>
          <a:p>
            <a:r>
              <a:rPr lang="en-CA" baseline="0" dirty="0"/>
              <a:t>19. Bulrushes</a:t>
            </a:r>
          </a:p>
          <a:p>
            <a:r>
              <a:rPr lang="en-CA" baseline="0" dirty="0"/>
              <a:t>20. Willet</a:t>
            </a:r>
          </a:p>
          <a:p>
            <a:r>
              <a:rPr lang="en-CA" baseline="0" dirty="0"/>
              <a:t>21. American Avocet</a:t>
            </a:r>
          </a:p>
          <a:p>
            <a:r>
              <a:rPr lang="en-CA" dirty="0"/>
              <a:t>22. Mallard pair</a:t>
            </a:r>
          </a:p>
          <a:p>
            <a:r>
              <a:rPr lang="en-CA" dirty="0"/>
              <a:t>23.</a:t>
            </a:r>
            <a:r>
              <a:rPr lang="en-CA" baseline="0" dirty="0"/>
              <a:t> Double-crested Cormorant </a:t>
            </a:r>
          </a:p>
          <a:p>
            <a:r>
              <a:rPr lang="en-CA" baseline="0" dirty="0"/>
              <a:t>24. Black Tern</a:t>
            </a:r>
          </a:p>
          <a:p>
            <a:r>
              <a:rPr lang="en-CA" baseline="0" dirty="0"/>
              <a:t>25. Marsh Wren</a:t>
            </a:r>
          </a:p>
          <a:p>
            <a:r>
              <a:rPr lang="en-CA" baseline="0" dirty="0"/>
              <a:t>26. Muskrat</a:t>
            </a:r>
          </a:p>
          <a:p>
            <a:r>
              <a:rPr lang="en-CA" baseline="0" dirty="0"/>
              <a:t>27. Muskrat swimming</a:t>
            </a:r>
          </a:p>
          <a:p>
            <a:r>
              <a:rPr lang="en-CA" baseline="0" dirty="0"/>
              <a:t>28. Canvasback pair</a:t>
            </a:r>
          </a:p>
          <a:p>
            <a:r>
              <a:rPr lang="en-CA" baseline="0" dirty="0"/>
              <a:t>29. Redhead male</a:t>
            </a:r>
          </a:p>
          <a:p>
            <a:r>
              <a:rPr lang="en-CA" baseline="0" dirty="0"/>
              <a:t>30. Snapping Turtle</a:t>
            </a:r>
          </a:p>
          <a:p>
            <a:r>
              <a:rPr lang="en-CA" baseline="0" dirty="0"/>
              <a:t>31. Black Tern nesting</a:t>
            </a:r>
          </a:p>
          <a:p>
            <a:r>
              <a:rPr lang="en-CA" baseline="0" dirty="0"/>
              <a:t>32. American Coots</a:t>
            </a:r>
          </a:p>
          <a:p>
            <a:r>
              <a:rPr lang="en-CA" baseline="0" dirty="0"/>
              <a:t>33. Northern Shoveler pair (female is diving)</a:t>
            </a:r>
          </a:p>
          <a:p>
            <a:r>
              <a:rPr lang="en-CA" baseline="0" dirty="0"/>
              <a:t>34. Pied-billed Grebe</a:t>
            </a:r>
          </a:p>
          <a:p>
            <a:r>
              <a:rPr lang="en-CA" baseline="0" dirty="0"/>
              <a:t>35. Yellow Pond Lily</a:t>
            </a:r>
          </a:p>
          <a:p>
            <a:r>
              <a:rPr lang="en-CA" baseline="0" dirty="0"/>
              <a:t>36. Minnows</a:t>
            </a:r>
          </a:p>
          <a:p>
            <a:r>
              <a:rPr lang="en-CA" baseline="0" dirty="0"/>
              <a:t>37. Painted Turtle</a:t>
            </a:r>
          </a:p>
          <a:p>
            <a:r>
              <a:rPr lang="en-CA" baseline="0" dirty="0"/>
              <a:t>38. Catfish</a:t>
            </a:r>
          </a:p>
          <a:p>
            <a:r>
              <a:rPr lang="en-CA" baseline="0" dirty="0"/>
              <a:t>39. Pond Snail</a:t>
            </a:r>
          </a:p>
          <a:p>
            <a:r>
              <a:rPr lang="en-CA" baseline="0" dirty="0"/>
              <a:t>40. Mussel</a:t>
            </a:r>
          </a:p>
          <a:p>
            <a:r>
              <a:rPr lang="en-CA" baseline="0" dirty="0"/>
              <a:t>41. Redhead female feeding</a:t>
            </a:r>
          </a:p>
          <a:p>
            <a:r>
              <a:rPr lang="en-CA" baseline="0" dirty="0"/>
              <a:t>42. Northern Pyke</a:t>
            </a:r>
          </a:p>
          <a:p>
            <a:r>
              <a:rPr lang="en-CA" baseline="0" dirty="0"/>
              <a:t>43. Northern Leopard Frog</a:t>
            </a:r>
          </a:p>
          <a:p>
            <a:r>
              <a:rPr lang="en-CA" baseline="0" dirty="0"/>
              <a:t>44. Crayfish</a:t>
            </a:r>
          </a:p>
          <a:p>
            <a:r>
              <a:rPr lang="en-CA" baseline="0" dirty="0"/>
              <a:t>45. Catfish</a:t>
            </a:r>
          </a:p>
          <a:p>
            <a:r>
              <a:rPr lang="en-CA" baseline="0" dirty="0"/>
              <a:t>46. Black-crowned Night Heron</a:t>
            </a:r>
          </a:p>
          <a:p>
            <a:r>
              <a:rPr lang="en-CA" baseline="0" dirty="0"/>
              <a:t>47. Dead tree</a:t>
            </a:r>
          </a:p>
          <a:p>
            <a:r>
              <a:rPr lang="en-CA" baseline="0" dirty="0"/>
              <a:t>48. Cattails</a:t>
            </a:r>
          </a:p>
          <a:p>
            <a:endParaRPr lang="en-CA" baseline="0" dirty="0"/>
          </a:p>
          <a:p>
            <a:endParaRPr lang="en-CA" baseline="0"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8</a:t>
            </a:fld>
            <a:endParaRPr lang="en-CA"/>
          </a:p>
        </p:txBody>
      </p:sp>
    </p:spTree>
    <p:extLst>
      <p:ext uri="{BB962C8B-B14F-4D97-AF65-F5344CB8AC3E}">
        <p14:creationId xmlns:p14="http://schemas.microsoft.com/office/powerpoint/2010/main" val="1950197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0" dirty="0"/>
              <a:t>Abiotic</a:t>
            </a:r>
            <a:r>
              <a:rPr lang="en-CA" b="1" i="0" baseline="0" dirty="0"/>
              <a:t> Features:</a:t>
            </a:r>
          </a:p>
          <a:p>
            <a:pPr marL="228600" indent="-228600">
              <a:buAutoNum type="arabicPeriod"/>
            </a:pPr>
            <a:r>
              <a:rPr lang="en-CA" b="0" i="0" baseline="0" dirty="0"/>
              <a:t>Air</a:t>
            </a:r>
          </a:p>
          <a:p>
            <a:pPr marL="228600" indent="-228600">
              <a:buAutoNum type="arabicPeriod"/>
            </a:pPr>
            <a:r>
              <a:rPr lang="en-CA" b="0" i="0" baseline="0" dirty="0"/>
              <a:t>Sunlight</a:t>
            </a:r>
          </a:p>
          <a:p>
            <a:pPr marL="228600" indent="-228600">
              <a:buAutoNum type="arabicPeriod"/>
            </a:pPr>
            <a:r>
              <a:rPr lang="en-CA" b="0" i="0" baseline="0" dirty="0"/>
              <a:t>Atmosphere (the sky)</a:t>
            </a:r>
          </a:p>
          <a:p>
            <a:pPr marL="228600" indent="-228600">
              <a:buAutoNum type="arabicPeriod"/>
            </a:pPr>
            <a:r>
              <a:rPr lang="en-CA" b="0" i="0" baseline="0" dirty="0"/>
              <a:t>Clouds (made from dust and water droplets)</a:t>
            </a:r>
          </a:p>
          <a:p>
            <a:pPr marL="228600" indent="-228600">
              <a:buAutoNum type="arabicPeriod"/>
            </a:pPr>
            <a:r>
              <a:rPr lang="en-CA" b="0" i="0" baseline="0" dirty="0"/>
              <a:t>Water</a:t>
            </a:r>
          </a:p>
          <a:p>
            <a:pPr marL="228600" indent="-228600">
              <a:buAutoNum type="arabicPeriod"/>
            </a:pPr>
            <a:r>
              <a:rPr lang="en-CA" b="0" i="0" baseline="0" dirty="0"/>
              <a:t>Soil (made up of water, air, minerals, and biotic matter)</a:t>
            </a:r>
          </a:p>
          <a:p>
            <a:pPr marL="228600" indent="-228600">
              <a:buAutoNum type="arabicPeriod"/>
            </a:pPr>
            <a:r>
              <a:rPr lang="en-CA" b="0" i="0" baseline="0" dirty="0"/>
              <a:t>Single Rock</a:t>
            </a:r>
          </a:p>
          <a:p>
            <a:pPr marL="228600" indent="-228600">
              <a:buAutoNum type="arabicPeriod"/>
            </a:pPr>
            <a:r>
              <a:rPr lang="en-CA" b="0" i="0" baseline="0" dirty="0"/>
              <a:t>Sand, Rocks &amp; Minerals</a:t>
            </a:r>
          </a:p>
          <a:p>
            <a:pPr marL="228600" indent="-228600">
              <a:buAutoNum type="arabicPeriod"/>
            </a:pPr>
            <a:endParaRPr lang="en-CA" b="0" i="0" baseline="0" dirty="0"/>
          </a:p>
          <a:p>
            <a:pPr marL="0" indent="0">
              <a:buNone/>
            </a:pPr>
            <a:r>
              <a:rPr lang="en-CA" b="0" i="0" baseline="0" dirty="0"/>
              <a:t>And for those very observant students…</a:t>
            </a:r>
          </a:p>
          <a:p>
            <a:pPr marL="0" indent="0">
              <a:buNone/>
            </a:pPr>
            <a:r>
              <a:rPr lang="en-CA" b="0" i="0" baseline="0" dirty="0"/>
              <a:t>9. Glass</a:t>
            </a:r>
          </a:p>
          <a:p>
            <a:pPr marL="0" indent="0">
              <a:buNone/>
            </a:pPr>
            <a:r>
              <a:rPr lang="en-CA" b="0" i="0" baseline="0" dirty="0"/>
              <a:t>10. Metal </a:t>
            </a:r>
          </a:p>
          <a:p>
            <a:pPr marL="228600" indent="-228600">
              <a:buAutoNum type="arabicPeriod"/>
            </a:pPr>
            <a:endParaRPr lang="en-CA" b="0" i="0" dirty="0"/>
          </a:p>
        </p:txBody>
      </p:sp>
      <p:sp>
        <p:nvSpPr>
          <p:cNvPr id="4" name="Slide Number Placeholder 3"/>
          <p:cNvSpPr>
            <a:spLocks noGrp="1"/>
          </p:cNvSpPr>
          <p:nvPr>
            <p:ph type="sldNum" sz="quarter" idx="10"/>
          </p:nvPr>
        </p:nvSpPr>
        <p:spPr/>
        <p:txBody>
          <a:bodyPr/>
          <a:lstStyle/>
          <a:p>
            <a:fld id="{EF7B84BF-4991-4DD1-85D4-E8A8B5C9AE35}" type="slidenum">
              <a:rPr lang="en-CA" smtClean="0"/>
              <a:t>9</a:t>
            </a:fld>
            <a:endParaRPr lang="en-CA"/>
          </a:p>
        </p:txBody>
      </p:sp>
    </p:spTree>
    <p:extLst>
      <p:ext uri="{BB962C8B-B14F-4D97-AF65-F5344CB8AC3E}">
        <p14:creationId xmlns:p14="http://schemas.microsoft.com/office/powerpoint/2010/main" val="1674102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A069CB8-F204-4D06-B913-C5A26A89888A}"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B6E300-0A13-4A81-945A-7333C271A069}"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671962-1EA4-46E7-BCB0-F36CE46D1A59}"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0BB376-B19C-488D-ABEB-03C7E6E9E3E0}"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9637A9-119A-49DA-BD12-AAC58B377D80}"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6F077B-A50F-4D64-8574-E2D6A98A5553}"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D9E2A62-1983-43A1-A163-D8AA46534C80}" type="datetimeFigureOut">
              <a:rPr lang="en-US" dirty="0"/>
              <a:t>5/8/2020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98F3E3B-34E3-4345-B2A1-994B83598A9C}" type="datetimeFigureOut">
              <a:rPr lang="en-US" dirty="0"/>
              <a:t>5/8/2020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D816C96-82A1-4D77-8ADA-627AC6FE3D65}" type="datetimeFigureOut">
              <a:rPr lang="en-US" dirty="0"/>
              <a:t>5/8/2020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102C1E-28F2-47E9-802D-339E64E2F920}" type="datetimeFigureOut">
              <a:rPr lang="en-US" dirty="0"/>
              <a:t>5/8/2020</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4271A48-F18A-45B3-BC05-1E27DA3F88AF}" type="datetimeFigureOut">
              <a:rPr lang="en-US" dirty="0"/>
              <a:t>5/8/2020</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5B747F8-9654-4282-85D2-65F41AAE7A75}" type="datetimeFigureOut">
              <a:rPr lang="en-US" dirty="0"/>
              <a:t>5/8/2020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DC5B261-8843-42D1-AAFC-05E20E2D9B97}" type="datetimeFigureOut">
              <a:rPr lang="en-US" dirty="0"/>
              <a:t>5/8/2020</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3.jpg"/><Relationship Id="rId5" Type="http://schemas.openxmlformats.org/officeDocument/2006/relationships/image" Target="../media/image52.jpg"/><Relationship Id="rId4" Type="http://schemas.openxmlformats.org/officeDocument/2006/relationships/image" Target="../media/image51.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62891" y="774664"/>
            <a:ext cx="10332720" cy="3566160"/>
          </a:xfrm>
        </p:spPr>
        <p:txBody>
          <a:bodyPr>
            <a:normAutofit/>
          </a:bodyPr>
          <a:lstStyle/>
          <a:p>
            <a:pPr algn="ctr"/>
            <a:r>
              <a:rPr lang="en-CA" sz="9600" dirty="0">
                <a:solidFill>
                  <a:schemeClr val="tx1">
                    <a:lumMod val="75000"/>
                    <a:lumOff val="25000"/>
                  </a:schemeClr>
                </a:solidFill>
                <a:latin typeface="Aleo" panose="020F0502020204030203" pitchFamily="34" charset="0"/>
              </a:rPr>
              <a:t>Know Your Zones!</a:t>
            </a:r>
          </a:p>
        </p:txBody>
      </p:sp>
      <p:sp>
        <p:nvSpPr>
          <p:cNvPr id="3" name="Subtitle 2"/>
          <p:cNvSpPr>
            <a:spLocks noGrp="1"/>
          </p:cNvSpPr>
          <p:nvPr>
            <p:ph type="subTitle" idx="1"/>
          </p:nvPr>
        </p:nvSpPr>
        <p:spPr/>
        <p:txBody>
          <a:bodyPr/>
          <a:lstStyle/>
          <a:p>
            <a:pPr algn="ctr"/>
            <a:r>
              <a:rPr lang="en-CA" spc="300" dirty="0">
                <a:solidFill>
                  <a:schemeClr val="accent3">
                    <a:lumMod val="50000"/>
                  </a:schemeClr>
                </a:solidFill>
              </a:rPr>
              <a:t>Learning about Ecosystems &amp; Manitoba’s Ecozones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6840" y="628444"/>
            <a:ext cx="2893952" cy="192930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9647" y="628443"/>
            <a:ext cx="2893952" cy="1929301"/>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2454" y="628443"/>
            <a:ext cx="2897573" cy="1929301"/>
          </a:xfrm>
          <a:prstGeom prst="rect">
            <a:avLst/>
          </a:prstGeom>
        </p:spPr>
      </p:pic>
      <p:sp>
        <p:nvSpPr>
          <p:cNvPr id="5" name="TextBox 4"/>
          <p:cNvSpPr txBox="1"/>
          <p:nvPr/>
        </p:nvSpPr>
        <p:spPr>
          <a:xfrm>
            <a:off x="69116" y="6138042"/>
            <a:ext cx="2995448" cy="184666"/>
          </a:xfrm>
          <a:prstGeom prst="rect">
            <a:avLst/>
          </a:prstGeom>
          <a:noFill/>
        </p:spPr>
        <p:txBody>
          <a:bodyPr wrap="square" rtlCol="0">
            <a:spAutoFit/>
          </a:bodyPr>
          <a:lstStyle/>
          <a:p>
            <a:r>
              <a:rPr lang="en-CA" sz="600" i="1" dirty="0">
                <a:solidFill>
                  <a:schemeClr val="tx1">
                    <a:lumMod val="50000"/>
                    <a:lumOff val="50000"/>
                  </a:schemeClr>
                </a:solidFill>
              </a:rPr>
              <a:t>All images from Ducks Unlimited Canada.</a:t>
            </a:r>
          </a:p>
        </p:txBody>
      </p:sp>
    </p:spTree>
    <p:extLst>
      <p:ext uri="{BB962C8B-B14F-4D97-AF65-F5344CB8AC3E}">
        <p14:creationId xmlns:p14="http://schemas.microsoft.com/office/powerpoint/2010/main" val="3888587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143946"/>
            <a:ext cx="12192000" cy="955497"/>
          </a:xfrm>
          <a:prstGeom prst="rect">
            <a:avLst/>
          </a:prstGeom>
          <a:solidFill>
            <a:schemeClr val="bg1"/>
          </a:solidFill>
        </p:spPr>
        <p:txBody>
          <a:bodyPr wrap="square" rtlCol="0">
            <a:spAutoFit/>
          </a:bodyPr>
          <a:lstStyle/>
          <a:p>
            <a:endParaRPr lang="en-CA" dirty="0"/>
          </a:p>
        </p:txBody>
      </p:sp>
      <p:pic>
        <p:nvPicPr>
          <p:cNvPr id="2" name="Content Placeholder 5"/>
          <p:cNvPicPr>
            <a:picLocks noChangeAspect="1"/>
          </p:cNvPicPr>
          <p:nvPr/>
        </p:nvPicPr>
        <p:blipFill rotWithShape="1">
          <a:blip r:embed="rId3">
            <a:extLst>
              <a:ext uri="{28A0092B-C50C-407E-A947-70E740481C1C}">
                <a14:useLocalDpi xmlns:a14="http://schemas.microsoft.com/office/drawing/2010/main" val="0"/>
              </a:ext>
            </a:extLst>
          </a:blip>
          <a:srcRect l="2112" r="1872"/>
          <a:stretch/>
        </p:blipFill>
        <p:spPr>
          <a:xfrm>
            <a:off x="1175978" y="241444"/>
            <a:ext cx="9840044" cy="6709024"/>
          </a:xfrm>
          <a:prstGeom prst="rect">
            <a:avLst/>
          </a:prstGeom>
        </p:spPr>
      </p:pic>
      <p:sp>
        <p:nvSpPr>
          <p:cNvPr id="4" name="TextBox 3"/>
          <p:cNvSpPr txBox="1"/>
          <p:nvPr/>
        </p:nvSpPr>
        <p:spPr>
          <a:xfrm>
            <a:off x="1175978" y="6932623"/>
            <a:ext cx="2995448" cy="184666"/>
          </a:xfrm>
          <a:prstGeom prst="rect">
            <a:avLst/>
          </a:prstGeom>
          <a:noFill/>
        </p:spPr>
        <p:txBody>
          <a:bodyPr wrap="square" rtlCol="0">
            <a:spAutoFit/>
          </a:bodyPr>
          <a:lstStyle/>
          <a:p>
            <a:r>
              <a:rPr lang="en-CA" sz="600" i="1" dirty="0">
                <a:solidFill>
                  <a:schemeClr val="tx1">
                    <a:lumMod val="50000"/>
                    <a:lumOff val="50000"/>
                  </a:schemeClr>
                </a:solidFill>
              </a:rPr>
              <a:t>Image from Oak Hammock Marsh Interpretive Centre. </a:t>
            </a:r>
          </a:p>
        </p:txBody>
      </p:sp>
    </p:spTree>
    <p:extLst>
      <p:ext uri="{BB962C8B-B14F-4D97-AF65-F5344CB8AC3E}">
        <p14:creationId xmlns:p14="http://schemas.microsoft.com/office/powerpoint/2010/main" val="1783588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What is an Ecozone? </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616" t="1385" r="6154" b="4709"/>
          <a:stretch/>
        </p:blipFill>
        <p:spPr>
          <a:xfrm>
            <a:off x="1097280" y="1875692"/>
            <a:ext cx="3282461" cy="4313001"/>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2402" y="6056809"/>
            <a:ext cx="547339" cy="106427"/>
          </a:xfrm>
          <a:prstGeom prst="rect">
            <a:avLst/>
          </a:prstGeom>
        </p:spPr>
      </p:pic>
      <p:sp>
        <p:nvSpPr>
          <p:cNvPr id="10" name="TextBox 9"/>
          <p:cNvSpPr txBox="1"/>
          <p:nvPr/>
        </p:nvSpPr>
        <p:spPr>
          <a:xfrm>
            <a:off x="4747846" y="1958092"/>
            <a:ext cx="6407834" cy="1569660"/>
          </a:xfrm>
          <a:prstGeom prst="rect">
            <a:avLst/>
          </a:prstGeom>
          <a:noFill/>
        </p:spPr>
        <p:txBody>
          <a:bodyPr wrap="square" rtlCol="0">
            <a:spAutoFit/>
          </a:bodyPr>
          <a:lstStyle/>
          <a:p>
            <a:r>
              <a:rPr lang="en-CA" sz="2400" b="1" dirty="0">
                <a:solidFill>
                  <a:schemeClr val="accent3">
                    <a:lumMod val="50000"/>
                  </a:schemeClr>
                </a:solidFill>
              </a:rPr>
              <a:t>Ecozones </a:t>
            </a:r>
            <a:r>
              <a:rPr lang="en-CA" sz="2400" dirty="0">
                <a:solidFill>
                  <a:schemeClr val="accent3">
                    <a:lumMod val="50000"/>
                  </a:schemeClr>
                </a:solidFill>
              </a:rPr>
              <a:t>are areas of land on the Earth’s surface with general ecological features that include certain abiotic and biotic characteristics that are distinct from other environments. </a:t>
            </a:r>
            <a:r>
              <a:rPr lang="en-CA" dirty="0">
                <a:solidFill>
                  <a:schemeClr val="accent3">
                    <a:lumMod val="50000"/>
                  </a:schemeClr>
                </a:solidFill>
              </a:rPr>
              <a:t> </a:t>
            </a:r>
          </a:p>
        </p:txBody>
      </p:sp>
      <p:sp>
        <p:nvSpPr>
          <p:cNvPr id="11" name="TextBox 10"/>
          <p:cNvSpPr txBox="1"/>
          <p:nvPr/>
        </p:nvSpPr>
        <p:spPr>
          <a:xfrm>
            <a:off x="4747846" y="3677251"/>
            <a:ext cx="6224954" cy="830997"/>
          </a:xfrm>
          <a:prstGeom prst="rect">
            <a:avLst/>
          </a:prstGeom>
          <a:noFill/>
        </p:spPr>
        <p:txBody>
          <a:bodyPr wrap="square" rtlCol="0">
            <a:spAutoFit/>
          </a:bodyPr>
          <a:lstStyle/>
          <a:p>
            <a:r>
              <a:rPr lang="en-CA" sz="2400" dirty="0">
                <a:solidFill>
                  <a:schemeClr val="accent3">
                    <a:lumMod val="50000"/>
                  </a:schemeClr>
                </a:solidFill>
              </a:rPr>
              <a:t>An ecozone is the most generalized category in Environment Canada’s land classification system.  </a:t>
            </a:r>
          </a:p>
        </p:txBody>
      </p:sp>
      <p:sp>
        <p:nvSpPr>
          <p:cNvPr id="13" name="TextBox 12"/>
          <p:cNvSpPr txBox="1"/>
          <p:nvPr/>
        </p:nvSpPr>
        <p:spPr>
          <a:xfrm>
            <a:off x="4747846" y="4685908"/>
            <a:ext cx="6588369" cy="1477328"/>
          </a:xfrm>
          <a:prstGeom prst="rect">
            <a:avLst/>
          </a:prstGeom>
          <a:noFill/>
        </p:spPr>
        <p:txBody>
          <a:bodyPr wrap="square" rtlCol="0">
            <a:spAutoFit/>
          </a:bodyPr>
          <a:lstStyle/>
          <a:p>
            <a:r>
              <a:rPr lang="en-CA" sz="2400" dirty="0">
                <a:solidFill>
                  <a:schemeClr val="accent3">
                    <a:lumMod val="50000"/>
                  </a:schemeClr>
                </a:solidFill>
              </a:rPr>
              <a:t>Here in Manitoba we have six ecozones: </a:t>
            </a:r>
            <a:r>
              <a:rPr lang="en-CA" sz="2400" i="1" dirty="0">
                <a:solidFill>
                  <a:schemeClr val="accent3">
                    <a:lumMod val="50000"/>
                  </a:schemeClr>
                </a:solidFill>
              </a:rPr>
              <a:t>1) Prairie, 2) Boreal Plain, 3) Boreal Shield, 4) Hudson Plain,   5) Taiga Shield, and 6) Southern Artic. </a:t>
            </a:r>
          </a:p>
          <a:p>
            <a:endParaRPr lang="en-CA" dirty="0">
              <a:solidFill>
                <a:schemeClr val="accent3">
                  <a:lumMod val="50000"/>
                </a:schemeClr>
              </a:solidFill>
            </a:endParaRPr>
          </a:p>
        </p:txBody>
      </p:sp>
      <p:sp>
        <p:nvSpPr>
          <p:cNvPr id="3" name="TextBox 2"/>
          <p:cNvSpPr txBox="1"/>
          <p:nvPr/>
        </p:nvSpPr>
        <p:spPr>
          <a:xfrm>
            <a:off x="115614" y="6147237"/>
            <a:ext cx="2427890" cy="169277"/>
          </a:xfrm>
          <a:prstGeom prst="rect">
            <a:avLst/>
          </a:prstGeom>
          <a:noFill/>
        </p:spPr>
        <p:txBody>
          <a:bodyPr wrap="square" rtlCol="0">
            <a:spAutoFit/>
          </a:bodyPr>
          <a:lstStyle/>
          <a:p>
            <a:r>
              <a:rPr lang="en-CA" sz="500" i="1" dirty="0">
                <a:solidFill>
                  <a:schemeClr val="bg1">
                    <a:lumMod val="65000"/>
                  </a:schemeClr>
                </a:solidFill>
              </a:rPr>
              <a:t>Map developed by the Government of Manitoba, June 2013. </a:t>
            </a:r>
          </a:p>
        </p:txBody>
      </p:sp>
    </p:spTree>
    <p:extLst>
      <p:ext uri="{BB962C8B-B14F-4D97-AF65-F5344CB8AC3E}">
        <p14:creationId xmlns:p14="http://schemas.microsoft.com/office/powerpoint/2010/main" val="2628272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Prairie Ecozone</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95878" y="1961002"/>
            <a:ext cx="2752373" cy="4276103"/>
          </a:xfrm>
        </p:spPr>
      </p:pic>
      <p:sp>
        <p:nvSpPr>
          <p:cNvPr id="18" name="TextBox 17"/>
          <p:cNvSpPr txBox="1"/>
          <p:nvPr/>
        </p:nvSpPr>
        <p:spPr>
          <a:xfrm>
            <a:off x="186068" y="6152466"/>
            <a:ext cx="5357482" cy="169277"/>
          </a:xfrm>
          <a:prstGeom prst="rect">
            <a:avLst/>
          </a:prstGeom>
          <a:noFill/>
        </p:spPr>
        <p:txBody>
          <a:bodyPr wrap="square" rtlCol="0">
            <a:spAutoFit/>
          </a:bodyPr>
          <a:lstStyle/>
          <a:p>
            <a:r>
              <a:rPr lang="en-CA" sz="500" i="1" dirty="0">
                <a:solidFill>
                  <a:schemeClr val="bg1">
                    <a:lumMod val="65000"/>
                  </a:schemeClr>
                </a:solidFill>
              </a:rPr>
              <a:t>Map developed by the Government of Manitoba, June 2013, modified 2018. </a:t>
            </a:r>
            <a:r>
              <a:rPr lang="en-CA" sz="500" i="1" dirty="0">
                <a:solidFill>
                  <a:schemeClr val="bg1">
                    <a:lumMod val="75000"/>
                  </a:schemeClr>
                </a:solidFill>
              </a:rPr>
              <a:t>Scenery image by Wing-Chi Poon, Wikipedia. All other images from Ducks Unlimited Canada. </a:t>
            </a:r>
          </a:p>
        </p:txBody>
      </p:sp>
      <p:sp>
        <p:nvSpPr>
          <p:cNvPr id="3" name="Oval 2"/>
          <p:cNvSpPr/>
          <p:nvPr/>
        </p:nvSpPr>
        <p:spPr>
          <a:xfrm>
            <a:off x="1097280" y="2544202"/>
            <a:ext cx="2866045" cy="280509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Oval 7"/>
          <p:cNvSpPr/>
          <p:nvPr/>
        </p:nvSpPr>
        <p:spPr>
          <a:xfrm>
            <a:off x="7820703" y="2137295"/>
            <a:ext cx="2030664" cy="1935193"/>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p:cNvSpPr/>
          <p:nvPr/>
        </p:nvSpPr>
        <p:spPr>
          <a:xfrm>
            <a:off x="9417901" y="3946747"/>
            <a:ext cx="1811835" cy="1804785"/>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Oval 9"/>
          <p:cNvSpPr/>
          <p:nvPr/>
        </p:nvSpPr>
        <p:spPr>
          <a:xfrm>
            <a:off x="7614240" y="4309877"/>
            <a:ext cx="1463615" cy="1441655"/>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900309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8941" y="2013746"/>
            <a:ext cx="2739310" cy="4170614"/>
          </a:xfrm>
          <a:prstGeom prst="rect">
            <a:avLst/>
          </a:prstGeom>
        </p:spPr>
      </p:pic>
      <p:sp>
        <p:nvSpPr>
          <p:cNvPr id="2" name="Title 1"/>
          <p:cNvSpPr>
            <a:spLocks noGrp="1"/>
          </p:cNvSpPr>
          <p:nvPr>
            <p:ph type="title"/>
          </p:nvPr>
        </p:nvSpPr>
        <p:spPr/>
        <p:txBody>
          <a:bodyPr/>
          <a:lstStyle/>
          <a:p>
            <a:r>
              <a:rPr lang="en-CA" b="1" dirty="0">
                <a:latin typeface="Aleo" panose="020F0502020204030203" pitchFamily="34" charset="0"/>
              </a:rPr>
              <a:t>Boreal Plains Ecozone</a:t>
            </a:r>
          </a:p>
        </p:txBody>
      </p:sp>
      <p:sp>
        <p:nvSpPr>
          <p:cNvPr id="9" name="TextBox 8"/>
          <p:cNvSpPr txBox="1"/>
          <p:nvPr/>
        </p:nvSpPr>
        <p:spPr>
          <a:xfrm>
            <a:off x="145045" y="6061249"/>
            <a:ext cx="2584370" cy="246221"/>
          </a:xfrm>
          <a:prstGeom prst="rect">
            <a:avLst/>
          </a:prstGeom>
          <a:noFill/>
        </p:spPr>
        <p:txBody>
          <a:bodyPr wrap="square" rtlCol="0">
            <a:spAutoFit/>
          </a:bodyPr>
          <a:lstStyle/>
          <a:p>
            <a:r>
              <a:rPr lang="en-CA" sz="500" i="1" dirty="0">
                <a:solidFill>
                  <a:schemeClr val="bg1">
                    <a:lumMod val="65000"/>
                  </a:schemeClr>
                </a:solidFill>
              </a:rPr>
              <a:t>Map developed by the Government of Manitoba, June 2013, modified 2018. Woodland Caribou image by Jonathan Anstey, hww.ca. All other images from Ducks Unlimited Canada.</a:t>
            </a:r>
          </a:p>
        </p:txBody>
      </p:sp>
      <p:sp>
        <p:nvSpPr>
          <p:cNvPr id="10" name="Oval 9"/>
          <p:cNvSpPr/>
          <p:nvPr/>
        </p:nvSpPr>
        <p:spPr>
          <a:xfrm>
            <a:off x="1097280" y="2514944"/>
            <a:ext cx="2866045" cy="280509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p:cNvSpPr/>
          <p:nvPr/>
        </p:nvSpPr>
        <p:spPr>
          <a:xfrm>
            <a:off x="7820703" y="2137295"/>
            <a:ext cx="2030664" cy="1935193"/>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Oval 11"/>
          <p:cNvSpPr/>
          <p:nvPr/>
        </p:nvSpPr>
        <p:spPr>
          <a:xfrm>
            <a:off x="9417901" y="3946747"/>
            <a:ext cx="1811835" cy="1804785"/>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p:cNvSpPr/>
          <p:nvPr/>
        </p:nvSpPr>
        <p:spPr>
          <a:xfrm>
            <a:off x="7607300" y="4309877"/>
            <a:ext cx="1470555" cy="1441655"/>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35273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6105" y="2013746"/>
            <a:ext cx="2772146" cy="4219883"/>
          </a:xfrm>
        </p:spPr>
      </p:pic>
      <p:sp>
        <p:nvSpPr>
          <p:cNvPr id="2" name="Title 1"/>
          <p:cNvSpPr>
            <a:spLocks noGrp="1"/>
          </p:cNvSpPr>
          <p:nvPr>
            <p:ph type="title"/>
          </p:nvPr>
        </p:nvSpPr>
        <p:spPr/>
        <p:txBody>
          <a:bodyPr/>
          <a:lstStyle/>
          <a:p>
            <a:r>
              <a:rPr lang="en-CA" b="1" dirty="0">
                <a:latin typeface="Aleo" panose="020F0502020204030203" pitchFamily="34" charset="0"/>
              </a:rPr>
              <a:t>Boreal Shield Ecozone</a:t>
            </a:r>
          </a:p>
        </p:txBody>
      </p:sp>
      <p:sp>
        <p:nvSpPr>
          <p:cNvPr id="7" name="TextBox 6"/>
          <p:cNvSpPr txBox="1"/>
          <p:nvPr/>
        </p:nvSpPr>
        <p:spPr>
          <a:xfrm>
            <a:off x="174068" y="6097619"/>
            <a:ext cx="2486421" cy="246221"/>
          </a:xfrm>
          <a:prstGeom prst="rect">
            <a:avLst/>
          </a:prstGeom>
          <a:noFill/>
        </p:spPr>
        <p:txBody>
          <a:bodyPr wrap="square" rtlCol="0">
            <a:spAutoFit/>
          </a:bodyPr>
          <a:lstStyle/>
          <a:p>
            <a:r>
              <a:rPr lang="en-CA" sz="500" i="1" dirty="0">
                <a:solidFill>
                  <a:schemeClr val="bg1">
                    <a:lumMod val="65000"/>
                  </a:schemeClr>
                </a:solidFill>
              </a:rPr>
              <a:t>Map developed by the Government of Manitoba, June 2013, modified 2018. Lynx image by Mathias Appel, Flickr. All other images from Ducks Unlimited Canada.</a:t>
            </a:r>
          </a:p>
        </p:txBody>
      </p:sp>
      <p:sp>
        <p:nvSpPr>
          <p:cNvPr id="8" name="Oval 7"/>
          <p:cNvSpPr/>
          <p:nvPr/>
        </p:nvSpPr>
        <p:spPr>
          <a:xfrm>
            <a:off x="1097280" y="2514944"/>
            <a:ext cx="2866045" cy="280509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p:cNvSpPr/>
          <p:nvPr/>
        </p:nvSpPr>
        <p:spPr>
          <a:xfrm>
            <a:off x="7820703" y="2137295"/>
            <a:ext cx="2030664" cy="1935193"/>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Oval 9"/>
          <p:cNvSpPr/>
          <p:nvPr/>
        </p:nvSpPr>
        <p:spPr>
          <a:xfrm>
            <a:off x="9417901" y="3946747"/>
            <a:ext cx="1811835" cy="1804785"/>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p:cNvSpPr/>
          <p:nvPr/>
        </p:nvSpPr>
        <p:spPr>
          <a:xfrm>
            <a:off x="7607300" y="4309877"/>
            <a:ext cx="1470555" cy="1441655"/>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412440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Hudson Plain Ecozones</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65829" y="1956242"/>
            <a:ext cx="2758734" cy="4219883"/>
          </a:xfrm>
        </p:spPr>
      </p:pic>
      <p:sp>
        <p:nvSpPr>
          <p:cNvPr id="5" name="TextBox 4"/>
          <p:cNvSpPr txBox="1"/>
          <p:nvPr/>
        </p:nvSpPr>
        <p:spPr>
          <a:xfrm>
            <a:off x="102342" y="6053014"/>
            <a:ext cx="3762031" cy="246221"/>
          </a:xfrm>
          <a:prstGeom prst="rect">
            <a:avLst/>
          </a:prstGeom>
          <a:noFill/>
        </p:spPr>
        <p:txBody>
          <a:bodyPr wrap="square" rtlCol="0">
            <a:spAutoFit/>
          </a:bodyPr>
          <a:lstStyle/>
          <a:p>
            <a:r>
              <a:rPr lang="en-CA" sz="500" i="1" dirty="0">
                <a:solidFill>
                  <a:schemeClr val="bg1">
                    <a:lumMod val="65000"/>
                  </a:schemeClr>
                </a:solidFill>
              </a:rPr>
              <a:t>Map developed by the Government of Manitoba, June 2013, modified 2018. Scenery image from goseeittravel.com. Polar Bear image from Wikipedia. Northern Pintail image from Ducks Unlimited Canada. Rock Ptarmigan image by Mick Thompson, Flickr.</a:t>
            </a:r>
          </a:p>
        </p:txBody>
      </p:sp>
      <p:sp>
        <p:nvSpPr>
          <p:cNvPr id="8" name="Oval 7"/>
          <p:cNvSpPr/>
          <p:nvPr/>
        </p:nvSpPr>
        <p:spPr>
          <a:xfrm>
            <a:off x="1097280" y="2514944"/>
            <a:ext cx="2866045" cy="280509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p:cNvSpPr/>
          <p:nvPr/>
        </p:nvSpPr>
        <p:spPr>
          <a:xfrm>
            <a:off x="7820703" y="2137295"/>
            <a:ext cx="2030664" cy="1935193"/>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Oval 9"/>
          <p:cNvSpPr/>
          <p:nvPr/>
        </p:nvSpPr>
        <p:spPr>
          <a:xfrm>
            <a:off x="9417901" y="3946747"/>
            <a:ext cx="1811835" cy="1804785"/>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p:cNvSpPr/>
          <p:nvPr/>
        </p:nvSpPr>
        <p:spPr>
          <a:xfrm>
            <a:off x="7607300" y="4309877"/>
            <a:ext cx="1470555" cy="1441655"/>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10367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Taiga Shield Ecozone</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17201" y="1962375"/>
            <a:ext cx="2777094" cy="4219883"/>
          </a:xfrm>
        </p:spPr>
      </p:pic>
      <p:sp>
        <p:nvSpPr>
          <p:cNvPr id="8" name="TextBox 7"/>
          <p:cNvSpPr txBox="1"/>
          <p:nvPr/>
        </p:nvSpPr>
        <p:spPr>
          <a:xfrm>
            <a:off x="159082" y="6097618"/>
            <a:ext cx="3415808" cy="246221"/>
          </a:xfrm>
          <a:prstGeom prst="rect">
            <a:avLst/>
          </a:prstGeom>
          <a:noFill/>
        </p:spPr>
        <p:txBody>
          <a:bodyPr wrap="square" rtlCol="0">
            <a:spAutoFit/>
          </a:bodyPr>
          <a:lstStyle/>
          <a:p>
            <a:r>
              <a:rPr lang="en-CA" sz="500" i="1" dirty="0">
                <a:solidFill>
                  <a:schemeClr val="bg1">
                    <a:lumMod val="65000"/>
                  </a:schemeClr>
                </a:solidFill>
              </a:rPr>
              <a:t>Map developed by the Government of Manitoba, June 2013, modified 2018. Scenery image from Ducks Unlimited Canada. Grizzly Bear &amp; Loon image from Wikipedia. Wolf image by Gary Kramer/USFWS, Flickr. </a:t>
            </a:r>
          </a:p>
        </p:txBody>
      </p:sp>
      <p:sp>
        <p:nvSpPr>
          <p:cNvPr id="10" name="Oval 9"/>
          <p:cNvSpPr/>
          <p:nvPr/>
        </p:nvSpPr>
        <p:spPr>
          <a:xfrm>
            <a:off x="1097280" y="2514944"/>
            <a:ext cx="2866045" cy="280509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p:cNvSpPr/>
          <p:nvPr/>
        </p:nvSpPr>
        <p:spPr>
          <a:xfrm>
            <a:off x="7820703" y="2137295"/>
            <a:ext cx="2030664" cy="1935193"/>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Oval 11"/>
          <p:cNvSpPr/>
          <p:nvPr/>
        </p:nvSpPr>
        <p:spPr>
          <a:xfrm>
            <a:off x="9417901" y="3946747"/>
            <a:ext cx="1811835" cy="1804785"/>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p:cNvSpPr/>
          <p:nvPr/>
        </p:nvSpPr>
        <p:spPr>
          <a:xfrm>
            <a:off x="7607300" y="4309877"/>
            <a:ext cx="1470555" cy="1441655"/>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56132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17201" y="1962375"/>
            <a:ext cx="2777094" cy="4269509"/>
          </a:xfrm>
        </p:spPr>
      </p:pic>
      <p:sp>
        <p:nvSpPr>
          <p:cNvPr id="2" name="Title 1"/>
          <p:cNvSpPr>
            <a:spLocks noGrp="1"/>
          </p:cNvSpPr>
          <p:nvPr>
            <p:ph type="title"/>
          </p:nvPr>
        </p:nvSpPr>
        <p:spPr/>
        <p:txBody>
          <a:bodyPr/>
          <a:lstStyle/>
          <a:p>
            <a:r>
              <a:rPr lang="en-CA" b="1" dirty="0">
                <a:latin typeface="Aleo" panose="020F0502020204030203" pitchFamily="34" charset="0"/>
              </a:rPr>
              <a:t>Southern Artic Ecozone</a:t>
            </a:r>
          </a:p>
        </p:txBody>
      </p:sp>
      <p:sp>
        <p:nvSpPr>
          <p:cNvPr id="7" name="Oval 6"/>
          <p:cNvSpPr/>
          <p:nvPr/>
        </p:nvSpPr>
        <p:spPr>
          <a:xfrm>
            <a:off x="1097280" y="2514944"/>
            <a:ext cx="2866045" cy="280509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Oval 7"/>
          <p:cNvSpPr/>
          <p:nvPr/>
        </p:nvSpPr>
        <p:spPr>
          <a:xfrm>
            <a:off x="7820703" y="2137295"/>
            <a:ext cx="2030664" cy="1935193"/>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p:cNvSpPr/>
          <p:nvPr/>
        </p:nvSpPr>
        <p:spPr>
          <a:xfrm>
            <a:off x="9417901" y="3946747"/>
            <a:ext cx="1811835" cy="1804785"/>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Oval 9"/>
          <p:cNvSpPr/>
          <p:nvPr/>
        </p:nvSpPr>
        <p:spPr>
          <a:xfrm>
            <a:off x="7607300" y="4309877"/>
            <a:ext cx="1470555" cy="1441655"/>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extBox 10"/>
          <p:cNvSpPr txBox="1"/>
          <p:nvPr/>
        </p:nvSpPr>
        <p:spPr>
          <a:xfrm>
            <a:off x="62525" y="6065050"/>
            <a:ext cx="3572100" cy="246221"/>
          </a:xfrm>
          <a:prstGeom prst="rect">
            <a:avLst/>
          </a:prstGeom>
          <a:noFill/>
        </p:spPr>
        <p:txBody>
          <a:bodyPr wrap="square" rtlCol="0">
            <a:spAutoFit/>
          </a:bodyPr>
          <a:lstStyle/>
          <a:p>
            <a:r>
              <a:rPr lang="en-CA" sz="500" i="1" dirty="0">
                <a:solidFill>
                  <a:schemeClr val="bg1">
                    <a:lumMod val="65000"/>
                  </a:schemeClr>
                </a:solidFill>
              </a:rPr>
              <a:t>Map developed by the Government of Manitoba, June 2013, modified 2018. Scenery image from National Geographic. Narwhal image by Glenn Williams, ocean.si.edu. Snow Goose image from Ducks Unlimited Canada. Fox image by Eric Kilby, Flickr.</a:t>
            </a:r>
          </a:p>
        </p:txBody>
      </p:sp>
    </p:spTree>
    <p:extLst>
      <p:ext uri="{BB962C8B-B14F-4D97-AF65-F5344CB8AC3E}">
        <p14:creationId xmlns:p14="http://schemas.microsoft.com/office/powerpoint/2010/main" val="4149487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Know Your Zones!</a:t>
            </a:r>
          </a:p>
        </p:txBody>
      </p:sp>
      <p:sp>
        <p:nvSpPr>
          <p:cNvPr id="8" name="TextBox 7"/>
          <p:cNvSpPr txBox="1"/>
          <p:nvPr/>
        </p:nvSpPr>
        <p:spPr>
          <a:xfrm>
            <a:off x="1282631" y="1964724"/>
            <a:ext cx="9650627" cy="830997"/>
          </a:xfrm>
          <a:prstGeom prst="rect">
            <a:avLst/>
          </a:prstGeom>
          <a:noFill/>
        </p:spPr>
        <p:txBody>
          <a:bodyPr wrap="square" rtlCol="0">
            <a:spAutoFit/>
          </a:bodyPr>
          <a:lstStyle/>
          <a:p>
            <a:r>
              <a:rPr lang="en-CA" sz="2400" dirty="0">
                <a:solidFill>
                  <a:srgbClr val="1B5337"/>
                </a:solidFill>
              </a:rPr>
              <a:t>You will be creating a display which informs your audience about one of Manitoba’s ecozones. Your display must answer the following questions:</a:t>
            </a:r>
          </a:p>
        </p:txBody>
      </p:sp>
      <p:sp>
        <p:nvSpPr>
          <p:cNvPr id="9" name="TextBox 8"/>
          <p:cNvSpPr txBox="1"/>
          <p:nvPr/>
        </p:nvSpPr>
        <p:spPr>
          <a:xfrm>
            <a:off x="1902939" y="2884213"/>
            <a:ext cx="8686800" cy="830997"/>
          </a:xfrm>
          <a:prstGeom prst="rect">
            <a:avLst/>
          </a:prstGeom>
          <a:noFill/>
        </p:spPr>
        <p:txBody>
          <a:bodyPr wrap="square" rtlCol="0">
            <a:spAutoFit/>
          </a:bodyPr>
          <a:lstStyle/>
          <a:p>
            <a:r>
              <a:rPr lang="en-CA" sz="2400" dirty="0">
                <a:solidFill>
                  <a:srgbClr val="1B5337"/>
                </a:solidFill>
              </a:rPr>
              <a:t>1) </a:t>
            </a:r>
            <a:r>
              <a:rPr lang="en-CA" sz="2400" b="1" dirty="0">
                <a:solidFill>
                  <a:srgbClr val="1B5337"/>
                </a:solidFill>
              </a:rPr>
              <a:t>What kinds of abiotic characteristics make this ecozone unique?   </a:t>
            </a:r>
            <a:br>
              <a:rPr lang="en-CA" sz="2400" b="1" dirty="0">
                <a:solidFill>
                  <a:srgbClr val="1B5337"/>
                </a:solidFill>
              </a:rPr>
            </a:br>
            <a:r>
              <a:rPr lang="en-CA" sz="2400" dirty="0">
                <a:solidFill>
                  <a:srgbClr val="1B5337"/>
                </a:solidFill>
              </a:rPr>
              <a:t>     Research the area’s climate, geography, etc. </a:t>
            </a:r>
          </a:p>
        </p:txBody>
      </p:sp>
      <p:sp>
        <p:nvSpPr>
          <p:cNvPr id="10" name="TextBox 9"/>
          <p:cNvSpPr txBox="1"/>
          <p:nvPr/>
        </p:nvSpPr>
        <p:spPr>
          <a:xfrm>
            <a:off x="1902939" y="3872141"/>
            <a:ext cx="9811265" cy="830997"/>
          </a:xfrm>
          <a:prstGeom prst="rect">
            <a:avLst/>
          </a:prstGeom>
          <a:noFill/>
        </p:spPr>
        <p:txBody>
          <a:bodyPr wrap="square" rtlCol="0">
            <a:spAutoFit/>
          </a:bodyPr>
          <a:lstStyle/>
          <a:p>
            <a:r>
              <a:rPr lang="en-CA" sz="2400" dirty="0">
                <a:solidFill>
                  <a:srgbClr val="1B5337"/>
                </a:solidFill>
              </a:rPr>
              <a:t>2) </a:t>
            </a:r>
            <a:r>
              <a:rPr lang="en-CA" sz="2400" b="1" dirty="0">
                <a:solidFill>
                  <a:srgbClr val="1B5337"/>
                </a:solidFill>
              </a:rPr>
              <a:t>What kinds of biotic characteristics make this ecozone unique? </a:t>
            </a:r>
            <a:br>
              <a:rPr lang="en-CA" sz="2400" b="1" dirty="0">
                <a:solidFill>
                  <a:srgbClr val="1B5337"/>
                </a:solidFill>
              </a:rPr>
            </a:br>
            <a:r>
              <a:rPr lang="en-CA" sz="2400" dirty="0">
                <a:solidFill>
                  <a:srgbClr val="1B5337"/>
                </a:solidFill>
              </a:rPr>
              <a:t>     Research about the key plant and animal organisms that live in this zone. </a:t>
            </a:r>
          </a:p>
        </p:txBody>
      </p:sp>
      <p:sp>
        <p:nvSpPr>
          <p:cNvPr id="11" name="TextBox 10"/>
          <p:cNvSpPr txBox="1"/>
          <p:nvPr/>
        </p:nvSpPr>
        <p:spPr>
          <a:xfrm>
            <a:off x="1902940" y="4860069"/>
            <a:ext cx="9811264" cy="1200329"/>
          </a:xfrm>
          <a:prstGeom prst="rect">
            <a:avLst/>
          </a:prstGeom>
          <a:noFill/>
        </p:spPr>
        <p:txBody>
          <a:bodyPr wrap="square" rtlCol="0">
            <a:spAutoFit/>
          </a:bodyPr>
          <a:lstStyle/>
          <a:p>
            <a:r>
              <a:rPr lang="en-CA" sz="2400" dirty="0">
                <a:solidFill>
                  <a:srgbClr val="1B5337"/>
                </a:solidFill>
              </a:rPr>
              <a:t>3) </a:t>
            </a:r>
            <a:r>
              <a:rPr lang="en-CA" sz="2400" b="1" dirty="0">
                <a:solidFill>
                  <a:srgbClr val="1B5337"/>
                </a:solidFill>
              </a:rPr>
              <a:t>How do the living and non-living things interact in this ecozone? Provide </a:t>
            </a:r>
            <a:br>
              <a:rPr lang="en-CA" sz="2400" b="1" dirty="0">
                <a:solidFill>
                  <a:srgbClr val="1B5337"/>
                </a:solidFill>
              </a:rPr>
            </a:br>
            <a:r>
              <a:rPr lang="en-CA" sz="2400" b="1" dirty="0">
                <a:solidFill>
                  <a:srgbClr val="1B5337"/>
                </a:solidFill>
              </a:rPr>
              <a:t>     an example. </a:t>
            </a:r>
            <a:r>
              <a:rPr lang="en-CA" sz="2400" dirty="0">
                <a:solidFill>
                  <a:srgbClr val="1B5337"/>
                </a:solidFill>
              </a:rPr>
              <a:t>Think about food chains and webs, and how the </a:t>
            </a:r>
            <a:br>
              <a:rPr lang="en-CA" sz="2400" dirty="0">
                <a:solidFill>
                  <a:srgbClr val="1B5337"/>
                </a:solidFill>
              </a:rPr>
            </a:br>
            <a:r>
              <a:rPr lang="en-CA" sz="2400" dirty="0">
                <a:solidFill>
                  <a:srgbClr val="1B5337"/>
                </a:solidFill>
              </a:rPr>
              <a:t>     abiotic and biotic elements allow for particular organisms to survive.  </a:t>
            </a:r>
          </a:p>
        </p:txBody>
      </p:sp>
    </p:spTree>
    <p:extLst>
      <p:ext uri="{BB962C8B-B14F-4D97-AF65-F5344CB8AC3E}">
        <p14:creationId xmlns:p14="http://schemas.microsoft.com/office/powerpoint/2010/main" val="3174780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9141" y="2260124"/>
            <a:ext cx="2489730" cy="255281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874" y="5185410"/>
            <a:ext cx="2809483" cy="807727"/>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5399" y="5325271"/>
            <a:ext cx="2769983" cy="528003"/>
          </a:xfrm>
          <a:prstGeom prst="rect">
            <a:avLst/>
          </a:prstGeom>
        </p:spPr>
      </p:pic>
      <p:sp>
        <p:nvSpPr>
          <p:cNvPr id="9" name="TextBox 8"/>
          <p:cNvSpPr txBox="1"/>
          <p:nvPr/>
        </p:nvSpPr>
        <p:spPr>
          <a:xfrm>
            <a:off x="3768006" y="936198"/>
            <a:ext cx="4571999" cy="923330"/>
          </a:xfrm>
          <a:prstGeom prst="rect">
            <a:avLst/>
          </a:prstGeom>
          <a:noFill/>
        </p:spPr>
        <p:txBody>
          <a:bodyPr wrap="square" rtlCol="0">
            <a:spAutoFit/>
          </a:bodyPr>
          <a:lstStyle/>
          <a:p>
            <a:pPr algn="ctr"/>
            <a:r>
              <a:rPr lang="en-CA" sz="5400" b="1" i="1" dirty="0">
                <a:solidFill>
                  <a:srgbClr val="1B5337"/>
                </a:solidFill>
                <a:latin typeface="Aleo" panose="020F0502020204030203" pitchFamily="34" charset="0"/>
              </a:rPr>
              <a:t>Thank You!</a:t>
            </a:r>
          </a:p>
        </p:txBody>
      </p:sp>
    </p:spTree>
    <p:extLst>
      <p:ext uri="{BB962C8B-B14F-4D97-AF65-F5344CB8AC3E}">
        <p14:creationId xmlns:p14="http://schemas.microsoft.com/office/powerpoint/2010/main" val="3005033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Living &amp; Non-living Things</a:t>
            </a:r>
          </a:p>
        </p:txBody>
      </p:sp>
      <p:sp>
        <p:nvSpPr>
          <p:cNvPr id="5" name="TextBox 4"/>
          <p:cNvSpPr txBox="1"/>
          <p:nvPr/>
        </p:nvSpPr>
        <p:spPr>
          <a:xfrm>
            <a:off x="1196432" y="1997015"/>
            <a:ext cx="9540608" cy="461665"/>
          </a:xfrm>
          <a:prstGeom prst="rect">
            <a:avLst/>
          </a:prstGeom>
          <a:noFill/>
        </p:spPr>
        <p:txBody>
          <a:bodyPr wrap="square" rtlCol="0">
            <a:spAutoFit/>
          </a:bodyPr>
          <a:lstStyle/>
          <a:p>
            <a:r>
              <a:rPr lang="en-CA" sz="2400" dirty="0">
                <a:solidFill>
                  <a:schemeClr val="accent3">
                    <a:lumMod val="50000"/>
                  </a:schemeClr>
                </a:solidFill>
              </a:rPr>
              <a:t>The Earth is made up of many living and non-living things. </a:t>
            </a:r>
          </a:p>
        </p:txBody>
      </p:sp>
      <p:sp>
        <p:nvSpPr>
          <p:cNvPr id="7" name="TextBox 6"/>
          <p:cNvSpPr txBox="1"/>
          <p:nvPr/>
        </p:nvSpPr>
        <p:spPr>
          <a:xfrm>
            <a:off x="1196432" y="2976193"/>
            <a:ext cx="9644167" cy="461665"/>
          </a:xfrm>
          <a:prstGeom prst="rect">
            <a:avLst/>
          </a:prstGeom>
          <a:noFill/>
        </p:spPr>
        <p:txBody>
          <a:bodyPr wrap="square" rtlCol="0">
            <a:spAutoFit/>
          </a:bodyPr>
          <a:lstStyle/>
          <a:p>
            <a:r>
              <a:rPr lang="en-CA" sz="2400" dirty="0">
                <a:solidFill>
                  <a:schemeClr val="accent3">
                    <a:lumMod val="50000"/>
                  </a:schemeClr>
                </a:solidFill>
              </a:rPr>
              <a:t>Living things are called </a:t>
            </a:r>
            <a:r>
              <a:rPr lang="en-CA" sz="2400" b="1" dirty="0">
                <a:solidFill>
                  <a:schemeClr val="accent3">
                    <a:lumMod val="50000"/>
                  </a:schemeClr>
                </a:solidFill>
              </a:rPr>
              <a:t>biotic</a:t>
            </a:r>
            <a:r>
              <a:rPr lang="en-CA" sz="2400" dirty="0">
                <a:solidFill>
                  <a:schemeClr val="accent3">
                    <a:lumMod val="50000"/>
                  </a:schemeClr>
                </a:solidFill>
              </a:rPr>
              <a:t>, like plants and animals. </a:t>
            </a:r>
          </a:p>
        </p:txBody>
      </p:sp>
      <p:sp>
        <p:nvSpPr>
          <p:cNvPr id="8" name="Rectangle 7"/>
          <p:cNvSpPr/>
          <p:nvPr/>
        </p:nvSpPr>
        <p:spPr>
          <a:xfrm>
            <a:off x="1196432" y="3504000"/>
            <a:ext cx="5343367" cy="461665"/>
          </a:xfrm>
          <a:prstGeom prst="rect">
            <a:avLst/>
          </a:prstGeom>
        </p:spPr>
        <p:txBody>
          <a:bodyPr wrap="square">
            <a:spAutoFit/>
          </a:bodyPr>
          <a:lstStyle/>
          <a:p>
            <a:r>
              <a:rPr lang="en-CA" sz="2400" dirty="0">
                <a:solidFill>
                  <a:schemeClr val="accent3">
                    <a:lumMod val="50000"/>
                  </a:schemeClr>
                </a:solidFill>
              </a:rPr>
              <a:t>One living thing is called an </a:t>
            </a:r>
            <a:r>
              <a:rPr lang="en-CA" sz="2400" b="1" dirty="0">
                <a:solidFill>
                  <a:schemeClr val="accent3">
                    <a:lumMod val="50000"/>
                  </a:schemeClr>
                </a:solidFill>
              </a:rPr>
              <a:t>organism</a:t>
            </a:r>
            <a:r>
              <a:rPr lang="en-CA" sz="2400" dirty="0">
                <a:solidFill>
                  <a:schemeClr val="accent3">
                    <a:lumMod val="50000"/>
                  </a:schemeClr>
                </a:solidFill>
              </a:rPr>
              <a:t>. </a:t>
            </a:r>
          </a:p>
        </p:txBody>
      </p:sp>
      <p:sp>
        <p:nvSpPr>
          <p:cNvPr id="9" name="TextBox 8"/>
          <p:cNvSpPr txBox="1"/>
          <p:nvPr/>
        </p:nvSpPr>
        <p:spPr>
          <a:xfrm>
            <a:off x="1196432" y="2487502"/>
            <a:ext cx="10084840" cy="461665"/>
          </a:xfrm>
          <a:prstGeom prst="rect">
            <a:avLst/>
          </a:prstGeom>
          <a:noFill/>
        </p:spPr>
        <p:txBody>
          <a:bodyPr wrap="square" rtlCol="0">
            <a:spAutoFit/>
          </a:bodyPr>
          <a:lstStyle/>
          <a:p>
            <a:r>
              <a:rPr lang="en-CA" sz="2400" dirty="0">
                <a:solidFill>
                  <a:schemeClr val="accent3">
                    <a:lumMod val="50000"/>
                  </a:schemeClr>
                </a:solidFill>
              </a:rPr>
              <a:t>Non-living things are called </a:t>
            </a:r>
            <a:r>
              <a:rPr lang="en-CA" sz="2400" b="1" dirty="0">
                <a:solidFill>
                  <a:schemeClr val="accent3">
                    <a:lumMod val="50000"/>
                  </a:schemeClr>
                </a:solidFill>
              </a:rPr>
              <a:t>abiotic</a:t>
            </a:r>
            <a:r>
              <a:rPr lang="en-CA" sz="2400" dirty="0">
                <a:solidFill>
                  <a:schemeClr val="accent3">
                    <a:lumMod val="50000"/>
                  </a:schemeClr>
                </a:solidFill>
              </a:rPr>
              <a:t>, like rocks and water. </a:t>
            </a:r>
          </a:p>
        </p:txBody>
      </p:sp>
      <p:sp>
        <p:nvSpPr>
          <p:cNvPr id="12" name="Oval 11"/>
          <p:cNvSpPr/>
          <p:nvPr/>
        </p:nvSpPr>
        <p:spPr>
          <a:xfrm>
            <a:off x="1967340" y="4444023"/>
            <a:ext cx="1630496" cy="154810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p:cNvSpPr/>
          <p:nvPr/>
        </p:nvSpPr>
        <p:spPr>
          <a:xfrm>
            <a:off x="8445804" y="4444023"/>
            <a:ext cx="1630496" cy="15481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Oval 13"/>
          <p:cNvSpPr/>
          <p:nvPr/>
        </p:nvSpPr>
        <p:spPr>
          <a:xfrm>
            <a:off x="6286316" y="4444023"/>
            <a:ext cx="1630496" cy="15481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Oval 14"/>
          <p:cNvSpPr/>
          <p:nvPr/>
        </p:nvSpPr>
        <p:spPr>
          <a:xfrm>
            <a:off x="4126828" y="4444023"/>
            <a:ext cx="1630496" cy="15481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TextBox 10"/>
          <p:cNvSpPr txBox="1"/>
          <p:nvPr/>
        </p:nvSpPr>
        <p:spPr>
          <a:xfrm>
            <a:off x="69116" y="6138042"/>
            <a:ext cx="2995448" cy="184666"/>
          </a:xfrm>
          <a:prstGeom prst="rect">
            <a:avLst/>
          </a:prstGeom>
          <a:noFill/>
        </p:spPr>
        <p:txBody>
          <a:bodyPr wrap="square" rtlCol="0">
            <a:spAutoFit/>
          </a:bodyPr>
          <a:lstStyle/>
          <a:p>
            <a:r>
              <a:rPr lang="en-CA" sz="600" i="1" dirty="0">
                <a:solidFill>
                  <a:schemeClr val="tx1">
                    <a:lumMod val="50000"/>
                    <a:lumOff val="50000"/>
                  </a:schemeClr>
                </a:solidFill>
              </a:rPr>
              <a:t>Rock image from time.com. All other photos from Ducks Unlimited Canada.</a:t>
            </a:r>
          </a:p>
        </p:txBody>
      </p:sp>
    </p:spTree>
    <p:extLst>
      <p:ext uri="{BB962C8B-B14F-4D97-AF65-F5344CB8AC3E}">
        <p14:creationId xmlns:p14="http://schemas.microsoft.com/office/powerpoint/2010/main" val="3867939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2" grpId="0" animBg="1"/>
      <p:bldP spid="13" grpId="0" animBg="1"/>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What is an Ecosystem?</a:t>
            </a:r>
          </a:p>
        </p:txBody>
      </p:sp>
      <p:sp>
        <p:nvSpPr>
          <p:cNvPr id="8" name="TextBox 7"/>
          <p:cNvSpPr txBox="1"/>
          <p:nvPr/>
        </p:nvSpPr>
        <p:spPr>
          <a:xfrm>
            <a:off x="1309362" y="2624277"/>
            <a:ext cx="10163503" cy="1569660"/>
          </a:xfrm>
          <a:prstGeom prst="rect">
            <a:avLst/>
          </a:prstGeom>
          <a:noFill/>
        </p:spPr>
        <p:txBody>
          <a:bodyPr wrap="square" rtlCol="0">
            <a:spAutoFit/>
          </a:bodyPr>
          <a:lstStyle/>
          <a:p>
            <a:r>
              <a:rPr lang="en-CA" sz="2400" dirty="0">
                <a:solidFill>
                  <a:schemeClr val="accent3">
                    <a:lumMod val="50000"/>
                  </a:schemeClr>
                </a:solidFill>
              </a:rPr>
              <a:t>An</a:t>
            </a:r>
            <a:r>
              <a:rPr lang="en-CA" sz="2400" b="1" dirty="0">
                <a:solidFill>
                  <a:schemeClr val="accent3">
                    <a:lumMod val="50000"/>
                  </a:schemeClr>
                </a:solidFill>
              </a:rPr>
              <a:t> ecosystem </a:t>
            </a:r>
            <a:r>
              <a:rPr lang="en-CA" sz="2400" dirty="0">
                <a:solidFill>
                  <a:schemeClr val="accent3">
                    <a:lumMod val="50000"/>
                  </a:schemeClr>
                </a:solidFill>
              </a:rPr>
              <a:t>is a place where living things interact with each other as well as non-living things. It is a community of interacting organisms and their physical environment. </a:t>
            </a:r>
          </a:p>
          <a:p>
            <a:r>
              <a:rPr lang="en-CA" sz="2400" dirty="0">
                <a:solidFill>
                  <a:srgbClr val="455F51"/>
                </a:solidFill>
              </a:rPr>
              <a:t> </a:t>
            </a:r>
          </a:p>
        </p:txBody>
      </p:sp>
      <p:sp>
        <p:nvSpPr>
          <p:cNvPr id="16" name="TextBox 15"/>
          <p:cNvSpPr txBox="1"/>
          <p:nvPr/>
        </p:nvSpPr>
        <p:spPr>
          <a:xfrm>
            <a:off x="1309362" y="1949986"/>
            <a:ext cx="9575303" cy="461665"/>
          </a:xfrm>
          <a:prstGeom prst="rect">
            <a:avLst/>
          </a:prstGeom>
          <a:noFill/>
        </p:spPr>
        <p:txBody>
          <a:bodyPr wrap="square" rtlCol="0">
            <a:spAutoFit/>
          </a:bodyPr>
          <a:lstStyle/>
          <a:p>
            <a:r>
              <a:rPr lang="en-CA" sz="2400" dirty="0">
                <a:solidFill>
                  <a:schemeClr val="accent3">
                    <a:lumMod val="50000"/>
                  </a:schemeClr>
                </a:solidFill>
              </a:rPr>
              <a:t>Living and non-living things create communities called ecosystems. </a:t>
            </a:r>
          </a:p>
        </p:txBody>
      </p:sp>
      <p:sp>
        <p:nvSpPr>
          <p:cNvPr id="25" name="Oval 24"/>
          <p:cNvSpPr/>
          <p:nvPr/>
        </p:nvSpPr>
        <p:spPr>
          <a:xfrm>
            <a:off x="1476260" y="4033547"/>
            <a:ext cx="2042389" cy="2000363"/>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Oval 25"/>
          <p:cNvSpPr/>
          <p:nvPr/>
        </p:nvSpPr>
        <p:spPr>
          <a:xfrm>
            <a:off x="8842275" y="4033545"/>
            <a:ext cx="2042389" cy="2000363"/>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Oval 26"/>
          <p:cNvSpPr/>
          <p:nvPr/>
        </p:nvSpPr>
        <p:spPr>
          <a:xfrm>
            <a:off x="6370458" y="4033546"/>
            <a:ext cx="2042389" cy="2000363"/>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Oval 27"/>
          <p:cNvSpPr/>
          <p:nvPr/>
        </p:nvSpPr>
        <p:spPr>
          <a:xfrm>
            <a:off x="3898641" y="4033547"/>
            <a:ext cx="2042389" cy="2000363"/>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p:cNvSpPr txBox="1"/>
          <p:nvPr/>
        </p:nvSpPr>
        <p:spPr>
          <a:xfrm>
            <a:off x="69116" y="6138042"/>
            <a:ext cx="2995448" cy="184666"/>
          </a:xfrm>
          <a:prstGeom prst="rect">
            <a:avLst/>
          </a:prstGeom>
          <a:noFill/>
        </p:spPr>
        <p:txBody>
          <a:bodyPr wrap="square" rtlCol="0">
            <a:spAutoFit/>
          </a:bodyPr>
          <a:lstStyle/>
          <a:p>
            <a:r>
              <a:rPr lang="en-CA" sz="600" i="1" dirty="0">
                <a:solidFill>
                  <a:schemeClr val="tx1">
                    <a:lumMod val="50000"/>
                    <a:lumOff val="50000"/>
                  </a:schemeClr>
                </a:solidFill>
              </a:rPr>
              <a:t>All images from Ducks Unlimited Canada.</a:t>
            </a:r>
          </a:p>
        </p:txBody>
      </p:sp>
    </p:spTree>
    <p:extLst>
      <p:ext uri="{BB962C8B-B14F-4D97-AF65-F5344CB8AC3E}">
        <p14:creationId xmlns:p14="http://schemas.microsoft.com/office/powerpoint/2010/main" val="3060019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000"/>
                                        <p:tgtEl>
                                          <p:spTgt spid="25"/>
                                        </p:tgtEl>
                                      </p:cBhvr>
                                    </p:animEffect>
                                    <p:anim calcmode="lin" valueType="num">
                                      <p:cBhvr>
                                        <p:cTn id="16" dur="1000" fill="hold"/>
                                        <p:tgtEl>
                                          <p:spTgt spid="25"/>
                                        </p:tgtEl>
                                        <p:attrNameLst>
                                          <p:attrName>ppt_x</p:attrName>
                                        </p:attrNameLst>
                                      </p:cBhvr>
                                      <p:tavLst>
                                        <p:tav tm="0">
                                          <p:val>
                                            <p:strVal val="#ppt_x"/>
                                          </p:val>
                                        </p:tav>
                                        <p:tav tm="100000">
                                          <p:val>
                                            <p:strVal val="#ppt_x"/>
                                          </p:val>
                                        </p:tav>
                                      </p:tavLst>
                                    </p:anim>
                                    <p:anim calcmode="lin" valueType="num">
                                      <p:cBhvr>
                                        <p:cTn id="17" dur="1000" fill="hold"/>
                                        <p:tgtEl>
                                          <p:spTgt spid="2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25" grpId="0" animBg="1"/>
      <p:bldP spid="26" grpId="0" animBg="1"/>
      <p:bldP spid="27" grpId="0" animBg="1"/>
      <p:bldP spid="2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What makes up an Ecosystem? </a:t>
            </a:r>
          </a:p>
        </p:txBody>
      </p:sp>
      <p:sp>
        <p:nvSpPr>
          <p:cNvPr id="3" name="Isosceles Triangle 2"/>
          <p:cNvSpPr/>
          <p:nvPr/>
        </p:nvSpPr>
        <p:spPr>
          <a:xfrm rot="10800000">
            <a:off x="1201323" y="2133699"/>
            <a:ext cx="4859216" cy="393895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2" name="Straight Connector 11"/>
          <p:cNvCxnSpPr/>
          <p:nvPr/>
        </p:nvCxnSpPr>
        <p:spPr>
          <a:xfrm>
            <a:off x="1763150" y="3073738"/>
            <a:ext cx="3704299" cy="21065"/>
          </a:xfrm>
          <a:prstGeom prst="line">
            <a:avLst/>
          </a:prstGeom>
          <a:ln>
            <a:solidFill>
              <a:schemeClr val="accent3">
                <a:lumMod val="50000"/>
              </a:schemeClr>
            </a:solidFill>
          </a:ln>
        </p:spPr>
        <p:style>
          <a:lnRef idx="1">
            <a:schemeClr val="accent3"/>
          </a:lnRef>
          <a:fillRef idx="0">
            <a:schemeClr val="accent3"/>
          </a:fillRef>
          <a:effectRef idx="0">
            <a:schemeClr val="accent3"/>
          </a:effectRef>
          <a:fontRef idx="minor">
            <a:schemeClr val="tx1"/>
          </a:fontRef>
        </p:style>
      </p:cxnSp>
      <p:cxnSp>
        <p:nvCxnSpPr>
          <p:cNvPr id="14" name="Straight Connector 13"/>
          <p:cNvCxnSpPr/>
          <p:nvPr/>
        </p:nvCxnSpPr>
        <p:spPr>
          <a:xfrm>
            <a:off x="2244676" y="3862291"/>
            <a:ext cx="2760786" cy="13102"/>
          </a:xfrm>
          <a:prstGeom prst="line">
            <a:avLst/>
          </a:prstGeom>
          <a:ln>
            <a:solidFill>
              <a:schemeClr val="accent3">
                <a:lumMod val="50000"/>
              </a:schemeClr>
            </a:solidFill>
          </a:ln>
        </p:spPr>
        <p:style>
          <a:lnRef idx="1">
            <a:schemeClr val="accent3"/>
          </a:lnRef>
          <a:fillRef idx="0">
            <a:schemeClr val="accent3"/>
          </a:fillRef>
          <a:effectRef idx="0">
            <a:schemeClr val="accent3"/>
          </a:effectRef>
          <a:fontRef idx="minor">
            <a:schemeClr val="tx1"/>
          </a:fontRef>
        </p:style>
      </p:cxnSp>
      <p:sp>
        <p:nvSpPr>
          <p:cNvPr id="19" name="TextBox 18"/>
          <p:cNvSpPr txBox="1"/>
          <p:nvPr/>
        </p:nvSpPr>
        <p:spPr>
          <a:xfrm>
            <a:off x="2084073" y="2287090"/>
            <a:ext cx="3329354" cy="584775"/>
          </a:xfrm>
          <a:prstGeom prst="rect">
            <a:avLst/>
          </a:prstGeom>
          <a:noFill/>
        </p:spPr>
        <p:txBody>
          <a:bodyPr wrap="square" rtlCol="0">
            <a:spAutoFit/>
          </a:bodyPr>
          <a:lstStyle/>
          <a:p>
            <a:pPr algn="ctr"/>
            <a:r>
              <a:rPr lang="en-CA" sz="3200" b="1" dirty="0">
                <a:solidFill>
                  <a:schemeClr val="accent3">
                    <a:lumMod val="50000"/>
                  </a:schemeClr>
                </a:solidFill>
              </a:rPr>
              <a:t>Ecosystem</a:t>
            </a:r>
          </a:p>
        </p:txBody>
      </p:sp>
      <p:sp>
        <p:nvSpPr>
          <p:cNvPr id="20" name="TextBox 19"/>
          <p:cNvSpPr txBox="1"/>
          <p:nvPr/>
        </p:nvSpPr>
        <p:spPr>
          <a:xfrm>
            <a:off x="2084073" y="3234786"/>
            <a:ext cx="3329354" cy="492443"/>
          </a:xfrm>
          <a:prstGeom prst="rect">
            <a:avLst/>
          </a:prstGeom>
          <a:noFill/>
        </p:spPr>
        <p:txBody>
          <a:bodyPr wrap="square" rtlCol="0">
            <a:spAutoFit/>
          </a:bodyPr>
          <a:lstStyle/>
          <a:p>
            <a:pPr algn="ctr"/>
            <a:r>
              <a:rPr lang="en-CA" sz="2600" b="1" dirty="0">
                <a:solidFill>
                  <a:schemeClr val="accent3">
                    <a:lumMod val="50000"/>
                  </a:schemeClr>
                </a:solidFill>
              </a:rPr>
              <a:t>Community</a:t>
            </a:r>
          </a:p>
        </p:txBody>
      </p:sp>
      <p:sp>
        <p:nvSpPr>
          <p:cNvPr id="21" name="TextBox 20"/>
          <p:cNvSpPr txBox="1"/>
          <p:nvPr/>
        </p:nvSpPr>
        <p:spPr>
          <a:xfrm>
            <a:off x="2084073" y="4098331"/>
            <a:ext cx="3329354" cy="430887"/>
          </a:xfrm>
          <a:prstGeom prst="rect">
            <a:avLst/>
          </a:prstGeom>
          <a:noFill/>
        </p:spPr>
        <p:txBody>
          <a:bodyPr wrap="square" rtlCol="0">
            <a:spAutoFit/>
          </a:bodyPr>
          <a:lstStyle/>
          <a:p>
            <a:pPr algn="ctr"/>
            <a:r>
              <a:rPr lang="en-CA" sz="2200" b="1" dirty="0">
                <a:solidFill>
                  <a:schemeClr val="accent3">
                    <a:lumMod val="50000"/>
                  </a:schemeClr>
                </a:solidFill>
              </a:rPr>
              <a:t>Population</a:t>
            </a:r>
          </a:p>
        </p:txBody>
      </p:sp>
      <p:cxnSp>
        <p:nvCxnSpPr>
          <p:cNvPr id="26" name="Straight Connector 25"/>
          <p:cNvCxnSpPr/>
          <p:nvPr/>
        </p:nvCxnSpPr>
        <p:spPr>
          <a:xfrm>
            <a:off x="2785840" y="4683069"/>
            <a:ext cx="1677190" cy="15299"/>
          </a:xfrm>
          <a:prstGeom prst="line">
            <a:avLst/>
          </a:prstGeom>
          <a:ln>
            <a:solidFill>
              <a:schemeClr val="accent3">
                <a:lumMod val="50000"/>
              </a:schemeClr>
            </a:solidFill>
          </a:ln>
        </p:spPr>
        <p:style>
          <a:lnRef idx="1">
            <a:schemeClr val="accent3"/>
          </a:lnRef>
          <a:fillRef idx="0">
            <a:schemeClr val="accent3"/>
          </a:fillRef>
          <a:effectRef idx="0">
            <a:schemeClr val="accent3"/>
          </a:effectRef>
          <a:fontRef idx="minor">
            <a:schemeClr val="tx1"/>
          </a:fontRef>
        </p:style>
      </p:cxnSp>
      <p:sp>
        <p:nvSpPr>
          <p:cNvPr id="32" name="TextBox 31"/>
          <p:cNvSpPr txBox="1"/>
          <p:nvPr/>
        </p:nvSpPr>
        <p:spPr>
          <a:xfrm>
            <a:off x="1966253" y="4875248"/>
            <a:ext cx="3329354" cy="338554"/>
          </a:xfrm>
          <a:prstGeom prst="rect">
            <a:avLst/>
          </a:prstGeom>
          <a:noFill/>
        </p:spPr>
        <p:txBody>
          <a:bodyPr wrap="square" rtlCol="0">
            <a:spAutoFit/>
          </a:bodyPr>
          <a:lstStyle/>
          <a:p>
            <a:pPr algn="ctr"/>
            <a:r>
              <a:rPr lang="en-CA" sz="1600" b="1" dirty="0">
                <a:solidFill>
                  <a:schemeClr val="accent3">
                    <a:lumMod val="50000"/>
                  </a:schemeClr>
                </a:solidFill>
              </a:rPr>
              <a:t>Individual</a:t>
            </a:r>
          </a:p>
        </p:txBody>
      </p:sp>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80" y="2133699"/>
            <a:ext cx="4957208" cy="3499788"/>
          </a:xfrm>
          <a:prstGeom prst="rect">
            <a:avLst/>
          </a:prstGeom>
        </p:spPr>
      </p:pic>
      <p:sp>
        <p:nvSpPr>
          <p:cNvPr id="48" name="TextBox 47"/>
          <p:cNvSpPr txBox="1"/>
          <p:nvPr/>
        </p:nvSpPr>
        <p:spPr>
          <a:xfrm>
            <a:off x="6229643" y="4875248"/>
            <a:ext cx="5962357" cy="461665"/>
          </a:xfrm>
          <a:prstGeom prst="rect">
            <a:avLst/>
          </a:prstGeom>
          <a:noFill/>
        </p:spPr>
        <p:txBody>
          <a:bodyPr wrap="square" rtlCol="0">
            <a:spAutoFit/>
          </a:bodyPr>
          <a:lstStyle/>
          <a:p>
            <a:r>
              <a:rPr lang="en-CA" sz="2400" dirty="0">
                <a:solidFill>
                  <a:srgbClr val="1B5337"/>
                </a:solidFill>
              </a:rPr>
              <a:t>A single living thing. </a:t>
            </a:r>
          </a:p>
        </p:txBody>
      </p:sp>
      <p:sp>
        <p:nvSpPr>
          <p:cNvPr id="49" name="TextBox 48"/>
          <p:cNvSpPr txBox="1"/>
          <p:nvPr/>
        </p:nvSpPr>
        <p:spPr>
          <a:xfrm>
            <a:off x="6229640" y="3966051"/>
            <a:ext cx="5223803" cy="830997"/>
          </a:xfrm>
          <a:prstGeom prst="rect">
            <a:avLst/>
          </a:prstGeom>
          <a:noFill/>
        </p:spPr>
        <p:txBody>
          <a:bodyPr wrap="square" rtlCol="0">
            <a:spAutoFit/>
          </a:bodyPr>
          <a:lstStyle/>
          <a:p>
            <a:r>
              <a:rPr lang="en-CA" sz="2400" dirty="0">
                <a:solidFill>
                  <a:srgbClr val="1B5337"/>
                </a:solidFill>
              </a:rPr>
              <a:t>A group of </a:t>
            </a:r>
            <a:r>
              <a:rPr lang="en-CA" sz="2400" b="1" dirty="0">
                <a:solidFill>
                  <a:srgbClr val="1B5337"/>
                </a:solidFill>
              </a:rPr>
              <a:t>individuals</a:t>
            </a:r>
            <a:r>
              <a:rPr lang="en-CA" sz="2400" dirty="0">
                <a:solidFill>
                  <a:srgbClr val="1B5337"/>
                </a:solidFill>
              </a:rPr>
              <a:t> that are the same kind of living thing. </a:t>
            </a:r>
          </a:p>
        </p:txBody>
      </p:sp>
      <p:sp>
        <p:nvSpPr>
          <p:cNvPr id="50" name="TextBox 49"/>
          <p:cNvSpPr txBox="1"/>
          <p:nvPr/>
        </p:nvSpPr>
        <p:spPr>
          <a:xfrm>
            <a:off x="6229641" y="3073738"/>
            <a:ext cx="5223803" cy="830997"/>
          </a:xfrm>
          <a:prstGeom prst="rect">
            <a:avLst/>
          </a:prstGeom>
          <a:noFill/>
        </p:spPr>
        <p:txBody>
          <a:bodyPr wrap="square" rtlCol="0">
            <a:spAutoFit/>
          </a:bodyPr>
          <a:lstStyle/>
          <a:p>
            <a:r>
              <a:rPr lang="en-CA" sz="2400" dirty="0">
                <a:solidFill>
                  <a:srgbClr val="1B5337"/>
                </a:solidFill>
              </a:rPr>
              <a:t>Several </a:t>
            </a:r>
            <a:r>
              <a:rPr lang="en-CA" sz="2400" b="1" dirty="0">
                <a:solidFill>
                  <a:srgbClr val="1B5337"/>
                </a:solidFill>
              </a:rPr>
              <a:t>populations</a:t>
            </a:r>
            <a:r>
              <a:rPr lang="en-CA" sz="2400" dirty="0">
                <a:solidFill>
                  <a:srgbClr val="1B5337"/>
                </a:solidFill>
              </a:rPr>
              <a:t> of different kinds of living things found in a given area. </a:t>
            </a:r>
          </a:p>
        </p:txBody>
      </p:sp>
      <p:sp>
        <p:nvSpPr>
          <p:cNvPr id="69" name="TextBox 68"/>
          <p:cNvSpPr txBox="1"/>
          <p:nvPr/>
        </p:nvSpPr>
        <p:spPr>
          <a:xfrm>
            <a:off x="6229640" y="2179839"/>
            <a:ext cx="5223803" cy="830997"/>
          </a:xfrm>
          <a:prstGeom prst="rect">
            <a:avLst/>
          </a:prstGeom>
          <a:noFill/>
        </p:spPr>
        <p:txBody>
          <a:bodyPr wrap="square" rtlCol="0">
            <a:spAutoFit/>
          </a:bodyPr>
          <a:lstStyle/>
          <a:p>
            <a:r>
              <a:rPr lang="en-CA" sz="2400" dirty="0">
                <a:solidFill>
                  <a:srgbClr val="1B5337"/>
                </a:solidFill>
              </a:rPr>
              <a:t>Includes the </a:t>
            </a:r>
            <a:r>
              <a:rPr lang="en-CA" sz="2400" b="1" dirty="0">
                <a:solidFill>
                  <a:srgbClr val="1B5337"/>
                </a:solidFill>
              </a:rPr>
              <a:t>community</a:t>
            </a:r>
            <a:r>
              <a:rPr lang="en-CA" sz="2400" dirty="0">
                <a:solidFill>
                  <a:srgbClr val="1B5337"/>
                </a:solidFill>
              </a:rPr>
              <a:t> of living things and the non-living physical environment.</a:t>
            </a:r>
          </a:p>
        </p:txBody>
      </p:sp>
      <p:sp>
        <p:nvSpPr>
          <p:cNvPr id="16" name="TextBox 15"/>
          <p:cNvSpPr txBox="1"/>
          <p:nvPr/>
        </p:nvSpPr>
        <p:spPr>
          <a:xfrm>
            <a:off x="69116" y="6138042"/>
            <a:ext cx="2995448" cy="184666"/>
          </a:xfrm>
          <a:prstGeom prst="rect">
            <a:avLst/>
          </a:prstGeom>
          <a:noFill/>
        </p:spPr>
        <p:txBody>
          <a:bodyPr wrap="square" rtlCol="0">
            <a:spAutoFit/>
          </a:bodyPr>
          <a:lstStyle/>
          <a:p>
            <a:r>
              <a:rPr lang="en-CA" sz="600" i="1" dirty="0">
                <a:solidFill>
                  <a:schemeClr val="tx1">
                    <a:lumMod val="50000"/>
                    <a:lumOff val="50000"/>
                  </a:schemeClr>
                </a:solidFill>
              </a:rPr>
              <a:t>Image from mstworkbooks.co.za.</a:t>
            </a:r>
          </a:p>
        </p:txBody>
      </p:sp>
    </p:spTree>
    <p:extLst>
      <p:ext uri="{BB962C8B-B14F-4D97-AF65-F5344CB8AC3E}">
        <p14:creationId xmlns:p14="http://schemas.microsoft.com/office/powerpoint/2010/main" val="377074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32"/>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21"/>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20"/>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9"/>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3"/>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12"/>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14"/>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2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19" grpId="1"/>
      <p:bldP spid="20" grpId="0"/>
      <p:bldP spid="20" grpId="1"/>
      <p:bldP spid="21" grpId="0"/>
      <p:bldP spid="21" grpId="1"/>
      <p:bldP spid="32" grpId="0"/>
      <p:bldP spid="32" grpId="1"/>
      <p:bldP spid="48" grpId="0"/>
      <p:bldP spid="49" grpId="0"/>
      <p:bldP spid="50" grpId="0"/>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How big is an Ecosystem?</a:t>
            </a:r>
          </a:p>
        </p:txBody>
      </p:sp>
      <p:sp>
        <p:nvSpPr>
          <p:cNvPr id="9" name="TextBox 8"/>
          <p:cNvSpPr txBox="1"/>
          <p:nvPr/>
        </p:nvSpPr>
        <p:spPr>
          <a:xfrm>
            <a:off x="1097280" y="2037340"/>
            <a:ext cx="10624667" cy="461665"/>
          </a:xfrm>
          <a:prstGeom prst="rect">
            <a:avLst/>
          </a:prstGeom>
          <a:noFill/>
        </p:spPr>
        <p:txBody>
          <a:bodyPr wrap="square" rtlCol="0">
            <a:spAutoFit/>
          </a:bodyPr>
          <a:lstStyle/>
          <a:p>
            <a:r>
              <a:rPr lang="en-CA" sz="2400" dirty="0">
                <a:solidFill>
                  <a:schemeClr val="accent3">
                    <a:lumMod val="50000"/>
                  </a:schemeClr>
                </a:solidFill>
              </a:rPr>
              <a:t>An ecosystem can be very small or large, ranging from…</a:t>
            </a:r>
          </a:p>
        </p:txBody>
      </p:sp>
      <p:sp>
        <p:nvSpPr>
          <p:cNvPr id="10" name="Oval 9"/>
          <p:cNvSpPr/>
          <p:nvPr/>
        </p:nvSpPr>
        <p:spPr>
          <a:xfrm>
            <a:off x="1288974" y="3832184"/>
            <a:ext cx="2016006" cy="2000363"/>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p:cNvSpPr/>
          <p:nvPr/>
        </p:nvSpPr>
        <p:spPr>
          <a:xfrm>
            <a:off x="8380706" y="3832184"/>
            <a:ext cx="2073202" cy="1993123"/>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Oval 11"/>
          <p:cNvSpPr/>
          <p:nvPr/>
        </p:nvSpPr>
        <p:spPr>
          <a:xfrm>
            <a:off x="3635566" y="3832184"/>
            <a:ext cx="2042389" cy="2000363"/>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p:cNvSpPr/>
          <p:nvPr/>
        </p:nvSpPr>
        <p:spPr>
          <a:xfrm>
            <a:off x="6008541" y="3832184"/>
            <a:ext cx="2041578" cy="2000363"/>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TextBox 13"/>
          <p:cNvSpPr txBox="1"/>
          <p:nvPr/>
        </p:nvSpPr>
        <p:spPr>
          <a:xfrm>
            <a:off x="0" y="6180656"/>
            <a:ext cx="4007047" cy="184666"/>
          </a:xfrm>
          <a:prstGeom prst="rect">
            <a:avLst/>
          </a:prstGeom>
          <a:noFill/>
        </p:spPr>
        <p:txBody>
          <a:bodyPr wrap="square" rtlCol="0">
            <a:spAutoFit/>
          </a:bodyPr>
          <a:lstStyle/>
          <a:p>
            <a:r>
              <a:rPr lang="en-CA" sz="600" i="1" dirty="0">
                <a:solidFill>
                  <a:schemeClr val="tx1">
                    <a:lumMod val="50000"/>
                    <a:lumOff val="50000"/>
                  </a:schemeClr>
                </a:solidFill>
              </a:rPr>
              <a:t>Protista image from nilesbio.com. Earth image from nasa.gov. All other images from Ducks Unlimited Canada.</a:t>
            </a:r>
          </a:p>
        </p:txBody>
      </p:sp>
      <p:sp>
        <p:nvSpPr>
          <p:cNvPr id="3" name="TextBox 2"/>
          <p:cNvSpPr txBox="1"/>
          <p:nvPr/>
        </p:nvSpPr>
        <p:spPr>
          <a:xfrm>
            <a:off x="1716517" y="2565245"/>
            <a:ext cx="7700790" cy="738664"/>
          </a:xfrm>
          <a:prstGeom prst="rect">
            <a:avLst/>
          </a:prstGeom>
          <a:noFill/>
        </p:spPr>
        <p:txBody>
          <a:bodyPr wrap="square" rtlCol="0">
            <a:spAutoFit/>
          </a:bodyPr>
          <a:lstStyle/>
          <a:p>
            <a:r>
              <a:rPr lang="en-CA" sz="2400" dirty="0">
                <a:solidFill>
                  <a:schemeClr val="accent3">
                    <a:lumMod val="50000"/>
                  </a:schemeClr>
                </a:solidFill>
              </a:rPr>
              <a:t> …the </a:t>
            </a:r>
            <a:r>
              <a:rPr lang="en-CA" sz="2400" b="1" dirty="0">
                <a:solidFill>
                  <a:schemeClr val="accent3">
                    <a:lumMod val="50000"/>
                  </a:schemeClr>
                </a:solidFill>
              </a:rPr>
              <a:t>microscopic</a:t>
            </a:r>
            <a:r>
              <a:rPr lang="en-CA" sz="2400" dirty="0">
                <a:solidFill>
                  <a:schemeClr val="accent3">
                    <a:lumMod val="50000"/>
                  </a:schemeClr>
                </a:solidFill>
              </a:rPr>
              <a:t> (too small for the naked eye to see) </a:t>
            </a:r>
            <a:br>
              <a:rPr lang="en-CA" dirty="0">
                <a:solidFill>
                  <a:srgbClr val="455F51"/>
                </a:solidFill>
              </a:rPr>
            </a:br>
            <a:endParaRPr lang="en-CA" dirty="0"/>
          </a:p>
        </p:txBody>
      </p:sp>
      <p:sp>
        <p:nvSpPr>
          <p:cNvPr id="16" name="TextBox 15"/>
          <p:cNvSpPr txBox="1"/>
          <p:nvPr/>
        </p:nvSpPr>
        <p:spPr>
          <a:xfrm>
            <a:off x="1716517" y="3093520"/>
            <a:ext cx="9002328" cy="738664"/>
          </a:xfrm>
          <a:prstGeom prst="rect">
            <a:avLst/>
          </a:prstGeom>
          <a:noFill/>
        </p:spPr>
        <p:txBody>
          <a:bodyPr wrap="square" rtlCol="0">
            <a:spAutoFit/>
          </a:bodyPr>
          <a:lstStyle/>
          <a:p>
            <a:r>
              <a:rPr lang="en-CA" sz="2400" dirty="0">
                <a:solidFill>
                  <a:schemeClr val="accent3">
                    <a:lumMod val="50000"/>
                  </a:schemeClr>
                </a:solidFill>
              </a:rPr>
              <a:t> …to the entire </a:t>
            </a:r>
            <a:r>
              <a:rPr lang="en-CA" sz="2400" b="1" dirty="0">
                <a:solidFill>
                  <a:schemeClr val="accent3">
                    <a:lumMod val="50000"/>
                  </a:schemeClr>
                </a:solidFill>
              </a:rPr>
              <a:t>biosphere</a:t>
            </a:r>
            <a:r>
              <a:rPr lang="en-CA" sz="2400" dirty="0">
                <a:solidFill>
                  <a:schemeClr val="accent3">
                    <a:lumMod val="50000"/>
                  </a:schemeClr>
                </a:solidFill>
              </a:rPr>
              <a:t> (all the living and non-living things on Earth).</a:t>
            </a:r>
            <a:r>
              <a:rPr lang="en-CA" dirty="0">
                <a:solidFill>
                  <a:schemeClr val="accent3">
                    <a:lumMod val="50000"/>
                  </a:schemeClr>
                </a:solidFill>
              </a:rPr>
              <a:t> </a:t>
            </a:r>
            <a:br>
              <a:rPr lang="en-CA" dirty="0">
                <a:solidFill>
                  <a:srgbClr val="455F51"/>
                </a:solidFill>
              </a:rPr>
            </a:br>
            <a:endParaRPr lang="en-CA" dirty="0"/>
          </a:p>
        </p:txBody>
      </p:sp>
    </p:spTree>
    <p:extLst>
      <p:ext uri="{BB962C8B-B14F-4D97-AF65-F5344CB8AC3E}">
        <p14:creationId xmlns:p14="http://schemas.microsoft.com/office/powerpoint/2010/main" val="344449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3"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87825" y="2726483"/>
            <a:ext cx="9954201" cy="1200329"/>
          </a:xfrm>
          <a:prstGeom prst="rect">
            <a:avLst/>
          </a:prstGeom>
          <a:noFill/>
        </p:spPr>
        <p:txBody>
          <a:bodyPr wrap="square" rtlCol="0">
            <a:spAutoFit/>
          </a:bodyPr>
          <a:lstStyle/>
          <a:p>
            <a:r>
              <a:rPr lang="en-CA" sz="2400" dirty="0">
                <a:solidFill>
                  <a:schemeClr val="accent3">
                    <a:lumMod val="50000"/>
                  </a:schemeClr>
                </a:solidFill>
              </a:rPr>
              <a:t>A</a:t>
            </a:r>
            <a:r>
              <a:rPr lang="en-CA" sz="2400" b="1" dirty="0">
                <a:solidFill>
                  <a:schemeClr val="accent3">
                    <a:lumMod val="50000"/>
                  </a:schemeClr>
                </a:solidFill>
              </a:rPr>
              <a:t> wetland </a:t>
            </a:r>
            <a:r>
              <a:rPr lang="en-CA" sz="2400" dirty="0">
                <a:solidFill>
                  <a:schemeClr val="accent3">
                    <a:lumMod val="50000"/>
                  </a:schemeClr>
                </a:solidFill>
              </a:rPr>
              <a:t>is</a:t>
            </a:r>
            <a:r>
              <a:rPr lang="en-CA" sz="2400" b="1" dirty="0">
                <a:solidFill>
                  <a:schemeClr val="accent3">
                    <a:lumMod val="50000"/>
                  </a:schemeClr>
                </a:solidFill>
              </a:rPr>
              <a:t> </a:t>
            </a:r>
            <a:r>
              <a:rPr lang="en-CA" sz="2400" dirty="0">
                <a:solidFill>
                  <a:schemeClr val="accent3">
                    <a:lumMod val="50000"/>
                  </a:schemeClr>
                </a:solidFill>
              </a:rPr>
              <a:t>an area of land that is permanently or periodically saturated with water. The water is 2 metres deep or less, allowing the water-loving plants to get enough sunlight to grow. </a:t>
            </a:r>
          </a:p>
        </p:txBody>
      </p:sp>
      <p:sp>
        <p:nvSpPr>
          <p:cNvPr id="7" name="TextBox 6"/>
          <p:cNvSpPr txBox="1"/>
          <p:nvPr/>
        </p:nvSpPr>
        <p:spPr>
          <a:xfrm>
            <a:off x="1097280" y="3947596"/>
            <a:ext cx="3306724" cy="523220"/>
          </a:xfrm>
          <a:prstGeom prst="rect">
            <a:avLst/>
          </a:prstGeom>
          <a:noFill/>
        </p:spPr>
        <p:txBody>
          <a:bodyPr wrap="square" rtlCol="0">
            <a:spAutoFit/>
          </a:bodyPr>
          <a:lstStyle/>
          <a:p>
            <a:r>
              <a:rPr lang="en-CA" sz="2800" b="1" dirty="0">
                <a:solidFill>
                  <a:schemeClr val="tx1">
                    <a:lumMod val="75000"/>
                    <a:lumOff val="25000"/>
                  </a:schemeClr>
                </a:solidFill>
              </a:rPr>
              <a:t>Types of Wetlands:</a:t>
            </a:r>
          </a:p>
        </p:txBody>
      </p:sp>
      <p:grpSp>
        <p:nvGrpSpPr>
          <p:cNvPr id="8" name="Group 7"/>
          <p:cNvGrpSpPr/>
          <p:nvPr/>
        </p:nvGrpSpPr>
        <p:grpSpPr>
          <a:xfrm>
            <a:off x="5385382" y="4470816"/>
            <a:ext cx="1303989" cy="1621217"/>
            <a:chOff x="5549871" y="4475004"/>
            <a:chExt cx="1303989" cy="1621217"/>
          </a:xfrm>
        </p:grpSpPr>
        <p:sp>
          <p:nvSpPr>
            <p:cNvPr id="9" name="Rectangle 8"/>
            <p:cNvSpPr/>
            <p:nvPr/>
          </p:nvSpPr>
          <p:spPr>
            <a:xfrm>
              <a:off x="5776823" y="5726889"/>
              <a:ext cx="885371" cy="369332"/>
            </a:xfrm>
            <a:prstGeom prst="rect">
              <a:avLst/>
            </a:prstGeom>
          </p:spPr>
          <p:txBody>
            <a:bodyPr wrap="none">
              <a:spAutoFit/>
            </a:bodyPr>
            <a:lstStyle/>
            <a:p>
              <a:r>
                <a:rPr lang="en-CA" b="1" dirty="0">
                  <a:solidFill>
                    <a:schemeClr val="tx1">
                      <a:lumMod val="75000"/>
                      <a:lumOff val="25000"/>
                    </a:schemeClr>
                  </a:solidFill>
                </a:rPr>
                <a:t>Swamp</a:t>
              </a:r>
            </a:p>
          </p:txBody>
        </p:sp>
        <p:sp>
          <p:nvSpPr>
            <p:cNvPr id="10" name="Oval 9"/>
            <p:cNvSpPr/>
            <p:nvPr/>
          </p:nvSpPr>
          <p:spPr>
            <a:xfrm>
              <a:off x="5549871" y="4475004"/>
              <a:ext cx="1303989" cy="125188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1" name="Group 10"/>
          <p:cNvGrpSpPr/>
          <p:nvPr/>
        </p:nvGrpSpPr>
        <p:grpSpPr>
          <a:xfrm>
            <a:off x="7335400" y="4466774"/>
            <a:ext cx="1303989" cy="1621217"/>
            <a:chOff x="7568318" y="4483377"/>
            <a:chExt cx="1303989" cy="1621217"/>
          </a:xfrm>
        </p:grpSpPr>
        <p:sp>
          <p:nvSpPr>
            <p:cNvPr id="12" name="Rectangle 11"/>
            <p:cNvSpPr/>
            <p:nvPr/>
          </p:nvSpPr>
          <p:spPr>
            <a:xfrm>
              <a:off x="7888987" y="5735262"/>
              <a:ext cx="662650" cy="369332"/>
            </a:xfrm>
            <a:prstGeom prst="rect">
              <a:avLst/>
            </a:prstGeom>
          </p:spPr>
          <p:txBody>
            <a:bodyPr wrap="square">
              <a:spAutoFit/>
            </a:bodyPr>
            <a:lstStyle/>
            <a:p>
              <a:pPr algn="ctr"/>
              <a:r>
                <a:rPr lang="en-CA" b="1" dirty="0">
                  <a:solidFill>
                    <a:schemeClr val="tx1">
                      <a:lumMod val="75000"/>
                      <a:lumOff val="25000"/>
                    </a:schemeClr>
                  </a:solidFill>
                </a:rPr>
                <a:t>Bog</a:t>
              </a:r>
            </a:p>
          </p:txBody>
        </p:sp>
        <p:sp>
          <p:nvSpPr>
            <p:cNvPr id="13" name="Oval 12"/>
            <p:cNvSpPr/>
            <p:nvPr/>
          </p:nvSpPr>
          <p:spPr>
            <a:xfrm>
              <a:off x="7568318" y="4483377"/>
              <a:ext cx="1303989" cy="125188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4" name="Group 13"/>
          <p:cNvGrpSpPr/>
          <p:nvPr/>
        </p:nvGrpSpPr>
        <p:grpSpPr>
          <a:xfrm>
            <a:off x="3447668" y="4507457"/>
            <a:ext cx="1303989" cy="1629591"/>
            <a:chOff x="3531424" y="4475003"/>
            <a:chExt cx="1303989" cy="1629591"/>
          </a:xfrm>
        </p:grpSpPr>
        <p:sp>
          <p:nvSpPr>
            <p:cNvPr id="15" name="Rectangle 14"/>
            <p:cNvSpPr/>
            <p:nvPr/>
          </p:nvSpPr>
          <p:spPr>
            <a:xfrm>
              <a:off x="3946270" y="5735262"/>
              <a:ext cx="613687" cy="369332"/>
            </a:xfrm>
            <a:prstGeom prst="rect">
              <a:avLst/>
            </a:prstGeom>
          </p:spPr>
          <p:txBody>
            <a:bodyPr wrap="square">
              <a:spAutoFit/>
            </a:bodyPr>
            <a:lstStyle/>
            <a:p>
              <a:r>
                <a:rPr lang="en-CA" b="1" dirty="0">
                  <a:solidFill>
                    <a:schemeClr val="tx1">
                      <a:lumMod val="75000"/>
                      <a:lumOff val="25000"/>
                    </a:schemeClr>
                  </a:solidFill>
                </a:rPr>
                <a:t>Fen</a:t>
              </a:r>
            </a:p>
          </p:txBody>
        </p:sp>
        <p:sp>
          <p:nvSpPr>
            <p:cNvPr id="16" name="Oval 15"/>
            <p:cNvSpPr/>
            <p:nvPr/>
          </p:nvSpPr>
          <p:spPr>
            <a:xfrm>
              <a:off x="3531424" y="4475003"/>
              <a:ext cx="1303989" cy="125188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17" name="Group 16"/>
          <p:cNvGrpSpPr/>
          <p:nvPr/>
        </p:nvGrpSpPr>
        <p:grpSpPr>
          <a:xfrm>
            <a:off x="1251608" y="4537917"/>
            <a:ext cx="1969108" cy="1621217"/>
            <a:chOff x="1259928" y="4475003"/>
            <a:chExt cx="1969108" cy="1621217"/>
          </a:xfrm>
        </p:grpSpPr>
        <p:sp>
          <p:nvSpPr>
            <p:cNvPr id="18" name="TextBox 17"/>
            <p:cNvSpPr txBox="1"/>
            <p:nvPr/>
          </p:nvSpPr>
          <p:spPr>
            <a:xfrm>
              <a:off x="1259928" y="5726888"/>
              <a:ext cx="1969108" cy="369332"/>
            </a:xfrm>
            <a:prstGeom prst="rect">
              <a:avLst/>
            </a:prstGeom>
            <a:noFill/>
          </p:spPr>
          <p:txBody>
            <a:bodyPr wrap="square" rtlCol="0">
              <a:spAutoFit/>
            </a:bodyPr>
            <a:lstStyle/>
            <a:p>
              <a:r>
                <a:rPr lang="en-CA" b="1" dirty="0">
                  <a:solidFill>
                    <a:schemeClr val="tx1">
                      <a:lumMod val="75000"/>
                      <a:lumOff val="25000"/>
                    </a:schemeClr>
                  </a:solidFill>
                </a:rPr>
                <a:t>Freshwater Marsh</a:t>
              </a:r>
            </a:p>
          </p:txBody>
        </p:sp>
        <p:sp>
          <p:nvSpPr>
            <p:cNvPr id="19" name="Oval 18"/>
            <p:cNvSpPr/>
            <p:nvPr/>
          </p:nvSpPr>
          <p:spPr>
            <a:xfrm>
              <a:off x="1512977" y="4475003"/>
              <a:ext cx="1303989" cy="1251885"/>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 name="Group 1"/>
          <p:cNvGrpSpPr/>
          <p:nvPr/>
        </p:nvGrpSpPr>
        <p:grpSpPr>
          <a:xfrm>
            <a:off x="8960058" y="4464514"/>
            <a:ext cx="2149050" cy="1623477"/>
            <a:chOff x="8960058" y="4464514"/>
            <a:chExt cx="2149050" cy="1623477"/>
          </a:xfrm>
        </p:grpSpPr>
        <p:sp>
          <p:nvSpPr>
            <p:cNvPr id="21" name="Rectangle 20"/>
            <p:cNvSpPr/>
            <p:nvPr/>
          </p:nvSpPr>
          <p:spPr>
            <a:xfrm>
              <a:off x="8960058" y="5718659"/>
              <a:ext cx="2149050" cy="369332"/>
            </a:xfrm>
            <a:prstGeom prst="rect">
              <a:avLst/>
            </a:prstGeom>
            <a:noFill/>
          </p:spPr>
          <p:txBody>
            <a:bodyPr wrap="none">
              <a:spAutoFit/>
            </a:bodyPr>
            <a:lstStyle/>
            <a:p>
              <a:r>
                <a:rPr lang="en-CA" b="1" dirty="0">
                  <a:solidFill>
                    <a:schemeClr val="tx1">
                      <a:lumMod val="75000"/>
                      <a:lumOff val="25000"/>
                    </a:schemeClr>
                  </a:solidFill>
                </a:rPr>
                <a:t>Shallow Open Water</a:t>
              </a:r>
              <a:endParaRPr lang="en-CA" dirty="0">
                <a:solidFill>
                  <a:schemeClr val="tx1">
                    <a:lumMod val="75000"/>
                    <a:lumOff val="25000"/>
                  </a:schemeClr>
                </a:solidFill>
              </a:endParaRPr>
            </a:p>
          </p:txBody>
        </p:sp>
        <p:sp>
          <p:nvSpPr>
            <p:cNvPr id="22" name="Oval 21"/>
            <p:cNvSpPr/>
            <p:nvPr/>
          </p:nvSpPr>
          <p:spPr>
            <a:xfrm>
              <a:off x="9244166" y="4464514"/>
              <a:ext cx="1303989" cy="1251885"/>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23" name="Rectangle 22"/>
          <p:cNvSpPr/>
          <p:nvPr/>
        </p:nvSpPr>
        <p:spPr>
          <a:xfrm>
            <a:off x="1387824" y="1863698"/>
            <a:ext cx="9954201" cy="830997"/>
          </a:xfrm>
          <a:prstGeom prst="rect">
            <a:avLst/>
          </a:prstGeom>
        </p:spPr>
        <p:txBody>
          <a:bodyPr wrap="square">
            <a:spAutoFit/>
          </a:bodyPr>
          <a:lstStyle/>
          <a:p>
            <a:r>
              <a:rPr lang="en-CA" sz="2400" dirty="0">
                <a:solidFill>
                  <a:schemeClr val="accent3">
                    <a:lumMod val="50000"/>
                  </a:schemeClr>
                </a:solidFill>
              </a:rPr>
              <a:t>Wetlands are ecosystems that have specific biotic and abiotic characteristics that make it distinct from other ecosystems. </a:t>
            </a:r>
          </a:p>
        </p:txBody>
      </p:sp>
      <p:sp>
        <p:nvSpPr>
          <p:cNvPr id="24" name="Title 3"/>
          <p:cNvSpPr>
            <a:spLocks noGrp="1"/>
          </p:cNvSpPr>
          <p:nvPr>
            <p:ph type="title"/>
          </p:nvPr>
        </p:nvSpPr>
        <p:spPr>
          <a:xfrm>
            <a:off x="1097280" y="286603"/>
            <a:ext cx="10058400" cy="1450757"/>
          </a:xfrm>
        </p:spPr>
        <p:txBody>
          <a:bodyPr/>
          <a:lstStyle/>
          <a:p>
            <a:r>
              <a:rPr lang="en-CA" b="1" dirty="0">
                <a:latin typeface="Aleo" panose="020F0502020204030203" pitchFamily="34" charset="0"/>
              </a:rPr>
              <a:t>Ecosystem Example: Wetlands</a:t>
            </a:r>
          </a:p>
        </p:txBody>
      </p:sp>
      <p:sp>
        <p:nvSpPr>
          <p:cNvPr id="25" name="TextBox 24"/>
          <p:cNvSpPr txBox="1"/>
          <p:nvPr/>
        </p:nvSpPr>
        <p:spPr>
          <a:xfrm>
            <a:off x="69116" y="6138042"/>
            <a:ext cx="3378552" cy="184666"/>
          </a:xfrm>
          <a:prstGeom prst="rect">
            <a:avLst/>
          </a:prstGeom>
          <a:noFill/>
        </p:spPr>
        <p:txBody>
          <a:bodyPr wrap="square" rtlCol="0">
            <a:spAutoFit/>
          </a:bodyPr>
          <a:lstStyle/>
          <a:p>
            <a:r>
              <a:rPr lang="en-CA" sz="600" i="1" dirty="0">
                <a:solidFill>
                  <a:schemeClr val="tx1">
                    <a:lumMod val="50000"/>
                    <a:lumOff val="50000"/>
                  </a:schemeClr>
                </a:solidFill>
              </a:rPr>
              <a:t>Shallow water image from geograph.org.uk. All other images from Ducks Unlimited Canada.</a:t>
            </a:r>
          </a:p>
        </p:txBody>
      </p:sp>
    </p:spTree>
    <p:extLst>
      <p:ext uri="{BB962C8B-B14F-4D97-AF65-F5344CB8AC3E}">
        <p14:creationId xmlns:p14="http://schemas.microsoft.com/office/powerpoint/2010/main" val="362260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143946"/>
            <a:ext cx="12192000" cy="955497"/>
          </a:xfrm>
          <a:prstGeom prst="rect">
            <a:avLst/>
          </a:prstGeom>
          <a:solidFill>
            <a:schemeClr val="bg1"/>
          </a:solidFill>
        </p:spPr>
        <p:txBody>
          <a:bodyPr wrap="square" rtlCol="0">
            <a:spAutoFit/>
          </a:bodyPr>
          <a:lstStyle/>
          <a:p>
            <a:endParaRPr lang="en-CA" dirty="0"/>
          </a:p>
        </p:txBody>
      </p:sp>
      <p:pic>
        <p:nvPicPr>
          <p:cNvPr id="4" name="Content Placeholder 5"/>
          <p:cNvPicPr>
            <a:picLocks noChangeAspect="1"/>
          </p:cNvPicPr>
          <p:nvPr/>
        </p:nvPicPr>
        <p:blipFill rotWithShape="1">
          <a:blip r:embed="rId3">
            <a:extLst>
              <a:ext uri="{28A0092B-C50C-407E-A947-70E740481C1C}">
                <a14:useLocalDpi xmlns:a14="http://schemas.microsoft.com/office/drawing/2010/main" val="0"/>
              </a:ext>
            </a:extLst>
          </a:blip>
          <a:srcRect l="2112" r="1872"/>
          <a:stretch/>
        </p:blipFill>
        <p:spPr>
          <a:xfrm>
            <a:off x="1175978" y="241444"/>
            <a:ext cx="9840044" cy="6709024"/>
          </a:xfrm>
          <a:prstGeom prst="rect">
            <a:avLst/>
          </a:prstGeom>
        </p:spPr>
      </p:pic>
      <p:sp>
        <p:nvSpPr>
          <p:cNvPr id="5" name="TextBox 4"/>
          <p:cNvSpPr txBox="1"/>
          <p:nvPr/>
        </p:nvSpPr>
        <p:spPr>
          <a:xfrm>
            <a:off x="1175978" y="6925183"/>
            <a:ext cx="2995448" cy="184666"/>
          </a:xfrm>
          <a:prstGeom prst="rect">
            <a:avLst/>
          </a:prstGeom>
          <a:noFill/>
        </p:spPr>
        <p:txBody>
          <a:bodyPr wrap="square" rtlCol="0">
            <a:spAutoFit/>
          </a:bodyPr>
          <a:lstStyle/>
          <a:p>
            <a:r>
              <a:rPr lang="en-CA" sz="600" i="1" dirty="0">
                <a:solidFill>
                  <a:schemeClr val="tx1">
                    <a:lumMod val="50000"/>
                    <a:lumOff val="50000"/>
                  </a:schemeClr>
                </a:solidFill>
              </a:rPr>
              <a:t>Image from Oak Hammock Marsh Interpretive Centre. </a:t>
            </a:r>
          </a:p>
        </p:txBody>
      </p:sp>
    </p:spTree>
    <p:extLst>
      <p:ext uri="{BB962C8B-B14F-4D97-AF65-F5344CB8AC3E}">
        <p14:creationId xmlns:p14="http://schemas.microsoft.com/office/powerpoint/2010/main" val="1137743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143946"/>
            <a:ext cx="12192000" cy="955497"/>
          </a:xfrm>
          <a:prstGeom prst="rect">
            <a:avLst/>
          </a:prstGeom>
          <a:solidFill>
            <a:schemeClr val="bg1"/>
          </a:solidFill>
        </p:spPr>
        <p:txBody>
          <a:bodyPr wrap="square" rtlCol="0">
            <a:spAutoFit/>
          </a:bodyPr>
          <a:lstStyle/>
          <a:p>
            <a:endParaRPr lang="en-CA" dirty="0"/>
          </a:p>
        </p:txBody>
      </p:sp>
      <p:pic>
        <p:nvPicPr>
          <p:cNvPr id="144" name="Content Placeholder 5"/>
          <p:cNvPicPr>
            <a:picLocks noChangeAspect="1"/>
          </p:cNvPicPr>
          <p:nvPr/>
        </p:nvPicPr>
        <p:blipFill rotWithShape="1">
          <a:blip r:embed="rId3">
            <a:extLst>
              <a:ext uri="{28A0092B-C50C-407E-A947-70E740481C1C}">
                <a14:useLocalDpi xmlns:a14="http://schemas.microsoft.com/office/drawing/2010/main" val="0"/>
              </a:ext>
            </a:extLst>
          </a:blip>
          <a:srcRect l="2112" r="1872"/>
          <a:stretch/>
        </p:blipFill>
        <p:spPr>
          <a:xfrm>
            <a:off x="1175978" y="241444"/>
            <a:ext cx="9840044" cy="6709024"/>
          </a:xfrm>
          <a:prstGeom prst="rect">
            <a:avLst/>
          </a:prstGeom>
        </p:spPr>
      </p:pic>
      <p:grpSp>
        <p:nvGrpSpPr>
          <p:cNvPr id="6" name="Group 5"/>
          <p:cNvGrpSpPr/>
          <p:nvPr/>
        </p:nvGrpSpPr>
        <p:grpSpPr>
          <a:xfrm>
            <a:off x="1839347" y="1445779"/>
            <a:ext cx="246580" cy="261610"/>
            <a:chOff x="452062" y="2612395"/>
            <a:chExt cx="246580" cy="261610"/>
          </a:xfrm>
        </p:grpSpPr>
        <p:sp>
          <p:nvSpPr>
            <p:cNvPr id="5" name="Oval 4"/>
            <p:cNvSpPr/>
            <p:nvPr/>
          </p:nvSpPr>
          <p:spPr>
            <a:xfrm>
              <a:off x="472611" y="2640458"/>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p:cNvSpPr txBox="1"/>
            <p:nvPr/>
          </p:nvSpPr>
          <p:spPr>
            <a:xfrm>
              <a:off x="452062" y="2612395"/>
              <a:ext cx="246580" cy="261610"/>
            </a:xfrm>
            <a:prstGeom prst="rect">
              <a:avLst/>
            </a:prstGeom>
            <a:noFill/>
          </p:spPr>
          <p:txBody>
            <a:bodyPr wrap="square" rtlCol="0">
              <a:spAutoFit/>
            </a:bodyPr>
            <a:lstStyle/>
            <a:p>
              <a:r>
                <a:rPr lang="en-CA" sz="1100" b="1" dirty="0"/>
                <a:t>1</a:t>
              </a:r>
            </a:p>
          </p:txBody>
        </p:sp>
      </p:grpSp>
      <p:grpSp>
        <p:nvGrpSpPr>
          <p:cNvPr id="10" name="Group 9"/>
          <p:cNvGrpSpPr/>
          <p:nvPr/>
        </p:nvGrpSpPr>
        <p:grpSpPr>
          <a:xfrm>
            <a:off x="4011446" y="744742"/>
            <a:ext cx="246580" cy="261610"/>
            <a:chOff x="840767" y="2966472"/>
            <a:chExt cx="246580" cy="261610"/>
          </a:xfrm>
        </p:grpSpPr>
        <p:sp>
          <p:nvSpPr>
            <p:cNvPr id="8" name="Oval 7"/>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Box 8"/>
            <p:cNvSpPr txBox="1"/>
            <p:nvPr/>
          </p:nvSpPr>
          <p:spPr>
            <a:xfrm>
              <a:off x="840767" y="2966472"/>
              <a:ext cx="246580" cy="261610"/>
            </a:xfrm>
            <a:prstGeom prst="rect">
              <a:avLst/>
            </a:prstGeom>
            <a:noFill/>
          </p:spPr>
          <p:txBody>
            <a:bodyPr wrap="square" rtlCol="0">
              <a:spAutoFit/>
            </a:bodyPr>
            <a:lstStyle/>
            <a:p>
              <a:r>
                <a:rPr lang="en-CA" sz="1100" b="1" dirty="0"/>
                <a:t>2</a:t>
              </a:r>
            </a:p>
          </p:txBody>
        </p:sp>
      </p:grpSp>
      <p:grpSp>
        <p:nvGrpSpPr>
          <p:cNvPr id="11" name="Group 10"/>
          <p:cNvGrpSpPr/>
          <p:nvPr/>
        </p:nvGrpSpPr>
        <p:grpSpPr>
          <a:xfrm>
            <a:off x="5205571" y="1839980"/>
            <a:ext cx="246580" cy="261610"/>
            <a:chOff x="840767" y="2966472"/>
            <a:chExt cx="246580" cy="261610"/>
          </a:xfrm>
        </p:grpSpPr>
        <p:sp>
          <p:nvSpPr>
            <p:cNvPr id="12" name="Oval 11"/>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TextBox 12"/>
            <p:cNvSpPr txBox="1"/>
            <p:nvPr/>
          </p:nvSpPr>
          <p:spPr>
            <a:xfrm>
              <a:off x="840767" y="2966472"/>
              <a:ext cx="246580" cy="261610"/>
            </a:xfrm>
            <a:prstGeom prst="rect">
              <a:avLst/>
            </a:prstGeom>
            <a:noFill/>
          </p:spPr>
          <p:txBody>
            <a:bodyPr wrap="square" rtlCol="0">
              <a:spAutoFit/>
            </a:bodyPr>
            <a:lstStyle/>
            <a:p>
              <a:r>
                <a:rPr lang="en-CA" sz="1100" b="1" dirty="0"/>
                <a:t>3</a:t>
              </a:r>
            </a:p>
          </p:txBody>
        </p:sp>
      </p:grpSp>
      <p:grpSp>
        <p:nvGrpSpPr>
          <p:cNvPr id="14" name="Group 13"/>
          <p:cNvGrpSpPr/>
          <p:nvPr/>
        </p:nvGrpSpPr>
        <p:grpSpPr>
          <a:xfrm>
            <a:off x="8341064" y="716679"/>
            <a:ext cx="246580" cy="261610"/>
            <a:chOff x="840767" y="2966472"/>
            <a:chExt cx="246580" cy="261610"/>
          </a:xfrm>
        </p:grpSpPr>
        <p:sp>
          <p:nvSpPr>
            <p:cNvPr id="15" name="Oval 14"/>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TextBox 15"/>
            <p:cNvSpPr txBox="1"/>
            <p:nvPr/>
          </p:nvSpPr>
          <p:spPr>
            <a:xfrm>
              <a:off x="840767" y="2966472"/>
              <a:ext cx="246580" cy="261610"/>
            </a:xfrm>
            <a:prstGeom prst="rect">
              <a:avLst/>
            </a:prstGeom>
            <a:noFill/>
          </p:spPr>
          <p:txBody>
            <a:bodyPr wrap="square" rtlCol="0">
              <a:spAutoFit/>
            </a:bodyPr>
            <a:lstStyle/>
            <a:p>
              <a:r>
                <a:rPr lang="en-CA" sz="1100" b="1" dirty="0"/>
                <a:t>4</a:t>
              </a:r>
            </a:p>
          </p:txBody>
        </p:sp>
      </p:grpSp>
      <p:grpSp>
        <p:nvGrpSpPr>
          <p:cNvPr id="17" name="Group 16"/>
          <p:cNvGrpSpPr/>
          <p:nvPr/>
        </p:nvGrpSpPr>
        <p:grpSpPr>
          <a:xfrm>
            <a:off x="9520718" y="1975680"/>
            <a:ext cx="349321" cy="261610"/>
            <a:chOff x="809945" y="2966472"/>
            <a:chExt cx="349321" cy="261610"/>
          </a:xfrm>
        </p:grpSpPr>
        <p:sp>
          <p:nvSpPr>
            <p:cNvPr id="18" name="Oval 17"/>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TextBox 18"/>
            <p:cNvSpPr txBox="1"/>
            <p:nvPr/>
          </p:nvSpPr>
          <p:spPr>
            <a:xfrm>
              <a:off x="809945" y="2966472"/>
              <a:ext cx="349321" cy="261610"/>
            </a:xfrm>
            <a:prstGeom prst="rect">
              <a:avLst/>
            </a:prstGeom>
            <a:noFill/>
          </p:spPr>
          <p:txBody>
            <a:bodyPr wrap="square" rtlCol="0">
              <a:spAutoFit/>
            </a:bodyPr>
            <a:lstStyle/>
            <a:p>
              <a:r>
                <a:rPr lang="en-CA" sz="1100" b="1" dirty="0"/>
                <a:t>14</a:t>
              </a:r>
            </a:p>
          </p:txBody>
        </p:sp>
      </p:grpSp>
      <p:grpSp>
        <p:nvGrpSpPr>
          <p:cNvPr id="20" name="Group 19"/>
          <p:cNvGrpSpPr/>
          <p:nvPr/>
        </p:nvGrpSpPr>
        <p:grpSpPr>
          <a:xfrm>
            <a:off x="9155893" y="2919275"/>
            <a:ext cx="364825" cy="261610"/>
            <a:chOff x="793500" y="2966472"/>
            <a:chExt cx="364825" cy="261610"/>
          </a:xfrm>
        </p:grpSpPr>
        <p:sp>
          <p:nvSpPr>
            <p:cNvPr id="21" name="Oval 20"/>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2" name="TextBox 21"/>
            <p:cNvSpPr txBox="1"/>
            <p:nvPr/>
          </p:nvSpPr>
          <p:spPr>
            <a:xfrm>
              <a:off x="793500" y="2966472"/>
              <a:ext cx="364825" cy="261610"/>
            </a:xfrm>
            <a:prstGeom prst="rect">
              <a:avLst/>
            </a:prstGeom>
            <a:noFill/>
          </p:spPr>
          <p:txBody>
            <a:bodyPr wrap="square" rtlCol="0">
              <a:spAutoFit/>
            </a:bodyPr>
            <a:lstStyle/>
            <a:p>
              <a:r>
                <a:rPr lang="en-CA" sz="1100" b="1" dirty="0"/>
                <a:t>13</a:t>
              </a:r>
            </a:p>
          </p:txBody>
        </p:sp>
      </p:grpSp>
      <p:grpSp>
        <p:nvGrpSpPr>
          <p:cNvPr id="23" name="Group 22"/>
          <p:cNvGrpSpPr/>
          <p:nvPr/>
        </p:nvGrpSpPr>
        <p:grpSpPr>
          <a:xfrm>
            <a:off x="7822055" y="2452181"/>
            <a:ext cx="414393" cy="261610"/>
            <a:chOff x="806518" y="2966472"/>
            <a:chExt cx="414393" cy="261610"/>
          </a:xfrm>
        </p:grpSpPr>
        <p:sp>
          <p:nvSpPr>
            <p:cNvPr id="24" name="Oval 23"/>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TextBox 24"/>
            <p:cNvSpPr txBox="1"/>
            <p:nvPr/>
          </p:nvSpPr>
          <p:spPr>
            <a:xfrm>
              <a:off x="806518" y="2966472"/>
              <a:ext cx="414393" cy="261610"/>
            </a:xfrm>
            <a:prstGeom prst="rect">
              <a:avLst/>
            </a:prstGeom>
            <a:noFill/>
          </p:spPr>
          <p:txBody>
            <a:bodyPr wrap="square" rtlCol="0">
              <a:spAutoFit/>
            </a:bodyPr>
            <a:lstStyle/>
            <a:p>
              <a:r>
                <a:rPr lang="en-CA" sz="1100" b="1" dirty="0"/>
                <a:t>11</a:t>
              </a:r>
            </a:p>
          </p:txBody>
        </p:sp>
      </p:grpSp>
      <p:sp>
        <p:nvSpPr>
          <p:cNvPr id="27" name="Oval 26"/>
          <p:cNvSpPr/>
          <p:nvPr/>
        </p:nvSpPr>
        <p:spPr>
          <a:xfrm>
            <a:off x="7596024" y="3134616"/>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8" name="TextBox 27"/>
          <p:cNvSpPr txBox="1"/>
          <p:nvPr/>
        </p:nvSpPr>
        <p:spPr>
          <a:xfrm>
            <a:off x="7533801" y="3106553"/>
            <a:ext cx="483463" cy="261610"/>
          </a:xfrm>
          <a:prstGeom prst="rect">
            <a:avLst/>
          </a:prstGeom>
          <a:noFill/>
        </p:spPr>
        <p:txBody>
          <a:bodyPr wrap="square" rtlCol="0">
            <a:spAutoFit/>
          </a:bodyPr>
          <a:lstStyle/>
          <a:p>
            <a:r>
              <a:rPr lang="en-CA" sz="1100" b="1" dirty="0"/>
              <a:t>10</a:t>
            </a:r>
          </a:p>
        </p:txBody>
      </p:sp>
      <p:grpSp>
        <p:nvGrpSpPr>
          <p:cNvPr id="29" name="Group 28"/>
          <p:cNvGrpSpPr/>
          <p:nvPr/>
        </p:nvGrpSpPr>
        <p:grpSpPr>
          <a:xfrm>
            <a:off x="10044700" y="3488076"/>
            <a:ext cx="383570" cy="261610"/>
            <a:chOff x="809945" y="2966472"/>
            <a:chExt cx="383570" cy="261610"/>
          </a:xfrm>
        </p:grpSpPr>
        <p:sp>
          <p:nvSpPr>
            <p:cNvPr id="30" name="Oval 29"/>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1" name="TextBox 30"/>
            <p:cNvSpPr txBox="1"/>
            <p:nvPr/>
          </p:nvSpPr>
          <p:spPr>
            <a:xfrm>
              <a:off x="809945" y="2966472"/>
              <a:ext cx="383570" cy="261610"/>
            </a:xfrm>
            <a:prstGeom prst="rect">
              <a:avLst/>
            </a:prstGeom>
            <a:noFill/>
          </p:spPr>
          <p:txBody>
            <a:bodyPr wrap="square" rtlCol="0">
              <a:spAutoFit/>
            </a:bodyPr>
            <a:lstStyle/>
            <a:p>
              <a:r>
                <a:rPr lang="en-CA" sz="1100" b="1" dirty="0"/>
                <a:t>24</a:t>
              </a:r>
            </a:p>
          </p:txBody>
        </p:sp>
      </p:grpSp>
      <p:grpSp>
        <p:nvGrpSpPr>
          <p:cNvPr id="32" name="Group 31"/>
          <p:cNvGrpSpPr/>
          <p:nvPr/>
        </p:nvGrpSpPr>
        <p:grpSpPr>
          <a:xfrm>
            <a:off x="10287854" y="4310815"/>
            <a:ext cx="421894" cy="261610"/>
            <a:chOff x="806519" y="2974651"/>
            <a:chExt cx="421894" cy="261610"/>
          </a:xfrm>
        </p:grpSpPr>
        <p:sp>
          <p:nvSpPr>
            <p:cNvPr id="33" name="Oval 32"/>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4" name="TextBox 33"/>
            <p:cNvSpPr txBox="1"/>
            <p:nvPr/>
          </p:nvSpPr>
          <p:spPr>
            <a:xfrm>
              <a:off x="806519" y="2974651"/>
              <a:ext cx="421894" cy="261610"/>
            </a:xfrm>
            <a:prstGeom prst="rect">
              <a:avLst/>
            </a:prstGeom>
            <a:noFill/>
          </p:spPr>
          <p:txBody>
            <a:bodyPr wrap="square" rtlCol="0">
              <a:spAutoFit/>
            </a:bodyPr>
            <a:lstStyle/>
            <a:p>
              <a:r>
                <a:rPr lang="en-CA" sz="1100" b="1" dirty="0"/>
                <a:t>46</a:t>
              </a:r>
            </a:p>
          </p:txBody>
        </p:sp>
      </p:grpSp>
      <p:grpSp>
        <p:nvGrpSpPr>
          <p:cNvPr id="35" name="Group 34"/>
          <p:cNvGrpSpPr/>
          <p:nvPr/>
        </p:nvGrpSpPr>
        <p:grpSpPr>
          <a:xfrm>
            <a:off x="9111789" y="4149088"/>
            <a:ext cx="337010" cy="261610"/>
            <a:chOff x="798992" y="2966472"/>
            <a:chExt cx="337010" cy="261610"/>
          </a:xfrm>
        </p:grpSpPr>
        <p:sp>
          <p:nvSpPr>
            <p:cNvPr id="36" name="Oval 35"/>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TextBox 36"/>
            <p:cNvSpPr txBox="1"/>
            <p:nvPr/>
          </p:nvSpPr>
          <p:spPr>
            <a:xfrm>
              <a:off x="798992" y="2966472"/>
              <a:ext cx="337010" cy="261610"/>
            </a:xfrm>
            <a:prstGeom prst="rect">
              <a:avLst/>
            </a:prstGeom>
            <a:noFill/>
          </p:spPr>
          <p:txBody>
            <a:bodyPr wrap="square" rtlCol="0">
              <a:spAutoFit/>
            </a:bodyPr>
            <a:lstStyle/>
            <a:p>
              <a:r>
                <a:rPr lang="en-CA" sz="1100" b="1" dirty="0"/>
                <a:t>30</a:t>
              </a:r>
            </a:p>
          </p:txBody>
        </p:sp>
      </p:grpSp>
      <p:grpSp>
        <p:nvGrpSpPr>
          <p:cNvPr id="38" name="Group 37"/>
          <p:cNvGrpSpPr/>
          <p:nvPr/>
        </p:nvGrpSpPr>
        <p:grpSpPr>
          <a:xfrm>
            <a:off x="8165056" y="3631890"/>
            <a:ext cx="406773" cy="261610"/>
            <a:chOff x="789923" y="2966472"/>
            <a:chExt cx="406773" cy="261610"/>
          </a:xfrm>
        </p:grpSpPr>
        <p:sp>
          <p:nvSpPr>
            <p:cNvPr id="39" name="Oval 38"/>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0" name="TextBox 39"/>
            <p:cNvSpPr txBox="1"/>
            <p:nvPr/>
          </p:nvSpPr>
          <p:spPr>
            <a:xfrm>
              <a:off x="789923" y="2966472"/>
              <a:ext cx="406773" cy="261610"/>
            </a:xfrm>
            <a:prstGeom prst="rect">
              <a:avLst/>
            </a:prstGeom>
            <a:noFill/>
          </p:spPr>
          <p:txBody>
            <a:bodyPr wrap="square" rtlCol="0">
              <a:spAutoFit/>
            </a:bodyPr>
            <a:lstStyle/>
            <a:p>
              <a:r>
                <a:rPr lang="en-CA" sz="1100" b="1" dirty="0"/>
                <a:t>23</a:t>
              </a:r>
            </a:p>
          </p:txBody>
        </p:sp>
      </p:grpSp>
      <p:grpSp>
        <p:nvGrpSpPr>
          <p:cNvPr id="41" name="Group 40"/>
          <p:cNvGrpSpPr/>
          <p:nvPr/>
        </p:nvGrpSpPr>
        <p:grpSpPr>
          <a:xfrm>
            <a:off x="5830970" y="4513232"/>
            <a:ext cx="327206" cy="261610"/>
            <a:chOff x="801461" y="2966472"/>
            <a:chExt cx="327206" cy="261610"/>
          </a:xfrm>
        </p:grpSpPr>
        <p:sp>
          <p:nvSpPr>
            <p:cNvPr id="42" name="Oval 41"/>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3" name="TextBox 42"/>
            <p:cNvSpPr txBox="1"/>
            <p:nvPr/>
          </p:nvSpPr>
          <p:spPr>
            <a:xfrm>
              <a:off x="801461" y="2966472"/>
              <a:ext cx="327206" cy="261610"/>
            </a:xfrm>
            <a:prstGeom prst="rect">
              <a:avLst/>
            </a:prstGeom>
            <a:noFill/>
          </p:spPr>
          <p:txBody>
            <a:bodyPr wrap="square" rtlCol="0">
              <a:spAutoFit/>
            </a:bodyPr>
            <a:lstStyle/>
            <a:p>
              <a:r>
                <a:rPr lang="en-CA" sz="1100" b="1" dirty="0"/>
                <a:t>28</a:t>
              </a:r>
            </a:p>
          </p:txBody>
        </p:sp>
      </p:grpSp>
      <p:grpSp>
        <p:nvGrpSpPr>
          <p:cNvPr id="44" name="Group 43"/>
          <p:cNvGrpSpPr/>
          <p:nvPr/>
        </p:nvGrpSpPr>
        <p:grpSpPr>
          <a:xfrm>
            <a:off x="5758508" y="2933378"/>
            <a:ext cx="246580" cy="261610"/>
            <a:chOff x="840767" y="2966472"/>
            <a:chExt cx="246580" cy="261610"/>
          </a:xfrm>
        </p:grpSpPr>
        <p:sp>
          <p:nvSpPr>
            <p:cNvPr id="45" name="Oval 44"/>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6" name="TextBox 45"/>
            <p:cNvSpPr txBox="1"/>
            <p:nvPr/>
          </p:nvSpPr>
          <p:spPr>
            <a:xfrm>
              <a:off x="840767" y="2966472"/>
              <a:ext cx="246580" cy="261610"/>
            </a:xfrm>
            <a:prstGeom prst="rect">
              <a:avLst/>
            </a:prstGeom>
            <a:noFill/>
          </p:spPr>
          <p:txBody>
            <a:bodyPr wrap="square" rtlCol="0">
              <a:spAutoFit/>
            </a:bodyPr>
            <a:lstStyle/>
            <a:p>
              <a:r>
                <a:rPr lang="en-CA" sz="1100" b="1" dirty="0"/>
                <a:t>8</a:t>
              </a:r>
            </a:p>
          </p:txBody>
        </p:sp>
      </p:grpSp>
      <p:grpSp>
        <p:nvGrpSpPr>
          <p:cNvPr id="47" name="Group 46"/>
          <p:cNvGrpSpPr/>
          <p:nvPr/>
        </p:nvGrpSpPr>
        <p:grpSpPr>
          <a:xfrm>
            <a:off x="4390783" y="3370280"/>
            <a:ext cx="382243" cy="261610"/>
            <a:chOff x="789011" y="2966472"/>
            <a:chExt cx="382243" cy="261610"/>
          </a:xfrm>
        </p:grpSpPr>
        <p:sp>
          <p:nvSpPr>
            <p:cNvPr id="48" name="Oval 47"/>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9" name="TextBox 48"/>
            <p:cNvSpPr txBox="1"/>
            <p:nvPr/>
          </p:nvSpPr>
          <p:spPr>
            <a:xfrm>
              <a:off x="789011" y="2966472"/>
              <a:ext cx="382243" cy="261610"/>
            </a:xfrm>
            <a:prstGeom prst="rect">
              <a:avLst/>
            </a:prstGeom>
            <a:noFill/>
          </p:spPr>
          <p:txBody>
            <a:bodyPr wrap="square" rtlCol="0">
              <a:spAutoFit/>
            </a:bodyPr>
            <a:lstStyle/>
            <a:p>
              <a:r>
                <a:rPr lang="en-CA" sz="1100" b="1" dirty="0"/>
                <a:t>18</a:t>
              </a:r>
            </a:p>
          </p:txBody>
        </p:sp>
      </p:grpSp>
      <p:grpSp>
        <p:nvGrpSpPr>
          <p:cNvPr id="50" name="Group 49"/>
          <p:cNvGrpSpPr/>
          <p:nvPr/>
        </p:nvGrpSpPr>
        <p:grpSpPr>
          <a:xfrm>
            <a:off x="3751512" y="3076977"/>
            <a:ext cx="383224" cy="261610"/>
            <a:chOff x="794268" y="2955567"/>
            <a:chExt cx="383224" cy="261610"/>
          </a:xfrm>
        </p:grpSpPr>
        <p:sp>
          <p:nvSpPr>
            <p:cNvPr id="51" name="Oval 50"/>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2" name="TextBox 51"/>
            <p:cNvSpPr txBox="1"/>
            <p:nvPr/>
          </p:nvSpPr>
          <p:spPr>
            <a:xfrm>
              <a:off x="794268" y="2955567"/>
              <a:ext cx="383224" cy="261610"/>
            </a:xfrm>
            <a:prstGeom prst="rect">
              <a:avLst/>
            </a:prstGeom>
            <a:noFill/>
          </p:spPr>
          <p:txBody>
            <a:bodyPr wrap="square" rtlCol="0">
              <a:spAutoFit/>
            </a:bodyPr>
            <a:lstStyle/>
            <a:p>
              <a:r>
                <a:rPr lang="en-CA" sz="1100" b="1" dirty="0"/>
                <a:t>17</a:t>
              </a:r>
            </a:p>
          </p:txBody>
        </p:sp>
      </p:grpSp>
      <p:grpSp>
        <p:nvGrpSpPr>
          <p:cNvPr id="53" name="Group 52"/>
          <p:cNvGrpSpPr/>
          <p:nvPr/>
        </p:nvGrpSpPr>
        <p:grpSpPr>
          <a:xfrm>
            <a:off x="4124842" y="2564999"/>
            <a:ext cx="246580" cy="261610"/>
            <a:chOff x="840767" y="2966472"/>
            <a:chExt cx="246580" cy="261610"/>
          </a:xfrm>
        </p:grpSpPr>
        <p:sp>
          <p:nvSpPr>
            <p:cNvPr id="54" name="Oval 53"/>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5" name="TextBox 54"/>
            <p:cNvSpPr txBox="1"/>
            <p:nvPr/>
          </p:nvSpPr>
          <p:spPr>
            <a:xfrm>
              <a:off x="840767" y="2966472"/>
              <a:ext cx="246580" cy="261610"/>
            </a:xfrm>
            <a:prstGeom prst="rect">
              <a:avLst/>
            </a:prstGeom>
            <a:noFill/>
          </p:spPr>
          <p:txBody>
            <a:bodyPr wrap="square" rtlCol="0">
              <a:spAutoFit/>
            </a:bodyPr>
            <a:lstStyle/>
            <a:p>
              <a:r>
                <a:rPr lang="en-CA" sz="1100" b="1" dirty="0"/>
                <a:t>7</a:t>
              </a:r>
            </a:p>
          </p:txBody>
        </p:sp>
      </p:grpSp>
      <p:grpSp>
        <p:nvGrpSpPr>
          <p:cNvPr id="56" name="Group 55"/>
          <p:cNvGrpSpPr/>
          <p:nvPr/>
        </p:nvGrpSpPr>
        <p:grpSpPr>
          <a:xfrm>
            <a:off x="3250213" y="2402031"/>
            <a:ext cx="246580" cy="261610"/>
            <a:chOff x="840767" y="2966472"/>
            <a:chExt cx="246580" cy="261610"/>
          </a:xfrm>
        </p:grpSpPr>
        <p:sp>
          <p:nvSpPr>
            <p:cNvPr id="57" name="Oval 56"/>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8" name="TextBox 57"/>
            <p:cNvSpPr txBox="1"/>
            <p:nvPr/>
          </p:nvSpPr>
          <p:spPr>
            <a:xfrm>
              <a:off x="840767" y="2966472"/>
              <a:ext cx="246580" cy="261610"/>
            </a:xfrm>
            <a:prstGeom prst="rect">
              <a:avLst/>
            </a:prstGeom>
            <a:noFill/>
          </p:spPr>
          <p:txBody>
            <a:bodyPr wrap="square" rtlCol="0">
              <a:spAutoFit/>
            </a:bodyPr>
            <a:lstStyle/>
            <a:p>
              <a:r>
                <a:rPr lang="en-CA" sz="1100" b="1" dirty="0"/>
                <a:t>6</a:t>
              </a:r>
            </a:p>
          </p:txBody>
        </p:sp>
      </p:grpSp>
      <p:grpSp>
        <p:nvGrpSpPr>
          <p:cNvPr id="59" name="Group 58"/>
          <p:cNvGrpSpPr/>
          <p:nvPr/>
        </p:nvGrpSpPr>
        <p:grpSpPr>
          <a:xfrm>
            <a:off x="2074235" y="2274300"/>
            <a:ext cx="246580" cy="261610"/>
            <a:chOff x="840767" y="2966472"/>
            <a:chExt cx="246580" cy="261610"/>
          </a:xfrm>
        </p:grpSpPr>
        <p:sp>
          <p:nvSpPr>
            <p:cNvPr id="60" name="Oval 59"/>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1" name="TextBox 60"/>
            <p:cNvSpPr txBox="1"/>
            <p:nvPr/>
          </p:nvSpPr>
          <p:spPr>
            <a:xfrm>
              <a:off x="840767" y="2966472"/>
              <a:ext cx="246580" cy="261610"/>
            </a:xfrm>
            <a:prstGeom prst="rect">
              <a:avLst/>
            </a:prstGeom>
            <a:noFill/>
          </p:spPr>
          <p:txBody>
            <a:bodyPr wrap="square" rtlCol="0">
              <a:spAutoFit/>
            </a:bodyPr>
            <a:lstStyle/>
            <a:p>
              <a:r>
                <a:rPr lang="en-CA" sz="1100" b="1" dirty="0"/>
                <a:t>5</a:t>
              </a:r>
            </a:p>
          </p:txBody>
        </p:sp>
      </p:grpSp>
      <p:grpSp>
        <p:nvGrpSpPr>
          <p:cNvPr id="62" name="Group 61"/>
          <p:cNvGrpSpPr/>
          <p:nvPr/>
        </p:nvGrpSpPr>
        <p:grpSpPr>
          <a:xfrm>
            <a:off x="1584453" y="2854335"/>
            <a:ext cx="377466" cy="261610"/>
            <a:chOff x="793788" y="2966472"/>
            <a:chExt cx="377466" cy="261610"/>
          </a:xfrm>
        </p:grpSpPr>
        <p:sp>
          <p:nvSpPr>
            <p:cNvPr id="63" name="Oval 62"/>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4" name="TextBox 63"/>
            <p:cNvSpPr txBox="1"/>
            <p:nvPr/>
          </p:nvSpPr>
          <p:spPr>
            <a:xfrm>
              <a:off x="793788" y="2966472"/>
              <a:ext cx="377466" cy="261610"/>
            </a:xfrm>
            <a:prstGeom prst="rect">
              <a:avLst/>
            </a:prstGeom>
            <a:noFill/>
          </p:spPr>
          <p:txBody>
            <a:bodyPr wrap="square" rtlCol="0">
              <a:spAutoFit/>
            </a:bodyPr>
            <a:lstStyle/>
            <a:p>
              <a:r>
                <a:rPr lang="en-CA" sz="1100" b="1" dirty="0"/>
                <a:t>15</a:t>
              </a:r>
            </a:p>
          </p:txBody>
        </p:sp>
      </p:grpSp>
      <p:grpSp>
        <p:nvGrpSpPr>
          <p:cNvPr id="65" name="Group 64"/>
          <p:cNvGrpSpPr/>
          <p:nvPr/>
        </p:nvGrpSpPr>
        <p:grpSpPr>
          <a:xfrm>
            <a:off x="2723016" y="2873443"/>
            <a:ext cx="330486" cy="261610"/>
            <a:chOff x="792817" y="2970230"/>
            <a:chExt cx="330486" cy="261610"/>
          </a:xfrm>
        </p:grpSpPr>
        <p:sp>
          <p:nvSpPr>
            <p:cNvPr id="66" name="Oval 65"/>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7" name="TextBox 66"/>
            <p:cNvSpPr txBox="1"/>
            <p:nvPr/>
          </p:nvSpPr>
          <p:spPr>
            <a:xfrm>
              <a:off x="792817" y="2970230"/>
              <a:ext cx="330486" cy="261610"/>
            </a:xfrm>
            <a:prstGeom prst="rect">
              <a:avLst/>
            </a:prstGeom>
            <a:noFill/>
          </p:spPr>
          <p:txBody>
            <a:bodyPr wrap="square" rtlCol="0">
              <a:spAutoFit/>
            </a:bodyPr>
            <a:lstStyle/>
            <a:p>
              <a:r>
                <a:rPr lang="en-CA" sz="1100" b="1" dirty="0"/>
                <a:t>16</a:t>
              </a:r>
            </a:p>
          </p:txBody>
        </p:sp>
      </p:grpSp>
      <p:grpSp>
        <p:nvGrpSpPr>
          <p:cNvPr id="68" name="Group 67"/>
          <p:cNvGrpSpPr/>
          <p:nvPr/>
        </p:nvGrpSpPr>
        <p:grpSpPr>
          <a:xfrm>
            <a:off x="2223106" y="3792996"/>
            <a:ext cx="353248" cy="261610"/>
            <a:chOff x="797051" y="2955544"/>
            <a:chExt cx="353248" cy="261610"/>
          </a:xfrm>
        </p:grpSpPr>
        <p:sp>
          <p:nvSpPr>
            <p:cNvPr id="69" name="Oval 68"/>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0" name="TextBox 69"/>
            <p:cNvSpPr txBox="1"/>
            <p:nvPr/>
          </p:nvSpPr>
          <p:spPr>
            <a:xfrm>
              <a:off x="797051" y="2955544"/>
              <a:ext cx="353248" cy="261610"/>
            </a:xfrm>
            <a:prstGeom prst="rect">
              <a:avLst/>
            </a:prstGeom>
            <a:noFill/>
          </p:spPr>
          <p:txBody>
            <a:bodyPr wrap="square" rtlCol="0">
              <a:spAutoFit/>
            </a:bodyPr>
            <a:lstStyle/>
            <a:p>
              <a:r>
                <a:rPr lang="en-CA" sz="1100" b="1" dirty="0"/>
                <a:t>26</a:t>
              </a:r>
            </a:p>
          </p:txBody>
        </p:sp>
      </p:grpSp>
      <p:grpSp>
        <p:nvGrpSpPr>
          <p:cNvPr id="71" name="Group 70"/>
          <p:cNvGrpSpPr/>
          <p:nvPr/>
        </p:nvGrpSpPr>
        <p:grpSpPr>
          <a:xfrm>
            <a:off x="1970924" y="4373913"/>
            <a:ext cx="342752" cy="261610"/>
            <a:chOff x="799670" y="2967234"/>
            <a:chExt cx="342752" cy="261610"/>
          </a:xfrm>
        </p:grpSpPr>
        <p:sp>
          <p:nvSpPr>
            <p:cNvPr id="72" name="Oval 71"/>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3" name="TextBox 72"/>
            <p:cNvSpPr txBox="1"/>
            <p:nvPr/>
          </p:nvSpPr>
          <p:spPr>
            <a:xfrm>
              <a:off x="799670" y="2967234"/>
              <a:ext cx="342752" cy="261610"/>
            </a:xfrm>
            <a:prstGeom prst="rect">
              <a:avLst/>
            </a:prstGeom>
            <a:noFill/>
          </p:spPr>
          <p:txBody>
            <a:bodyPr wrap="square" rtlCol="0">
              <a:spAutoFit/>
            </a:bodyPr>
            <a:lstStyle/>
            <a:p>
              <a:r>
                <a:rPr lang="en-CA" sz="1100" b="1" dirty="0"/>
                <a:t>32</a:t>
              </a:r>
            </a:p>
          </p:txBody>
        </p:sp>
      </p:grpSp>
      <p:grpSp>
        <p:nvGrpSpPr>
          <p:cNvPr id="74" name="Group 73"/>
          <p:cNvGrpSpPr/>
          <p:nvPr/>
        </p:nvGrpSpPr>
        <p:grpSpPr>
          <a:xfrm>
            <a:off x="2310311" y="4840366"/>
            <a:ext cx="378453" cy="261610"/>
            <a:chOff x="799494" y="2966472"/>
            <a:chExt cx="378453" cy="261610"/>
          </a:xfrm>
        </p:grpSpPr>
        <p:sp>
          <p:nvSpPr>
            <p:cNvPr id="75" name="Oval 74"/>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6" name="TextBox 75"/>
            <p:cNvSpPr txBox="1"/>
            <p:nvPr/>
          </p:nvSpPr>
          <p:spPr>
            <a:xfrm>
              <a:off x="799494" y="2966472"/>
              <a:ext cx="378453" cy="261610"/>
            </a:xfrm>
            <a:prstGeom prst="rect">
              <a:avLst/>
            </a:prstGeom>
            <a:noFill/>
          </p:spPr>
          <p:txBody>
            <a:bodyPr wrap="square" rtlCol="0">
              <a:spAutoFit/>
            </a:bodyPr>
            <a:lstStyle/>
            <a:p>
              <a:r>
                <a:rPr lang="en-CA" sz="1100" b="1" dirty="0"/>
                <a:t>33</a:t>
              </a:r>
            </a:p>
          </p:txBody>
        </p:sp>
      </p:grpSp>
      <p:grpSp>
        <p:nvGrpSpPr>
          <p:cNvPr id="77" name="Group 76"/>
          <p:cNvGrpSpPr/>
          <p:nvPr/>
        </p:nvGrpSpPr>
        <p:grpSpPr>
          <a:xfrm>
            <a:off x="4292885" y="5066979"/>
            <a:ext cx="375686" cy="261610"/>
            <a:chOff x="793854" y="2966472"/>
            <a:chExt cx="375686" cy="261610"/>
          </a:xfrm>
        </p:grpSpPr>
        <p:sp>
          <p:nvSpPr>
            <p:cNvPr id="78" name="Oval 77"/>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9" name="TextBox 78"/>
            <p:cNvSpPr txBox="1"/>
            <p:nvPr/>
          </p:nvSpPr>
          <p:spPr>
            <a:xfrm>
              <a:off x="793854" y="2966472"/>
              <a:ext cx="375686" cy="261610"/>
            </a:xfrm>
            <a:prstGeom prst="rect">
              <a:avLst/>
            </a:prstGeom>
            <a:noFill/>
          </p:spPr>
          <p:txBody>
            <a:bodyPr wrap="square" rtlCol="0">
              <a:spAutoFit/>
            </a:bodyPr>
            <a:lstStyle/>
            <a:p>
              <a:r>
                <a:rPr lang="en-CA" sz="1100" b="1" dirty="0"/>
                <a:t>34</a:t>
              </a:r>
            </a:p>
          </p:txBody>
        </p:sp>
      </p:grpSp>
      <p:grpSp>
        <p:nvGrpSpPr>
          <p:cNvPr id="80" name="Group 79"/>
          <p:cNvGrpSpPr/>
          <p:nvPr/>
        </p:nvGrpSpPr>
        <p:grpSpPr>
          <a:xfrm>
            <a:off x="6908209" y="4964059"/>
            <a:ext cx="404861" cy="261610"/>
            <a:chOff x="796798" y="2966472"/>
            <a:chExt cx="404861" cy="261610"/>
          </a:xfrm>
        </p:grpSpPr>
        <p:sp>
          <p:nvSpPr>
            <p:cNvPr id="81" name="Oval 80"/>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2" name="TextBox 81"/>
            <p:cNvSpPr txBox="1"/>
            <p:nvPr/>
          </p:nvSpPr>
          <p:spPr>
            <a:xfrm>
              <a:off x="796798" y="2966472"/>
              <a:ext cx="404861" cy="261610"/>
            </a:xfrm>
            <a:prstGeom prst="rect">
              <a:avLst/>
            </a:prstGeom>
            <a:noFill/>
          </p:spPr>
          <p:txBody>
            <a:bodyPr wrap="square" rtlCol="0">
              <a:spAutoFit/>
            </a:bodyPr>
            <a:lstStyle/>
            <a:p>
              <a:r>
                <a:rPr lang="en-CA" sz="1100" b="1" dirty="0"/>
                <a:t>29</a:t>
              </a:r>
            </a:p>
          </p:txBody>
        </p:sp>
      </p:grpSp>
      <p:grpSp>
        <p:nvGrpSpPr>
          <p:cNvPr id="83" name="Group 82"/>
          <p:cNvGrpSpPr/>
          <p:nvPr/>
        </p:nvGrpSpPr>
        <p:grpSpPr>
          <a:xfrm>
            <a:off x="8823937" y="5343853"/>
            <a:ext cx="350176" cy="261610"/>
            <a:chOff x="799495" y="2966472"/>
            <a:chExt cx="350176" cy="261610"/>
          </a:xfrm>
        </p:grpSpPr>
        <p:sp>
          <p:nvSpPr>
            <p:cNvPr id="84" name="Oval 83"/>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5" name="TextBox 84"/>
            <p:cNvSpPr txBox="1"/>
            <p:nvPr/>
          </p:nvSpPr>
          <p:spPr>
            <a:xfrm>
              <a:off x="799495" y="2966472"/>
              <a:ext cx="350176" cy="261610"/>
            </a:xfrm>
            <a:prstGeom prst="rect">
              <a:avLst/>
            </a:prstGeom>
            <a:noFill/>
          </p:spPr>
          <p:txBody>
            <a:bodyPr wrap="square" rtlCol="0">
              <a:spAutoFit/>
            </a:bodyPr>
            <a:lstStyle/>
            <a:p>
              <a:r>
                <a:rPr lang="en-CA" sz="1100" b="1" dirty="0"/>
                <a:t>43</a:t>
              </a:r>
            </a:p>
          </p:txBody>
        </p:sp>
      </p:grpSp>
      <p:grpSp>
        <p:nvGrpSpPr>
          <p:cNvPr id="86" name="Group 85"/>
          <p:cNvGrpSpPr/>
          <p:nvPr/>
        </p:nvGrpSpPr>
        <p:grpSpPr>
          <a:xfrm>
            <a:off x="4031995" y="6178217"/>
            <a:ext cx="349322" cy="261610"/>
            <a:chOff x="801384" y="2966472"/>
            <a:chExt cx="349322" cy="261610"/>
          </a:xfrm>
        </p:grpSpPr>
        <p:sp>
          <p:nvSpPr>
            <p:cNvPr id="87" name="Oval 86"/>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8" name="TextBox 87"/>
            <p:cNvSpPr txBox="1"/>
            <p:nvPr/>
          </p:nvSpPr>
          <p:spPr>
            <a:xfrm>
              <a:off x="801384" y="2966472"/>
              <a:ext cx="349322" cy="261610"/>
            </a:xfrm>
            <a:prstGeom prst="rect">
              <a:avLst/>
            </a:prstGeom>
            <a:noFill/>
          </p:spPr>
          <p:txBody>
            <a:bodyPr wrap="square" rtlCol="0">
              <a:spAutoFit/>
            </a:bodyPr>
            <a:lstStyle/>
            <a:p>
              <a:r>
                <a:rPr lang="en-CA" sz="1100" b="1" dirty="0"/>
                <a:t>38</a:t>
              </a:r>
            </a:p>
          </p:txBody>
        </p:sp>
      </p:grpSp>
      <p:grpSp>
        <p:nvGrpSpPr>
          <p:cNvPr id="89" name="Group 88"/>
          <p:cNvGrpSpPr/>
          <p:nvPr/>
        </p:nvGrpSpPr>
        <p:grpSpPr>
          <a:xfrm>
            <a:off x="2197525" y="5568493"/>
            <a:ext cx="330710" cy="261610"/>
            <a:chOff x="797910" y="2966472"/>
            <a:chExt cx="330710" cy="261610"/>
          </a:xfrm>
        </p:grpSpPr>
        <p:sp>
          <p:nvSpPr>
            <p:cNvPr id="90" name="Oval 89"/>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1" name="TextBox 90"/>
            <p:cNvSpPr txBox="1"/>
            <p:nvPr/>
          </p:nvSpPr>
          <p:spPr>
            <a:xfrm>
              <a:off x="797910" y="2966472"/>
              <a:ext cx="330710" cy="261610"/>
            </a:xfrm>
            <a:prstGeom prst="rect">
              <a:avLst/>
            </a:prstGeom>
            <a:noFill/>
          </p:spPr>
          <p:txBody>
            <a:bodyPr wrap="square" rtlCol="0">
              <a:spAutoFit/>
            </a:bodyPr>
            <a:lstStyle/>
            <a:p>
              <a:r>
                <a:rPr lang="en-CA" sz="1100" b="1" dirty="0"/>
                <a:t>37</a:t>
              </a:r>
            </a:p>
          </p:txBody>
        </p:sp>
      </p:grpSp>
      <p:grpSp>
        <p:nvGrpSpPr>
          <p:cNvPr id="92" name="Group 91"/>
          <p:cNvGrpSpPr/>
          <p:nvPr/>
        </p:nvGrpSpPr>
        <p:grpSpPr>
          <a:xfrm>
            <a:off x="6570780" y="6281863"/>
            <a:ext cx="381399" cy="261610"/>
            <a:chOff x="798834" y="2964545"/>
            <a:chExt cx="381399" cy="261610"/>
          </a:xfrm>
        </p:grpSpPr>
        <p:sp>
          <p:nvSpPr>
            <p:cNvPr id="93" name="Oval 92"/>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4" name="TextBox 93"/>
            <p:cNvSpPr txBox="1"/>
            <p:nvPr/>
          </p:nvSpPr>
          <p:spPr>
            <a:xfrm>
              <a:off x="798834" y="2964545"/>
              <a:ext cx="381399" cy="261610"/>
            </a:xfrm>
            <a:prstGeom prst="rect">
              <a:avLst/>
            </a:prstGeom>
            <a:noFill/>
          </p:spPr>
          <p:txBody>
            <a:bodyPr wrap="square" rtlCol="0">
              <a:spAutoFit/>
            </a:bodyPr>
            <a:lstStyle/>
            <a:p>
              <a:r>
                <a:rPr lang="en-CA" sz="1100" b="1" dirty="0"/>
                <a:t>41</a:t>
              </a:r>
            </a:p>
          </p:txBody>
        </p:sp>
      </p:grpSp>
      <p:grpSp>
        <p:nvGrpSpPr>
          <p:cNvPr id="95" name="Group 94"/>
          <p:cNvGrpSpPr/>
          <p:nvPr/>
        </p:nvGrpSpPr>
        <p:grpSpPr>
          <a:xfrm>
            <a:off x="7764207" y="5904383"/>
            <a:ext cx="506113" cy="261610"/>
            <a:chOff x="810687" y="2957577"/>
            <a:chExt cx="506113" cy="261610"/>
          </a:xfrm>
        </p:grpSpPr>
        <p:sp>
          <p:nvSpPr>
            <p:cNvPr id="96" name="Oval 95"/>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7" name="TextBox 96"/>
            <p:cNvSpPr txBox="1"/>
            <p:nvPr/>
          </p:nvSpPr>
          <p:spPr>
            <a:xfrm>
              <a:off x="810687" y="2957577"/>
              <a:ext cx="506113" cy="261610"/>
            </a:xfrm>
            <a:prstGeom prst="rect">
              <a:avLst/>
            </a:prstGeom>
            <a:noFill/>
          </p:spPr>
          <p:txBody>
            <a:bodyPr wrap="square" rtlCol="0">
              <a:spAutoFit/>
            </a:bodyPr>
            <a:lstStyle/>
            <a:p>
              <a:r>
                <a:rPr lang="en-CA" sz="1100" b="1" dirty="0"/>
                <a:t>42</a:t>
              </a:r>
            </a:p>
          </p:txBody>
        </p:sp>
      </p:grpSp>
      <p:grpSp>
        <p:nvGrpSpPr>
          <p:cNvPr id="98" name="Group 97"/>
          <p:cNvGrpSpPr/>
          <p:nvPr/>
        </p:nvGrpSpPr>
        <p:grpSpPr>
          <a:xfrm>
            <a:off x="9400145" y="5822280"/>
            <a:ext cx="418524" cy="261610"/>
            <a:chOff x="792113" y="2955587"/>
            <a:chExt cx="418524" cy="261610"/>
          </a:xfrm>
        </p:grpSpPr>
        <p:sp>
          <p:nvSpPr>
            <p:cNvPr id="99" name="Oval 98"/>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0" name="TextBox 99"/>
            <p:cNvSpPr txBox="1"/>
            <p:nvPr/>
          </p:nvSpPr>
          <p:spPr>
            <a:xfrm>
              <a:off x="792113" y="2955587"/>
              <a:ext cx="418524" cy="261610"/>
            </a:xfrm>
            <a:prstGeom prst="rect">
              <a:avLst/>
            </a:prstGeom>
            <a:noFill/>
          </p:spPr>
          <p:txBody>
            <a:bodyPr wrap="square" rtlCol="0">
              <a:spAutoFit/>
            </a:bodyPr>
            <a:lstStyle/>
            <a:p>
              <a:r>
                <a:rPr lang="en-CA" sz="1100" b="1" dirty="0"/>
                <a:t>44</a:t>
              </a:r>
            </a:p>
          </p:txBody>
        </p:sp>
      </p:grpSp>
      <p:grpSp>
        <p:nvGrpSpPr>
          <p:cNvPr id="101" name="Group 100"/>
          <p:cNvGrpSpPr/>
          <p:nvPr/>
        </p:nvGrpSpPr>
        <p:grpSpPr>
          <a:xfrm>
            <a:off x="9609407" y="3919732"/>
            <a:ext cx="349321" cy="261610"/>
            <a:chOff x="804807" y="2956442"/>
            <a:chExt cx="349321" cy="261610"/>
          </a:xfrm>
        </p:grpSpPr>
        <p:sp>
          <p:nvSpPr>
            <p:cNvPr id="102" name="Oval 101"/>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3" name="TextBox 102"/>
            <p:cNvSpPr txBox="1"/>
            <p:nvPr/>
          </p:nvSpPr>
          <p:spPr>
            <a:xfrm>
              <a:off x="804807" y="2956442"/>
              <a:ext cx="349321" cy="261610"/>
            </a:xfrm>
            <a:prstGeom prst="rect">
              <a:avLst/>
            </a:prstGeom>
            <a:noFill/>
          </p:spPr>
          <p:txBody>
            <a:bodyPr wrap="square" rtlCol="0">
              <a:spAutoFit/>
            </a:bodyPr>
            <a:lstStyle/>
            <a:p>
              <a:r>
                <a:rPr lang="en-CA" sz="1100" b="1" dirty="0"/>
                <a:t>31</a:t>
              </a:r>
            </a:p>
          </p:txBody>
        </p:sp>
      </p:grpSp>
      <p:grpSp>
        <p:nvGrpSpPr>
          <p:cNvPr id="104" name="Group 103"/>
          <p:cNvGrpSpPr/>
          <p:nvPr/>
        </p:nvGrpSpPr>
        <p:grpSpPr>
          <a:xfrm>
            <a:off x="1270493" y="3820944"/>
            <a:ext cx="399638" cy="261610"/>
            <a:chOff x="788603" y="2966472"/>
            <a:chExt cx="399638" cy="261610"/>
          </a:xfrm>
        </p:grpSpPr>
        <p:sp>
          <p:nvSpPr>
            <p:cNvPr id="105" name="Oval 104"/>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6" name="TextBox 105"/>
            <p:cNvSpPr txBox="1"/>
            <p:nvPr/>
          </p:nvSpPr>
          <p:spPr>
            <a:xfrm>
              <a:off x="788603" y="2966472"/>
              <a:ext cx="399638" cy="261610"/>
            </a:xfrm>
            <a:prstGeom prst="rect">
              <a:avLst/>
            </a:prstGeom>
            <a:noFill/>
          </p:spPr>
          <p:txBody>
            <a:bodyPr wrap="square" rtlCol="0">
              <a:spAutoFit/>
            </a:bodyPr>
            <a:lstStyle/>
            <a:p>
              <a:r>
                <a:rPr lang="en-CA" sz="1100" b="1" dirty="0"/>
                <a:t>25</a:t>
              </a:r>
            </a:p>
          </p:txBody>
        </p:sp>
      </p:grpSp>
      <p:grpSp>
        <p:nvGrpSpPr>
          <p:cNvPr id="107" name="Group 106"/>
          <p:cNvGrpSpPr/>
          <p:nvPr/>
        </p:nvGrpSpPr>
        <p:grpSpPr>
          <a:xfrm>
            <a:off x="6996089" y="3899312"/>
            <a:ext cx="340343" cy="261610"/>
            <a:chOff x="805776" y="2966472"/>
            <a:chExt cx="340343" cy="261610"/>
          </a:xfrm>
        </p:grpSpPr>
        <p:sp>
          <p:nvSpPr>
            <p:cNvPr id="108" name="Oval 107"/>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9" name="TextBox 108"/>
            <p:cNvSpPr txBox="1"/>
            <p:nvPr/>
          </p:nvSpPr>
          <p:spPr>
            <a:xfrm>
              <a:off x="805776" y="2966472"/>
              <a:ext cx="340343" cy="261610"/>
            </a:xfrm>
            <a:prstGeom prst="rect">
              <a:avLst/>
            </a:prstGeom>
            <a:noFill/>
          </p:spPr>
          <p:txBody>
            <a:bodyPr wrap="square" rtlCol="0">
              <a:spAutoFit/>
            </a:bodyPr>
            <a:lstStyle/>
            <a:p>
              <a:r>
                <a:rPr lang="en-CA" sz="1100" b="1" dirty="0"/>
                <a:t>22</a:t>
              </a:r>
            </a:p>
          </p:txBody>
        </p:sp>
      </p:grpSp>
      <p:grpSp>
        <p:nvGrpSpPr>
          <p:cNvPr id="110" name="Group 109"/>
          <p:cNvGrpSpPr/>
          <p:nvPr/>
        </p:nvGrpSpPr>
        <p:grpSpPr>
          <a:xfrm>
            <a:off x="6117419" y="3781413"/>
            <a:ext cx="339085" cy="261610"/>
            <a:chOff x="806746" y="2966472"/>
            <a:chExt cx="339085" cy="261610"/>
          </a:xfrm>
        </p:grpSpPr>
        <p:sp>
          <p:nvSpPr>
            <p:cNvPr id="111" name="Oval 110"/>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2" name="TextBox 111"/>
            <p:cNvSpPr txBox="1"/>
            <p:nvPr/>
          </p:nvSpPr>
          <p:spPr>
            <a:xfrm>
              <a:off x="806746" y="2966472"/>
              <a:ext cx="339085" cy="261610"/>
            </a:xfrm>
            <a:prstGeom prst="rect">
              <a:avLst/>
            </a:prstGeom>
            <a:noFill/>
          </p:spPr>
          <p:txBody>
            <a:bodyPr wrap="square" rtlCol="0">
              <a:spAutoFit/>
            </a:bodyPr>
            <a:lstStyle/>
            <a:p>
              <a:r>
                <a:rPr lang="en-CA" sz="1100" b="1" dirty="0"/>
                <a:t>21</a:t>
              </a:r>
            </a:p>
          </p:txBody>
        </p:sp>
      </p:grpSp>
      <p:grpSp>
        <p:nvGrpSpPr>
          <p:cNvPr id="113" name="Group 112"/>
          <p:cNvGrpSpPr/>
          <p:nvPr/>
        </p:nvGrpSpPr>
        <p:grpSpPr>
          <a:xfrm>
            <a:off x="5607803" y="3768507"/>
            <a:ext cx="374030" cy="261610"/>
            <a:chOff x="806086" y="2966472"/>
            <a:chExt cx="374030" cy="261610"/>
          </a:xfrm>
        </p:grpSpPr>
        <p:sp>
          <p:nvSpPr>
            <p:cNvPr id="114" name="Oval 113"/>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5" name="TextBox 114"/>
            <p:cNvSpPr txBox="1"/>
            <p:nvPr/>
          </p:nvSpPr>
          <p:spPr>
            <a:xfrm>
              <a:off x="806086" y="2966472"/>
              <a:ext cx="374030" cy="261610"/>
            </a:xfrm>
            <a:prstGeom prst="rect">
              <a:avLst/>
            </a:prstGeom>
            <a:noFill/>
          </p:spPr>
          <p:txBody>
            <a:bodyPr wrap="square" rtlCol="0">
              <a:spAutoFit/>
            </a:bodyPr>
            <a:lstStyle/>
            <a:p>
              <a:r>
                <a:rPr lang="en-CA" sz="1100" b="1" dirty="0"/>
                <a:t>20</a:t>
              </a:r>
            </a:p>
          </p:txBody>
        </p:sp>
      </p:grpSp>
      <p:grpSp>
        <p:nvGrpSpPr>
          <p:cNvPr id="116" name="Group 115"/>
          <p:cNvGrpSpPr/>
          <p:nvPr/>
        </p:nvGrpSpPr>
        <p:grpSpPr>
          <a:xfrm>
            <a:off x="5030734" y="3788927"/>
            <a:ext cx="421417" cy="261610"/>
            <a:chOff x="798134" y="2966472"/>
            <a:chExt cx="421417" cy="261610"/>
          </a:xfrm>
        </p:grpSpPr>
        <p:sp>
          <p:nvSpPr>
            <p:cNvPr id="117" name="Oval 116"/>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8" name="TextBox 117"/>
            <p:cNvSpPr txBox="1"/>
            <p:nvPr/>
          </p:nvSpPr>
          <p:spPr>
            <a:xfrm>
              <a:off x="798134" y="2966472"/>
              <a:ext cx="421417" cy="261610"/>
            </a:xfrm>
            <a:prstGeom prst="rect">
              <a:avLst/>
            </a:prstGeom>
            <a:noFill/>
          </p:spPr>
          <p:txBody>
            <a:bodyPr wrap="square" rtlCol="0">
              <a:spAutoFit/>
            </a:bodyPr>
            <a:lstStyle/>
            <a:p>
              <a:r>
                <a:rPr lang="en-CA" sz="1100" b="1" dirty="0"/>
                <a:t>19</a:t>
              </a:r>
            </a:p>
          </p:txBody>
        </p:sp>
      </p:grpSp>
      <p:grpSp>
        <p:nvGrpSpPr>
          <p:cNvPr id="119" name="Group 118"/>
          <p:cNvGrpSpPr/>
          <p:nvPr/>
        </p:nvGrpSpPr>
        <p:grpSpPr>
          <a:xfrm>
            <a:off x="8700822" y="2078422"/>
            <a:ext cx="328773" cy="261610"/>
            <a:chOff x="799670" y="2971981"/>
            <a:chExt cx="328773" cy="261610"/>
          </a:xfrm>
        </p:grpSpPr>
        <p:sp>
          <p:nvSpPr>
            <p:cNvPr id="120" name="Oval 119"/>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1" name="TextBox 120"/>
            <p:cNvSpPr txBox="1"/>
            <p:nvPr/>
          </p:nvSpPr>
          <p:spPr>
            <a:xfrm>
              <a:off x="799670" y="2971981"/>
              <a:ext cx="328773" cy="261610"/>
            </a:xfrm>
            <a:prstGeom prst="rect">
              <a:avLst/>
            </a:prstGeom>
            <a:noFill/>
          </p:spPr>
          <p:txBody>
            <a:bodyPr wrap="square" rtlCol="0">
              <a:spAutoFit/>
            </a:bodyPr>
            <a:lstStyle/>
            <a:p>
              <a:r>
                <a:rPr lang="en-CA" sz="1100" b="1" dirty="0"/>
                <a:t>12</a:t>
              </a:r>
            </a:p>
          </p:txBody>
        </p:sp>
      </p:grpSp>
      <p:grpSp>
        <p:nvGrpSpPr>
          <p:cNvPr id="122" name="Group 121"/>
          <p:cNvGrpSpPr/>
          <p:nvPr/>
        </p:nvGrpSpPr>
        <p:grpSpPr>
          <a:xfrm>
            <a:off x="4970625" y="4826142"/>
            <a:ext cx="328773" cy="261610"/>
            <a:chOff x="801206" y="2966472"/>
            <a:chExt cx="328773" cy="261610"/>
          </a:xfrm>
        </p:grpSpPr>
        <p:sp>
          <p:nvSpPr>
            <p:cNvPr id="123" name="Oval 122"/>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4" name="TextBox 123"/>
            <p:cNvSpPr txBox="1"/>
            <p:nvPr/>
          </p:nvSpPr>
          <p:spPr>
            <a:xfrm>
              <a:off x="801206" y="2966472"/>
              <a:ext cx="328773" cy="261610"/>
            </a:xfrm>
            <a:prstGeom prst="rect">
              <a:avLst/>
            </a:prstGeom>
            <a:noFill/>
          </p:spPr>
          <p:txBody>
            <a:bodyPr wrap="square" rtlCol="0">
              <a:spAutoFit/>
            </a:bodyPr>
            <a:lstStyle/>
            <a:p>
              <a:r>
                <a:rPr lang="en-CA" sz="1100" b="1" dirty="0"/>
                <a:t>35</a:t>
              </a:r>
            </a:p>
          </p:txBody>
        </p:sp>
      </p:grpSp>
      <p:grpSp>
        <p:nvGrpSpPr>
          <p:cNvPr id="125" name="Group 124"/>
          <p:cNvGrpSpPr/>
          <p:nvPr/>
        </p:nvGrpSpPr>
        <p:grpSpPr>
          <a:xfrm>
            <a:off x="3974538" y="3849007"/>
            <a:ext cx="365260" cy="261610"/>
            <a:chOff x="803859" y="2966472"/>
            <a:chExt cx="365260" cy="261610"/>
          </a:xfrm>
        </p:grpSpPr>
        <p:sp>
          <p:nvSpPr>
            <p:cNvPr id="126" name="Oval 125"/>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7" name="TextBox 126"/>
            <p:cNvSpPr txBox="1"/>
            <p:nvPr/>
          </p:nvSpPr>
          <p:spPr>
            <a:xfrm>
              <a:off x="803859" y="2966472"/>
              <a:ext cx="365260" cy="261610"/>
            </a:xfrm>
            <a:prstGeom prst="rect">
              <a:avLst/>
            </a:prstGeom>
            <a:noFill/>
          </p:spPr>
          <p:txBody>
            <a:bodyPr wrap="square" rtlCol="0">
              <a:spAutoFit/>
            </a:bodyPr>
            <a:lstStyle/>
            <a:p>
              <a:r>
                <a:rPr lang="en-CA" sz="1100" b="1" dirty="0"/>
                <a:t>27</a:t>
              </a:r>
            </a:p>
          </p:txBody>
        </p:sp>
      </p:grpSp>
      <p:grpSp>
        <p:nvGrpSpPr>
          <p:cNvPr id="128" name="Group 127"/>
          <p:cNvGrpSpPr/>
          <p:nvPr/>
        </p:nvGrpSpPr>
        <p:grpSpPr>
          <a:xfrm>
            <a:off x="1805456" y="5091671"/>
            <a:ext cx="349321" cy="261610"/>
            <a:chOff x="801208" y="2959020"/>
            <a:chExt cx="349321" cy="261610"/>
          </a:xfrm>
        </p:grpSpPr>
        <p:sp>
          <p:nvSpPr>
            <p:cNvPr id="129" name="Oval 128"/>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0" name="TextBox 129"/>
            <p:cNvSpPr txBox="1"/>
            <p:nvPr/>
          </p:nvSpPr>
          <p:spPr>
            <a:xfrm>
              <a:off x="801208" y="2959020"/>
              <a:ext cx="349321" cy="261610"/>
            </a:xfrm>
            <a:prstGeom prst="rect">
              <a:avLst/>
            </a:prstGeom>
            <a:noFill/>
          </p:spPr>
          <p:txBody>
            <a:bodyPr wrap="square" rtlCol="0">
              <a:spAutoFit/>
            </a:bodyPr>
            <a:lstStyle/>
            <a:p>
              <a:r>
                <a:rPr lang="en-CA" sz="1100" b="1" dirty="0"/>
                <a:t>36</a:t>
              </a:r>
            </a:p>
          </p:txBody>
        </p:sp>
      </p:grpSp>
      <p:grpSp>
        <p:nvGrpSpPr>
          <p:cNvPr id="131" name="Group 130"/>
          <p:cNvGrpSpPr/>
          <p:nvPr/>
        </p:nvGrpSpPr>
        <p:grpSpPr>
          <a:xfrm>
            <a:off x="9837288" y="5409264"/>
            <a:ext cx="534796" cy="261610"/>
            <a:chOff x="795705" y="2963345"/>
            <a:chExt cx="534796" cy="261610"/>
          </a:xfrm>
        </p:grpSpPr>
        <p:sp>
          <p:nvSpPr>
            <p:cNvPr id="132" name="Oval 131"/>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3" name="TextBox 132"/>
            <p:cNvSpPr txBox="1"/>
            <p:nvPr/>
          </p:nvSpPr>
          <p:spPr>
            <a:xfrm>
              <a:off x="795705" y="2963345"/>
              <a:ext cx="534796" cy="261610"/>
            </a:xfrm>
            <a:prstGeom prst="rect">
              <a:avLst/>
            </a:prstGeom>
            <a:noFill/>
          </p:spPr>
          <p:txBody>
            <a:bodyPr wrap="square" rtlCol="0">
              <a:spAutoFit/>
            </a:bodyPr>
            <a:lstStyle/>
            <a:p>
              <a:r>
                <a:rPr lang="en-CA" sz="1100" b="1" dirty="0"/>
                <a:t>45</a:t>
              </a:r>
            </a:p>
          </p:txBody>
        </p:sp>
      </p:grpSp>
      <p:grpSp>
        <p:nvGrpSpPr>
          <p:cNvPr id="134" name="Group 133"/>
          <p:cNvGrpSpPr/>
          <p:nvPr/>
        </p:nvGrpSpPr>
        <p:grpSpPr>
          <a:xfrm>
            <a:off x="4961579" y="6256963"/>
            <a:ext cx="343794" cy="261610"/>
            <a:chOff x="801997" y="2966472"/>
            <a:chExt cx="343794" cy="261610"/>
          </a:xfrm>
        </p:grpSpPr>
        <p:sp>
          <p:nvSpPr>
            <p:cNvPr id="135" name="Oval 134"/>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6" name="TextBox 135"/>
            <p:cNvSpPr txBox="1"/>
            <p:nvPr/>
          </p:nvSpPr>
          <p:spPr>
            <a:xfrm>
              <a:off x="801997" y="2966472"/>
              <a:ext cx="343794" cy="261610"/>
            </a:xfrm>
            <a:prstGeom prst="rect">
              <a:avLst/>
            </a:prstGeom>
            <a:noFill/>
          </p:spPr>
          <p:txBody>
            <a:bodyPr wrap="square" rtlCol="0">
              <a:spAutoFit/>
            </a:bodyPr>
            <a:lstStyle/>
            <a:p>
              <a:r>
                <a:rPr lang="en-CA" sz="1100" b="1" dirty="0"/>
                <a:t>39</a:t>
              </a:r>
            </a:p>
          </p:txBody>
        </p:sp>
      </p:grpSp>
      <p:grpSp>
        <p:nvGrpSpPr>
          <p:cNvPr id="137" name="Group 136"/>
          <p:cNvGrpSpPr/>
          <p:nvPr/>
        </p:nvGrpSpPr>
        <p:grpSpPr>
          <a:xfrm>
            <a:off x="5696996" y="6473052"/>
            <a:ext cx="343039" cy="261610"/>
            <a:chOff x="792537" y="2966472"/>
            <a:chExt cx="343039" cy="261610"/>
          </a:xfrm>
        </p:grpSpPr>
        <p:sp>
          <p:nvSpPr>
            <p:cNvPr id="138" name="Oval 137"/>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9" name="TextBox 138"/>
            <p:cNvSpPr txBox="1"/>
            <p:nvPr/>
          </p:nvSpPr>
          <p:spPr>
            <a:xfrm>
              <a:off x="792537" y="2966472"/>
              <a:ext cx="343039" cy="261610"/>
            </a:xfrm>
            <a:prstGeom prst="rect">
              <a:avLst/>
            </a:prstGeom>
            <a:noFill/>
          </p:spPr>
          <p:txBody>
            <a:bodyPr wrap="square" rtlCol="0">
              <a:spAutoFit/>
            </a:bodyPr>
            <a:lstStyle/>
            <a:p>
              <a:r>
                <a:rPr lang="en-CA" sz="1100" b="1" dirty="0"/>
                <a:t>40</a:t>
              </a:r>
            </a:p>
          </p:txBody>
        </p:sp>
      </p:grpSp>
      <p:grpSp>
        <p:nvGrpSpPr>
          <p:cNvPr id="140" name="Group 139"/>
          <p:cNvGrpSpPr/>
          <p:nvPr/>
        </p:nvGrpSpPr>
        <p:grpSpPr>
          <a:xfrm>
            <a:off x="6726147" y="2788470"/>
            <a:ext cx="246580" cy="261610"/>
            <a:chOff x="840767" y="2966472"/>
            <a:chExt cx="246580" cy="261610"/>
          </a:xfrm>
        </p:grpSpPr>
        <p:sp>
          <p:nvSpPr>
            <p:cNvPr id="141" name="Oval 140"/>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2" name="TextBox 141"/>
            <p:cNvSpPr txBox="1"/>
            <p:nvPr/>
          </p:nvSpPr>
          <p:spPr>
            <a:xfrm>
              <a:off x="840767" y="2966472"/>
              <a:ext cx="246580" cy="261610"/>
            </a:xfrm>
            <a:prstGeom prst="rect">
              <a:avLst/>
            </a:prstGeom>
            <a:noFill/>
          </p:spPr>
          <p:txBody>
            <a:bodyPr wrap="square" rtlCol="0">
              <a:spAutoFit/>
            </a:bodyPr>
            <a:lstStyle/>
            <a:p>
              <a:r>
                <a:rPr lang="en-CA" sz="1100" b="1" dirty="0"/>
                <a:t>9</a:t>
              </a:r>
            </a:p>
          </p:txBody>
        </p:sp>
      </p:grpSp>
      <p:grpSp>
        <p:nvGrpSpPr>
          <p:cNvPr id="145" name="Group 144"/>
          <p:cNvGrpSpPr/>
          <p:nvPr/>
        </p:nvGrpSpPr>
        <p:grpSpPr>
          <a:xfrm>
            <a:off x="10253607" y="2411109"/>
            <a:ext cx="383570" cy="261610"/>
            <a:chOff x="809945" y="2966472"/>
            <a:chExt cx="383570" cy="261610"/>
          </a:xfrm>
        </p:grpSpPr>
        <p:sp>
          <p:nvSpPr>
            <p:cNvPr id="146" name="Oval 145"/>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7" name="TextBox 146"/>
            <p:cNvSpPr txBox="1"/>
            <p:nvPr/>
          </p:nvSpPr>
          <p:spPr>
            <a:xfrm>
              <a:off x="809945" y="2966472"/>
              <a:ext cx="383570" cy="261610"/>
            </a:xfrm>
            <a:prstGeom prst="rect">
              <a:avLst/>
            </a:prstGeom>
            <a:noFill/>
          </p:spPr>
          <p:txBody>
            <a:bodyPr wrap="square" rtlCol="0">
              <a:spAutoFit/>
            </a:bodyPr>
            <a:lstStyle/>
            <a:p>
              <a:r>
                <a:rPr lang="en-CA" sz="1100" b="1" dirty="0"/>
                <a:t>47</a:t>
              </a:r>
            </a:p>
          </p:txBody>
        </p:sp>
      </p:grpSp>
      <p:grpSp>
        <p:nvGrpSpPr>
          <p:cNvPr id="148" name="Group 147"/>
          <p:cNvGrpSpPr/>
          <p:nvPr/>
        </p:nvGrpSpPr>
        <p:grpSpPr>
          <a:xfrm>
            <a:off x="1899776" y="3259847"/>
            <a:ext cx="383570" cy="261610"/>
            <a:chOff x="809945" y="2966472"/>
            <a:chExt cx="383570" cy="261610"/>
          </a:xfrm>
        </p:grpSpPr>
        <p:sp>
          <p:nvSpPr>
            <p:cNvPr id="149" name="Oval 148"/>
            <p:cNvSpPr/>
            <p:nvPr/>
          </p:nvSpPr>
          <p:spPr>
            <a:xfrm>
              <a:off x="861316" y="2994535"/>
              <a:ext cx="205483" cy="2054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0" name="TextBox 149"/>
            <p:cNvSpPr txBox="1"/>
            <p:nvPr/>
          </p:nvSpPr>
          <p:spPr>
            <a:xfrm>
              <a:off x="809945" y="2966472"/>
              <a:ext cx="383570" cy="261610"/>
            </a:xfrm>
            <a:prstGeom prst="rect">
              <a:avLst/>
            </a:prstGeom>
            <a:noFill/>
          </p:spPr>
          <p:txBody>
            <a:bodyPr wrap="square" rtlCol="0">
              <a:spAutoFit/>
            </a:bodyPr>
            <a:lstStyle/>
            <a:p>
              <a:r>
                <a:rPr lang="en-CA" sz="1100" b="1" dirty="0"/>
                <a:t>48</a:t>
              </a:r>
            </a:p>
          </p:txBody>
        </p:sp>
      </p:grpSp>
      <p:sp>
        <p:nvSpPr>
          <p:cNvPr id="151" name="TextBox 150"/>
          <p:cNvSpPr txBox="1"/>
          <p:nvPr/>
        </p:nvSpPr>
        <p:spPr>
          <a:xfrm>
            <a:off x="1175978" y="6925455"/>
            <a:ext cx="2995448" cy="184666"/>
          </a:xfrm>
          <a:prstGeom prst="rect">
            <a:avLst/>
          </a:prstGeom>
          <a:noFill/>
        </p:spPr>
        <p:txBody>
          <a:bodyPr wrap="square" rtlCol="0">
            <a:spAutoFit/>
          </a:bodyPr>
          <a:lstStyle/>
          <a:p>
            <a:r>
              <a:rPr lang="en-CA" sz="600" i="1" dirty="0">
                <a:solidFill>
                  <a:schemeClr val="tx1">
                    <a:lumMod val="50000"/>
                    <a:lumOff val="50000"/>
                  </a:schemeClr>
                </a:solidFill>
              </a:rPr>
              <a:t>Image from Oak Hammock Marsh Interpretive Centre. </a:t>
            </a:r>
          </a:p>
        </p:txBody>
      </p:sp>
    </p:spTree>
    <p:extLst>
      <p:ext uri="{BB962C8B-B14F-4D97-AF65-F5344CB8AC3E}">
        <p14:creationId xmlns:p14="http://schemas.microsoft.com/office/powerpoint/2010/main" val="743024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143946"/>
            <a:ext cx="12192000" cy="955497"/>
          </a:xfrm>
          <a:prstGeom prst="rect">
            <a:avLst/>
          </a:prstGeom>
          <a:solidFill>
            <a:schemeClr val="bg1"/>
          </a:solidFill>
        </p:spPr>
        <p:txBody>
          <a:bodyPr wrap="square" rtlCol="0">
            <a:spAutoFit/>
          </a:bodyPr>
          <a:lstStyle/>
          <a:p>
            <a:endParaRPr lang="en-CA" dirty="0"/>
          </a:p>
        </p:txBody>
      </p:sp>
      <p:pic>
        <p:nvPicPr>
          <p:cNvPr id="2" name="Content Placeholder 5"/>
          <p:cNvPicPr>
            <a:picLocks noChangeAspect="1"/>
          </p:cNvPicPr>
          <p:nvPr/>
        </p:nvPicPr>
        <p:blipFill rotWithShape="1">
          <a:blip r:embed="rId3">
            <a:extLst>
              <a:ext uri="{28A0092B-C50C-407E-A947-70E740481C1C}">
                <a14:useLocalDpi xmlns:a14="http://schemas.microsoft.com/office/drawing/2010/main" val="0"/>
              </a:ext>
            </a:extLst>
          </a:blip>
          <a:srcRect l="2112" r="1872"/>
          <a:stretch/>
        </p:blipFill>
        <p:spPr>
          <a:xfrm>
            <a:off x="1175978" y="241444"/>
            <a:ext cx="9840044" cy="6709024"/>
          </a:xfrm>
          <a:prstGeom prst="rect">
            <a:avLst/>
          </a:prstGeom>
        </p:spPr>
      </p:pic>
      <p:grpSp>
        <p:nvGrpSpPr>
          <p:cNvPr id="8" name="Group 7"/>
          <p:cNvGrpSpPr/>
          <p:nvPr/>
        </p:nvGrpSpPr>
        <p:grpSpPr>
          <a:xfrm>
            <a:off x="6163970" y="914957"/>
            <a:ext cx="246580" cy="261610"/>
            <a:chOff x="696231" y="2071953"/>
            <a:chExt cx="246580" cy="261610"/>
          </a:xfrm>
        </p:grpSpPr>
        <p:sp>
          <p:nvSpPr>
            <p:cNvPr id="5" name="Oval 4"/>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6" name="TextBox 5"/>
            <p:cNvSpPr txBox="1"/>
            <p:nvPr/>
          </p:nvSpPr>
          <p:spPr>
            <a:xfrm>
              <a:off x="696231" y="2071953"/>
              <a:ext cx="246580" cy="261610"/>
            </a:xfrm>
            <a:prstGeom prst="rect">
              <a:avLst/>
            </a:prstGeom>
            <a:noFill/>
          </p:spPr>
          <p:txBody>
            <a:bodyPr wrap="square" rtlCol="0">
              <a:spAutoFit/>
            </a:bodyPr>
            <a:lstStyle/>
            <a:p>
              <a:r>
                <a:rPr lang="en-CA" sz="1100" b="1" dirty="0"/>
                <a:t>3</a:t>
              </a:r>
            </a:p>
          </p:txBody>
        </p:sp>
      </p:grpSp>
      <p:grpSp>
        <p:nvGrpSpPr>
          <p:cNvPr id="12" name="Group 11"/>
          <p:cNvGrpSpPr/>
          <p:nvPr/>
        </p:nvGrpSpPr>
        <p:grpSpPr>
          <a:xfrm>
            <a:off x="8098516" y="1365936"/>
            <a:ext cx="246580" cy="261610"/>
            <a:chOff x="696231" y="2071953"/>
            <a:chExt cx="246580" cy="261610"/>
          </a:xfrm>
        </p:grpSpPr>
        <p:sp>
          <p:nvSpPr>
            <p:cNvPr id="13" name="Oval 12"/>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14" name="TextBox 13"/>
            <p:cNvSpPr txBox="1"/>
            <p:nvPr/>
          </p:nvSpPr>
          <p:spPr>
            <a:xfrm>
              <a:off x="696231" y="2071953"/>
              <a:ext cx="246580" cy="261610"/>
            </a:xfrm>
            <a:prstGeom prst="rect">
              <a:avLst/>
            </a:prstGeom>
            <a:noFill/>
          </p:spPr>
          <p:txBody>
            <a:bodyPr wrap="square" rtlCol="0">
              <a:spAutoFit/>
            </a:bodyPr>
            <a:lstStyle/>
            <a:p>
              <a:r>
                <a:rPr lang="en-CA" sz="1100" b="1" dirty="0"/>
                <a:t>4</a:t>
              </a:r>
            </a:p>
          </p:txBody>
        </p:sp>
      </p:grpSp>
      <p:grpSp>
        <p:nvGrpSpPr>
          <p:cNvPr id="15" name="Group 14"/>
          <p:cNvGrpSpPr/>
          <p:nvPr/>
        </p:nvGrpSpPr>
        <p:grpSpPr>
          <a:xfrm>
            <a:off x="1567088" y="5499398"/>
            <a:ext cx="246580" cy="261610"/>
            <a:chOff x="696231" y="2071953"/>
            <a:chExt cx="246580" cy="261610"/>
          </a:xfrm>
        </p:grpSpPr>
        <p:sp>
          <p:nvSpPr>
            <p:cNvPr id="16" name="Oval 15"/>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17" name="TextBox 16"/>
            <p:cNvSpPr txBox="1"/>
            <p:nvPr/>
          </p:nvSpPr>
          <p:spPr>
            <a:xfrm>
              <a:off x="696231" y="2071953"/>
              <a:ext cx="246580" cy="261610"/>
            </a:xfrm>
            <a:prstGeom prst="rect">
              <a:avLst/>
            </a:prstGeom>
            <a:noFill/>
          </p:spPr>
          <p:txBody>
            <a:bodyPr wrap="square" rtlCol="0">
              <a:spAutoFit/>
            </a:bodyPr>
            <a:lstStyle/>
            <a:p>
              <a:r>
                <a:rPr lang="en-CA" sz="1100" b="1" dirty="0"/>
                <a:t>6</a:t>
              </a:r>
            </a:p>
          </p:txBody>
        </p:sp>
      </p:grpSp>
      <p:grpSp>
        <p:nvGrpSpPr>
          <p:cNvPr id="18" name="Group 17"/>
          <p:cNvGrpSpPr/>
          <p:nvPr/>
        </p:nvGrpSpPr>
        <p:grpSpPr>
          <a:xfrm>
            <a:off x="4562215" y="4538345"/>
            <a:ext cx="246580" cy="261610"/>
            <a:chOff x="696231" y="2071953"/>
            <a:chExt cx="246580" cy="261610"/>
          </a:xfrm>
        </p:grpSpPr>
        <p:sp>
          <p:nvSpPr>
            <p:cNvPr id="19" name="Oval 18"/>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20" name="TextBox 19"/>
            <p:cNvSpPr txBox="1"/>
            <p:nvPr/>
          </p:nvSpPr>
          <p:spPr>
            <a:xfrm>
              <a:off x="696231" y="2071953"/>
              <a:ext cx="246580" cy="261610"/>
            </a:xfrm>
            <a:prstGeom prst="rect">
              <a:avLst/>
            </a:prstGeom>
            <a:noFill/>
          </p:spPr>
          <p:txBody>
            <a:bodyPr wrap="square" rtlCol="0">
              <a:spAutoFit/>
            </a:bodyPr>
            <a:lstStyle/>
            <a:p>
              <a:r>
                <a:rPr lang="en-CA" sz="1100" b="1" dirty="0"/>
                <a:t>5</a:t>
              </a:r>
            </a:p>
          </p:txBody>
        </p:sp>
      </p:grpSp>
      <p:grpSp>
        <p:nvGrpSpPr>
          <p:cNvPr id="21" name="Group 20"/>
          <p:cNvGrpSpPr/>
          <p:nvPr/>
        </p:nvGrpSpPr>
        <p:grpSpPr>
          <a:xfrm>
            <a:off x="8201258" y="6143946"/>
            <a:ext cx="246580" cy="261610"/>
            <a:chOff x="696231" y="2071953"/>
            <a:chExt cx="246580" cy="261610"/>
          </a:xfrm>
        </p:grpSpPr>
        <p:sp>
          <p:nvSpPr>
            <p:cNvPr id="22" name="Oval 21"/>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23" name="TextBox 22"/>
            <p:cNvSpPr txBox="1"/>
            <p:nvPr/>
          </p:nvSpPr>
          <p:spPr>
            <a:xfrm>
              <a:off x="696231" y="2071953"/>
              <a:ext cx="246580" cy="261610"/>
            </a:xfrm>
            <a:prstGeom prst="rect">
              <a:avLst/>
            </a:prstGeom>
            <a:noFill/>
          </p:spPr>
          <p:txBody>
            <a:bodyPr wrap="square" rtlCol="0">
              <a:spAutoFit/>
            </a:bodyPr>
            <a:lstStyle/>
            <a:p>
              <a:r>
                <a:rPr lang="en-CA" sz="1100" b="1" dirty="0"/>
                <a:t>7</a:t>
              </a:r>
            </a:p>
          </p:txBody>
        </p:sp>
      </p:grpSp>
      <p:grpSp>
        <p:nvGrpSpPr>
          <p:cNvPr id="24" name="Group 23"/>
          <p:cNvGrpSpPr/>
          <p:nvPr/>
        </p:nvGrpSpPr>
        <p:grpSpPr>
          <a:xfrm>
            <a:off x="10769442" y="5733938"/>
            <a:ext cx="246580" cy="261610"/>
            <a:chOff x="696231" y="2071953"/>
            <a:chExt cx="246580" cy="261610"/>
          </a:xfrm>
        </p:grpSpPr>
        <p:sp>
          <p:nvSpPr>
            <p:cNvPr id="25" name="Oval 24"/>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26" name="TextBox 25"/>
            <p:cNvSpPr txBox="1"/>
            <p:nvPr/>
          </p:nvSpPr>
          <p:spPr>
            <a:xfrm>
              <a:off x="696231" y="2071953"/>
              <a:ext cx="246580" cy="261610"/>
            </a:xfrm>
            <a:prstGeom prst="rect">
              <a:avLst/>
            </a:prstGeom>
            <a:noFill/>
          </p:spPr>
          <p:txBody>
            <a:bodyPr wrap="square" rtlCol="0">
              <a:spAutoFit/>
            </a:bodyPr>
            <a:lstStyle/>
            <a:p>
              <a:r>
                <a:rPr lang="en-CA" sz="1100" b="1" dirty="0"/>
                <a:t>8</a:t>
              </a:r>
            </a:p>
          </p:txBody>
        </p:sp>
      </p:grpSp>
      <p:grpSp>
        <p:nvGrpSpPr>
          <p:cNvPr id="27" name="Group 26"/>
          <p:cNvGrpSpPr/>
          <p:nvPr/>
        </p:nvGrpSpPr>
        <p:grpSpPr>
          <a:xfrm>
            <a:off x="2518811" y="1627546"/>
            <a:ext cx="246580" cy="261610"/>
            <a:chOff x="696231" y="2071953"/>
            <a:chExt cx="246580" cy="261610"/>
          </a:xfrm>
        </p:grpSpPr>
        <p:sp>
          <p:nvSpPr>
            <p:cNvPr id="28" name="Oval 27"/>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29" name="TextBox 28"/>
            <p:cNvSpPr txBox="1"/>
            <p:nvPr/>
          </p:nvSpPr>
          <p:spPr>
            <a:xfrm>
              <a:off x="696231" y="2071953"/>
              <a:ext cx="246580" cy="261610"/>
            </a:xfrm>
            <a:prstGeom prst="rect">
              <a:avLst/>
            </a:prstGeom>
            <a:noFill/>
          </p:spPr>
          <p:txBody>
            <a:bodyPr wrap="square" rtlCol="0">
              <a:spAutoFit/>
            </a:bodyPr>
            <a:lstStyle/>
            <a:p>
              <a:r>
                <a:rPr lang="en-CA" sz="1100" b="1" dirty="0"/>
                <a:t>1</a:t>
              </a:r>
            </a:p>
          </p:txBody>
        </p:sp>
      </p:grpSp>
      <p:grpSp>
        <p:nvGrpSpPr>
          <p:cNvPr id="30" name="Group 29"/>
          <p:cNvGrpSpPr/>
          <p:nvPr/>
        </p:nvGrpSpPr>
        <p:grpSpPr>
          <a:xfrm>
            <a:off x="4516099" y="1114009"/>
            <a:ext cx="246580" cy="261610"/>
            <a:chOff x="696231" y="2071953"/>
            <a:chExt cx="246580" cy="261610"/>
          </a:xfrm>
        </p:grpSpPr>
        <p:sp>
          <p:nvSpPr>
            <p:cNvPr id="31" name="Oval 30"/>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32" name="TextBox 31"/>
            <p:cNvSpPr txBox="1"/>
            <p:nvPr/>
          </p:nvSpPr>
          <p:spPr>
            <a:xfrm>
              <a:off x="696231" y="2071953"/>
              <a:ext cx="246580" cy="261610"/>
            </a:xfrm>
            <a:prstGeom prst="rect">
              <a:avLst/>
            </a:prstGeom>
            <a:noFill/>
          </p:spPr>
          <p:txBody>
            <a:bodyPr wrap="square" rtlCol="0">
              <a:spAutoFit/>
            </a:bodyPr>
            <a:lstStyle/>
            <a:p>
              <a:r>
                <a:rPr lang="en-CA" sz="1100" b="1" dirty="0"/>
                <a:t>2</a:t>
              </a:r>
            </a:p>
          </p:txBody>
        </p:sp>
      </p:grpSp>
      <p:grpSp>
        <p:nvGrpSpPr>
          <p:cNvPr id="33" name="Group 32"/>
          <p:cNvGrpSpPr/>
          <p:nvPr/>
        </p:nvGrpSpPr>
        <p:grpSpPr>
          <a:xfrm>
            <a:off x="4762679" y="6507457"/>
            <a:ext cx="246580" cy="261610"/>
            <a:chOff x="696231" y="2071953"/>
            <a:chExt cx="246580" cy="261610"/>
          </a:xfrm>
        </p:grpSpPr>
        <p:sp>
          <p:nvSpPr>
            <p:cNvPr id="34" name="Oval 33"/>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35" name="TextBox 34"/>
            <p:cNvSpPr txBox="1"/>
            <p:nvPr/>
          </p:nvSpPr>
          <p:spPr>
            <a:xfrm>
              <a:off x="696231" y="2071953"/>
              <a:ext cx="246580" cy="261610"/>
            </a:xfrm>
            <a:prstGeom prst="rect">
              <a:avLst/>
            </a:prstGeom>
            <a:noFill/>
          </p:spPr>
          <p:txBody>
            <a:bodyPr wrap="square" rtlCol="0">
              <a:spAutoFit/>
            </a:bodyPr>
            <a:lstStyle/>
            <a:p>
              <a:r>
                <a:rPr lang="en-CA" sz="1100" b="1" dirty="0"/>
                <a:t>9</a:t>
              </a:r>
            </a:p>
          </p:txBody>
        </p:sp>
      </p:grpSp>
      <p:grpSp>
        <p:nvGrpSpPr>
          <p:cNvPr id="36" name="Group 35"/>
          <p:cNvGrpSpPr/>
          <p:nvPr/>
        </p:nvGrpSpPr>
        <p:grpSpPr>
          <a:xfrm>
            <a:off x="8761693" y="5224942"/>
            <a:ext cx="327786" cy="261610"/>
            <a:chOff x="655628" y="2071953"/>
            <a:chExt cx="327786" cy="261610"/>
          </a:xfrm>
        </p:grpSpPr>
        <p:sp>
          <p:nvSpPr>
            <p:cNvPr id="37" name="Oval 36"/>
            <p:cNvSpPr/>
            <p:nvPr/>
          </p:nvSpPr>
          <p:spPr>
            <a:xfrm>
              <a:off x="716780" y="2100016"/>
              <a:ext cx="205483" cy="205484"/>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CA"/>
            </a:p>
          </p:txBody>
        </p:sp>
        <p:sp>
          <p:nvSpPr>
            <p:cNvPr id="38" name="TextBox 37"/>
            <p:cNvSpPr txBox="1"/>
            <p:nvPr/>
          </p:nvSpPr>
          <p:spPr>
            <a:xfrm>
              <a:off x="655628" y="2071953"/>
              <a:ext cx="327786" cy="261610"/>
            </a:xfrm>
            <a:prstGeom prst="rect">
              <a:avLst/>
            </a:prstGeom>
            <a:noFill/>
          </p:spPr>
          <p:txBody>
            <a:bodyPr wrap="square" rtlCol="0">
              <a:spAutoFit/>
            </a:bodyPr>
            <a:lstStyle/>
            <a:p>
              <a:r>
                <a:rPr lang="en-CA" sz="1100" b="1" dirty="0"/>
                <a:t>10</a:t>
              </a:r>
            </a:p>
          </p:txBody>
        </p:sp>
      </p:grpSp>
      <p:sp>
        <p:nvSpPr>
          <p:cNvPr id="39" name="TextBox 38"/>
          <p:cNvSpPr txBox="1"/>
          <p:nvPr/>
        </p:nvSpPr>
        <p:spPr>
          <a:xfrm>
            <a:off x="1175978" y="6927881"/>
            <a:ext cx="2995448" cy="184666"/>
          </a:xfrm>
          <a:prstGeom prst="rect">
            <a:avLst/>
          </a:prstGeom>
          <a:noFill/>
        </p:spPr>
        <p:txBody>
          <a:bodyPr wrap="square" rtlCol="0">
            <a:spAutoFit/>
          </a:bodyPr>
          <a:lstStyle/>
          <a:p>
            <a:r>
              <a:rPr lang="en-CA" sz="600" i="1" dirty="0">
                <a:solidFill>
                  <a:schemeClr val="tx1">
                    <a:lumMod val="50000"/>
                    <a:lumOff val="50000"/>
                  </a:schemeClr>
                </a:solidFill>
              </a:rPr>
              <a:t>Image from Oak Hammock Marsh Interpretive Centre. </a:t>
            </a:r>
          </a:p>
        </p:txBody>
      </p:sp>
    </p:spTree>
    <p:extLst>
      <p:ext uri="{BB962C8B-B14F-4D97-AF65-F5344CB8AC3E}">
        <p14:creationId xmlns:p14="http://schemas.microsoft.com/office/powerpoint/2010/main" val="2175182072"/>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4BCA6C6B0BC6E4FBB68B56678D0D2A8" ma:contentTypeVersion="14" ma:contentTypeDescription="Create a new document." ma:contentTypeScope="" ma:versionID="6de9136441104e9647b3a7a22032b966">
  <xsd:schema xmlns:xsd="http://www.w3.org/2001/XMLSchema" xmlns:xs="http://www.w3.org/2001/XMLSchema" xmlns:p="http://schemas.microsoft.com/office/2006/metadata/properties" xmlns:ns1="http://schemas.microsoft.com/sharepoint/v3" xmlns:ns2="eb741441-2dce-446e-a303-1f1b1d8633c3" xmlns:ns3="0137a5ad-ac98-4981-b4c7-8563c6144a29" targetNamespace="http://schemas.microsoft.com/office/2006/metadata/properties" ma:root="true" ma:fieldsID="36ee56f44d4afd5385afdc3e21ed08db" ns1:_="" ns2:_="" ns3:_="">
    <xsd:import namespace="http://schemas.microsoft.com/sharepoint/v3"/>
    <xsd:import namespace="eb741441-2dce-446e-a303-1f1b1d8633c3"/>
    <xsd:import namespace="0137a5ad-ac98-4981-b4c7-8563c6144a2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b741441-2dce-446e-a303-1f1b1d8633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37a5ad-ac98-4981-b4c7-8563c6144a2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7AB35B-AA1F-4F42-A6A7-57A917FF1482}">
  <ds:schemaRefs>
    <ds:schemaRef ds:uri="http://schemas.microsoft.com/office/2006/metadata/properties"/>
    <ds:schemaRef ds:uri="http://schemas.microsoft.com/office/infopath/2007/PartnerControls"/>
    <ds:schemaRef ds:uri="http://schemas.microsoft.com/sharepoint/v3"/>
  </ds:schemaRefs>
</ds:datastoreItem>
</file>

<file path=customXml/itemProps2.xml><?xml version="1.0" encoding="utf-8"?>
<ds:datastoreItem xmlns:ds="http://schemas.openxmlformats.org/officeDocument/2006/customXml" ds:itemID="{B33DF8AE-0E4A-4226-AFC9-EB88384300F0}">
  <ds:schemaRefs>
    <ds:schemaRef ds:uri="http://schemas.microsoft.com/sharepoint/v3/contenttype/forms"/>
  </ds:schemaRefs>
</ds:datastoreItem>
</file>

<file path=customXml/itemProps3.xml><?xml version="1.0" encoding="utf-8"?>
<ds:datastoreItem xmlns:ds="http://schemas.openxmlformats.org/officeDocument/2006/customXml" ds:itemID="{A1684EBB-D369-4130-9174-62BB23A30F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b741441-2dce-446e-a303-1f1b1d8633c3"/>
    <ds:schemaRef ds:uri="0137a5ad-ac98-4981-b4c7-8563c6144a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Retrospect</Template>
  <TotalTime>1798</TotalTime>
  <Words>2866</Words>
  <Application>Microsoft Office PowerPoint</Application>
  <PresentationFormat>Widescreen</PresentationFormat>
  <Paragraphs>294</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Aleo</vt:lpstr>
      <vt:lpstr>Arial</vt:lpstr>
      <vt:lpstr>Calibri</vt:lpstr>
      <vt:lpstr>Calibri Light</vt:lpstr>
      <vt:lpstr>Retrospect</vt:lpstr>
      <vt:lpstr>Know Your Zones!</vt:lpstr>
      <vt:lpstr>Living &amp; Non-living Things</vt:lpstr>
      <vt:lpstr>What is an Ecosystem?</vt:lpstr>
      <vt:lpstr>What makes up an Ecosystem? </vt:lpstr>
      <vt:lpstr>How big is an Ecosystem?</vt:lpstr>
      <vt:lpstr>Ecosystem Example: Wetlands</vt:lpstr>
      <vt:lpstr>PowerPoint Presentation</vt:lpstr>
      <vt:lpstr>PowerPoint Presentation</vt:lpstr>
      <vt:lpstr>PowerPoint Presentation</vt:lpstr>
      <vt:lpstr>PowerPoint Presentation</vt:lpstr>
      <vt:lpstr>What is an Ecozone? </vt:lpstr>
      <vt:lpstr>Prairie Ecozone</vt:lpstr>
      <vt:lpstr>Boreal Plains Ecozone</vt:lpstr>
      <vt:lpstr>Boreal Shield Ecozone</vt:lpstr>
      <vt:lpstr>Hudson Plain Ecozones</vt:lpstr>
      <vt:lpstr>Taiga Shield Ecozone</vt:lpstr>
      <vt:lpstr>Southern Artic Ecozone</vt:lpstr>
      <vt:lpstr>Know Your Zones!</vt:lpstr>
      <vt:lpstr>PowerPoint Presentation</vt:lpstr>
    </vt:vector>
  </TitlesOfParts>
  <Company>Ducks Unlimited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Know You Zone!</dc:title>
  <dc:creator>Ducks Unlimited</dc:creator>
  <cp:lastModifiedBy>Paula Grieef</cp:lastModifiedBy>
  <cp:revision>301</cp:revision>
  <dcterms:created xsi:type="dcterms:W3CDTF">2018-07-24T21:14:02Z</dcterms:created>
  <dcterms:modified xsi:type="dcterms:W3CDTF">2020-05-08T15:47:06Z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0x01010064BCA6C6B0BC6E4FBB68B56678D0D2A8</vt:lpwstr>
  </property>
</Properties>
</file>