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1"/>
  </p:notesMasterIdLst>
  <p:sldIdLst>
    <p:sldId id="256" r:id="rId5"/>
    <p:sldId id="257" r:id="rId6"/>
    <p:sldId id="278" r:id="rId7"/>
    <p:sldId id="279" r:id="rId8"/>
    <p:sldId id="272" r:id="rId9"/>
    <p:sldId id="277" r:id="rId10"/>
  </p:sldIdLst>
  <p:sldSz cx="12192000" cy="6858000"/>
  <p:notesSz cx="6858000" cy="18859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Benson" initials="AB" lastIdx="5" clrIdx="0">
    <p:extLst>
      <p:ext uri="{19B8F6BF-5375-455C-9EA6-DF929625EA0E}">
        <p15:presenceInfo xmlns:p15="http://schemas.microsoft.com/office/powerpoint/2012/main" userId="S::a_benson@ducks.ca::58b1cdbe-8fda-49c4-8e2f-923ab35499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337"/>
    <a:srgbClr val="418AB3"/>
    <a:srgbClr val="455F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4BD232-DFA9-428D-B2D4-8C3F92A464C2}" v="6" dt="2020-04-24T17:33:14.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69875" autoAdjust="0"/>
  </p:normalViewPr>
  <p:slideViewPr>
    <p:cSldViewPr snapToGrid="0">
      <p:cViewPr varScale="1">
        <p:scale>
          <a:sx n="60" d="100"/>
          <a:sy n="60" d="100"/>
        </p:scale>
        <p:origin x="141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Benson" userId="S::a_benson@ducks.ca::58b1cdbe-8fda-49c4-8e2f-923ab35499f2" providerId="AD" clId="Web-{574BD232-DFA9-428D-B2D4-8C3F92A464C2}"/>
    <pc:docChg chg="">
      <pc:chgData name="Amanda Benson" userId="S::a_benson@ducks.ca::58b1cdbe-8fda-49c4-8e2f-923ab35499f2" providerId="AD" clId="Web-{574BD232-DFA9-428D-B2D4-8C3F92A464C2}" dt="2020-04-24T17:33:14.223" v="4"/>
      <pc:docMkLst>
        <pc:docMk/>
      </pc:docMkLst>
      <pc:sldChg chg="addCm">
        <pc:chgData name="Amanda Benson" userId="S::a_benson@ducks.ca::58b1cdbe-8fda-49c4-8e2f-923ab35499f2" providerId="AD" clId="Web-{574BD232-DFA9-428D-B2D4-8C3F92A464C2}" dt="2020-04-24T17:24:53.017" v="0"/>
        <pc:sldMkLst>
          <pc:docMk/>
          <pc:sldMk cId="3888587075" sldId="256"/>
        </pc:sldMkLst>
      </pc:sldChg>
      <pc:sldChg chg="addCm">
        <pc:chgData name="Amanda Benson" userId="S::a_benson@ducks.ca::58b1cdbe-8fda-49c4-8e2f-923ab35499f2" providerId="AD" clId="Web-{574BD232-DFA9-428D-B2D4-8C3F92A464C2}" dt="2020-04-24T17:31:11.457" v="2"/>
        <pc:sldMkLst>
          <pc:docMk/>
          <pc:sldMk cId="3060019639" sldId="257"/>
        </pc:sldMkLst>
      </pc:sldChg>
      <pc:sldChg chg="addCm">
        <pc:chgData name="Amanda Benson" userId="S::a_benson@ducks.ca::58b1cdbe-8fda-49c4-8e2f-923ab35499f2" providerId="AD" clId="Web-{574BD232-DFA9-428D-B2D4-8C3F92A464C2}" dt="2020-04-24T17:33:14.223" v="4"/>
        <pc:sldMkLst>
          <pc:docMk/>
          <pc:sldMk cId="3174780516"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6B96C-D1A2-4962-931A-724BB3D2DEA6}" type="datetimeFigureOut">
              <a:rPr lang="en-CA" smtClean="0"/>
              <a:t>2020-04-30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B84BF-4991-4DD1-85D4-E8A8B5C9AE35}" type="slidenum">
              <a:rPr lang="en-CA" smtClean="0"/>
              <a:t>‹#›</a:t>
            </a:fld>
            <a:endParaRPr lang="en-CA"/>
          </a:p>
        </p:txBody>
      </p:sp>
    </p:spTree>
    <p:extLst>
      <p:ext uri="{BB962C8B-B14F-4D97-AF65-F5344CB8AC3E}">
        <p14:creationId xmlns:p14="http://schemas.microsoft.com/office/powerpoint/2010/main" val="154724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sgs.gov/special-topic/water-science-school/science/watersheds-and-drainage-basins?qt-science_center_objects=0#qt-science_center_objec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n01.safelinks.protection.outlook.com/?url=https%3A%2F%2Fyoutu.be%2FK_o-jK6vWIo&amp;data=02%7C01%7Cp_grieef%40ducks.ca%7C60604194b11547e18c2808d7e2173112%7Cb2bb27131bbb453dbdd8640c1565430e%7C0%7C0%7C637226461536430984&amp;sdata=4SAzOPZCOpW%2BaC8eeJfMt1qzmeqWVTX02DcZEK8ORxs%3D&amp;reserved=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anadiangeographic.com/watersheds/map/?path=english/watersheds-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cience.howstuffworks.com/environmental/conservation/issues/watershed2.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wf-fcf.org/en/resources/for-educators/resource-sheets/you-live-in-a-watershed-get.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Today we will be learning about watersheds,</a:t>
            </a:r>
            <a:r>
              <a:rPr lang="en-CA" baseline="0" dirty="0"/>
              <a:t> and how humans interact with them. We will be learning about the 5 broad watersheds that cover Canada. </a:t>
            </a:r>
          </a:p>
        </p:txBody>
      </p:sp>
      <p:sp>
        <p:nvSpPr>
          <p:cNvPr id="4" name="Slide Number Placeholder 3"/>
          <p:cNvSpPr>
            <a:spLocks noGrp="1"/>
          </p:cNvSpPr>
          <p:nvPr>
            <p:ph type="sldNum" sz="quarter" idx="10"/>
          </p:nvPr>
        </p:nvSpPr>
        <p:spPr/>
        <p:txBody>
          <a:bodyPr/>
          <a:lstStyle/>
          <a:p>
            <a:fld id="{EF7B84BF-4991-4DD1-85D4-E8A8B5C9AE35}" type="slidenum">
              <a:rPr lang="en-CA" smtClean="0"/>
              <a:t>1</a:t>
            </a:fld>
            <a:endParaRPr lang="en-CA"/>
          </a:p>
        </p:txBody>
      </p:sp>
    </p:spTree>
    <p:extLst>
      <p:ext uri="{BB962C8B-B14F-4D97-AF65-F5344CB8AC3E}">
        <p14:creationId xmlns:p14="http://schemas.microsoft.com/office/powerpoint/2010/main" val="239381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Source: </a:t>
            </a:r>
            <a:r>
              <a:rPr lang="en-CA" dirty="0">
                <a:hlinkClick r:id="rId3"/>
              </a:rPr>
              <a:t>https://www.usgs.gov/special-topic/water-science-school/science/watersheds-and-drainage-basins?qt-science_center_objects=0#qt-science_center_objects</a:t>
            </a:r>
            <a:endParaRPr lang="en-CA"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watershed is an area of land that drains all the streams and rainfall to a common outlet such as the outflow of a </a:t>
            </a:r>
            <a:r>
              <a:rPr lang="en-US" sz="1200" b="0" i="0" u="none" kern="1200" dirty="0">
                <a:solidFill>
                  <a:srgbClr val="1B5337"/>
                </a:solidFill>
                <a:effectLst/>
                <a:latin typeface="+mn-lt"/>
                <a:ea typeface="+mn-ea"/>
                <a:cs typeface="+mn-cs"/>
              </a:rPr>
              <a:t>reservoir, mouth of a bay, or any point along a stream channel. Watersheds can be as small as a footprint or large enough to encompass all the land that drains water into rivers that drain into Hudson Bay, where it enters the Arctic Ocean.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word "watershed" is sometimes used interchangeably with drainage basin or catchment. Ridges and hills that separate two watersheds are called the drainage divide. The watershed consists of </a:t>
            </a:r>
            <a:r>
              <a:rPr lang="en-US" sz="1200" b="0" i="0" u="none" kern="1200" dirty="0">
                <a:solidFill>
                  <a:schemeClr val="tx1"/>
                </a:solidFill>
                <a:effectLst/>
                <a:latin typeface="+mn-lt"/>
                <a:ea typeface="+mn-ea"/>
                <a:cs typeface="+mn-cs"/>
              </a:rPr>
              <a:t>surface water--lakes, streams, reservoirs, and wetlands--and all the underlying groundwater. Larger </a:t>
            </a:r>
            <a:r>
              <a:rPr lang="en-US" sz="1200" b="0" i="0" kern="1200" dirty="0">
                <a:solidFill>
                  <a:schemeClr val="tx1"/>
                </a:solidFill>
                <a:effectLst/>
                <a:latin typeface="+mn-lt"/>
                <a:ea typeface="+mn-ea"/>
                <a:cs typeface="+mn-cs"/>
              </a:rPr>
              <a:t>watersheds contain many smaller watersheds. It all depends on the outflow point; all of the land that drains water to the outflow point is the watershed for that outflow location. Watersheds are important because the streamflow and the </a:t>
            </a:r>
            <a:r>
              <a:rPr lang="en-US" sz="1200" b="0" i="0" u="none" kern="1200" dirty="0">
                <a:solidFill>
                  <a:schemeClr val="tx1"/>
                </a:solidFill>
                <a:effectLst/>
                <a:latin typeface="+mn-lt"/>
                <a:ea typeface="+mn-ea"/>
                <a:cs typeface="+mn-cs"/>
              </a:rPr>
              <a:t>water quality of </a:t>
            </a:r>
            <a:r>
              <a:rPr lang="en-US" sz="1200" b="0" i="0" kern="1200" dirty="0">
                <a:solidFill>
                  <a:schemeClr val="tx1"/>
                </a:solidFill>
                <a:effectLst/>
                <a:latin typeface="+mn-lt"/>
                <a:ea typeface="+mn-ea"/>
                <a:cs typeface="+mn-cs"/>
              </a:rPr>
              <a:t>a river are affected by things, human-induced or not, happening in the land area "above" the river-outflow point.</a:t>
            </a:r>
          </a:p>
          <a:p>
            <a:endParaRPr lang="en-CA" dirty="0"/>
          </a:p>
        </p:txBody>
      </p:sp>
      <p:sp>
        <p:nvSpPr>
          <p:cNvPr id="4" name="Slide Number Placeholder 3"/>
          <p:cNvSpPr>
            <a:spLocks noGrp="1"/>
          </p:cNvSpPr>
          <p:nvPr>
            <p:ph type="sldNum" sz="quarter" idx="10"/>
          </p:nvPr>
        </p:nvSpPr>
        <p:spPr/>
        <p:txBody>
          <a:bodyPr/>
          <a:lstStyle/>
          <a:p>
            <a:fld id="{EF7B84BF-4991-4DD1-85D4-E8A8B5C9AE35}" type="slidenum">
              <a:rPr lang="en-CA" smtClean="0"/>
              <a:t>2</a:t>
            </a:fld>
            <a:endParaRPr lang="en-CA"/>
          </a:p>
        </p:txBody>
      </p:sp>
    </p:spTree>
    <p:extLst>
      <p:ext uri="{BB962C8B-B14F-4D97-AF65-F5344CB8AC3E}">
        <p14:creationId xmlns:p14="http://schemas.microsoft.com/office/powerpoint/2010/main" val="330296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Source: </a:t>
            </a:r>
            <a:r>
              <a:rPr lang="en-US" sz="1200" b="0" i="0" kern="1200" dirty="0" err="1">
                <a:solidFill>
                  <a:schemeClr val="tx1"/>
                </a:solidFill>
                <a:effectLst/>
                <a:latin typeface="+mn-lt"/>
                <a:ea typeface="+mn-ea"/>
                <a:cs typeface="+mn-cs"/>
              </a:rPr>
              <a:t>Nutrien’s</a:t>
            </a:r>
            <a:r>
              <a:rPr lang="en-US" sz="1200" b="0" i="0" kern="1200" dirty="0">
                <a:solidFill>
                  <a:schemeClr val="tx1"/>
                </a:solidFill>
                <a:effectLst/>
                <a:latin typeface="+mn-lt"/>
                <a:ea typeface="+mn-ea"/>
                <a:cs typeface="+mn-cs"/>
              </a:rPr>
              <a:t> Caring for Our Watersheds </a:t>
            </a:r>
            <a:r>
              <a:rPr lang="en-CA" sz="1200" u="sng" kern="1200" dirty="0">
                <a:solidFill>
                  <a:schemeClr val="tx1"/>
                </a:solidFill>
                <a:effectLst/>
                <a:latin typeface="+mn-lt"/>
                <a:ea typeface="+mn-ea"/>
                <a:cs typeface="+mn-cs"/>
                <a:hlinkClick r:id="rId3" tooltip="Original URL: https://youtu.be/K_o-jK6vWIo. Click or tap if you trust this link."/>
              </a:rPr>
              <a:t>https://youtu.be/K_o-jK6vWIo</a:t>
            </a:r>
            <a:endParaRPr lang="en-CA"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dirty="0">
                <a:solidFill>
                  <a:schemeClr val="tx1"/>
                </a:solidFill>
                <a:effectLst/>
                <a:latin typeface="+mn-lt"/>
                <a:ea typeface="+mn-ea"/>
                <a:cs typeface="+mn-cs"/>
              </a:rPr>
              <a:t>Click on image to play video.</a:t>
            </a:r>
          </a:p>
          <a:p>
            <a:endParaRPr lang="en-CA" dirty="0"/>
          </a:p>
        </p:txBody>
      </p:sp>
      <p:sp>
        <p:nvSpPr>
          <p:cNvPr id="4" name="Slide Number Placeholder 3"/>
          <p:cNvSpPr>
            <a:spLocks noGrp="1"/>
          </p:cNvSpPr>
          <p:nvPr>
            <p:ph type="sldNum" sz="quarter" idx="10"/>
          </p:nvPr>
        </p:nvSpPr>
        <p:spPr/>
        <p:txBody>
          <a:bodyPr/>
          <a:lstStyle/>
          <a:p>
            <a:fld id="{EF7B84BF-4991-4DD1-85D4-E8A8B5C9AE35}" type="slidenum">
              <a:rPr lang="en-CA" smtClean="0"/>
              <a:t>3</a:t>
            </a:fld>
            <a:endParaRPr lang="en-CA"/>
          </a:p>
        </p:txBody>
      </p:sp>
    </p:spTree>
    <p:extLst>
      <p:ext uri="{BB962C8B-B14F-4D97-AF65-F5344CB8AC3E}">
        <p14:creationId xmlns:p14="http://schemas.microsoft.com/office/powerpoint/2010/main" val="3194267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Explore with your students the five watershed by clicking on each region. This will help them learn what region each watershed covers.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Source: </a:t>
            </a:r>
            <a:r>
              <a:rPr lang="en-CA" dirty="0">
                <a:hlinkClick r:id="rId3"/>
              </a:rPr>
              <a:t>http://www.canadiangeographic.com/watersheds/map/?path=english/watersheds-list</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F7B84BF-4991-4DD1-85D4-E8A8B5C9AE35}" type="slidenum">
              <a:rPr lang="en-CA" smtClean="0"/>
              <a:t>4</a:t>
            </a:fld>
            <a:endParaRPr lang="en-CA"/>
          </a:p>
        </p:txBody>
      </p:sp>
    </p:spTree>
    <p:extLst>
      <p:ext uri="{BB962C8B-B14F-4D97-AF65-F5344CB8AC3E}">
        <p14:creationId xmlns:p14="http://schemas.microsoft.com/office/powerpoint/2010/main" val="338133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Students, individually or in groups, will each be researching and analyzing one of the watersheds. Either assign or have students choose a watershed. It is recommended that each watershed is covered.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of the information may not be specific to their chosen watershed, but knowing what areas the watershed covers students should be able to discover which animals use it, how people use it and what are some of the potential threats. Students will then present their findings to the class, which should clearly communicate the answers to the above questions.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dirty="0">
                <a:solidFill>
                  <a:schemeClr val="tx1"/>
                </a:solidFill>
                <a:effectLst/>
                <a:latin typeface="+mn-lt"/>
                <a:ea typeface="+mn-ea"/>
                <a:cs typeface="+mn-cs"/>
              </a:rPr>
              <a:t>Good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dirty="0">
              <a:solidFill>
                <a:schemeClr val="tx1"/>
              </a:solidFill>
              <a:effectLst/>
              <a:latin typeface="+mn-lt"/>
              <a:ea typeface="+mn-ea"/>
              <a:cs typeface="+mn-cs"/>
            </a:endParaRPr>
          </a:p>
          <a:p>
            <a:r>
              <a:rPr lang="en-CA" sz="1200" u="sng" kern="1200" dirty="0">
                <a:solidFill>
                  <a:schemeClr val="tx1"/>
                </a:solidFill>
                <a:effectLst/>
                <a:latin typeface="+mn-lt"/>
                <a:ea typeface="+mn-ea"/>
                <a:cs typeface="+mn-cs"/>
                <a:hlinkClick r:id="rId3"/>
              </a:rPr>
              <a:t>https://science.howstuffworks.com/environmental/conservation/issues/watershed2.htm</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u="sng" kern="1200" dirty="0">
                <a:solidFill>
                  <a:schemeClr val="tx1"/>
                </a:solidFill>
                <a:effectLst/>
                <a:latin typeface="+mn-lt"/>
                <a:ea typeface="+mn-ea"/>
                <a:cs typeface="+mn-cs"/>
                <a:hlinkClick r:id="rId4"/>
              </a:rPr>
              <a:t>https://cwf-fcf.org/en/resources/for-educators/resource-sheets/you-live-in-a-watershed-get.html</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EF7B84BF-4991-4DD1-85D4-E8A8B5C9AE35}" type="slidenum">
              <a:rPr lang="en-CA" smtClean="0"/>
              <a:t>5</a:t>
            </a:fld>
            <a:endParaRPr lang="en-CA"/>
          </a:p>
        </p:txBody>
      </p:sp>
    </p:spTree>
    <p:extLst>
      <p:ext uri="{BB962C8B-B14F-4D97-AF65-F5344CB8AC3E}">
        <p14:creationId xmlns:p14="http://schemas.microsoft.com/office/powerpoint/2010/main" val="415858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F7B84BF-4991-4DD1-85D4-E8A8B5C9AE35}" type="slidenum">
              <a:rPr lang="en-CA" smtClean="0"/>
              <a:t>6</a:t>
            </a:fld>
            <a:endParaRPr lang="en-CA"/>
          </a:p>
        </p:txBody>
      </p:sp>
    </p:spTree>
    <p:extLst>
      <p:ext uri="{BB962C8B-B14F-4D97-AF65-F5344CB8AC3E}">
        <p14:creationId xmlns:p14="http://schemas.microsoft.com/office/powerpoint/2010/main" val="3915231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4/30/2020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4/30/2020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4/30/2020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4/30/2020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4/30/2020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aringforourwatersheds.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youtu.be/K_o-jK6vWIo"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anadiangeographic.com/watersheds/map/?path=english/watersheds-lis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2891" y="774664"/>
            <a:ext cx="10332720" cy="3566160"/>
          </a:xfrm>
        </p:spPr>
        <p:txBody>
          <a:bodyPr>
            <a:normAutofit/>
          </a:bodyPr>
          <a:lstStyle/>
          <a:p>
            <a:pPr algn="ctr"/>
            <a:r>
              <a:rPr lang="en-CA" sz="9600" b="1" dirty="0">
                <a:solidFill>
                  <a:srgbClr val="1B5337"/>
                </a:solidFill>
                <a:latin typeface="Aleo" panose="020F0502020204030203" pitchFamily="34" charset="0"/>
              </a:rPr>
              <a:t>Know Watersheds!</a:t>
            </a:r>
          </a:p>
        </p:txBody>
      </p:sp>
      <p:sp>
        <p:nvSpPr>
          <p:cNvPr id="3" name="Subtitle 2"/>
          <p:cNvSpPr>
            <a:spLocks noGrp="1"/>
          </p:cNvSpPr>
          <p:nvPr>
            <p:ph type="subTitle" idx="1"/>
          </p:nvPr>
        </p:nvSpPr>
        <p:spPr/>
        <p:txBody>
          <a:bodyPr/>
          <a:lstStyle/>
          <a:p>
            <a:pPr algn="ctr"/>
            <a:r>
              <a:rPr lang="en-CA" spc="300" dirty="0">
                <a:solidFill>
                  <a:schemeClr val="accent3">
                    <a:lumMod val="50000"/>
                  </a:schemeClr>
                </a:solidFill>
              </a:rPr>
              <a:t>Learning about Canada’s watersheds</a:t>
            </a:r>
          </a:p>
        </p:txBody>
      </p:sp>
      <p:pic>
        <p:nvPicPr>
          <p:cNvPr id="9" name="Picture 8">
            <a:extLst>
              <a:ext uri="{FF2B5EF4-FFF2-40B4-BE49-F238E27FC236}">
                <a16:creationId xmlns:a16="http://schemas.microsoft.com/office/drawing/2014/main" id="{6C62CF8A-6D06-47B1-9855-B02D6204DAC8}"/>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084971" y="659867"/>
            <a:ext cx="2088560" cy="2141482"/>
          </a:xfrm>
          <a:prstGeom prst="rect">
            <a:avLst/>
          </a:prstGeom>
        </p:spPr>
      </p:pic>
    </p:spTree>
    <p:extLst>
      <p:ext uri="{BB962C8B-B14F-4D97-AF65-F5344CB8AC3E}">
        <p14:creationId xmlns:p14="http://schemas.microsoft.com/office/powerpoint/2010/main" val="3888587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Aleo" panose="020F0502020204030203" pitchFamily="34" charset="0"/>
              </a:rPr>
              <a:t>What is a Watershed?</a:t>
            </a:r>
          </a:p>
        </p:txBody>
      </p:sp>
      <p:sp>
        <p:nvSpPr>
          <p:cNvPr id="8" name="TextBox 7"/>
          <p:cNvSpPr txBox="1"/>
          <p:nvPr/>
        </p:nvSpPr>
        <p:spPr>
          <a:xfrm>
            <a:off x="1288706" y="2100622"/>
            <a:ext cx="5289515" cy="1569660"/>
          </a:xfrm>
          <a:prstGeom prst="rect">
            <a:avLst/>
          </a:prstGeom>
          <a:noFill/>
        </p:spPr>
        <p:txBody>
          <a:bodyPr wrap="square" rtlCol="0">
            <a:spAutoFit/>
          </a:bodyPr>
          <a:lstStyle/>
          <a:p>
            <a:r>
              <a:rPr lang="en-US" sz="2400" b="1" dirty="0">
                <a:solidFill>
                  <a:srgbClr val="1B5337"/>
                </a:solidFill>
              </a:rPr>
              <a:t>A watershed, </a:t>
            </a:r>
            <a:r>
              <a:rPr lang="en-US" sz="2400" dirty="0">
                <a:solidFill>
                  <a:srgbClr val="1B5337"/>
                </a:solidFill>
              </a:rPr>
              <a:t>also known as a drainage basin, is an area of land where all water drains to a central point like a lake, river, or stream. </a:t>
            </a:r>
          </a:p>
        </p:txBody>
      </p:sp>
      <p:sp>
        <p:nvSpPr>
          <p:cNvPr id="10" name="TextBox 9">
            <a:extLst>
              <a:ext uri="{FF2B5EF4-FFF2-40B4-BE49-F238E27FC236}">
                <a16:creationId xmlns:a16="http://schemas.microsoft.com/office/drawing/2014/main" id="{6677091C-0FFB-4393-9C54-6EDB695A9F12}"/>
              </a:ext>
            </a:extLst>
          </p:cNvPr>
          <p:cNvSpPr txBox="1"/>
          <p:nvPr/>
        </p:nvSpPr>
        <p:spPr>
          <a:xfrm>
            <a:off x="1288706" y="3743455"/>
            <a:ext cx="5289515" cy="830997"/>
          </a:xfrm>
          <a:prstGeom prst="rect">
            <a:avLst/>
          </a:prstGeom>
          <a:noFill/>
        </p:spPr>
        <p:txBody>
          <a:bodyPr wrap="square" rtlCol="0">
            <a:spAutoFit/>
          </a:bodyPr>
          <a:lstStyle/>
          <a:p>
            <a:r>
              <a:rPr lang="en-US" sz="2400" dirty="0">
                <a:solidFill>
                  <a:srgbClr val="1B5337"/>
                </a:solidFill>
              </a:rPr>
              <a:t>Each large watershed is made up of smaller watersheds.</a:t>
            </a:r>
          </a:p>
        </p:txBody>
      </p:sp>
      <p:pic>
        <p:nvPicPr>
          <p:cNvPr id="11" name="Picture 10">
            <a:extLst>
              <a:ext uri="{FF2B5EF4-FFF2-40B4-BE49-F238E27FC236}">
                <a16:creationId xmlns:a16="http://schemas.microsoft.com/office/drawing/2014/main" id="{F2B4B71D-3706-462C-B189-044E23B1317C}"/>
              </a:ext>
            </a:extLst>
          </p:cNvPr>
          <p:cNvPicPr>
            <a:picLocks noChangeAspect="1"/>
          </p:cNvPicPr>
          <p:nvPr/>
        </p:nvPicPr>
        <p:blipFill>
          <a:blip r:embed="rId3"/>
          <a:stretch>
            <a:fillRect/>
          </a:stretch>
        </p:blipFill>
        <p:spPr>
          <a:xfrm>
            <a:off x="6789177" y="2100622"/>
            <a:ext cx="5139096" cy="3728680"/>
          </a:xfrm>
          <a:prstGeom prst="rect">
            <a:avLst/>
          </a:prstGeom>
          <a:ln>
            <a:solidFill>
              <a:schemeClr val="accent1"/>
            </a:solidFill>
          </a:ln>
        </p:spPr>
      </p:pic>
      <p:sp>
        <p:nvSpPr>
          <p:cNvPr id="12" name="TextBox 11">
            <a:extLst>
              <a:ext uri="{FF2B5EF4-FFF2-40B4-BE49-F238E27FC236}">
                <a16:creationId xmlns:a16="http://schemas.microsoft.com/office/drawing/2014/main" id="{00D69093-6097-481F-8952-B7289CC2A75C}"/>
              </a:ext>
            </a:extLst>
          </p:cNvPr>
          <p:cNvSpPr txBox="1"/>
          <p:nvPr/>
        </p:nvSpPr>
        <p:spPr>
          <a:xfrm>
            <a:off x="69116" y="6138042"/>
            <a:ext cx="2995448" cy="184666"/>
          </a:xfrm>
          <a:prstGeom prst="rect">
            <a:avLst/>
          </a:prstGeom>
          <a:noFill/>
        </p:spPr>
        <p:txBody>
          <a:bodyPr wrap="square" rtlCol="0">
            <a:spAutoFit/>
          </a:bodyPr>
          <a:lstStyle/>
          <a:p>
            <a:r>
              <a:rPr lang="en-CA" sz="600" i="1" dirty="0">
                <a:solidFill>
                  <a:schemeClr val="tx1">
                    <a:lumMod val="50000"/>
                    <a:lumOff val="50000"/>
                  </a:schemeClr>
                </a:solidFill>
              </a:rPr>
              <a:t>Image from Bing Images – public domain.</a:t>
            </a:r>
          </a:p>
        </p:txBody>
      </p:sp>
    </p:spTree>
    <p:extLst>
      <p:ext uri="{BB962C8B-B14F-4D97-AF65-F5344CB8AC3E}">
        <p14:creationId xmlns:p14="http://schemas.microsoft.com/office/powerpoint/2010/main" val="306001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Aleo" panose="020F0502020204030203" pitchFamily="34" charset="0"/>
              </a:rPr>
              <a:t>What is a Watershed?</a:t>
            </a:r>
          </a:p>
        </p:txBody>
      </p:sp>
      <p:sp>
        <p:nvSpPr>
          <p:cNvPr id="12" name="TextBox 11">
            <a:extLst>
              <a:ext uri="{FF2B5EF4-FFF2-40B4-BE49-F238E27FC236}">
                <a16:creationId xmlns:a16="http://schemas.microsoft.com/office/drawing/2014/main" id="{00D69093-6097-481F-8952-B7289CC2A75C}"/>
              </a:ext>
            </a:extLst>
          </p:cNvPr>
          <p:cNvSpPr txBox="1"/>
          <p:nvPr/>
        </p:nvSpPr>
        <p:spPr>
          <a:xfrm>
            <a:off x="69116" y="6138042"/>
            <a:ext cx="2995448" cy="184666"/>
          </a:xfrm>
          <a:prstGeom prst="rect">
            <a:avLst/>
          </a:prstGeom>
          <a:noFill/>
        </p:spPr>
        <p:txBody>
          <a:bodyPr wrap="square" rtlCol="0">
            <a:spAutoFit/>
          </a:bodyPr>
          <a:lstStyle/>
          <a:p>
            <a:r>
              <a:rPr lang="en-CA" sz="600" i="1" dirty="0">
                <a:solidFill>
                  <a:schemeClr val="tx1">
                    <a:lumMod val="50000"/>
                    <a:lumOff val="50000"/>
                  </a:schemeClr>
                </a:solidFill>
              </a:rPr>
              <a:t>Image from </a:t>
            </a:r>
            <a:r>
              <a:rPr lang="en-CA" sz="6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https://caringforourwatersheds.com/</a:t>
            </a:r>
            <a:r>
              <a:rPr lang="en-CA" sz="600" i="1" dirty="0">
                <a:solidFill>
                  <a:schemeClr val="tx1">
                    <a:lumMod val="50000"/>
                    <a:lumOff val="50000"/>
                  </a:schemeClr>
                </a:solidFill>
              </a:rPr>
              <a:t>.</a:t>
            </a:r>
          </a:p>
        </p:txBody>
      </p:sp>
      <p:pic>
        <p:nvPicPr>
          <p:cNvPr id="3" name="Picture 2">
            <a:hlinkClick r:id="rId4"/>
            <a:extLst>
              <a:ext uri="{FF2B5EF4-FFF2-40B4-BE49-F238E27FC236}">
                <a16:creationId xmlns:a16="http://schemas.microsoft.com/office/drawing/2014/main" id="{A1D35553-7C62-4F3F-8336-E3C905A79F08}"/>
              </a:ext>
            </a:extLst>
          </p:cNvPr>
          <p:cNvPicPr>
            <a:picLocks noChangeAspect="1"/>
          </p:cNvPicPr>
          <p:nvPr/>
        </p:nvPicPr>
        <p:blipFill>
          <a:blip r:embed="rId5"/>
          <a:stretch>
            <a:fillRect/>
          </a:stretch>
        </p:blipFill>
        <p:spPr>
          <a:xfrm>
            <a:off x="2270955" y="1864152"/>
            <a:ext cx="7650090" cy="4303176"/>
          </a:xfrm>
          <a:prstGeom prst="rect">
            <a:avLst/>
          </a:prstGeom>
        </p:spPr>
      </p:pic>
    </p:spTree>
    <p:extLst>
      <p:ext uri="{BB962C8B-B14F-4D97-AF65-F5344CB8AC3E}">
        <p14:creationId xmlns:p14="http://schemas.microsoft.com/office/powerpoint/2010/main" val="2838096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Aleo" panose="020F0502020204030203" pitchFamily="34" charset="0"/>
              </a:rPr>
              <a:t>Canada’s Watersheds?</a:t>
            </a:r>
          </a:p>
        </p:txBody>
      </p:sp>
      <p:sp>
        <p:nvSpPr>
          <p:cNvPr id="12" name="TextBox 11">
            <a:extLst>
              <a:ext uri="{FF2B5EF4-FFF2-40B4-BE49-F238E27FC236}">
                <a16:creationId xmlns:a16="http://schemas.microsoft.com/office/drawing/2014/main" id="{00D69093-6097-481F-8952-B7289CC2A75C}"/>
              </a:ext>
            </a:extLst>
          </p:cNvPr>
          <p:cNvSpPr txBox="1"/>
          <p:nvPr/>
        </p:nvSpPr>
        <p:spPr>
          <a:xfrm>
            <a:off x="69115" y="6138042"/>
            <a:ext cx="3316341" cy="184666"/>
          </a:xfrm>
          <a:prstGeom prst="rect">
            <a:avLst/>
          </a:prstGeom>
          <a:noFill/>
        </p:spPr>
        <p:txBody>
          <a:bodyPr wrap="square" rtlCol="0">
            <a:spAutoFit/>
          </a:bodyPr>
          <a:lstStyle/>
          <a:p>
            <a:r>
              <a:rPr lang="en-CA" sz="600" i="1" dirty="0">
                <a:solidFill>
                  <a:schemeClr val="tx1">
                    <a:lumMod val="50000"/>
                    <a:lumOff val="50000"/>
                  </a:schemeClr>
                </a:solidFill>
              </a:rPr>
              <a:t>Image from </a:t>
            </a:r>
            <a:r>
              <a:rPr lang="en-CA" sz="6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http://www.canadiangeographic.com/watersheds/map/?path=english/watersheds-list</a:t>
            </a:r>
            <a:r>
              <a:rPr lang="en-CA" sz="600" i="1" dirty="0">
                <a:solidFill>
                  <a:schemeClr val="tx1">
                    <a:lumMod val="50000"/>
                    <a:lumOff val="50000"/>
                  </a:schemeClr>
                </a:solidFill>
              </a:rPr>
              <a:t>.</a:t>
            </a:r>
          </a:p>
        </p:txBody>
      </p:sp>
      <p:pic>
        <p:nvPicPr>
          <p:cNvPr id="5" name="Picture 4">
            <a:hlinkClick r:id="rId3"/>
            <a:extLst>
              <a:ext uri="{FF2B5EF4-FFF2-40B4-BE49-F238E27FC236}">
                <a16:creationId xmlns:a16="http://schemas.microsoft.com/office/drawing/2014/main" id="{D5FD5D78-16AE-45FF-940E-B0C5E71340D3}"/>
              </a:ext>
            </a:extLst>
          </p:cNvPr>
          <p:cNvPicPr>
            <a:picLocks noChangeAspect="1"/>
          </p:cNvPicPr>
          <p:nvPr/>
        </p:nvPicPr>
        <p:blipFill>
          <a:blip r:embed="rId4"/>
          <a:stretch>
            <a:fillRect/>
          </a:stretch>
        </p:blipFill>
        <p:spPr>
          <a:xfrm>
            <a:off x="5744428" y="1737360"/>
            <a:ext cx="6447572" cy="4131166"/>
          </a:xfrm>
          <a:prstGeom prst="rect">
            <a:avLst/>
          </a:prstGeom>
        </p:spPr>
      </p:pic>
      <p:sp>
        <p:nvSpPr>
          <p:cNvPr id="9" name="TextBox 8">
            <a:extLst>
              <a:ext uri="{FF2B5EF4-FFF2-40B4-BE49-F238E27FC236}">
                <a16:creationId xmlns:a16="http://schemas.microsoft.com/office/drawing/2014/main" id="{7AFD054F-A933-45D4-900A-BB83D0B1C845}"/>
              </a:ext>
            </a:extLst>
          </p:cNvPr>
          <p:cNvSpPr txBox="1"/>
          <p:nvPr/>
        </p:nvSpPr>
        <p:spPr>
          <a:xfrm>
            <a:off x="1288706" y="2100622"/>
            <a:ext cx="5289515" cy="2308324"/>
          </a:xfrm>
          <a:prstGeom prst="rect">
            <a:avLst/>
          </a:prstGeom>
          <a:noFill/>
        </p:spPr>
        <p:txBody>
          <a:bodyPr wrap="square" rtlCol="0">
            <a:spAutoFit/>
          </a:bodyPr>
          <a:lstStyle/>
          <a:p>
            <a:r>
              <a:rPr lang="en-US" sz="2400" dirty="0">
                <a:solidFill>
                  <a:srgbClr val="1B5337"/>
                </a:solidFill>
              </a:rPr>
              <a:t>Canada has 5 large watersheds:</a:t>
            </a:r>
          </a:p>
          <a:p>
            <a:pPr marL="800100" lvl="1" indent="-342900">
              <a:buFont typeface="Arial" panose="020B0604020202020204" pitchFamily="34" charset="0"/>
              <a:buChar char="•"/>
            </a:pPr>
            <a:r>
              <a:rPr lang="en-US" sz="2400" dirty="0">
                <a:solidFill>
                  <a:srgbClr val="1B5337"/>
                </a:solidFill>
              </a:rPr>
              <a:t>Pacific Ocean</a:t>
            </a:r>
          </a:p>
          <a:p>
            <a:pPr marL="800100" lvl="1" indent="-342900">
              <a:buFont typeface="Arial" panose="020B0604020202020204" pitchFamily="34" charset="0"/>
              <a:buChar char="•"/>
            </a:pPr>
            <a:r>
              <a:rPr lang="en-US" sz="2400" dirty="0">
                <a:solidFill>
                  <a:srgbClr val="1B5337"/>
                </a:solidFill>
              </a:rPr>
              <a:t>Arctic Ocean</a:t>
            </a:r>
          </a:p>
          <a:p>
            <a:pPr marL="800100" lvl="1" indent="-342900">
              <a:buFont typeface="Arial" panose="020B0604020202020204" pitchFamily="34" charset="0"/>
              <a:buChar char="•"/>
            </a:pPr>
            <a:r>
              <a:rPr lang="en-US" sz="2400" dirty="0">
                <a:solidFill>
                  <a:srgbClr val="1B5337"/>
                </a:solidFill>
              </a:rPr>
              <a:t>Hudson Bay</a:t>
            </a:r>
          </a:p>
          <a:p>
            <a:pPr marL="800100" lvl="1" indent="-342900">
              <a:buFont typeface="Arial" panose="020B0604020202020204" pitchFamily="34" charset="0"/>
              <a:buChar char="•"/>
            </a:pPr>
            <a:r>
              <a:rPr lang="en-US" sz="2400" dirty="0">
                <a:solidFill>
                  <a:srgbClr val="1B5337"/>
                </a:solidFill>
              </a:rPr>
              <a:t>Gulf of Mexico</a:t>
            </a:r>
          </a:p>
          <a:p>
            <a:pPr marL="800100" lvl="1" indent="-342900">
              <a:buFont typeface="Arial" panose="020B0604020202020204" pitchFamily="34" charset="0"/>
              <a:buChar char="•"/>
            </a:pPr>
            <a:r>
              <a:rPr lang="en-US" sz="2400" dirty="0">
                <a:solidFill>
                  <a:srgbClr val="1B5337"/>
                </a:solidFill>
              </a:rPr>
              <a:t>Atlantic Ocean</a:t>
            </a:r>
          </a:p>
        </p:txBody>
      </p:sp>
      <p:sp>
        <p:nvSpPr>
          <p:cNvPr id="10" name="TextBox 9">
            <a:extLst>
              <a:ext uri="{FF2B5EF4-FFF2-40B4-BE49-F238E27FC236}">
                <a16:creationId xmlns:a16="http://schemas.microsoft.com/office/drawing/2014/main" id="{5243FAE8-EEA3-4D98-A870-3F05887B21B3}"/>
              </a:ext>
            </a:extLst>
          </p:cNvPr>
          <p:cNvSpPr txBox="1"/>
          <p:nvPr/>
        </p:nvSpPr>
        <p:spPr>
          <a:xfrm>
            <a:off x="1288706" y="4723237"/>
            <a:ext cx="5289515" cy="830997"/>
          </a:xfrm>
          <a:prstGeom prst="rect">
            <a:avLst/>
          </a:prstGeom>
          <a:noFill/>
        </p:spPr>
        <p:txBody>
          <a:bodyPr wrap="square" rtlCol="0">
            <a:spAutoFit/>
          </a:bodyPr>
          <a:lstStyle/>
          <a:p>
            <a:r>
              <a:rPr lang="en-US" sz="2400" dirty="0">
                <a:solidFill>
                  <a:srgbClr val="1B5337"/>
                </a:solidFill>
              </a:rPr>
              <a:t>Click on image to explore Canadian Geographic’s map.</a:t>
            </a:r>
          </a:p>
        </p:txBody>
      </p:sp>
    </p:spTree>
    <p:extLst>
      <p:ext uri="{BB962C8B-B14F-4D97-AF65-F5344CB8AC3E}">
        <p14:creationId xmlns:p14="http://schemas.microsoft.com/office/powerpoint/2010/main" val="293943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Aleo" panose="020F0502020204030203" pitchFamily="34" charset="0"/>
              </a:rPr>
              <a:t>Know Your Watersheds!</a:t>
            </a:r>
          </a:p>
        </p:txBody>
      </p:sp>
      <p:sp>
        <p:nvSpPr>
          <p:cNvPr id="8" name="TextBox 7"/>
          <p:cNvSpPr txBox="1"/>
          <p:nvPr/>
        </p:nvSpPr>
        <p:spPr>
          <a:xfrm>
            <a:off x="1282631" y="1878999"/>
            <a:ext cx="9650627" cy="830997"/>
          </a:xfrm>
          <a:prstGeom prst="rect">
            <a:avLst/>
          </a:prstGeom>
          <a:noFill/>
        </p:spPr>
        <p:txBody>
          <a:bodyPr wrap="square" rtlCol="0">
            <a:spAutoFit/>
          </a:bodyPr>
          <a:lstStyle/>
          <a:p>
            <a:r>
              <a:rPr lang="en-CA" sz="2400" dirty="0">
                <a:solidFill>
                  <a:srgbClr val="1B5337"/>
                </a:solidFill>
              </a:rPr>
              <a:t>You will be researching one of Canada’s watersheds and then presenting your findings.</a:t>
            </a:r>
            <a:r>
              <a:rPr lang="en-US" dirty="0"/>
              <a:t> </a:t>
            </a:r>
            <a:r>
              <a:rPr lang="en-CA" sz="2400" dirty="0">
                <a:solidFill>
                  <a:srgbClr val="1B5337"/>
                </a:solidFill>
              </a:rPr>
              <a:t>Your research must answer the following questions:</a:t>
            </a:r>
          </a:p>
        </p:txBody>
      </p:sp>
      <p:sp>
        <p:nvSpPr>
          <p:cNvPr id="9" name="TextBox 8"/>
          <p:cNvSpPr txBox="1"/>
          <p:nvPr/>
        </p:nvSpPr>
        <p:spPr>
          <a:xfrm>
            <a:off x="1407638" y="2729046"/>
            <a:ext cx="10641487" cy="1200329"/>
          </a:xfrm>
          <a:prstGeom prst="rect">
            <a:avLst/>
          </a:prstGeom>
          <a:noFill/>
        </p:spPr>
        <p:txBody>
          <a:bodyPr wrap="square" rtlCol="0">
            <a:spAutoFit/>
          </a:bodyPr>
          <a:lstStyle/>
          <a:p>
            <a:pPr marL="457200" indent="-457200">
              <a:buAutoNum type="arabicParenR"/>
            </a:pPr>
            <a:r>
              <a:rPr lang="en-US" sz="2400" b="1" dirty="0">
                <a:solidFill>
                  <a:srgbClr val="1B5337"/>
                </a:solidFill>
              </a:rPr>
              <a:t>Where does the water come from? Where does it go? </a:t>
            </a:r>
          </a:p>
          <a:p>
            <a:r>
              <a:rPr lang="en-US" sz="2400" dirty="0">
                <a:solidFill>
                  <a:srgbClr val="1B5337"/>
                </a:solidFill>
              </a:rPr>
              <a:t>	Research the watershed catchment area, including the geography of the area, 	the types of water sources, size, </a:t>
            </a:r>
            <a:r>
              <a:rPr lang="en-US" sz="2400">
                <a:solidFill>
                  <a:srgbClr val="1B5337"/>
                </a:solidFill>
              </a:rPr>
              <a:t>outlet, etc</a:t>
            </a:r>
            <a:r>
              <a:rPr lang="en-US" sz="2400" dirty="0">
                <a:solidFill>
                  <a:srgbClr val="1B5337"/>
                </a:solidFill>
              </a:rPr>
              <a:t>.</a:t>
            </a:r>
            <a:endParaRPr lang="en-CA" sz="2400" dirty="0">
              <a:solidFill>
                <a:srgbClr val="1B5337"/>
              </a:solidFill>
            </a:endParaRPr>
          </a:p>
        </p:txBody>
      </p:sp>
      <p:sp>
        <p:nvSpPr>
          <p:cNvPr id="10" name="TextBox 9"/>
          <p:cNvSpPr txBox="1"/>
          <p:nvPr/>
        </p:nvSpPr>
        <p:spPr>
          <a:xfrm>
            <a:off x="1407638" y="3952457"/>
            <a:ext cx="9811265" cy="461665"/>
          </a:xfrm>
          <a:prstGeom prst="rect">
            <a:avLst/>
          </a:prstGeom>
          <a:noFill/>
        </p:spPr>
        <p:txBody>
          <a:bodyPr wrap="square" rtlCol="0">
            <a:spAutoFit/>
          </a:bodyPr>
          <a:lstStyle/>
          <a:p>
            <a:r>
              <a:rPr lang="en-CA" sz="2400" b="1" dirty="0">
                <a:solidFill>
                  <a:srgbClr val="1B5337"/>
                </a:solidFill>
              </a:rPr>
              <a:t>2)  </a:t>
            </a:r>
            <a:r>
              <a:rPr lang="en-US" sz="2400" b="1">
                <a:solidFill>
                  <a:srgbClr val="1B5337"/>
                </a:solidFill>
              </a:rPr>
              <a:t>What kinds </a:t>
            </a:r>
            <a:r>
              <a:rPr lang="en-US" sz="2400" b="1" dirty="0">
                <a:solidFill>
                  <a:srgbClr val="1B5337"/>
                </a:solidFill>
              </a:rPr>
              <a:t>of animals might rely on the watershed?</a:t>
            </a:r>
          </a:p>
        </p:txBody>
      </p:sp>
      <p:sp>
        <p:nvSpPr>
          <p:cNvPr id="11" name="TextBox 10"/>
          <p:cNvSpPr txBox="1"/>
          <p:nvPr/>
        </p:nvSpPr>
        <p:spPr>
          <a:xfrm>
            <a:off x="1407639" y="4529538"/>
            <a:ext cx="9811264" cy="830997"/>
          </a:xfrm>
          <a:prstGeom prst="rect">
            <a:avLst/>
          </a:prstGeom>
          <a:noFill/>
        </p:spPr>
        <p:txBody>
          <a:bodyPr wrap="square" rtlCol="0">
            <a:spAutoFit/>
          </a:bodyPr>
          <a:lstStyle/>
          <a:p>
            <a:r>
              <a:rPr lang="en-CA" sz="2400" b="1" dirty="0">
                <a:solidFill>
                  <a:srgbClr val="1B5337"/>
                </a:solidFill>
              </a:rPr>
              <a:t>3)  </a:t>
            </a:r>
            <a:r>
              <a:rPr lang="en-US" sz="2400" b="1" dirty="0">
                <a:solidFill>
                  <a:srgbClr val="1B5337"/>
                </a:solidFill>
              </a:rPr>
              <a:t>How do people use the land and the water in the watershed? </a:t>
            </a:r>
          </a:p>
          <a:p>
            <a:r>
              <a:rPr lang="en-US" sz="2400" b="1" dirty="0">
                <a:solidFill>
                  <a:srgbClr val="1B5337"/>
                </a:solidFill>
              </a:rPr>
              <a:t>	</a:t>
            </a:r>
            <a:r>
              <a:rPr lang="en-US" sz="2400" dirty="0">
                <a:solidFill>
                  <a:srgbClr val="1B5337"/>
                </a:solidFill>
              </a:rPr>
              <a:t>Research the key uses.</a:t>
            </a:r>
            <a:endParaRPr lang="en-CA" sz="2400" dirty="0">
              <a:solidFill>
                <a:srgbClr val="1B5337"/>
              </a:solidFill>
            </a:endParaRPr>
          </a:p>
        </p:txBody>
      </p:sp>
      <p:sp>
        <p:nvSpPr>
          <p:cNvPr id="7" name="TextBox 6">
            <a:extLst>
              <a:ext uri="{FF2B5EF4-FFF2-40B4-BE49-F238E27FC236}">
                <a16:creationId xmlns:a16="http://schemas.microsoft.com/office/drawing/2014/main" id="{9CA1231A-55E3-4B02-AEDA-1746CFC8EFD7}"/>
              </a:ext>
            </a:extLst>
          </p:cNvPr>
          <p:cNvSpPr txBox="1"/>
          <p:nvPr/>
        </p:nvSpPr>
        <p:spPr>
          <a:xfrm>
            <a:off x="1407639" y="5409276"/>
            <a:ext cx="9811264" cy="830997"/>
          </a:xfrm>
          <a:prstGeom prst="rect">
            <a:avLst/>
          </a:prstGeom>
          <a:noFill/>
        </p:spPr>
        <p:txBody>
          <a:bodyPr wrap="square" rtlCol="0">
            <a:spAutoFit/>
          </a:bodyPr>
          <a:lstStyle/>
          <a:p>
            <a:r>
              <a:rPr lang="en-CA" sz="2400" b="1" dirty="0">
                <a:solidFill>
                  <a:srgbClr val="1B5337"/>
                </a:solidFill>
              </a:rPr>
              <a:t>4)  </a:t>
            </a:r>
            <a:r>
              <a:rPr lang="en-US" sz="2400" b="1" dirty="0">
                <a:solidFill>
                  <a:srgbClr val="1B5337"/>
                </a:solidFill>
              </a:rPr>
              <a:t>What are some of the threats </a:t>
            </a:r>
            <a:r>
              <a:rPr lang="en-US" sz="2400" b="1">
                <a:solidFill>
                  <a:srgbClr val="1B5337"/>
                </a:solidFill>
              </a:rPr>
              <a:t>to the </a:t>
            </a:r>
            <a:r>
              <a:rPr lang="en-US" sz="2400" b="1" dirty="0">
                <a:solidFill>
                  <a:srgbClr val="1B5337"/>
                </a:solidFill>
              </a:rPr>
              <a:t>watershed? </a:t>
            </a:r>
          </a:p>
          <a:p>
            <a:r>
              <a:rPr lang="en-US" sz="2400" dirty="0">
                <a:solidFill>
                  <a:srgbClr val="1B5337"/>
                </a:solidFill>
              </a:rPr>
              <a:t>	Think about the kinds of threats both natural and human.</a:t>
            </a:r>
          </a:p>
        </p:txBody>
      </p:sp>
    </p:spTree>
    <p:extLst>
      <p:ext uri="{BB962C8B-B14F-4D97-AF65-F5344CB8AC3E}">
        <p14:creationId xmlns:p14="http://schemas.microsoft.com/office/powerpoint/2010/main" val="317478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874" y="5185410"/>
            <a:ext cx="2809483" cy="80772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5399" y="5325271"/>
            <a:ext cx="2769983" cy="528003"/>
          </a:xfrm>
          <a:prstGeom prst="rect">
            <a:avLst/>
          </a:prstGeom>
        </p:spPr>
      </p:pic>
      <p:sp>
        <p:nvSpPr>
          <p:cNvPr id="9" name="TextBox 8"/>
          <p:cNvSpPr txBox="1"/>
          <p:nvPr/>
        </p:nvSpPr>
        <p:spPr>
          <a:xfrm>
            <a:off x="3768006" y="936198"/>
            <a:ext cx="4571999" cy="923330"/>
          </a:xfrm>
          <a:prstGeom prst="rect">
            <a:avLst/>
          </a:prstGeom>
          <a:noFill/>
        </p:spPr>
        <p:txBody>
          <a:bodyPr wrap="square" rtlCol="0">
            <a:spAutoFit/>
          </a:bodyPr>
          <a:lstStyle/>
          <a:p>
            <a:pPr algn="ctr"/>
            <a:r>
              <a:rPr lang="en-CA" sz="5400" b="1" i="1" dirty="0">
                <a:solidFill>
                  <a:srgbClr val="1B5337"/>
                </a:solidFill>
                <a:latin typeface="Aleo" panose="020F0502020204030203" pitchFamily="34" charset="0"/>
              </a:rPr>
              <a:t>Thank You!</a:t>
            </a:r>
          </a:p>
        </p:txBody>
      </p:sp>
      <p:pic>
        <p:nvPicPr>
          <p:cNvPr id="10" name="Picture 9">
            <a:extLst>
              <a:ext uri="{FF2B5EF4-FFF2-40B4-BE49-F238E27FC236}">
                <a16:creationId xmlns:a16="http://schemas.microsoft.com/office/drawing/2014/main" id="{4DF3FCE3-6397-45A9-959D-A4BC69DE6966}"/>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051720" y="2358259"/>
            <a:ext cx="2088560" cy="2141482"/>
          </a:xfrm>
          <a:prstGeom prst="rect">
            <a:avLst/>
          </a:prstGeom>
        </p:spPr>
      </p:pic>
    </p:spTree>
    <p:extLst>
      <p:ext uri="{BB962C8B-B14F-4D97-AF65-F5344CB8AC3E}">
        <p14:creationId xmlns:p14="http://schemas.microsoft.com/office/powerpoint/2010/main" val="325445957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BCA6C6B0BC6E4FBB68B56678D0D2A8" ma:contentTypeVersion="14" ma:contentTypeDescription="Create a new document." ma:contentTypeScope="" ma:versionID="6de9136441104e9647b3a7a22032b966">
  <xsd:schema xmlns:xsd="http://www.w3.org/2001/XMLSchema" xmlns:xs="http://www.w3.org/2001/XMLSchema" xmlns:p="http://schemas.microsoft.com/office/2006/metadata/properties" xmlns:ns1="http://schemas.microsoft.com/sharepoint/v3" xmlns:ns2="eb741441-2dce-446e-a303-1f1b1d8633c3" xmlns:ns3="0137a5ad-ac98-4981-b4c7-8563c6144a29" targetNamespace="http://schemas.microsoft.com/office/2006/metadata/properties" ma:root="true" ma:fieldsID="36ee56f44d4afd5385afdc3e21ed08db" ns1:_="" ns2:_="" ns3:_="">
    <xsd:import namespace="http://schemas.microsoft.com/sharepoint/v3"/>
    <xsd:import namespace="eb741441-2dce-446e-a303-1f1b1d8633c3"/>
    <xsd:import namespace="0137a5ad-ac98-4981-b4c7-8563c6144a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41441-2dce-446e-a303-1f1b1d863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37a5ad-ac98-4981-b4c7-8563c6144a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AB35B-AA1F-4F42-A6A7-57A917FF148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CA1EAB3D-CA60-4071-8696-C446789456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741441-2dce-446e-a303-1f1b1d8633c3"/>
    <ds:schemaRef ds:uri="0137a5ad-ac98-4981-b4c7-8563c6144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3DF8AE-0E4A-4226-AFC9-EB88384300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1838</TotalTime>
  <Words>711</Words>
  <Application>Microsoft Office PowerPoint</Application>
  <PresentationFormat>Widescreen</PresentationFormat>
  <Paragraphs>57</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Aleo</vt:lpstr>
      <vt:lpstr>Arial</vt:lpstr>
      <vt:lpstr>Calibri</vt:lpstr>
      <vt:lpstr>Calibri Light</vt:lpstr>
      <vt:lpstr>Retrospect</vt:lpstr>
      <vt:lpstr>Know Watersheds!</vt:lpstr>
      <vt:lpstr>What is a Watershed?</vt:lpstr>
      <vt:lpstr>What is a Watershed?</vt:lpstr>
      <vt:lpstr>Canada’s Watersheds?</vt:lpstr>
      <vt:lpstr>Know Your Watersheds!</vt:lpstr>
      <vt:lpstr>PowerPoint Presentation</vt:lpstr>
    </vt:vector>
  </TitlesOfParts>
  <Company>Ducks Unlimited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 Zone!</dc:title>
  <dc:creator>Ducks Unlimited</dc:creator>
  <cp:lastModifiedBy>Paula Grieef</cp:lastModifiedBy>
  <cp:revision>291</cp:revision>
  <dcterms:created xsi:type="dcterms:W3CDTF">2018-07-24T21:14:02Z</dcterms:created>
  <dcterms:modified xsi:type="dcterms:W3CDTF">2020-04-30T14:41:36Z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0x01010064BCA6C6B0BC6E4FBB68B56678D0D2A8</vt:lpwstr>
  </property>
</Properties>
</file>