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3"/>
  </p:notesMasterIdLst>
  <p:sldIdLst>
    <p:sldId id="256" r:id="rId5"/>
    <p:sldId id="260" r:id="rId6"/>
    <p:sldId id="273" r:id="rId7"/>
    <p:sldId id="259" r:id="rId8"/>
    <p:sldId id="280" r:id="rId9"/>
    <p:sldId id="261" r:id="rId10"/>
    <p:sldId id="272" r:id="rId11"/>
    <p:sldId id="276" r:id="rId12"/>
  </p:sldIdLst>
  <p:sldSz cx="12192000" cy="6858000"/>
  <p:notesSz cx="6858000" cy="29622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Benson" initials="AB" lastIdx="23" clrIdx="0">
    <p:extLst>
      <p:ext uri="{19B8F6BF-5375-455C-9EA6-DF929625EA0E}">
        <p15:presenceInfo xmlns:p15="http://schemas.microsoft.com/office/powerpoint/2012/main" userId="S::a_benson@ducks.ca::58b1cdbe-8fda-49c4-8e2f-923ab35499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5337"/>
    <a:srgbClr val="455F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E4BFD2-FBD7-461F-BC37-C809A272949A}" v="37" dt="2020-04-14T18:47:40.7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3" autoAdjust="0"/>
    <p:restoredTop sz="60750" autoAdjust="0"/>
  </p:normalViewPr>
  <p:slideViewPr>
    <p:cSldViewPr snapToGrid="0">
      <p:cViewPr varScale="1">
        <p:scale>
          <a:sx n="52" d="100"/>
          <a:sy n="52" d="100"/>
        </p:scale>
        <p:origin x="869" y="53"/>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Benson" userId="S::a_benson@ducks.ca::58b1cdbe-8fda-49c4-8e2f-923ab35499f2" providerId="AD" clId="Web-{97E4BFD2-FBD7-461F-BC37-C809A272949A}"/>
    <pc:docChg chg="">
      <pc:chgData name="Amanda Benson" userId="S::a_benson@ducks.ca::58b1cdbe-8fda-49c4-8e2f-923ab35499f2" providerId="AD" clId="Web-{97E4BFD2-FBD7-461F-BC37-C809A272949A}" dt="2020-04-14T18:47:40.701" v="34"/>
      <pc:docMkLst>
        <pc:docMk/>
      </pc:docMkLst>
      <pc:sldChg chg="addCm modCm">
        <pc:chgData name="Amanda Benson" userId="S::a_benson@ducks.ca::58b1cdbe-8fda-49c4-8e2f-923ab35499f2" providerId="AD" clId="Web-{97E4BFD2-FBD7-461F-BC37-C809A272949A}" dt="2020-04-14T16:35:18.381" v="11"/>
        <pc:sldMkLst>
          <pc:docMk/>
          <pc:sldMk cId="3867939422" sldId="259"/>
        </pc:sldMkLst>
      </pc:sldChg>
      <pc:sldChg chg="addCm">
        <pc:chgData name="Amanda Benson" userId="S::a_benson@ducks.ca::58b1cdbe-8fda-49c4-8e2f-923ab35499f2" providerId="AD" clId="Web-{97E4BFD2-FBD7-461F-BC37-C809A272949A}" dt="2020-04-14T15:17:09.090" v="1"/>
        <pc:sldMkLst>
          <pc:docMk/>
          <pc:sldMk cId="3622601352" sldId="260"/>
        </pc:sldMkLst>
      </pc:sldChg>
      <pc:sldChg chg="addCm modCm">
        <pc:chgData name="Amanda Benson" userId="S::a_benson@ducks.ca::58b1cdbe-8fda-49c4-8e2f-923ab35499f2" providerId="AD" clId="Web-{97E4BFD2-FBD7-461F-BC37-C809A272949A}" dt="2020-04-14T18:39:05.057" v="28"/>
        <pc:sldMkLst>
          <pc:docMk/>
          <pc:sldMk cId="3444494601" sldId="261"/>
        </pc:sldMkLst>
      </pc:sldChg>
      <pc:sldChg chg="addCm modCm">
        <pc:chgData name="Amanda Benson" userId="S::a_benson@ducks.ca::58b1cdbe-8fda-49c4-8e2f-923ab35499f2" providerId="AD" clId="Web-{97E4BFD2-FBD7-461F-BC37-C809A272949A}" dt="2020-04-14T18:47:40.701" v="34"/>
        <pc:sldMkLst>
          <pc:docMk/>
          <pc:sldMk cId="3174780516" sldId="272"/>
        </pc:sldMkLst>
      </pc:sldChg>
      <pc:sldChg chg="addCm modCm">
        <pc:chgData name="Amanda Benson" userId="S::a_benson@ducks.ca::58b1cdbe-8fda-49c4-8e2f-923ab35499f2" providerId="AD" clId="Web-{97E4BFD2-FBD7-461F-BC37-C809A272949A}" dt="2020-04-14T15:28:10.014" v="6"/>
        <pc:sldMkLst>
          <pc:docMk/>
          <pc:sldMk cId="3770742684" sldId="273"/>
        </pc:sldMkLst>
      </pc:sldChg>
      <pc:sldChg chg="addCm delCm modCm">
        <pc:chgData name="Amanda Benson" userId="S::a_benson@ducks.ca::58b1cdbe-8fda-49c4-8e2f-923ab35499f2" providerId="AD" clId="Web-{97E4BFD2-FBD7-461F-BC37-C809A272949A}" dt="2020-04-14T18:20:35.051" v="19"/>
        <pc:sldMkLst>
          <pc:docMk/>
          <pc:sldMk cId="3317594429" sldId="28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46B96C-D1A2-4962-931A-724BB3D2DEA6}" type="datetimeFigureOut">
              <a:rPr lang="en-CA" smtClean="0"/>
              <a:t>2020-04-15</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7B84BF-4991-4DD1-85D4-E8A8B5C9AE35}" type="slidenum">
              <a:rPr lang="en-CA" smtClean="0"/>
              <a:t>‹#›</a:t>
            </a:fld>
            <a:endParaRPr lang="en-CA"/>
          </a:p>
        </p:txBody>
      </p:sp>
    </p:spTree>
    <p:extLst>
      <p:ext uri="{BB962C8B-B14F-4D97-AF65-F5344CB8AC3E}">
        <p14:creationId xmlns:p14="http://schemas.microsoft.com/office/powerpoint/2010/main" val="1547240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Today we will be learning about ecosystems,</a:t>
            </a:r>
            <a:r>
              <a:rPr lang="en-CA" baseline="0" dirty="0"/>
              <a:t> and how humans can have positive and negative affects on ecosystems.</a:t>
            </a:r>
          </a:p>
          <a:p>
            <a:endParaRPr lang="en-CA" baseline="0" dirty="0"/>
          </a:p>
        </p:txBody>
      </p:sp>
      <p:sp>
        <p:nvSpPr>
          <p:cNvPr id="4" name="Slide Number Placeholder 3"/>
          <p:cNvSpPr>
            <a:spLocks noGrp="1"/>
          </p:cNvSpPr>
          <p:nvPr>
            <p:ph type="sldNum" sz="quarter" idx="10"/>
          </p:nvPr>
        </p:nvSpPr>
        <p:spPr/>
        <p:txBody>
          <a:bodyPr/>
          <a:lstStyle/>
          <a:p>
            <a:fld id="{EF7B84BF-4991-4DD1-85D4-E8A8B5C9AE35}" type="slidenum">
              <a:rPr lang="en-CA" smtClean="0"/>
              <a:t>1</a:t>
            </a:fld>
            <a:endParaRPr lang="en-CA"/>
          </a:p>
        </p:txBody>
      </p:sp>
    </p:spTree>
    <p:extLst>
      <p:ext uri="{BB962C8B-B14F-4D97-AF65-F5344CB8AC3E}">
        <p14:creationId xmlns:p14="http://schemas.microsoft.com/office/powerpoint/2010/main" val="239381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Wetlands cover</a:t>
            </a:r>
            <a:r>
              <a:rPr lang="en-CA" baseline="0" dirty="0"/>
              <a:t> almost half of Manitoba, and can be found in every region (ecozone) in the province. </a:t>
            </a:r>
            <a:endParaRPr lang="en-CA" dirty="0"/>
          </a:p>
          <a:p>
            <a:endParaRPr lang="en-CA" dirty="0"/>
          </a:p>
          <a:p>
            <a:r>
              <a:rPr lang="en-CA" dirty="0"/>
              <a:t>The main biotic</a:t>
            </a:r>
            <a:r>
              <a:rPr lang="en-CA" baseline="0" dirty="0"/>
              <a:t> and abiotic characteristics of a wetland are:</a:t>
            </a:r>
          </a:p>
          <a:p>
            <a:pPr marL="171450" indent="-171450">
              <a:buFont typeface="Arial" panose="020B0604020202020204" pitchFamily="34" charset="0"/>
              <a:buChar char="•"/>
            </a:pPr>
            <a:r>
              <a:rPr lang="en-CA" baseline="0" dirty="0"/>
              <a:t>An area of land that is permanently or periodically saturated with water</a:t>
            </a:r>
          </a:p>
          <a:p>
            <a:pPr marL="171450" indent="-171450">
              <a:buFont typeface="Arial" panose="020B0604020202020204" pitchFamily="34" charset="0"/>
              <a:buChar char="•"/>
            </a:pPr>
            <a:r>
              <a:rPr lang="en-CA" baseline="0" dirty="0"/>
              <a:t>The water is 2 metres or less in depth</a:t>
            </a:r>
          </a:p>
          <a:p>
            <a:pPr marL="171450" indent="-171450">
              <a:buFont typeface="Arial" panose="020B0604020202020204" pitchFamily="34" charset="0"/>
              <a:buChar char="•"/>
            </a:pPr>
            <a:r>
              <a:rPr lang="en-CA" baseline="0" dirty="0"/>
              <a:t>Water-loving plants grow in and around the water</a:t>
            </a:r>
            <a:endParaRPr lang="en-CA" dirty="0"/>
          </a:p>
          <a:p>
            <a:endParaRPr lang="en-CA" dirty="0"/>
          </a:p>
          <a:p>
            <a:r>
              <a:rPr lang="en-CA" dirty="0"/>
              <a:t>Each type of wetland has slightly</a:t>
            </a:r>
            <a:r>
              <a:rPr lang="en-CA" baseline="0" dirty="0"/>
              <a:t> different biotic and abiotic characteristics that make it distinct from other types of wetlands, all while still following the overall characteristics of a wetland. </a:t>
            </a:r>
            <a:br>
              <a:rPr lang="en-CA" baseline="0" dirty="0"/>
            </a:br>
            <a:br>
              <a:rPr lang="en-CA" baseline="0" dirty="0"/>
            </a:br>
            <a:r>
              <a:rPr lang="en-CA" b="1" i="1" baseline="0" dirty="0"/>
              <a:t>Note to Teachers:</a:t>
            </a:r>
            <a:br>
              <a:rPr lang="en-CA" i="1" baseline="0" dirty="0"/>
            </a:br>
            <a:r>
              <a:rPr lang="en-CA" i="1" baseline="0" dirty="0"/>
              <a:t>There is a complete description of unique characteristics for each type of wetland shown here included in the Grade 7 pre- and post-visit activity guide. </a:t>
            </a:r>
            <a:endParaRPr lang="en-CA" i="1" dirty="0"/>
          </a:p>
        </p:txBody>
      </p:sp>
      <p:sp>
        <p:nvSpPr>
          <p:cNvPr id="4" name="Slide Number Placeholder 3"/>
          <p:cNvSpPr>
            <a:spLocks noGrp="1"/>
          </p:cNvSpPr>
          <p:nvPr>
            <p:ph type="sldNum" sz="quarter" idx="10"/>
          </p:nvPr>
        </p:nvSpPr>
        <p:spPr/>
        <p:txBody>
          <a:bodyPr/>
          <a:lstStyle/>
          <a:p>
            <a:fld id="{EF7B84BF-4991-4DD1-85D4-E8A8B5C9AE35}" type="slidenum">
              <a:rPr lang="en-CA" smtClean="0"/>
              <a:t>2</a:t>
            </a:fld>
            <a:endParaRPr lang="en-CA"/>
          </a:p>
        </p:txBody>
      </p:sp>
    </p:spTree>
    <p:extLst>
      <p:ext uri="{BB962C8B-B14F-4D97-AF65-F5344CB8AC3E}">
        <p14:creationId xmlns:p14="http://schemas.microsoft.com/office/powerpoint/2010/main" val="3295719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Cattle are an important part of the Prairie ecosystem and are a good example of both a positive and negative human intervention. Prairie plants evolved with bison on the landscape, and most species need the disturbance (trampling) or “mowing” that roaming bison herds provided. With bison gone, cattle can be a good substitute if cattle ranching is done sustainably. Examples of ways to farm sustainably could include moving cattle around so that they don’t over graze an area and providing water troughs so that wetlands remain intact.</a:t>
            </a:r>
          </a:p>
        </p:txBody>
      </p:sp>
      <p:sp>
        <p:nvSpPr>
          <p:cNvPr id="4" name="Slide Number Placeholder 3"/>
          <p:cNvSpPr>
            <a:spLocks noGrp="1"/>
          </p:cNvSpPr>
          <p:nvPr>
            <p:ph type="sldNum" sz="quarter" idx="10"/>
          </p:nvPr>
        </p:nvSpPr>
        <p:spPr/>
        <p:txBody>
          <a:bodyPr/>
          <a:lstStyle/>
          <a:p>
            <a:fld id="{EF7B84BF-4991-4DD1-85D4-E8A8B5C9AE35}" type="slidenum">
              <a:rPr lang="en-CA" smtClean="0"/>
              <a:t>3</a:t>
            </a:fld>
            <a:endParaRPr lang="en-CA"/>
          </a:p>
        </p:txBody>
      </p:sp>
    </p:spTree>
    <p:extLst>
      <p:ext uri="{BB962C8B-B14F-4D97-AF65-F5344CB8AC3E}">
        <p14:creationId xmlns:p14="http://schemas.microsoft.com/office/powerpoint/2010/main" val="2740332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Can you list some positive human interventions? </a:t>
            </a:r>
            <a:r>
              <a:rPr lang="en-CA" i="1" baseline="0" dirty="0"/>
              <a:t>The ones listed on this slide are only a few examples. See what your students can come up with.</a:t>
            </a:r>
            <a:endParaRPr lang="en-CA" baseline="0" dirty="0"/>
          </a:p>
          <a:p>
            <a:endParaRPr lang="en-CA" baseline="0" dirty="0"/>
          </a:p>
          <a:p>
            <a:r>
              <a:rPr lang="en-CA" b="1" baseline="0" dirty="0"/>
              <a:t>Protecting habitat: </a:t>
            </a:r>
            <a:r>
              <a:rPr lang="en-CA" b="0" baseline="0" dirty="0"/>
              <a:t>There </a:t>
            </a:r>
            <a:r>
              <a:rPr lang="en-CA" baseline="0" dirty="0"/>
              <a:t>are many ways to protect habitat from restoring a wetland to fencing off an area for Piping Plovers to creating parks.</a:t>
            </a:r>
          </a:p>
          <a:p>
            <a:endParaRPr lang="en-CA" baseline="0" dirty="0"/>
          </a:p>
          <a:p>
            <a:r>
              <a:rPr lang="en-CA" b="1" baseline="0" dirty="0"/>
              <a:t>Reintroducing species: </a:t>
            </a:r>
            <a:r>
              <a:rPr lang="en-CA" baseline="0" dirty="0"/>
              <a:t>Trying to get indigenous species to occupy an ecosystem they once inhabited is difficult, but not impossible. The Canada Goose (giant form) that we see today in Winnipeg and Oak Hammock Marsh was once thought to be extinct. A small population of 200 birds was found in Minnesota, and a breeding and reintroduction program was started. Their numbers are now around 4 million. Very successful indeed!</a:t>
            </a:r>
          </a:p>
          <a:p>
            <a:endParaRPr lang="en-CA" baseline="0" dirty="0"/>
          </a:p>
          <a:p>
            <a:r>
              <a:rPr lang="en-CA" b="1" baseline="0" dirty="0"/>
              <a:t>Retention ponds: </a:t>
            </a:r>
            <a:r>
              <a:rPr lang="en-CA" baseline="0" dirty="0"/>
              <a:t>New subdivisions are required to have green spaces, as well as deal with water runoff. Traditional retention ponds have mowed grass right down to the water and are not used by may species of wildlife. Native Plant Solutions (a branch of Ducks Unlimited Canada) has been helping build ponds that are functional wetlands and attract lots of wildlife.</a:t>
            </a:r>
          </a:p>
          <a:p>
            <a:endParaRPr lang="en-CA" baseline="0" dirty="0"/>
          </a:p>
          <a:p>
            <a:r>
              <a:rPr lang="en-CA" b="1" baseline="0" dirty="0"/>
              <a:t>Controlled burns:</a:t>
            </a:r>
            <a:r>
              <a:rPr lang="en-CA" b="0" baseline="0" dirty="0"/>
              <a:t> Fires are a necessary part of many ecosystems. Here in Manitoba, both Prairies and Boreal Shield plants rely on fires to maintain a healthy ecosystem. Controlled burns are one way to have a positive influence on an ecosystem without it getting out of control and becoming destructive.</a:t>
            </a:r>
            <a:br>
              <a:rPr lang="en-CA" baseline="0" dirty="0"/>
            </a:br>
            <a:br>
              <a:rPr lang="en-CA" baseline="0" dirty="0"/>
            </a:br>
            <a:r>
              <a:rPr lang="en-CA" baseline="0" dirty="0"/>
              <a:t>Images:</a:t>
            </a:r>
            <a:br>
              <a:rPr lang="en-CA" baseline="0" dirty="0"/>
            </a:br>
            <a:r>
              <a:rPr lang="en-CA" baseline="0" dirty="0"/>
              <a:t>1. Restored wetland</a:t>
            </a:r>
            <a:br>
              <a:rPr lang="en-CA" baseline="0" dirty="0"/>
            </a:br>
            <a:r>
              <a:rPr lang="en-CA" baseline="0" dirty="0"/>
              <a:t>2. Canada Goose (giant form)</a:t>
            </a:r>
            <a:br>
              <a:rPr lang="en-CA" baseline="0" dirty="0"/>
            </a:br>
            <a:r>
              <a:rPr lang="en-CA" baseline="0" dirty="0"/>
              <a:t>3. Retention ponds</a:t>
            </a:r>
            <a:br>
              <a:rPr lang="en-CA" baseline="0" dirty="0"/>
            </a:br>
            <a:r>
              <a:rPr lang="en-CA" baseline="0" dirty="0"/>
              <a:t>4. Controlled or prescribed burn</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4</a:t>
            </a:fld>
            <a:endParaRPr lang="en-CA"/>
          </a:p>
        </p:txBody>
      </p:sp>
    </p:spTree>
    <p:extLst>
      <p:ext uri="{BB962C8B-B14F-4D97-AF65-F5344CB8AC3E}">
        <p14:creationId xmlns:p14="http://schemas.microsoft.com/office/powerpoint/2010/main" val="2871457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solidFill>
                  <a:srgbClr val="FF0000"/>
                </a:solidFill>
              </a:rPr>
              <a:t>Can you list some negative human interventions? </a:t>
            </a:r>
            <a:r>
              <a:rPr lang="en-CA" i="1" baseline="0" dirty="0">
                <a:solidFill>
                  <a:srgbClr val="FF0000"/>
                </a:solidFill>
              </a:rPr>
              <a:t>The ones listed on this slide are only a few examples. See what your students can come up with.</a:t>
            </a:r>
            <a:endParaRPr lang="en-CA" baseline="0" dirty="0">
              <a:solidFill>
                <a:srgbClr val="FF0000"/>
              </a:solidFill>
            </a:endParaRPr>
          </a:p>
          <a:p>
            <a:endParaRPr lang="en-CA" baseline="0" dirty="0">
              <a:solidFill>
                <a:srgbClr val="FF0000"/>
              </a:solidFill>
            </a:endParaRPr>
          </a:p>
          <a:p>
            <a:r>
              <a:rPr lang="en-CA" b="1" baseline="0" dirty="0">
                <a:solidFill>
                  <a:srgbClr val="FF0000"/>
                </a:solidFill>
              </a:rPr>
              <a:t>Pollution: </a:t>
            </a:r>
            <a:r>
              <a:rPr lang="en-CA" baseline="0" dirty="0">
                <a:solidFill>
                  <a:srgbClr val="FF0000"/>
                </a:solidFill>
              </a:rPr>
              <a:t>Pollution can take many forms. This can include bigger pieces of litter that you can see, as well as chemicals and microplastics that are too small to see. Some pollutants are easier to prevent than others. </a:t>
            </a:r>
          </a:p>
          <a:p>
            <a:endParaRPr lang="en-CA" baseline="0" dirty="0"/>
          </a:p>
          <a:p>
            <a:r>
              <a:rPr lang="en-CA" b="1" baseline="0" dirty="0"/>
              <a:t>Preventing natural fires: </a:t>
            </a:r>
            <a:r>
              <a:rPr lang="en-CA" baseline="0" dirty="0"/>
              <a:t>Fires are a natural part of many ecosystems, but can be destructive in inhabited areas. Fires have been suppressed to help both “save” forests and to prevent damage to property. With no fires, the dead material builds up so that when there is a fire, it often burns much hotter (which the plants can’t take) and out of control.</a:t>
            </a:r>
          </a:p>
          <a:p>
            <a:endParaRPr lang="en-CA"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b="1" baseline="0" dirty="0"/>
              <a:t>Draining wetlands: </a:t>
            </a:r>
            <a:r>
              <a:rPr lang="en-CA" b="0" baseline="0" dirty="0"/>
              <a:t>Wetlands are still being lost everyday (15 acres a day in Manitoba which is the equivalent to 4.5 football fields). </a:t>
            </a:r>
            <a:r>
              <a:rPr lang="en-CA" sz="1200" kern="1200" dirty="0">
                <a:solidFill>
                  <a:schemeClr val="tx1"/>
                </a:solidFill>
                <a:effectLst/>
                <a:latin typeface="+mn-lt"/>
                <a:ea typeface="+mn-ea"/>
                <a:cs typeface="+mn-cs"/>
              </a:rPr>
              <a:t>Drainage is one of the biggest threats to wetlands in rural Canada. Our country has a long history of installing ditches that drain water from wetlands so more land can be farmed. This has helped feed communities, but it is also harming them by removing our natural defense systems: wetlands. Sustainable practices are needed to achieve balance between food production and healthy, functioning ecosystems.</a:t>
            </a:r>
          </a:p>
          <a:p>
            <a:endParaRPr lang="en-CA" baseline="0" dirty="0"/>
          </a:p>
          <a:p>
            <a:r>
              <a:rPr lang="en-CA" b="1" baseline="0" dirty="0"/>
              <a:t>Introducing non-indigenous species:</a:t>
            </a:r>
            <a:r>
              <a:rPr lang="en-CA" b="0" baseline="0" dirty="0"/>
              <a:t> </a:t>
            </a:r>
            <a:r>
              <a:rPr lang="en-CA" b="0" u="none" baseline="0" dirty="0">
                <a:solidFill>
                  <a:srgbClr val="455F51"/>
                </a:solidFill>
              </a:rPr>
              <a:t>These species often </a:t>
            </a:r>
            <a:r>
              <a:rPr lang="en-US" sz="1200" b="0" i="0" u="none" kern="1200" dirty="0">
                <a:solidFill>
                  <a:srgbClr val="455F51"/>
                </a:solidFill>
                <a:effectLst/>
                <a:latin typeface="+mn-lt"/>
                <a:ea typeface="+mn-ea"/>
                <a:cs typeface="+mn-cs"/>
              </a:rPr>
              <a:t>have the ability to quickly establish and spread, often "taking over" entire areas and choking out or replacing native species. This reduces the biodiversity (variety of life) in an area, taking away habitat for wildlife that evolved with native species. They can also affect local economies by causing losses in agricultural and forestry production, increased management costs, and loss of tourism and recreation revenue. </a:t>
            </a:r>
            <a:endParaRPr lang="en-CA" b="0" u="none" baseline="0" dirty="0">
              <a:solidFill>
                <a:srgbClr val="455F51"/>
              </a:solidFill>
            </a:endParaRPr>
          </a:p>
          <a:p>
            <a:endParaRPr lang="en-CA" b="0" u="none" baseline="0" dirty="0">
              <a:solidFill>
                <a:srgbClr val="455F51"/>
              </a:solidFill>
            </a:endParaRPr>
          </a:p>
          <a:p>
            <a:r>
              <a:rPr lang="en-CA" baseline="0" dirty="0"/>
              <a:t>Images:</a:t>
            </a:r>
            <a:br>
              <a:rPr lang="en-CA" baseline="0" dirty="0"/>
            </a:br>
            <a:r>
              <a:rPr lang="en-CA" baseline="0" dirty="0"/>
              <a:t>1. Pollution in a wetland</a:t>
            </a:r>
            <a:br>
              <a:rPr lang="en-CA" baseline="0" dirty="0"/>
            </a:br>
            <a:r>
              <a:rPr lang="en-CA" baseline="0" dirty="0"/>
              <a:t>2. Forest fire</a:t>
            </a:r>
            <a:br>
              <a:rPr lang="en-CA" baseline="0" dirty="0"/>
            </a:br>
            <a:r>
              <a:rPr lang="en-CA" baseline="0" dirty="0"/>
              <a:t>3. Drainage ditch</a:t>
            </a:r>
            <a:br>
              <a:rPr lang="en-CA" baseline="0" dirty="0"/>
            </a:br>
            <a:r>
              <a:rPr lang="en-CA" baseline="0" dirty="0"/>
              <a:t>4. Purple Loosestrife - </a:t>
            </a:r>
            <a:r>
              <a:rPr lang="en-CA" sz="1200" u="none" kern="1200" dirty="0">
                <a:solidFill>
                  <a:srgbClr val="455F51"/>
                </a:solidFill>
                <a:effectLst/>
                <a:latin typeface="+mn-lt"/>
                <a:ea typeface="+mn-ea"/>
                <a:cs typeface="+mn-cs"/>
              </a:rPr>
              <a:t>Purple Loosestrife is a Eurasian perennial</a:t>
            </a:r>
            <a:r>
              <a:rPr lang="en-CA" u="none" dirty="0"/>
              <a:t> </a:t>
            </a:r>
            <a:r>
              <a:rPr lang="en-CA" sz="1200" u="none" kern="1200" dirty="0">
                <a:solidFill>
                  <a:srgbClr val="455F51"/>
                </a:solidFill>
                <a:effectLst/>
                <a:latin typeface="+mn-lt"/>
                <a:ea typeface="+mn-ea"/>
                <a:cs typeface="+mn-cs"/>
              </a:rPr>
              <a:t>plant that was accidentally introduced into North America in the early 1800's. Purple Loosestrife degrades natural habitats such as wetlands and </a:t>
            </a:r>
            <a:r>
              <a:rPr lang="en-CA" sz="1200" u="none" strike="noStrike" kern="1200" dirty="0">
                <a:solidFill>
                  <a:srgbClr val="455F51"/>
                </a:solidFill>
                <a:effectLst/>
                <a:latin typeface="+mn-lt"/>
                <a:ea typeface="+mn-ea"/>
                <a:cs typeface="+mn-cs"/>
              </a:rPr>
              <a:t>riparian</a:t>
            </a:r>
            <a:r>
              <a:rPr lang="en-CA" sz="1200" u="none" kern="1200" dirty="0">
                <a:solidFill>
                  <a:srgbClr val="455F51"/>
                </a:solidFill>
                <a:effectLst/>
                <a:latin typeface="+mn-lt"/>
                <a:ea typeface="+mn-ea"/>
                <a:cs typeface="+mn-cs"/>
              </a:rPr>
              <a:t> areas, reducing biological diversity by out-competing native vegetation. This affects the entire wetland community of both plants and animals. The estimated cost of control, losses and damages associated with Purple Loosestrife is $45 million US dollars annually. Purple Loosestrife management in wetlands has involved four general control approaches: cultural, mechanical, chemical, and biological. Current efforts in Manitoba focus on the use of beetles as a long-term biological control. While other control methods have met with little success, the use of beetles has proven effective.</a:t>
            </a:r>
          </a:p>
          <a:p>
            <a:br>
              <a:rPr lang="en-CA" baseline="0" dirty="0"/>
            </a:b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5</a:t>
            </a:fld>
            <a:endParaRPr lang="en-CA"/>
          </a:p>
        </p:txBody>
      </p:sp>
    </p:spTree>
    <p:extLst>
      <p:ext uri="{BB962C8B-B14F-4D97-AF65-F5344CB8AC3E}">
        <p14:creationId xmlns:p14="http://schemas.microsoft.com/office/powerpoint/2010/main" val="168015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u="none" kern="1200" dirty="0">
                <a:solidFill>
                  <a:srgbClr val="455F51"/>
                </a:solidFill>
                <a:effectLst/>
                <a:latin typeface="+mn-lt"/>
                <a:ea typeface="+mn-ea"/>
                <a:cs typeface="+mn-cs"/>
              </a:rPr>
              <a:t>Social factors </a:t>
            </a:r>
            <a:r>
              <a:rPr lang="en-CA" sz="1200" u="none" kern="1200" dirty="0">
                <a:solidFill>
                  <a:srgbClr val="455F51"/>
                </a:solidFill>
                <a:effectLst/>
                <a:latin typeface="+mn-lt"/>
                <a:ea typeface="+mn-ea"/>
                <a:cs typeface="+mn-cs"/>
              </a:rPr>
              <a:t>are variables which arises from culture, environment, community, family, organisation, society, government, the state, the media, technology, religion, ideology, discourse, language, communication, and which influence the individual to think and act in a certain way.</a:t>
            </a:r>
          </a:p>
          <a:p>
            <a:r>
              <a:rPr lang="en-CA" sz="1200" u="none" kern="1200" dirty="0">
                <a:solidFill>
                  <a:srgbClr val="455F51"/>
                </a:solidFill>
                <a:effectLst/>
                <a:latin typeface="+mn-lt"/>
                <a:ea typeface="+mn-ea"/>
                <a:cs typeface="+mn-cs"/>
              </a:rPr>
              <a:t> </a:t>
            </a:r>
          </a:p>
          <a:p>
            <a:r>
              <a:rPr lang="en-CA" sz="1200" b="1" u="none" kern="1200" dirty="0">
                <a:solidFill>
                  <a:srgbClr val="455F51"/>
                </a:solidFill>
                <a:effectLst/>
                <a:latin typeface="+mn-lt"/>
                <a:ea typeface="+mn-ea"/>
                <a:cs typeface="+mn-cs"/>
              </a:rPr>
              <a:t>Economic factors </a:t>
            </a:r>
            <a:r>
              <a:rPr lang="en-CA" sz="1200" u="none" kern="1200" dirty="0">
                <a:solidFill>
                  <a:srgbClr val="455F51"/>
                </a:solidFill>
                <a:effectLst/>
                <a:latin typeface="+mn-lt"/>
                <a:ea typeface="+mn-ea"/>
                <a:cs typeface="+mn-cs"/>
              </a:rPr>
              <a:t>may include costs such as wages, interest rates, governmental activity, laws, policies, tax rates, and unemployment. All of these factors occur outside of the business or investment itself, but they heavily influence the value of the investment in the future.</a:t>
            </a:r>
          </a:p>
          <a:p>
            <a:r>
              <a:rPr lang="en-CA" sz="1200" u="none" kern="1200" dirty="0">
                <a:solidFill>
                  <a:srgbClr val="455F51"/>
                </a:solidFill>
                <a:effectLst/>
                <a:latin typeface="+mn-lt"/>
                <a:ea typeface="+mn-ea"/>
                <a:cs typeface="+mn-cs"/>
              </a:rPr>
              <a:t> </a:t>
            </a:r>
          </a:p>
          <a:p>
            <a:r>
              <a:rPr lang="en-CA" sz="1200" b="1" u="none" kern="1200" dirty="0">
                <a:solidFill>
                  <a:srgbClr val="455F51"/>
                </a:solidFill>
                <a:effectLst/>
                <a:latin typeface="+mn-lt"/>
                <a:ea typeface="+mn-ea"/>
                <a:cs typeface="+mn-cs"/>
              </a:rPr>
              <a:t>Environmental factors </a:t>
            </a:r>
            <a:r>
              <a:rPr lang="en-CA" sz="1200" b="0" u="none" kern="1200" dirty="0">
                <a:solidFill>
                  <a:srgbClr val="455F51"/>
                </a:solidFill>
                <a:effectLst/>
                <a:latin typeface="+mn-lt"/>
                <a:ea typeface="+mn-ea"/>
                <a:cs typeface="+mn-cs"/>
              </a:rPr>
              <a:t>are </a:t>
            </a:r>
            <a:r>
              <a:rPr lang="en-CA" sz="1200" u="none" kern="1200" dirty="0">
                <a:solidFill>
                  <a:srgbClr val="455F51"/>
                </a:solidFill>
                <a:effectLst/>
                <a:latin typeface="+mn-lt"/>
                <a:ea typeface="+mn-ea"/>
                <a:cs typeface="+mn-cs"/>
              </a:rPr>
              <a:t>any factors, </a:t>
            </a:r>
            <a:r>
              <a:rPr lang="en-CA" sz="1200" u="none" strike="noStrike" kern="1200" dirty="0">
                <a:solidFill>
                  <a:srgbClr val="455F51"/>
                </a:solidFill>
                <a:effectLst/>
                <a:latin typeface="+mn-lt"/>
                <a:ea typeface="+mn-ea"/>
                <a:cs typeface="+mn-cs"/>
              </a:rPr>
              <a:t>abiotic</a:t>
            </a:r>
            <a:r>
              <a:rPr lang="en-CA" sz="1200" u="none" kern="1200" dirty="0">
                <a:solidFill>
                  <a:srgbClr val="455F51"/>
                </a:solidFill>
                <a:effectLst/>
                <a:latin typeface="+mn-lt"/>
                <a:ea typeface="+mn-ea"/>
                <a:cs typeface="+mn-cs"/>
              </a:rPr>
              <a:t> or biotic, that influence l</a:t>
            </a:r>
            <a:r>
              <a:rPr lang="en-CA" sz="1200" u="none" strike="noStrike" kern="1200" dirty="0">
                <a:solidFill>
                  <a:srgbClr val="455F51"/>
                </a:solidFill>
                <a:effectLst/>
                <a:latin typeface="+mn-lt"/>
                <a:ea typeface="+mn-ea"/>
                <a:cs typeface="+mn-cs"/>
              </a:rPr>
              <a:t>iving organisms</a:t>
            </a:r>
            <a:r>
              <a:rPr lang="en-CA" sz="1200" u="none" kern="1200" dirty="0">
                <a:solidFill>
                  <a:srgbClr val="455F51"/>
                </a:solidFill>
                <a:effectLst/>
                <a:latin typeface="+mn-lt"/>
                <a:ea typeface="+mn-ea"/>
                <a:cs typeface="+mn-cs"/>
              </a:rPr>
              <a:t>. Abiotic factors include ambient </a:t>
            </a:r>
            <a:r>
              <a:rPr lang="en-CA" sz="1200" u="none" strike="noStrike" kern="1200" dirty="0">
                <a:solidFill>
                  <a:srgbClr val="455F51"/>
                </a:solidFill>
                <a:effectLst/>
                <a:latin typeface="+mn-lt"/>
                <a:ea typeface="+mn-ea"/>
                <a:cs typeface="+mn-cs"/>
              </a:rPr>
              <a:t>temperature</a:t>
            </a:r>
            <a:r>
              <a:rPr lang="en-CA" sz="1200" u="none" kern="1200" dirty="0">
                <a:solidFill>
                  <a:srgbClr val="455F51"/>
                </a:solidFill>
                <a:effectLst/>
                <a:latin typeface="+mn-lt"/>
                <a:ea typeface="+mn-ea"/>
                <a:cs typeface="+mn-cs"/>
              </a:rPr>
              <a:t>, amount of </a:t>
            </a:r>
            <a:r>
              <a:rPr lang="en-CA" sz="1200" u="none" strike="noStrike" kern="1200" dirty="0">
                <a:solidFill>
                  <a:srgbClr val="455F51"/>
                </a:solidFill>
                <a:effectLst/>
                <a:latin typeface="+mn-lt"/>
                <a:ea typeface="+mn-ea"/>
                <a:cs typeface="+mn-cs"/>
              </a:rPr>
              <a:t>sunlight</a:t>
            </a:r>
            <a:r>
              <a:rPr lang="en-CA" sz="1200" u="none" kern="1200" dirty="0">
                <a:solidFill>
                  <a:srgbClr val="455F51"/>
                </a:solidFill>
                <a:effectLst/>
                <a:latin typeface="+mn-lt"/>
                <a:ea typeface="+mn-ea"/>
                <a:cs typeface="+mn-cs"/>
              </a:rPr>
              <a:t>, and </a:t>
            </a:r>
            <a:r>
              <a:rPr lang="en-CA" sz="1200" u="none" strike="noStrike" kern="1200" dirty="0">
                <a:solidFill>
                  <a:srgbClr val="455F51"/>
                </a:solidFill>
                <a:effectLst/>
                <a:latin typeface="+mn-lt"/>
                <a:ea typeface="+mn-ea"/>
                <a:cs typeface="+mn-cs"/>
              </a:rPr>
              <a:t>pH</a:t>
            </a:r>
            <a:r>
              <a:rPr lang="en-CA" sz="1200" u="none" kern="1200" dirty="0">
                <a:solidFill>
                  <a:srgbClr val="455F51"/>
                </a:solidFill>
                <a:effectLst/>
                <a:latin typeface="+mn-lt"/>
                <a:ea typeface="+mn-ea"/>
                <a:cs typeface="+mn-cs"/>
              </a:rPr>
              <a:t> of the water soil in which an organism lives. Biotic factors would include the availability of food organisms and the presence of </a:t>
            </a:r>
            <a:r>
              <a:rPr lang="en-CA" sz="1200" u="none" strike="noStrike" kern="1200" dirty="0">
                <a:solidFill>
                  <a:srgbClr val="455F51"/>
                </a:solidFill>
                <a:effectLst/>
                <a:latin typeface="+mn-lt"/>
                <a:ea typeface="+mn-ea"/>
                <a:cs typeface="+mn-cs"/>
              </a:rPr>
              <a:t>conspecifics</a:t>
            </a:r>
            <a:r>
              <a:rPr lang="en-CA" sz="1200" u="none" kern="1200" dirty="0">
                <a:solidFill>
                  <a:srgbClr val="455F51"/>
                </a:solidFill>
                <a:effectLst/>
                <a:latin typeface="+mn-lt"/>
                <a:ea typeface="+mn-ea"/>
                <a:cs typeface="+mn-cs"/>
              </a:rPr>
              <a:t>, competitors</a:t>
            </a:r>
            <a:r>
              <a:rPr lang="en-CA" sz="1200" u="none" strike="noStrike" kern="1200" dirty="0">
                <a:solidFill>
                  <a:srgbClr val="455F51"/>
                </a:solidFill>
                <a:effectLst/>
                <a:latin typeface="+mn-lt"/>
                <a:ea typeface="+mn-ea"/>
                <a:cs typeface="+mn-cs"/>
              </a:rPr>
              <a:t>,</a:t>
            </a:r>
            <a:r>
              <a:rPr lang="en-CA" sz="1200" u="none" kern="1200" dirty="0">
                <a:solidFill>
                  <a:srgbClr val="455F51"/>
                </a:solidFill>
                <a:effectLst/>
                <a:latin typeface="+mn-lt"/>
                <a:ea typeface="+mn-ea"/>
                <a:cs typeface="+mn-cs"/>
              </a:rPr>
              <a:t> </a:t>
            </a:r>
            <a:r>
              <a:rPr lang="en-CA" sz="1200" u="none" strike="noStrike" kern="1200" dirty="0">
                <a:solidFill>
                  <a:srgbClr val="455F51"/>
                </a:solidFill>
                <a:effectLst/>
                <a:latin typeface="+mn-lt"/>
                <a:ea typeface="+mn-ea"/>
                <a:cs typeface="+mn-cs"/>
              </a:rPr>
              <a:t>predators</a:t>
            </a:r>
            <a:r>
              <a:rPr lang="en-CA" sz="1200" u="none" kern="1200" dirty="0">
                <a:solidFill>
                  <a:srgbClr val="455F51"/>
                </a:solidFill>
                <a:effectLst/>
                <a:latin typeface="+mn-lt"/>
                <a:ea typeface="+mn-ea"/>
                <a:cs typeface="+mn-cs"/>
              </a:rPr>
              <a:t>, and </a:t>
            </a:r>
            <a:r>
              <a:rPr lang="en-CA" sz="1200" u="none" strike="noStrike" kern="1200" dirty="0">
                <a:solidFill>
                  <a:srgbClr val="455F51"/>
                </a:solidFill>
                <a:effectLst/>
                <a:latin typeface="+mn-lt"/>
                <a:ea typeface="+mn-ea"/>
                <a:cs typeface="+mn-cs"/>
              </a:rPr>
              <a:t>parasites</a:t>
            </a:r>
            <a:r>
              <a:rPr lang="en-CA" sz="1200" u="none" kern="1200" dirty="0">
                <a:solidFill>
                  <a:srgbClr val="455F51"/>
                </a:solidFill>
                <a:effectLst/>
                <a:latin typeface="+mn-lt"/>
                <a:ea typeface="+mn-ea"/>
                <a:cs typeface="+mn-cs"/>
              </a:rPr>
              <a:t>.</a:t>
            </a:r>
          </a:p>
          <a:p>
            <a:endParaRPr lang="en-CA" dirty="0"/>
          </a:p>
          <a:p>
            <a:r>
              <a:rPr lang="en-CA" dirty="0"/>
              <a:t>Images: </a:t>
            </a:r>
            <a:br>
              <a:rPr lang="en-CA" dirty="0"/>
            </a:br>
            <a:r>
              <a:rPr lang="en-CA" dirty="0"/>
              <a:t>1. Children birdwatching</a:t>
            </a:r>
            <a:endParaRPr lang="en-CA" baseline="0" dirty="0"/>
          </a:p>
          <a:p>
            <a:r>
              <a:rPr lang="en-CA" baseline="0" dirty="0"/>
              <a:t>2. Canada Geese in an agricultural field</a:t>
            </a:r>
          </a:p>
          <a:p>
            <a:r>
              <a:rPr lang="en-CA" baseline="0" dirty="0"/>
              <a:t>3. Algal bloom on Lake Winnipeg due to eutrophication</a:t>
            </a:r>
          </a:p>
          <a:p>
            <a:endParaRPr lang="en-CA" baseline="0" dirty="0"/>
          </a:p>
        </p:txBody>
      </p:sp>
      <p:sp>
        <p:nvSpPr>
          <p:cNvPr id="4" name="Slide Number Placeholder 3"/>
          <p:cNvSpPr>
            <a:spLocks noGrp="1"/>
          </p:cNvSpPr>
          <p:nvPr>
            <p:ph type="sldNum" sz="quarter" idx="10"/>
          </p:nvPr>
        </p:nvSpPr>
        <p:spPr/>
        <p:txBody>
          <a:bodyPr/>
          <a:lstStyle/>
          <a:p>
            <a:fld id="{EF7B84BF-4991-4DD1-85D4-E8A8B5C9AE35}" type="slidenum">
              <a:rPr lang="en-CA" smtClean="0"/>
              <a:t>6</a:t>
            </a:fld>
            <a:endParaRPr lang="en-CA"/>
          </a:p>
        </p:txBody>
      </p:sp>
    </p:spTree>
    <p:extLst>
      <p:ext uri="{BB962C8B-B14F-4D97-AF65-F5344CB8AC3E}">
        <p14:creationId xmlns:p14="http://schemas.microsoft.com/office/powerpoint/2010/main" val="189403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Individually or in groups, students will be researching and presenting an issue affecting a local wetland ecosystem. The issue can be as small as microplastics, or as large as wetland restoration. Students will need to answer these three questions, with the proposal stemming from the possible solutions that they come up with.</a:t>
            </a:r>
            <a:endParaRPr lang="en-CA" baseline="0" dirty="0"/>
          </a:p>
        </p:txBody>
      </p:sp>
      <p:sp>
        <p:nvSpPr>
          <p:cNvPr id="4" name="Slide Number Placeholder 3"/>
          <p:cNvSpPr>
            <a:spLocks noGrp="1"/>
          </p:cNvSpPr>
          <p:nvPr>
            <p:ph type="sldNum" sz="quarter" idx="10"/>
          </p:nvPr>
        </p:nvSpPr>
        <p:spPr/>
        <p:txBody>
          <a:bodyPr/>
          <a:lstStyle/>
          <a:p>
            <a:fld id="{EF7B84BF-4991-4DD1-85D4-E8A8B5C9AE35}" type="slidenum">
              <a:rPr lang="en-CA" smtClean="0"/>
              <a:t>7</a:t>
            </a:fld>
            <a:endParaRPr lang="en-CA"/>
          </a:p>
        </p:txBody>
      </p:sp>
    </p:spTree>
    <p:extLst>
      <p:ext uri="{BB962C8B-B14F-4D97-AF65-F5344CB8AC3E}">
        <p14:creationId xmlns:p14="http://schemas.microsoft.com/office/powerpoint/2010/main" val="415858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8</a:t>
            </a:fld>
            <a:endParaRPr lang="en-CA"/>
          </a:p>
        </p:txBody>
      </p:sp>
    </p:spTree>
    <p:extLst>
      <p:ext uri="{BB962C8B-B14F-4D97-AF65-F5344CB8AC3E}">
        <p14:creationId xmlns:p14="http://schemas.microsoft.com/office/powerpoint/2010/main" val="3915231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A069CB8-F204-4D06-B913-C5A26A89888A}" type="datetimeFigureOut">
              <a:rPr lang="en-US" dirty="0"/>
              <a:t>4/15/2020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B6E300-0A13-4A81-945A-7333C271A069}" type="datetimeFigureOut">
              <a:rPr lang="en-US" dirty="0"/>
              <a:t>4/15/2020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671962-1EA4-46E7-BCB0-F36CE46D1A59}" type="datetimeFigureOut">
              <a:rPr lang="en-US" dirty="0"/>
              <a:t>4/15/2020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0BB376-B19C-488D-ABEB-03C7E6E9E3E0}" type="datetimeFigureOut">
              <a:rPr lang="en-US" dirty="0"/>
              <a:t>4/15/2020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6F077B-A50F-4D64-8574-E2D6A98A5553}" type="datetimeFigureOut">
              <a:rPr lang="en-US" dirty="0"/>
              <a:t>4/15/2020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D9E2A62-1983-43A1-A163-D8AA46534C80}" type="datetimeFigureOut">
              <a:rPr lang="en-US" dirty="0"/>
              <a:t>4/15/2020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98F3E3B-34E3-4345-B2A1-994B83598A9C}" type="datetimeFigureOut">
              <a:rPr lang="en-US" dirty="0"/>
              <a:t>4/15/2020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D816C96-82A1-4D77-8ADA-627AC6FE3D65}" type="datetimeFigureOut">
              <a:rPr lang="en-US" dirty="0"/>
              <a:t>4/15/2020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102C1E-28F2-47E9-802D-339E64E2F920}" type="datetimeFigureOut">
              <a:rPr lang="en-US" dirty="0"/>
              <a:t>4/15/2020</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4271A48-F18A-45B3-BC05-1E27DA3F88AF}" type="datetimeFigureOut">
              <a:rPr lang="en-US" dirty="0"/>
              <a:t>4/15/2020</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5B747F8-9654-4282-85D2-65F41AAE7A75}" type="datetimeFigureOut">
              <a:rPr lang="en-US" dirty="0"/>
              <a:t>4/15/2020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C5B261-8843-42D1-AAFC-05E20E2D9B97}" type="datetimeFigureOut">
              <a:rPr lang="en-US" dirty="0"/>
              <a:t>4/15/2020</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2891" y="2074343"/>
            <a:ext cx="10332720" cy="2240453"/>
          </a:xfrm>
        </p:spPr>
        <p:txBody>
          <a:bodyPr>
            <a:normAutofit/>
          </a:bodyPr>
          <a:lstStyle/>
          <a:p>
            <a:pPr algn="ctr"/>
            <a:r>
              <a:rPr lang="en-CA" b="1" dirty="0">
                <a:solidFill>
                  <a:srgbClr val="1B5337"/>
                </a:solidFill>
                <a:latin typeface="Aleo" panose="020F0502020204030203"/>
              </a:rPr>
              <a:t>Ecosystem Protection proposal</a:t>
            </a:r>
            <a:endParaRPr lang="en-CA" dirty="0">
              <a:solidFill>
                <a:srgbClr val="1B5337"/>
              </a:solidFill>
              <a:latin typeface="Aleo" panose="020F0502020204030203"/>
            </a:endParaRPr>
          </a:p>
        </p:txBody>
      </p:sp>
      <p:sp>
        <p:nvSpPr>
          <p:cNvPr id="3" name="Subtitle 2"/>
          <p:cNvSpPr>
            <a:spLocks noGrp="1"/>
          </p:cNvSpPr>
          <p:nvPr>
            <p:ph type="subTitle" idx="1"/>
          </p:nvPr>
        </p:nvSpPr>
        <p:spPr>
          <a:xfrm>
            <a:off x="1237211" y="4940336"/>
            <a:ext cx="10058400" cy="1143000"/>
          </a:xfrm>
        </p:spPr>
        <p:txBody>
          <a:bodyPr/>
          <a:lstStyle/>
          <a:p>
            <a:pPr algn="ctr"/>
            <a:r>
              <a:rPr lang="en-CA" spc="300" dirty="0">
                <a:solidFill>
                  <a:schemeClr val="accent3">
                    <a:lumMod val="50000"/>
                  </a:schemeClr>
                </a:solidFill>
              </a:rPr>
              <a:t>Learning about human interventions</a:t>
            </a:r>
          </a:p>
        </p:txBody>
      </p:sp>
      <p:pic>
        <p:nvPicPr>
          <p:cNvPr id="9" name="Picture 8">
            <a:extLst>
              <a:ext uri="{FF2B5EF4-FFF2-40B4-BE49-F238E27FC236}">
                <a16:creationId xmlns:a16="http://schemas.microsoft.com/office/drawing/2014/main" id="{F8A42E6A-D02A-4FEE-8B67-90B8EA1241D9}"/>
              </a:ext>
            </a:extLst>
          </p:cNvPr>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519957" y="668740"/>
            <a:ext cx="1152086" cy="1181278"/>
          </a:xfrm>
          <a:prstGeom prst="rect">
            <a:avLst/>
          </a:prstGeom>
        </p:spPr>
      </p:pic>
    </p:spTree>
    <p:extLst>
      <p:ext uri="{BB962C8B-B14F-4D97-AF65-F5344CB8AC3E}">
        <p14:creationId xmlns:p14="http://schemas.microsoft.com/office/powerpoint/2010/main" val="3888587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87825" y="2726483"/>
            <a:ext cx="9954201" cy="1200329"/>
          </a:xfrm>
          <a:prstGeom prst="rect">
            <a:avLst/>
          </a:prstGeom>
          <a:noFill/>
        </p:spPr>
        <p:txBody>
          <a:bodyPr wrap="square" rtlCol="0">
            <a:spAutoFit/>
          </a:bodyPr>
          <a:lstStyle/>
          <a:p>
            <a:r>
              <a:rPr lang="en-CA" sz="2400" dirty="0">
                <a:solidFill>
                  <a:schemeClr val="accent3">
                    <a:lumMod val="50000"/>
                  </a:schemeClr>
                </a:solidFill>
              </a:rPr>
              <a:t>A</a:t>
            </a:r>
            <a:r>
              <a:rPr lang="en-CA" sz="2400" b="1" dirty="0">
                <a:solidFill>
                  <a:schemeClr val="accent3">
                    <a:lumMod val="50000"/>
                  </a:schemeClr>
                </a:solidFill>
              </a:rPr>
              <a:t> wetland </a:t>
            </a:r>
            <a:r>
              <a:rPr lang="en-CA" sz="2400" dirty="0">
                <a:solidFill>
                  <a:schemeClr val="accent3">
                    <a:lumMod val="50000"/>
                  </a:schemeClr>
                </a:solidFill>
              </a:rPr>
              <a:t>is</a:t>
            </a:r>
            <a:r>
              <a:rPr lang="en-CA" sz="2400" b="1" dirty="0">
                <a:solidFill>
                  <a:schemeClr val="accent3">
                    <a:lumMod val="50000"/>
                  </a:schemeClr>
                </a:solidFill>
              </a:rPr>
              <a:t> </a:t>
            </a:r>
            <a:r>
              <a:rPr lang="en-CA" sz="2400" dirty="0">
                <a:solidFill>
                  <a:schemeClr val="accent3">
                    <a:lumMod val="50000"/>
                  </a:schemeClr>
                </a:solidFill>
              </a:rPr>
              <a:t>an area of land that is permanently or periodically saturated with water. The water can only be 2 metres or less in depth, due to the water-loving plants that grow in and around the water. </a:t>
            </a:r>
          </a:p>
        </p:txBody>
      </p:sp>
      <p:sp>
        <p:nvSpPr>
          <p:cNvPr id="7" name="TextBox 6"/>
          <p:cNvSpPr txBox="1"/>
          <p:nvPr/>
        </p:nvSpPr>
        <p:spPr>
          <a:xfrm>
            <a:off x="1097280" y="3947596"/>
            <a:ext cx="3306724" cy="523220"/>
          </a:xfrm>
          <a:prstGeom prst="rect">
            <a:avLst/>
          </a:prstGeom>
          <a:noFill/>
        </p:spPr>
        <p:txBody>
          <a:bodyPr wrap="square" rtlCol="0">
            <a:spAutoFit/>
          </a:bodyPr>
          <a:lstStyle/>
          <a:p>
            <a:r>
              <a:rPr lang="en-CA" sz="2800" b="1" dirty="0">
                <a:solidFill>
                  <a:schemeClr val="tx1">
                    <a:lumMod val="75000"/>
                    <a:lumOff val="25000"/>
                  </a:schemeClr>
                </a:solidFill>
              </a:rPr>
              <a:t>Types of Wetlands:</a:t>
            </a:r>
          </a:p>
        </p:txBody>
      </p:sp>
      <p:grpSp>
        <p:nvGrpSpPr>
          <p:cNvPr id="8" name="Group 7"/>
          <p:cNvGrpSpPr/>
          <p:nvPr/>
        </p:nvGrpSpPr>
        <p:grpSpPr>
          <a:xfrm>
            <a:off x="5385382" y="4470816"/>
            <a:ext cx="1303989" cy="1621217"/>
            <a:chOff x="5549871" y="4475004"/>
            <a:chExt cx="1303989" cy="1621217"/>
          </a:xfrm>
        </p:grpSpPr>
        <p:sp>
          <p:nvSpPr>
            <p:cNvPr id="9" name="Rectangle 8"/>
            <p:cNvSpPr/>
            <p:nvPr/>
          </p:nvSpPr>
          <p:spPr>
            <a:xfrm>
              <a:off x="5776823" y="5726889"/>
              <a:ext cx="885371" cy="369332"/>
            </a:xfrm>
            <a:prstGeom prst="rect">
              <a:avLst/>
            </a:prstGeom>
          </p:spPr>
          <p:txBody>
            <a:bodyPr wrap="none">
              <a:spAutoFit/>
            </a:bodyPr>
            <a:lstStyle/>
            <a:p>
              <a:r>
                <a:rPr lang="en-CA" b="1" dirty="0">
                  <a:solidFill>
                    <a:schemeClr val="tx1">
                      <a:lumMod val="75000"/>
                      <a:lumOff val="25000"/>
                    </a:schemeClr>
                  </a:solidFill>
                </a:rPr>
                <a:t>Swamp</a:t>
              </a:r>
            </a:p>
          </p:txBody>
        </p:sp>
        <p:sp>
          <p:nvSpPr>
            <p:cNvPr id="10" name="Oval 9"/>
            <p:cNvSpPr/>
            <p:nvPr/>
          </p:nvSpPr>
          <p:spPr>
            <a:xfrm>
              <a:off x="5549871" y="4475004"/>
              <a:ext cx="1303989" cy="125188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1" name="Group 10"/>
          <p:cNvGrpSpPr/>
          <p:nvPr/>
        </p:nvGrpSpPr>
        <p:grpSpPr>
          <a:xfrm>
            <a:off x="7335400" y="4466774"/>
            <a:ext cx="1303989" cy="1621217"/>
            <a:chOff x="7568318" y="4483377"/>
            <a:chExt cx="1303989" cy="1621217"/>
          </a:xfrm>
        </p:grpSpPr>
        <p:sp>
          <p:nvSpPr>
            <p:cNvPr id="12" name="Rectangle 11"/>
            <p:cNvSpPr/>
            <p:nvPr/>
          </p:nvSpPr>
          <p:spPr>
            <a:xfrm>
              <a:off x="7888987" y="5735262"/>
              <a:ext cx="662650" cy="369332"/>
            </a:xfrm>
            <a:prstGeom prst="rect">
              <a:avLst/>
            </a:prstGeom>
          </p:spPr>
          <p:txBody>
            <a:bodyPr wrap="square">
              <a:spAutoFit/>
            </a:bodyPr>
            <a:lstStyle/>
            <a:p>
              <a:pPr algn="ctr"/>
              <a:r>
                <a:rPr lang="en-CA" b="1" dirty="0">
                  <a:solidFill>
                    <a:schemeClr val="tx1">
                      <a:lumMod val="75000"/>
                      <a:lumOff val="25000"/>
                    </a:schemeClr>
                  </a:solidFill>
                </a:rPr>
                <a:t>Bog</a:t>
              </a:r>
            </a:p>
          </p:txBody>
        </p:sp>
        <p:sp>
          <p:nvSpPr>
            <p:cNvPr id="13" name="Oval 12"/>
            <p:cNvSpPr/>
            <p:nvPr/>
          </p:nvSpPr>
          <p:spPr>
            <a:xfrm>
              <a:off x="7568318" y="4483377"/>
              <a:ext cx="1303989" cy="125188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4" name="Group 13"/>
          <p:cNvGrpSpPr/>
          <p:nvPr/>
        </p:nvGrpSpPr>
        <p:grpSpPr>
          <a:xfrm>
            <a:off x="3447668" y="4507457"/>
            <a:ext cx="1303989" cy="1629591"/>
            <a:chOff x="3531424" y="4475003"/>
            <a:chExt cx="1303989" cy="1629591"/>
          </a:xfrm>
        </p:grpSpPr>
        <p:sp>
          <p:nvSpPr>
            <p:cNvPr id="15" name="Rectangle 14"/>
            <p:cNvSpPr/>
            <p:nvPr/>
          </p:nvSpPr>
          <p:spPr>
            <a:xfrm>
              <a:off x="3946270" y="5735262"/>
              <a:ext cx="613687" cy="369332"/>
            </a:xfrm>
            <a:prstGeom prst="rect">
              <a:avLst/>
            </a:prstGeom>
          </p:spPr>
          <p:txBody>
            <a:bodyPr wrap="square">
              <a:spAutoFit/>
            </a:bodyPr>
            <a:lstStyle/>
            <a:p>
              <a:r>
                <a:rPr lang="en-CA" b="1" dirty="0">
                  <a:solidFill>
                    <a:schemeClr val="tx1">
                      <a:lumMod val="75000"/>
                      <a:lumOff val="25000"/>
                    </a:schemeClr>
                  </a:solidFill>
                </a:rPr>
                <a:t>Fen</a:t>
              </a:r>
            </a:p>
          </p:txBody>
        </p:sp>
        <p:sp>
          <p:nvSpPr>
            <p:cNvPr id="16" name="Oval 15"/>
            <p:cNvSpPr/>
            <p:nvPr/>
          </p:nvSpPr>
          <p:spPr>
            <a:xfrm>
              <a:off x="3531424" y="4475003"/>
              <a:ext cx="1303989" cy="125188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7" name="Group 16"/>
          <p:cNvGrpSpPr/>
          <p:nvPr/>
        </p:nvGrpSpPr>
        <p:grpSpPr>
          <a:xfrm>
            <a:off x="1251608" y="4537917"/>
            <a:ext cx="1969108" cy="1621217"/>
            <a:chOff x="1259928" y="4475003"/>
            <a:chExt cx="1969108" cy="1621217"/>
          </a:xfrm>
        </p:grpSpPr>
        <p:sp>
          <p:nvSpPr>
            <p:cNvPr id="18" name="TextBox 17"/>
            <p:cNvSpPr txBox="1"/>
            <p:nvPr/>
          </p:nvSpPr>
          <p:spPr>
            <a:xfrm>
              <a:off x="1259928" y="5726888"/>
              <a:ext cx="1969108" cy="369332"/>
            </a:xfrm>
            <a:prstGeom prst="rect">
              <a:avLst/>
            </a:prstGeom>
            <a:noFill/>
          </p:spPr>
          <p:txBody>
            <a:bodyPr wrap="square" rtlCol="0">
              <a:spAutoFit/>
            </a:bodyPr>
            <a:lstStyle/>
            <a:p>
              <a:r>
                <a:rPr lang="en-CA" b="1" dirty="0">
                  <a:solidFill>
                    <a:schemeClr val="tx1">
                      <a:lumMod val="75000"/>
                      <a:lumOff val="25000"/>
                    </a:schemeClr>
                  </a:solidFill>
                </a:rPr>
                <a:t>Freshwater Marsh</a:t>
              </a:r>
            </a:p>
          </p:txBody>
        </p:sp>
        <p:sp>
          <p:nvSpPr>
            <p:cNvPr id="19" name="Oval 18"/>
            <p:cNvSpPr/>
            <p:nvPr/>
          </p:nvSpPr>
          <p:spPr>
            <a:xfrm>
              <a:off x="1512977" y="4475003"/>
              <a:ext cx="1303989" cy="125188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 name="Group 1"/>
          <p:cNvGrpSpPr/>
          <p:nvPr/>
        </p:nvGrpSpPr>
        <p:grpSpPr>
          <a:xfrm>
            <a:off x="8960058" y="4464514"/>
            <a:ext cx="2149050" cy="1623477"/>
            <a:chOff x="8960058" y="4464514"/>
            <a:chExt cx="2149050" cy="1623477"/>
          </a:xfrm>
        </p:grpSpPr>
        <p:sp>
          <p:nvSpPr>
            <p:cNvPr id="21" name="Rectangle 20"/>
            <p:cNvSpPr/>
            <p:nvPr/>
          </p:nvSpPr>
          <p:spPr>
            <a:xfrm>
              <a:off x="8960058" y="5718659"/>
              <a:ext cx="2149050" cy="369332"/>
            </a:xfrm>
            <a:prstGeom prst="rect">
              <a:avLst/>
            </a:prstGeom>
            <a:noFill/>
          </p:spPr>
          <p:txBody>
            <a:bodyPr wrap="none">
              <a:spAutoFit/>
            </a:bodyPr>
            <a:lstStyle/>
            <a:p>
              <a:r>
                <a:rPr lang="en-CA" b="1" dirty="0">
                  <a:solidFill>
                    <a:schemeClr val="tx1">
                      <a:lumMod val="75000"/>
                      <a:lumOff val="25000"/>
                    </a:schemeClr>
                  </a:solidFill>
                </a:rPr>
                <a:t>Shallow Open Water</a:t>
              </a:r>
              <a:endParaRPr lang="en-CA" dirty="0">
                <a:solidFill>
                  <a:schemeClr val="tx1">
                    <a:lumMod val="75000"/>
                    <a:lumOff val="25000"/>
                  </a:schemeClr>
                </a:solidFill>
              </a:endParaRPr>
            </a:p>
          </p:txBody>
        </p:sp>
        <p:sp>
          <p:nvSpPr>
            <p:cNvPr id="22" name="Oval 21"/>
            <p:cNvSpPr/>
            <p:nvPr/>
          </p:nvSpPr>
          <p:spPr>
            <a:xfrm>
              <a:off x="9244166" y="4464514"/>
              <a:ext cx="1303989" cy="125188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3" name="Rectangle 22"/>
          <p:cNvSpPr/>
          <p:nvPr/>
        </p:nvSpPr>
        <p:spPr>
          <a:xfrm>
            <a:off x="1387824" y="1863698"/>
            <a:ext cx="9954201" cy="830997"/>
          </a:xfrm>
          <a:prstGeom prst="rect">
            <a:avLst/>
          </a:prstGeom>
        </p:spPr>
        <p:txBody>
          <a:bodyPr wrap="square">
            <a:spAutoFit/>
          </a:bodyPr>
          <a:lstStyle/>
          <a:p>
            <a:r>
              <a:rPr lang="en-CA" sz="2400" dirty="0">
                <a:solidFill>
                  <a:schemeClr val="accent3">
                    <a:lumMod val="50000"/>
                  </a:schemeClr>
                </a:solidFill>
              </a:rPr>
              <a:t>Wetlands are ecosystems that have specific biotic and abiotic characteristics that make it distinct from other ecosystems. </a:t>
            </a:r>
          </a:p>
        </p:txBody>
      </p:sp>
      <p:sp>
        <p:nvSpPr>
          <p:cNvPr id="24" name="Title 3"/>
          <p:cNvSpPr>
            <a:spLocks noGrp="1"/>
          </p:cNvSpPr>
          <p:nvPr>
            <p:ph type="title"/>
          </p:nvPr>
        </p:nvSpPr>
        <p:spPr>
          <a:xfrm>
            <a:off x="1097280" y="286603"/>
            <a:ext cx="10058400" cy="1450757"/>
          </a:xfrm>
        </p:spPr>
        <p:txBody>
          <a:bodyPr/>
          <a:lstStyle/>
          <a:p>
            <a:r>
              <a:rPr lang="en-CA" b="1" dirty="0">
                <a:latin typeface="Aleo" panose="020F0502020204030203" pitchFamily="34" charset="0"/>
              </a:rPr>
              <a:t>Wetland Ecosystems</a:t>
            </a:r>
          </a:p>
        </p:txBody>
      </p:sp>
      <p:sp>
        <p:nvSpPr>
          <p:cNvPr id="25" name="TextBox 24"/>
          <p:cNvSpPr txBox="1"/>
          <p:nvPr/>
        </p:nvSpPr>
        <p:spPr>
          <a:xfrm>
            <a:off x="69116" y="6138042"/>
            <a:ext cx="3378552" cy="184666"/>
          </a:xfrm>
          <a:prstGeom prst="rect">
            <a:avLst/>
          </a:prstGeom>
          <a:noFill/>
        </p:spPr>
        <p:txBody>
          <a:bodyPr wrap="square" rtlCol="0">
            <a:spAutoFit/>
          </a:bodyPr>
          <a:lstStyle/>
          <a:p>
            <a:r>
              <a:rPr lang="en-CA" sz="600" i="1" dirty="0">
                <a:solidFill>
                  <a:schemeClr val="tx1">
                    <a:lumMod val="50000"/>
                    <a:lumOff val="50000"/>
                  </a:schemeClr>
                </a:solidFill>
              </a:rPr>
              <a:t>Shallow water image from geograph.org.uk. All other images from Ducks Unlimited Canada.</a:t>
            </a:r>
          </a:p>
        </p:txBody>
      </p:sp>
    </p:spTree>
    <p:extLst>
      <p:ext uri="{BB962C8B-B14F-4D97-AF65-F5344CB8AC3E}">
        <p14:creationId xmlns:p14="http://schemas.microsoft.com/office/powerpoint/2010/main" val="362260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is an Intervention?</a:t>
            </a:r>
          </a:p>
        </p:txBody>
      </p:sp>
      <p:sp>
        <p:nvSpPr>
          <p:cNvPr id="48" name="TextBox 47"/>
          <p:cNvSpPr txBox="1"/>
          <p:nvPr/>
        </p:nvSpPr>
        <p:spPr>
          <a:xfrm>
            <a:off x="1097280" y="3084846"/>
            <a:ext cx="10189845" cy="1200329"/>
          </a:xfrm>
          <a:prstGeom prst="rect">
            <a:avLst/>
          </a:prstGeom>
          <a:noFill/>
        </p:spPr>
        <p:txBody>
          <a:bodyPr wrap="square" rtlCol="0">
            <a:spAutoFit/>
          </a:bodyPr>
          <a:lstStyle/>
          <a:p>
            <a:r>
              <a:rPr lang="en-US" sz="2400" b="1" dirty="0">
                <a:solidFill>
                  <a:srgbClr val="455F51"/>
                </a:solidFill>
              </a:rPr>
              <a:t>Sustainable development</a:t>
            </a:r>
            <a:r>
              <a:rPr lang="en-US" sz="2400" dirty="0">
                <a:solidFill>
                  <a:srgbClr val="455F51"/>
                </a:solidFill>
              </a:rPr>
              <a:t> is an approach to daily decisions that integrates probable consequences to the environment, the economy, and human health and well-being. </a:t>
            </a:r>
            <a:endParaRPr lang="en-CA" sz="2400" dirty="0">
              <a:solidFill>
                <a:srgbClr val="1B5337"/>
              </a:solidFill>
            </a:endParaRPr>
          </a:p>
        </p:txBody>
      </p:sp>
      <p:sp>
        <p:nvSpPr>
          <p:cNvPr id="69" name="TextBox 68"/>
          <p:cNvSpPr txBox="1"/>
          <p:nvPr/>
        </p:nvSpPr>
        <p:spPr>
          <a:xfrm>
            <a:off x="1097280" y="2150408"/>
            <a:ext cx="10356163" cy="830997"/>
          </a:xfrm>
          <a:prstGeom prst="rect">
            <a:avLst/>
          </a:prstGeom>
          <a:noFill/>
        </p:spPr>
        <p:txBody>
          <a:bodyPr wrap="square" rtlCol="0">
            <a:spAutoFit/>
          </a:bodyPr>
          <a:lstStyle/>
          <a:p>
            <a:r>
              <a:rPr lang="en-US" sz="2400" b="1" dirty="0">
                <a:solidFill>
                  <a:srgbClr val="1B5337"/>
                </a:solidFill>
              </a:rPr>
              <a:t>Human interventions</a:t>
            </a:r>
            <a:r>
              <a:rPr lang="en-US" sz="2400" dirty="0">
                <a:solidFill>
                  <a:srgbClr val="1B5337"/>
                </a:solidFill>
              </a:rPr>
              <a:t> are actions that can have positive and negative effects on an ecosystem.</a:t>
            </a:r>
          </a:p>
        </p:txBody>
      </p:sp>
      <p:grpSp>
        <p:nvGrpSpPr>
          <p:cNvPr id="8" name="Group 7">
            <a:extLst>
              <a:ext uri="{FF2B5EF4-FFF2-40B4-BE49-F238E27FC236}">
                <a16:creationId xmlns:a16="http://schemas.microsoft.com/office/drawing/2014/main" id="{7C4ECE59-6890-482D-AEA8-7FAA2B42E32F}"/>
              </a:ext>
            </a:extLst>
          </p:cNvPr>
          <p:cNvGrpSpPr/>
          <p:nvPr/>
        </p:nvGrpSpPr>
        <p:grpSpPr>
          <a:xfrm>
            <a:off x="3454814" y="4285175"/>
            <a:ext cx="5641093" cy="1908000"/>
            <a:chOff x="2306931" y="4388616"/>
            <a:chExt cx="5641093" cy="1908000"/>
          </a:xfrm>
        </p:grpSpPr>
        <p:pic>
          <p:nvPicPr>
            <p:cNvPr id="5" name="Picture 4">
              <a:extLst>
                <a:ext uri="{FF2B5EF4-FFF2-40B4-BE49-F238E27FC236}">
                  <a16:creationId xmlns:a16="http://schemas.microsoft.com/office/drawing/2014/main" id="{2A8D62A4-386F-410D-AFB9-19692FE8427B}"/>
                </a:ext>
              </a:extLst>
            </p:cNvPr>
            <p:cNvPicPr>
              <a:picLocks noChangeAspect="1"/>
            </p:cNvPicPr>
            <p:nvPr/>
          </p:nvPicPr>
          <p:blipFill>
            <a:blip r:embed="rId3"/>
            <a:stretch>
              <a:fillRect/>
            </a:stretch>
          </p:blipFill>
          <p:spPr>
            <a:xfrm>
              <a:off x="2306931" y="4388616"/>
              <a:ext cx="2872720" cy="1908000"/>
            </a:xfrm>
            <a:prstGeom prst="rect">
              <a:avLst/>
            </a:prstGeom>
            <a:ln>
              <a:solidFill>
                <a:schemeClr val="accent1"/>
              </a:solidFill>
            </a:ln>
          </p:spPr>
        </p:pic>
        <p:pic>
          <p:nvPicPr>
            <p:cNvPr id="7" name="Picture 6">
              <a:extLst>
                <a:ext uri="{FF2B5EF4-FFF2-40B4-BE49-F238E27FC236}">
                  <a16:creationId xmlns:a16="http://schemas.microsoft.com/office/drawing/2014/main" id="{513998D8-C8A3-410B-AE0F-4C8E090C5A03}"/>
                </a:ext>
              </a:extLst>
            </p:cNvPr>
            <p:cNvPicPr>
              <a:picLocks noChangeAspect="1"/>
            </p:cNvPicPr>
            <p:nvPr/>
          </p:nvPicPr>
          <p:blipFill>
            <a:blip r:embed="rId4"/>
            <a:stretch>
              <a:fillRect/>
            </a:stretch>
          </p:blipFill>
          <p:spPr>
            <a:xfrm>
              <a:off x="5192024" y="4388616"/>
              <a:ext cx="2756000" cy="1908000"/>
            </a:xfrm>
            <a:prstGeom prst="rect">
              <a:avLst/>
            </a:prstGeom>
            <a:ln>
              <a:solidFill>
                <a:schemeClr val="accent1"/>
              </a:solidFill>
            </a:ln>
          </p:spPr>
        </p:pic>
      </p:grpSp>
      <p:sp>
        <p:nvSpPr>
          <p:cNvPr id="22" name="TextBox 21">
            <a:extLst>
              <a:ext uri="{FF2B5EF4-FFF2-40B4-BE49-F238E27FC236}">
                <a16:creationId xmlns:a16="http://schemas.microsoft.com/office/drawing/2014/main" id="{4891CD0D-4EC7-4347-A7CA-4F5140A9297C}"/>
              </a:ext>
            </a:extLst>
          </p:cNvPr>
          <p:cNvSpPr txBox="1"/>
          <p:nvPr/>
        </p:nvSpPr>
        <p:spPr>
          <a:xfrm>
            <a:off x="69116" y="6178981"/>
            <a:ext cx="2995448" cy="184666"/>
          </a:xfrm>
          <a:prstGeom prst="rect">
            <a:avLst/>
          </a:prstGeom>
          <a:noFill/>
        </p:spPr>
        <p:txBody>
          <a:bodyPr wrap="square" rtlCol="0">
            <a:spAutoFit/>
          </a:bodyPr>
          <a:lstStyle/>
          <a:p>
            <a:r>
              <a:rPr lang="en-CA" sz="600" i="1" dirty="0">
                <a:solidFill>
                  <a:schemeClr val="tx1">
                    <a:lumMod val="50000"/>
                    <a:lumOff val="50000"/>
                  </a:schemeClr>
                </a:solidFill>
              </a:rPr>
              <a:t>All photos from Ducks Unlimited Canada.</a:t>
            </a:r>
          </a:p>
        </p:txBody>
      </p:sp>
    </p:spTree>
    <p:extLst>
      <p:ext uri="{BB962C8B-B14F-4D97-AF65-F5344CB8AC3E}">
        <p14:creationId xmlns:p14="http://schemas.microsoft.com/office/powerpoint/2010/main" val="377074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Positive Human Interventions</a:t>
            </a:r>
          </a:p>
        </p:txBody>
      </p:sp>
      <p:sp>
        <p:nvSpPr>
          <p:cNvPr id="5" name="TextBox 4"/>
          <p:cNvSpPr txBox="1"/>
          <p:nvPr/>
        </p:nvSpPr>
        <p:spPr>
          <a:xfrm>
            <a:off x="1196432" y="1997015"/>
            <a:ext cx="9540608" cy="461665"/>
          </a:xfrm>
          <a:prstGeom prst="rect">
            <a:avLst/>
          </a:prstGeom>
          <a:noFill/>
        </p:spPr>
        <p:txBody>
          <a:bodyPr wrap="square" rtlCol="0">
            <a:spAutoFit/>
          </a:bodyPr>
          <a:lstStyle/>
          <a:p>
            <a:r>
              <a:rPr lang="en-CA" sz="2400" dirty="0">
                <a:solidFill>
                  <a:schemeClr val="accent3">
                    <a:lumMod val="50000"/>
                  </a:schemeClr>
                </a:solidFill>
              </a:rPr>
              <a:t>Positive human interventions are designed to help an ecosystem.</a:t>
            </a:r>
          </a:p>
        </p:txBody>
      </p:sp>
      <p:sp>
        <p:nvSpPr>
          <p:cNvPr id="7" name="TextBox 6"/>
          <p:cNvSpPr txBox="1"/>
          <p:nvPr/>
        </p:nvSpPr>
        <p:spPr>
          <a:xfrm>
            <a:off x="1967340" y="2976193"/>
            <a:ext cx="887325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3">
                    <a:lumMod val="50000"/>
                  </a:schemeClr>
                </a:solidFill>
              </a:rPr>
              <a:t>Protecting habitats</a:t>
            </a:r>
            <a:endParaRPr lang="en-CA" sz="2400" dirty="0">
              <a:solidFill>
                <a:schemeClr val="accent3">
                  <a:lumMod val="50000"/>
                </a:schemeClr>
              </a:solidFill>
            </a:endParaRPr>
          </a:p>
        </p:txBody>
      </p:sp>
      <p:sp>
        <p:nvSpPr>
          <p:cNvPr id="8" name="Rectangle 7"/>
          <p:cNvSpPr/>
          <p:nvPr/>
        </p:nvSpPr>
        <p:spPr>
          <a:xfrm>
            <a:off x="1967340" y="3427481"/>
            <a:ext cx="8108959"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3">
                    <a:lumMod val="50000"/>
                  </a:schemeClr>
                </a:solidFill>
              </a:rPr>
              <a:t>Reintroducing species</a:t>
            </a:r>
          </a:p>
        </p:txBody>
      </p:sp>
      <p:sp>
        <p:nvSpPr>
          <p:cNvPr id="9" name="TextBox 8"/>
          <p:cNvSpPr txBox="1"/>
          <p:nvPr/>
        </p:nvSpPr>
        <p:spPr>
          <a:xfrm>
            <a:off x="1196432" y="2487502"/>
            <a:ext cx="10084840" cy="461665"/>
          </a:xfrm>
          <a:prstGeom prst="rect">
            <a:avLst/>
          </a:prstGeom>
          <a:noFill/>
        </p:spPr>
        <p:txBody>
          <a:bodyPr wrap="square" rtlCol="0">
            <a:spAutoFit/>
          </a:bodyPr>
          <a:lstStyle/>
          <a:p>
            <a:r>
              <a:rPr lang="en-CA" sz="2400" dirty="0">
                <a:solidFill>
                  <a:schemeClr val="accent3">
                    <a:lumMod val="50000"/>
                  </a:schemeClr>
                </a:solidFill>
              </a:rPr>
              <a:t>Examples:</a:t>
            </a:r>
          </a:p>
        </p:txBody>
      </p:sp>
      <p:sp>
        <p:nvSpPr>
          <p:cNvPr id="11" name="TextBox 10"/>
          <p:cNvSpPr txBox="1"/>
          <p:nvPr/>
        </p:nvSpPr>
        <p:spPr>
          <a:xfrm>
            <a:off x="69116" y="6178981"/>
            <a:ext cx="2995448" cy="184666"/>
          </a:xfrm>
          <a:prstGeom prst="rect">
            <a:avLst/>
          </a:prstGeom>
          <a:noFill/>
        </p:spPr>
        <p:txBody>
          <a:bodyPr wrap="square" rtlCol="0">
            <a:spAutoFit/>
          </a:bodyPr>
          <a:lstStyle/>
          <a:p>
            <a:r>
              <a:rPr lang="en-CA" sz="600" i="1" dirty="0">
                <a:solidFill>
                  <a:schemeClr val="tx1">
                    <a:lumMod val="50000"/>
                    <a:lumOff val="50000"/>
                  </a:schemeClr>
                </a:solidFill>
              </a:rPr>
              <a:t>All photos from Ducks Unlimited Canada.</a:t>
            </a:r>
          </a:p>
        </p:txBody>
      </p:sp>
      <p:sp>
        <p:nvSpPr>
          <p:cNvPr id="16" name="Rectangle 15">
            <a:extLst>
              <a:ext uri="{FF2B5EF4-FFF2-40B4-BE49-F238E27FC236}">
                <a16:creationId xmlns:a16="http://schemas.microsoft.com/office/drawing/2014/main" id="{44F5DE6E-7714-4D5A-AA97-D047C101EA76}"/>
              </a:ext>
            </a:extLst>
          </p:cNvPr>
          <p:cNvSpPr/>
          <p:nvPr/>
        </p:nvSpPr>
        <p:spPr>
          <a:xfrm>
            <a:off x="6403969" y="2976193"/>
            <a:ext cx="8108959"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3">
                    <a:lumMod val="50000"/>
                  </a:schemeClr>
                </a:solidFill>
              </a:rPr>
              <a:t>Retention ponds</a:t>
            </a:r>
          </a:p>
        </p:txBody>
      </p:sp>
      <p:sp>
        <p:nvSpPr>
          <p:cNvPr id="17" name="Rectangle 16">
            <a:extLst>
              <a:ext uri="{FF2B5EF4-FFF2-40B4-BE49-F238E27FC236}">
                <a16:creationId xmlns:a16="http://schemas.microsoft.com/office/drawing/2014/main" id="{58024E98-D1B1-4990-90A8-FACBEB7D4CD3}"/>
              </a:ext>
            </a:extLst>
          </p:cNvPr>
          <p:cNvSpPr/>
          <p:nvPr/>
        </p:nvSpPr>
        <p:spPr>
          <a:xfrm>
            <a:off x="6403969" y="3427481"/>
            <a:ext cx="8108959"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3">
                    <a:lumMod val="50000"/>
                  </a:schemeClr>
                </a:solidFill>
              </a:rPr>
              <a:t>Controlled burns</a:t>
            </a:r>
          </a:p>
        </p:txBody>
      </p:sp>
      <p:pic>
        <p:nvPicPr>
          <p:cNvPr id="4" name="Picture 3">
            <a:extLst>
              <a:ext uri="{FF2B5EF4-FFF2-40B4-BE49-F238E27FC236}">
                <a16:creationId xmlns:a16="http://schemas.microsoft.com/office/drawing/2014/main" id="{365558B1-1058-41E7-B038-A77DA95DC703}"/>
              </a:ext>
            </a:extLst>
          </p:cNvPr>
          <p:cNvPicPr>
            <a:picLocks noChangeAspect="1"/>
          </p:cNvPicPr>
          <p:nvPr/>
        </p:nvPicPr>
        <p:blipFill rotWithShape="1">
          <a:blip r:embed="rId3"/>
          <a:srcRect l="16966" r="16966"/>
          <a:stretch/>
        </p:blipFill>
        <p:spPr>
          <a:xfrm>
            <a:off x="8445804" y="4450981"/>
            <a:ext cx="1728000" cy="1728000"/>
          </a:xfrm>
          <a:prstGeom prst="ellipse">
            <a:avLst/>
          </a:prstGeom>
          <a:ln>
            <a:solidFill>
              <a:schemeClr val="accent1"/>
            </a:solidFill>
          </a:ln>
        </p:spPr>
      </p:pic>
      <p:pic>
        <p:nvPicPr>
          <p:cNvPr id="10" name="Picture 9">
            <a:extLst>
              <a:ext uri="{FF2B5EF4-FFF2-40B4-BE49-F238E27FC236}">
                <a16:creationId xmlns:a16="http://schemas.microsoft.com/office/drawing/2014/main" id="{78F4BD3A-1AF7-444B-ACA0-8161A99D06DC}"/>
              </a:ext>
            </a:extLst>
          </p:cNvPr>
          <p:cNvPicPr>
            <a:picLocks noChangeAspect="1"/>
          </p:cNvPicPr>
          <p:nvPr/>
        </p:nvPicPr>
        <p:blipFill rotWithShape="1">
          <a:blip r:embed="rId4"/>
          <a:srcRect l="27446" t="-431" r="-64" b="431"/>
          <a:stretch/>
        </p:blipFill>
        <p:spPr>
          <a:xfrm>
            <a:off x="6238852" y="4450981"/>
            <a:ext cx="1728000" cy="1728000"/>
          </a:xfrm>
          <a:prstGeom prst="ellipse">
            <a:avLst/>
          </a:prstGeom>
          <a:ln>
            <a:solidFill>
              <a:schemeClr val="accent1"/>
            </a:solidFill>
          </a:ln>
        </p:spPr>
      </p:pic>
      <p:pic>
        <p:nvPicPr>
          <p:cNvPr id="31" name="Picture 30">
            <a:extLst>
              <a:ext uri="{FF2B5EF4-FFF2-40B4-BE49-F238E27FC236}">
                <a16:creationId xmlns:a16="http://schemas.microsoft.com/office/drawing/2014/main" id="{C8474229-58AF-4A6D-8DC6-D4D5B7DA0A3E}"/>
              </a:ext>
            </a:extLst>
          </p:cNvPr>
          <p:cNvPicPr>
            <a:picLocks noChangeAspect="1"/>
          </p:cNvPicPr>
          <p:nvPr/>
        </p:nvPicPr>
        <p:blipFill rotWithShape="1">
          <a:blip r:embed="rId5"/>
          <a:srcRect l="12933" r="12933"/>
          <a:stretch/>
        </p:blipFill>
        <p:spPr>
          <a:xfrm>
            <a:off x="4031900" y="4450981"/>
            <a:ext cx="1728000" cy="1728000"/>
          </a:xfrm>
          <a:prstGeom prst="ellipse">
            <a:avLst/>
          </a:prstGeom>
          <a:noFill/>
          <a:ln>
            <a:solidFill>
              <a:schemeClr val="accent1"/>
            </a:solidFill>
          </a:ln>
        </p:spPr>
      </p:pic>
      <p:pic>
        <p:nvPicPr>
          <p:cNvPr id="33" name="Picture 32">
            <a:extLst>
              <a:ext uri="{FF2B5EF4-FFF2-40B4-BE49-F238E27FC236}">
                <a16:creationId xmlns:a16="http://schemas.microsoft.com/office/drawing/2014/main" id="{24B508A9-0C78-438F-851F-B190EC577C09}"/>
              </a:ext>
            </a:extLst>
          </p:cNvPr>
          <p:cNvPicPr>
            <a:picLocks noChangeAspect="1"/>
          </p:cNvPicPr>
          <p:nvPr/>
        </p:nvPicPr>
        <p:blipFill rotWithShape="1">
          <a:blip r:embed="rId6"/>
          <a:srcRect l="16678" r="16678"/>
          <a:stretch/>
        </p:blipFill>
        <p:spPr>
          <a:xfrm>
            <a:off x="1743364" y="4450981"/>
            <a:ext cx="1728000" cy="1728000"/>
          </a:xfrm>
          <a:prstGeom prst="ellipse">
            <a:avLst/>
          </a:prstGeom>
          <a:ln>
            <a:solidFill>
              <a:schemeClr val="accent1"/>
            </a:solidFill>
          </a:ln>
        </p:spPr>
      </p:pic>
    </p:spTree>
    <p:extLst>
      <p:ext uri="{BB962C8B-B14F-4D97-AF65-F5344CB8AC3E}">
        <p14:creationId xmlns:p14="http://schemas.microsoft.com/office/powerpoint/2010/main" val="386793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58024E98-D1B1-4990-90A8-FACBEB7D4CD3}"/>
              </a:ext>
            </a:extLst>
          </p:cNvPr>
          <p:cNvSpPr/>
          <p:nvPr/>
        </p:nvSpPr>
        <p:spPr>
          <a:xfrm>
            <a:off x="1967340" y="3437858"/>
            <a:ext cx="8108959" cy="461665"/>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accent3">
                    <a:lumMod val="50000"/>
                  </a:schemeClr>
                </a:solidFill>
              </a:rPr>
              <a:t>Preventing natural fires</a:t>
            </a:r>
            <a:endParaRPr lang="en-CA" sz="2400" dirty="0">
              <a:solidFill>
                <a:schemeClr val="accent3">
                  <a:lumMod val="50000"/>
                </a:schemeClr>
              </a:solidFill>
            </a:endParaRPr>
          </a:p>
        </p:txBody>
      </p:sp>
      <p:sp>
        <p:nvSpPr>
          <p:cNvPr id="2" name="Title 1"/>
          <p:cNvSpPr>
            <a:spLocks noGrp="1"/>
          </p:cNvSpPr>
          <p:nvPr>
            <p:ph type="title"/>
          </p:nvPr>
        </p:nvSpPr>
        <p:spPr/>
        <p:txBody>
          <a:bodyPr/>
          <a:lstStyle/>
          <a:p>
            <a:r>
              <a:rPr lang="en-CA" b="1" dirty="0">
                <a:latin typeface="Aleo" panose="020F0502020204030203" pitchFamily="34" charset="0"/>
              </a:rPr>
              <a:t>Negative Human Interventions</a:t>
            </a:r>
          </a:p>
        </p:txBody>
      </p:sp>
      <p:sp>
        <p:nvSpPr>
          <p:cNvPr id="5" name="TextBox 4"/>
          <p:cNvSpPr txBox="1"/>
          <p:nvPr/>
        </p:nvSpPr>
        <p:spPr>
          <a:xfrm>
            <a:off x="1196432" y="1997015"/>
            <a:ext cx="9540608" cy="461665"/>
          </a:xfrm>
          <a:prstGeom prst="rect">
            <a:avLst/>
          </a:prstGeom>
          <a:noFill/>
        </p:spPr>
        <p:txBody>
          <a:bodyPr wrap="square" rtlCol="0">
            <a:spAutoFit/>
          </a:bodyPr>
          <a:lstStyle/>
          <a:p>
            <a:r>
              <a:rPr lang="en-CA" sz="2400" dirty="0">
                <a:solidFill>
                  <a:schemeClr val="accent3">
                    <a:lumMod val="50000"/>
                  </a:schemeClr>
                </a:solidFill>
              </a:rPr>
              <a:t>Negative human interventions do damage to an ecosystem.</a:t>
            </a:r>
          </a:p>
        </p:txBody>
      </p:sp>
      <p:sp>
        <p:nvSpPr>
          <p:cNvPr id="7" name="TextBox 6"/>
          <p:cNvSpPr txBox="1"/>
          <p:nvPr/>
        </p:nvSpPr>
        <p:spPr>
          <a:xfrm>
            <a:off x="1967340" y="2976193"/>
            <a:ext cx="887325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3">
                    <a:lumMod val="50000"/>
                  </a:schemeClr>
                </a:solidFill>
              </a:rPr>
              <a:t>Pollution</a:t>
            </a:r>
            <a:endParaRPr lang="en-CA" sz="2400" dirty="0">
              <a:solidFill>
                <a:schemeClr val="accent3">
                  <a:lumMod val="50000"/>
                </a:schemeClr>
              </a:solidFill>
            </a:endParaRPr>
          </a:p>
        </p:txBody>
      </p:sp>
      <p:sp>
        <p:nvSpPr>
          <p:cNvPr id="8" name="Rectangle 7"/>
          <p:cNvSpPr/>
          <p:nvPr/>
        </p:nvSpPr>
        <p:spPr>
          <a:xfrm>
            <a:off x="6403969" y="3437857"/>
            <a:ext cx="8108959"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3">
                    <a:lumMod val="50000"/>
                  </a:schemeClr>
                </a:solidFill>
              </a:rPr>
              <a:t>Introducing non-indigenous species</a:t>
            </a:r>
          </a:p>
        </p:txBody>
      </p:sp>
      <p:sp>
        <p:nvSpPr>
          <p:cNvPr id="9" name="TextBox 8"/>
          <p:cNvSpPr txBox="1"/>
          <p:nvPr/>
        </p:nvSpPr>
        <p:spPr>
          <a:xfrm>
            <a:off x="1196432" y="2487502"/>
            <a:ext cx="10084840" cy="461665"/>
          </a:xfrm>
          <a:prstGeom prst="rect">
            <a:avLst/>
          </a:prstGeom>
          <a:noFill/>
        </p:spPr>
        <p:txBody>
          <a:bodyPr wrap="square" rtlCol="0">
            <a:spAutoFit/>
          </a:bodyPr>
          <a:lstStyle/>
          <a:p>
            <a:r>
              <a:rPr lang="en-CA" sz="2400" dirty="0">
                <a:solidFill>
                  <a:schemeClr val="accent3">
                    <a:lumMod val="50000"/>
                  </a:schemeClr>
                </a:solidFill>
              </a:rPr>
              <a:t>Examples:</a:t>
            </a:r>
          </a:p>
        </p:txBody>
      </p:sp>
      <p:sp>
        <p:nvSpPr>
          <p:cNvPr id="11" name="TextBox 10"/>
          <p:cNvSpPr txBox="1"/>
          <p:nvPr/>
        </p:nvSpPr>
        <p:spPr>
          <a:xfrm>
            <a:off x="69116" y="6178981"/>
            <a:ext cx="2995448" cy="184666"/>
          </a:xfrm>
          <a:prstGeom prst="rect">
            <a:avLst/>
          </a:prstGeom>
          <a:noFill/>
        </p:spPr>
        <p:txBody>
          <a:bodyPr wrap="square" rtlCol="0">
            <a:spAutoFit/>
          </a:bodyPr>
          <a:lstStyle/>
          <a:p>
            <a:r>
              <a:rPr lang="en-CA" sz="600" i="1" dirty="0">
                <a:solidFill>
                  <a:schemeClr val="tx1">
                    <a:lumMod val="50000"/>
                    <a:lumOff val="50000"/>
                  </a:schemeClr>
                </a:solidFill>
              </a:rPr>
              <a:t>All photos from Ducks Unlimited Canada.</a:t>
            </a:r>
          </a:p>
        </p:txBody>
      </p:sp>
      <p:sp>
        <p:nvSpPr>
          <p:cNvPr id="16" name="Rectangle 15">
            <a:extLst>
              <a:ext uri="{FF2B5EF4-FFF2-40B4-BE49-F238E27FC236}">
                <a16:creationId xmlns:a16="http://schemas.microsoft.com/office/drawing/2014/main" id="{44F5DE6E-7714-4D5A-AA97-D047C101EA76}"/>
              </a:ext>
            </a:extLst>
          </p:cNvPr>
          <p:cNvSpPr/>
          <p:nvPr/>
        </p:nvSpPr>
        <p:spPr>
          <a:xfrm>
            <a:off x="6403969" y="2976193"/>
            <a:ext cx="8108959"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3">
                    <a:lumMod val="50000"/>
                  </a:schemeClr>
                </a:solidFill>
              </a:rPr>
              <a:t>Draining wetlands</a:t>
            </a:r>
          </a:p>
        </p:txBody>
      </p:sp>
      <p:pic>
        <p:nvPicPr>
          <p:cNvPr id="19" name="Picture 18">
            <a:extLst>
              <a:ext uri="{FF2B5EF4-FFF2-40B4-BE49-F238E27FC236}">
                <a16:creationId xmlns:a16="http://schemas.microsoft.com/office/drawing/2014/main" id="{CEDF6039-7667-44AD-A72E-8C9D8FC8C1DC}"/>
              </a:ext>
            </a:extLst>
          </p:cNvPr>
          <p:cNvPicPr>
            <a:picLocks noChangeAspect="1"/>
          </p:cNvPicPr>
          <p:nvPr/>
        </p:nvPicPr>
        <p:blipFill rotWithShape="1">
          <a:blip r:embed="rId3"/>
          <a:srcRect l="16684" r="16684"/>
          <a:stretch/>
        </p:blipFill>
        <p:spPr>
          <a:xfrm>
            <a:off x="8445804" y="4450981"/>
            <a:ext cx="1728000" cy="1728000"/>
          </a:xfrm>
          <a:prstGeom prst="ellipse">
            <a:avLst/>
          </a:prstGeom>
          <a:ln>
            <a:solidFill>
              <a:schemeClr val="accent1"/>
            </a:solidFill>
          </a:ln>
        </p:spPr>
      </p:pic>
      <p:pic>
        <p:nvPicPr>
          <p:cNvPr id="15" name="Picture 14">
            <a:extLst>
              <a:ext uri="{FF2B5EF4-FFF2-40B4-BE49-F238E27FC236}">
                <a16:creationId xmlns:a16="http://schemas.microsoft.com/office/drawing/2014/main" id="{FF9E0225-E107-4BE0-B0A3-109A61FC6845}"/>
              </a:ext>
            </a:extLst>
          </p:cNvPr>
          <p:cNvPicPr>
            <a:picLocks noChangeAspect="1"/>
          </p:cNvPicPr>
          <p:nvPr/>
        </p:nvPicPr>
        <p:blipFill rotWithShape="1">
          <a:blip r:embed="rId4"/>
          <a:srcRect l="12500" r="12500"/>
          <a:stretch/>
        </p:blipFill>
        <p:spPr>
          <a:xfrm>
            <a:off x="6238852" y="4442435"/>
            <a:ext cx="1728000" cy="1728000"/>
          </a:xfrm>
          <a:prstGeom prst="ellipse">
            <a:avLst/>
          </a:prstGeom>
          <a:ln>
            <a:solidFill>
              <a:schemeClr val="accent1"/>
            </a:solidFill>
          </a:ln>
        </p:spPr>
      </p:pic>
      <p:pic>
        <p:nvPicPr>
          <p:cNvPr id="13" name="Picture 12">
            <a:extLst>
              <a:ext uri="{FF2B5EF4-FFF2-40B4-BE49-F238E27FC236}">
                <a16:creationId xmlns:a16="http://schemas.microsoft.com/office/drawing/2014/main" id="{035BC26B-7D24-4D44-B8C6-8FFE49A0C69C}"/>
              </a:ext>
            </a:extLst>
          </p:cNvPr>
          <p:cNvPicPr>
            <a:picLocks noChangeAspect="1"/>
          </p:cNvPicPr>
          <p:nvPr/>
        </p:nvPicPr>
        <p:blipFill rotWithShape="1">
          <a:blip r:embed="rId5"/>
          <a:srcRect l="16667" r="16667"/>
          <a:stretch/>
        </p:blipFill>
        <p:spPr>
          <a:xfrm>
            <a:off x="4031900" y="4442435"/>
            <a:ext cx="1728000" cy="1728000"/>
          </a:xfrm>
          <a:prstGeom prst="ellipse">
            <a:avLst/>
          </a:prstGeom>
          <a:ln>
            <a:solidFill>
              <a:schemeClr val="accent1"/>
            </a:solidFill>
          </a:ln>
        </p:spPr>
      </p:pic>
      <p:pic>
        <p:nvPicPr>
          <p:cNvPr id="6" name="Picture 5">
            <a:extLst>
              <a:ext uri="{FF2B5EF4-FFF2-40B4-BE49-F238E27FC236}">
                <a16:creationId xmlns:a16="http://schemas.microsoft.com/office/drawing/2014/main" id="{0765A472-CB0F-4A49-98C8-93DCFD575CE4}"/>
              </a:ext>
            </a:extLst>
          </p:cNvPr>
          <p:cNvPicPr>
            <a:picLocks noChangeAspect="1"/>
          </p:cNvPicPr>
          <p:nvPr/>
        </p:nvPicPr>
        <p:blipFill rotWithShape="1">
          <a:blip r:embed="rId6"/>
          <a:srcRect l="16667" r="16667"/>
          <a:stretch/>
        </p:blipFill>
        <p:spPr>
          <a:xfrm>
            <a:off x="1743364" y="4450981"/>
            <a:ext cx="1728000" cy="1728000"/>
          </a:xfrm>
          <a:prstGeom prst="ellipse">
            <a:avLst/>
          </a:prstGeom>
          <a:ln>
            <a:solidFill>
              <a:schemeClr val="accent1"/>
            </a:solidFill>
          </a:ln>
        </p:spPr>
      </p:pic>
    </p:spTree>
    <p:extLst>
      <p:ext uri="{BB962C8B-B14F-4D97-AF65-F5344CB8AC3E}">
        <p14:creationId xmlns:p14="http://schemas.microsoft.com/office/powerpoint/2010/main" val="331759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8"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factors can be affected?</a:t>
            </a:r>
          </a:p>
        </p:txBody>
      </p:sp>
      <p:sp>
        <p:nvSpPr>
          <p:cNvPr id="9" name="TextBox 8"/>
          <p:cNvSpPr txBox="1"/>
          <p:nvPr/>
        </p:nvSpPr>
        <p:spPr>
          <a:xfrm>
            <a:off x="1097280" y="2037340"/>
            <a:ext cx="10624667" cy="830997"/>
          </a:xfrm>
          <a:prstGeom prst="rect">
            <a:avLst/>
          </a:prstGeom>
          <a:noFill/>
        </p:spPr>
        <p:txBody>
          <a:bodyPr wrap="square" rtlCol="0">
            <a:spAutoFit/>
          </a:bodyPr>
          <a:lstStyle/>
          <a:p>
            <a:r>
              <a:rPr lang="en-CA" sz="2400" dirty="0">
                <a:solidFill>
                  <a:schemeClr val="accent3">
                    <a:lumMod val="50000"/>
                  </a:schemeClr>
                </a:solidFill>
              </a:rPr>
              <a:t>Factors that can be affected by positive and negative interventions fall into three broad categories:</a:t>
            </a:r>
          </a:p>
        </p:txBody>
      </p:sp>
      <p:sp>
        <p:nvSpPr>
          <p:cNvPr id="3" name="TextBox 2"/>
          <p:cNvSpPr txBox="1"/>
          <p:nvPr/>
        </p:nvSpPr>
        <p:spPr>
          <a:xfrm>
            <a:off x="1716517" y="2874971"/>
            <a:ext cx="7700790" cy="461665"/>
          </a:xfrm>
          <a:prstGeom prst="rect">
            <a:avLst/>
          </a:prstGeom>
          <a:noFill/>
        </p:spPr>
        <p:txBody>
          <a:bodyPr wrap="square" rtlCol="0">
            <a:spAutoFit/>
          </a:bodyPr>
          <a:lstStyle/>
          <a:p>
            <a:pPr marL="285750" indent="-285750">
              <a:buFont typeface="Arial" panose="020B0604020202020204" pitchFamily="34" charset="0"/>
              <a:buChar char="•"/>
            </a:pPr>
            <a:r>
              <a:rPr lang="en-CA" sz="2400" dirty="0">
                <a:solidFill>
                  <a:schemeClr val="accent3">
                    <a:lumMod val="50000"/>
                  </a:schemeClr>
                </a:solidFill>
              </a:rPr>
              <a:t>Social – e.g. recreation </a:t>
            </a:r>
            <a:endParaRPr lang="en-CA" dirty="0"/>
          </a:p>
        </p:txBody>
      </p:sp>
      <p:sp>
        <p:nvSpPr>
          <p:cNvPr id="16" name="TextBox 15"/>
          <p:cNvSpPr txBox="1"/>
          <p:nvPr/>
        </p:nvSpPr>
        <p:spPr>
          <a:xfrm>
            <a:off x="1716517" y="3093520"/>
            <a:ext cx="9002328" cy="646331"/>
          </a:xfrm>
          <a:prstGeom prst="rect">
            <a:avLst/>
          </a:prstGeom>
          <a:noFill/>
        </p:spPr>
        <p:txBody>
          <a:bodyPr wrap="square" rtlCol="0">
            <a:spAutoFit/>
          </a:bodyPr>
          <a:lstStyle/>
          <a:p>
            <a:br>
              <a:rPr lang="en-CA" dirty="0">
                <a:solidFill>
                  <a:srgbClr val="455F51"/>
                </a:solidFill>
              </a:rPr>
            </a:br>
            <a:endParaRPr lang="en-CA" dirty="0"/>
          </a:p>
        </p:txBody>
      </p:sp>
      <p:sp>
        <p:nvSpPr>
          <p:cNvPr id="15" name="TextBox 14">
            <a:extLst>
              <a:ext uri="{FF2B5EF4-FFF2-40B4-BE49-F238E27FC236}">
                <a16:creationId xmlns:a16="http://schemas.microsoft.com/office/drawing/2014/main" id="{FE9FF7F8-5C6F-49BF-852C-21F2190C2592}"/>
              </a:ext>
            </a:extLst>
          </p:cNvPr>
          <p:cNvSpPr txBox="1"/>
          <p:nvPr/>
        </p:nvSpPr>
        <p:spPr>
          <a:xfrm>
            <a:off x="69116" y="6178981"/>
            <a:ext cx="2995448" cy="184666"/>
          </a:xfrm>
          <a:prstGeom prst="rect">
            <a:avLst/>
          </a:prstGeom>
          <a:noFill/>
        </p:spPr>
        <p:txBody>
          <a:bodyPr wrap="square" rtlCol="0">
            <a:spAutoFit/>
          </a:bodyPr>
          <a:lstStyle/>
          <a:p>
            <a:r>
              <a:rPr lang="en-CA" sz="600" i="1" dirty="0">
                <a:solidFill>
                  <a:schemeClr val="tx1">
                    <a:lumMod val="50000"/>
                    <a:lumOff val="50000"/>
                  </a:schemeClr>
                </a:solidFill>
              </a:rPr>
              <a:t>All photos from Ducks Unlimited Canada.</a:t>
            </a:r>
          </a:p>
        </p:txBody>
      </p:sp>
      <p:sp>
        <p:nvSpPr>
          <p:cNvPr id="17" name="TextBox 16">
            <a:extLst>
              <a:ext uri="{FF2B5EF4-FFF2-40B4-BE49-F238E27FC236}">
                <a16:creationId xmlns:a16="http://schemas.microsoft.com/office/drawing/2014/main" id="{F1343ABC-79DE-48FE-ACF5-4E19BDA2614E}"/>
              </a:ext>
            </a:extLst>
          </p:cNvPr>
          <p:cNvSpPr txBox="1"/>
          <p:nvPr/>
        </p:nvSpPr>
        <p:spPr>
          <a:xfrm>
            <a:off x="1716517" y="3341822"/>
            <a:ext cx="9890464" cy="461665"/>
          </a:xfrm>
          <a:prstGeom prst="rect">
            <a:avLst/>
          </a:prstGeom>
          <a:noFill/>
        </p:spPr>
        <p:txBody>
          <a:bodyPr wrap="square" rtlCol="0">
            <a:spAutoFit/>
          </a:bodyPr>
          <a:lstStyle/>
          <a:p>
            <a:pPr marL="285750" indent="-285750">
              <a:buFont typeface="Arial" panose="020B0604020202020204" pitchFamily="34" charset="0"/>
              <a:buChar char="•"/>
            </a:pPr>
            <a:r>
              <a:rPr lang="en-CA" sz="2400" dirty="0">
                <a:solidFill>
                  <a:schemeClr val="accent3">
                    <a:lumMod val="50000"/>
                  </a:schemeClr>
                </a:solidFill>
              </a:rPr>
              <a:t>Economic – e.g. employment</a:t>
            </a:r>
            <a:endParaRPr lang="en-CA" dirty="0"/>
          </a:p>
        </p:txBody>
      </p:sp>
      <p:sp>
        <p:nvSpPr>
          <p:cNvPr id="18" name="TextBox 17">
            <a:extLst>
              <a:ext uri="{FF2B5EF4-FFF2-40B4-BE49-F238E27FC236}">
                <a16:creationId xmlns:a16="http://schemas.microsoft.com/office/drawing/2014/main" id="{FC617D93-4066-47C0-82ED-0DD70CC7864F}"/>
              </a:ext>
            </a:extLst>
          </p:cNvPr>
          <p:cNvSpPr txBox="1"/>
          <p:nvPr/>
        </p:nvSpPr>
        <p:spPr>
          <a:xfrm>
            <a:off x="1716517" y="3783008"/>
            <a:ext cx="7700790" cy="461665"/>
          </a:xfrm>
          <a:prstGeom prst="rect">
            <a:avLst/>
          </a:prstGeom>
          <a:noFill/>
        </p:spPr>
        <p:txBody>
          <a:bodyPr wrap="square" rtlCol="0">
            <a:spAutoFit/>
          </a:bodyPr>
          <a:lstStyle/>
          <a:p>
            <a:pPr marL="285750" indent="-285750">
              <a:buFont typeface="Arial" panose="020B0604020202020204" pitchFamily="34" charset="0"/>
              <a:buChar char="•"/>
            </a:pPr>
            <a:r>
              <a:rPr lang="en-CA" sz="2400" dirty="0">
                <a:solidFill>
                  <a:schemeClr val="accent3">
                    <a:lumMod val="50000"/>
                  </a:schemeClr>
                </a:solidFill>
              </a:rPr>
              <a:t>Environmental – e.g. habitat preservations </a:t>
            </a:r>
            <a:endParaRPr lang="en-CA" dirty="0"/>
          </a:p>
        </p:txBody>
      </p:sp>
      <p:pic>
        <p:nvPicPr>
          <p:cNvPr id="5" name="Picture 4">
            <a:extLst>
              <a:ext uri="{FF2B5EF4-FFF2-40B4-BE49-F238E27FC236}">
                <a16:creationId xmlns:a16="http://schemas.microsoft.com/office/drawing/2014/main" id="{9AA0CCE2-45B7-4FA2-9D2E-C513C061F878}"/>
              </a:ext>
            </a:extLst>
          </p:cNvPr>
          <p:cNvPicPr>
            <a:picLocks noChangeAspect="1"/>
          </p:cNvPicPr>
          <p:nvPr/>
        </p:nvPicPr>
        <p:blipFill rotWithShape="1">
          <a:blip r:embed="rId3"/>
          <a:srcRect t="16667" b="16667"/>
          <a:stretch/>
        </p:blipFill>
        <p:spPr>
          <a:xfrm>
            <a:off x="7653898" y="4307674"/>
            <a:ext cx="1980000" cy="1980000"/>
          </a:xfrm>
          <a:prstGeom prst="ellipse">
            <a:avLst/>
          </a:prstGeom>
          <a:ln>
            <a:solidFill>
              <a:schemeClr val="accent1"/>
            </a:solidFill>
          </a:ln>
        </p:spPr>
      </p:pic>
      <p:pic>
        <p:nvPicPr>
          <p:cNvPr id="7" name="Picture 6">
            <a:extLst>
              <a:ext uri="{FF2B5EF4-FFF2-40B4-BE49-F238E27FC236}">
                <a16:creationId xmlns:a16="http://schemas.microsoft.com/office/drawing/2014/main" id="{F250A52E-41BC-4625-94C0-38FA51988201}"/>
              </a:ext>
            </a:extLst>
          </p:cNvPr>
          <p:cNvPicPr>
            <a:picLocks noChangeAspect="1"/>
          </p:cNvPicPr>
          <p:nvPr/>
        </p:nvPicPr>
        <p:blipFill rotWithShape="1">
          <a:blip r:embed="rId4"/>
          <a:srcRect l="17108" r="17108"/>
          <a:stretch/>
        </p:blipFill>
        <p:spPr>
          <a:xfrm>
            <a:off x="-2472962" y="3100555"/>
            <a:ext cx="1980000" cy="1980000"/>
          </a:xfrm>
          <a:prstGeom prst="ellipse">
            <a:avLst/>
          </a:prstGeom>
          <a:ln>
            <a:solidFill>
              <a:schemeClr val="accent1"/>
            </a:solidFill>
          </a:ln>
        </p:spPr>
      </p:pic>
      <p:pic>
        <p:nvPicPr>
          <p:cNvPr id="10" name="Picture 9">
            <a:extLst>
              <a:ext uri="{FF2B5EF4-FFF2-40B4-BE49-F238E27FC236}">
                <a16:creationId xmlns:a16="http://schemas.microsoft.com/office/drawing/2014/main" id="{C788447A-4170-4520-B1CD-C2E0237F413B}"/>
              </a:ext>
            </a:extLst>
          </p:cNvPr>
          <p:cNvPicPr>
            <a:picLocks noChangeAspect="1"/>
          </p:cNvPicPr>
          <p:nvPr/>
        </p:nvPicPr>
        <p:blipFill rotWithShape="1">
          <a:blip r:embed="rId5"/>
          <a:srcRect l="16667" r="16667"/>
          <a:stretch/>
        </p:blipFill>
        <p:spPr>
          <a:xfrm>
            <a:off x="4942836" y="4307674"/>
            <a:ext cx="1980000" cy="1980000"/>
          </a:xfrm>
          <a:prstGeom prst="ellipse">
            <a:avLst/>
          </a:prstGeom>
          <a:ln>
            <a:solidFill>
              <a:schemeClr val="accent1"/>
            </a:solidFill>
          </a:ln>
        </p:spPr>
      </p:pic>
      <p:pic>
        <p:nvPicPr>
          <p:cNvPr id="12" name="Picture 11">
            <a:extLst>
              <a:ext uri="{FF2B5EF4-FFF2-40B4-BE49-F238E27FC236}">
                <a16:creationId xmlns:a16="http://schemas.microsoft.com/office/drawing/2014/main" id="{C2C01611-1172-4A23-A481-5F4B2F9B56B4}"/>
              </a:ext>
            </a:extLst>
          </p:cNvPr>
          <p:cNvPicPr>
            <a:picLocks noChangeAspect="1"/>
          </p:cNvPicPr>
          <p:nvPr/>
        </p:nvPicPr>
        <p:blipFill rotWithShape="1">
          <a:blip r:embed="rId6"/>
          <a:srcRect l="1076" r="29694"/>
          <a:stretch/>
        </p:blipFill>
        <p:spPr>
          <a:xfrm>
            <a:off x="2231774" y="4314709"/>
            <a:ext cx="1980000" cy="1980000"/>
          </a:xfrm>
          <a:prstGeom prst="ellipse">
            <a:avLst/>
          </a:prstGeom>
          <a:ln>
            <a:solidFill>
              <a:schemeClr val="accent1"/>
            </a:solidFill>
          </a:ln>
        </p:spPr>
      </p:pic>
    </p:spTree>
    <p:extLst>
      <p:ext uri="{BB962C8B-B14F-4D97-AF65-F5344CB8AC3E}">
        <p14:creationId xmlns:p14="http://schemas.microsoft.com/office/powerpoint/2010/main" val="344449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Ecosystem Protection Proposal</a:t>
            </a:r>
          </a:p>
        </p:txBody>
      </p:sp>
      <p:sp>
        <p:nvSpPr>
          <p:cNvPr id="8" name="TextBox 7"/>
          <p:cNvSpPr txBox="1"/>
          <p:nvPr/>
        </p:nvSpPr>
        <p:spPr>
          <a:xfrm>
            <a:off x="1164647" y="1964724"/>
            <a:ext cx="9650627" cy="830997"/>
          </a:xfrm>
          <a:prstGeom prst="rect">
            <a:avLst/>
          </a:prstGeom>
          <a:noFill/>
        </p:spPr>
        <p:txBody>
          <a:bodyPr wrap="square" rtlCol="0">
            <a:spAutoFit/>
          </a:bodyPr>
          <a:lstStyle/>
          <a:p>
            <a:r>
              <a:rPr lang="en-CA" sz="2400" dirty="0">
                <a:solidFill>
                  <a:srgbClr val="1B5337"/>
                </a:solidFill>
              </a:rPr>
              <a:t>You will be researching an issue affecting a local wetland ecosystem. You must answer the following questions:</a:t>
            </a:r>
          </a:p>
        </p:txBody>
      </p:sp>
      <p:sp>
        <p:nvSpPr>
          <p:cNvPr id="9" name="TextBox 8"/>
          <p:cNvSpPr txBox="1"/>
          <p:nvPr/>
        </p:nvSpPr>
        <p:spPr>
          <a:xfrm>
            <a:off x="1268756" y="2884213"/>
            <a:ext cx="8686800" cy="830997"/>
          </a:xfrm>
          <a:prstGeom prst="rect">
            <a:avLst/>
          </a:prstGeom>
          <a:noFill/>
        </p:spPr>
        <p:txBody>
          <a:bodyPr wrap="square" rtlCol="0">
            <a:spAutoFit/>
          </a:bodyPr>
          <a:lstStyle/>
          <a:p>
            <a:r>
              <a:rPr lang="en-CA" sz="2400" dirty="0">
                <a:solidFill>
                  <a:srgbClr val="1B5337"/>
                </a:solidFill>
              </a:rPr>
              <a:t>1) </a:t>
            </a:r>
            <a:r>
              <a:rPr lang="en-CA" sz="2400" b="1" dirty="0">
                <a:solidFill>
                  <a:srgbClr val="1B5337"/>
                </a:solidFill>
              </a:rPr>
              <a:t>What is the issue</a:t>
            </a:r>
            <a:r>
              <a:rPr lang="en-US" sz="2400" b="1" dirty="0">
                <a:solidFill>
                  <a:srgbClr val="1B5337"/>
                </a:solidFill>
              </a:rPr>
              <a:t>?</a:t>
            </a:r>
            <a:br>
              <a:rPr lang="en-CA" sz="2400" b="1" dirty="0">
                <a:solidFill>
                  <a:srgbClr val="1B5337"/>
                </a:solidFill>
              </a:rPr>
            </a:br>
            <a:r>
              <a:rPr lang="en-CA" sz="2400" dirty="0">
                <a:solidFill>
                  <a:srgbClr val="FF0000"/>
                </a:solidFill>
              </a:rPr>
              <a:t>     </a:t>
            </a:r>
            <a:r>
              <a:rPr lang="en-CA" sz="2400" dirty="0">
                <a:solidFill>
                  <a:srgbClr val="1B5337"/>
                </a:solidFill>
              </a:rPr>
              <a:t>What makes it a negative intervention?</a:t>
            </a:r>
          </a:p>
        </p:txBody>
      </p:sp>
      <p:sp>
        <p:nvSpPr>
          <p:cNvPr id="10" name="TextBox 9"/>
          <p:cNvSpPr txBox="1"/>
          <p:nvPr/>
        </p:nvSpPr>
        <p:spPr>
          <a:xfrm>
            <a:off x="1268756" y="3872141"/>
            <a:ext cx="9811265" cy="830997"/>
          </a:xfrm>
          <a:prstGeom prst="rect">
            <a:avLst/>
          </a:prstGeom>
          <a:noFill/>
        </p:spPr>
        <p:txBody>
          <a:bodyPr wrap="square" rtlCol="0">
            <a:spAutoFit/>
          </a:bodyPr>
          <a:lstStyle/>
          <a:p>
            <a:r>
              <a:rPr lang="en-CA" sz="2400" dirty="0">
                <a:solidFill>
                  <a:srgbClr val="1B5337"/>
                </a:solidFill>
              </a:rPr>
              <a:t>2) </a:t>
            </a:r>
            <a:r>
              <a:rPr lang="en-CA" sz="2400" b="1" dirty="0">
                <a:solidFill>
                  <a:srgbClr val="1B5337"/>
                </a:solidFill>
              </a:rPr>
              <a:t>What are possible solutions?</a:t>
            </a:r>
            <a:br>
              <a:rPr lang="en-CA" sz="2400" b="1" dirty="0">
                <a:solidFill>
                  <a:srgbClr val="1B5337"/>
                </a:solidFill>
              </a:rPr>
            </a:br>
            <a:r>
              <a:rPr lang="en-CA" sz="2400" dirty="0">
                <a:solidFill>
                  <a:srgbClr val="1B5337"/>
                </a:solidFill>
              </a:rPr>
              <a:t>     How can it be made into a positive intervention?</a:t>
            </a:r>
          </a:p>
        </p:txBody>
      </p:sp>
      <p:sp>
        <p:nvSpPr>
          <p:cNvPr id="11" name="TextBox 10"/>
          <p:cNvSpPr txBox="1"/>
          <p:nvPr/>
        </p:nvSpPr>
        <p:spPr>
          <a:xfrm>
            <a:off x="1268756" y="4860069"/>
            <a:ext cx="11046147" cy="830997"/>
          </a:xfrm>
          <a:prstGeom prst="rect">
            <a:avLst/>
          </a:prstGeom>
          <a:noFill/>
        </p:spPr>
        <p:txBody>
          <a:bodyPr wrap="square" rtlCol="0">
            <a:spAutoFit/>
          </a:bodyPr>
          <a:lstStyle/>
          <a:p>
            <a:r>
              <a:rPr lang="en-CA" sz="2400" dirty="0">
                <a:solidFill>
                  <a:srgbClr val="1B5337"/>
                </a:solidFill>
              </a:rPr>
              <a:t>3) </a:t>
            </a:r>
            <a:r>
              <a:rPr lang="en-CA" sz="2400" b="1" dirty="0">
                <a:solidFill>
                  <a:srgbClr val="1B5337"/>
                </a:solidFill>
              </a:rPr>
              <a:t>What are the social, economic and environmental factors that are affected?</a:t>
            </a:r>
          </a:p>
          <a:p>
            <a:r>
              <a:rPr lang="en-CA" sz="2400" b="1" dirty="0">
                <a:solidFill>
                  <a:srgbClr val="1B5337"/>
                </a:solidFill>
              </a:rPr>
              <a:t>     </a:t>
            </a:r>
            <a:r>
              <a:rPr lang="en-CA" sz="2400" dirty="0">
                <a:solidFill>
                  <a:srgbClr val="455F51"/>
                </a:solidFill>
              </a:rPr>
              <a:t>Examples could include social media, industrial growth, resource development</a:t>
            </a:r>
          </a:p>
        </p:txBody>
      </p:sp>
    </p:spTree>
    <p:extLst>
      <p:ext uri="{BB962C8B-B14F-4D97-AF65-F5344CB8AC3E}">
        <p14:creationId xmlns:p14="http://schemas.microsoft.com/office/powerpoint/2010/main" val="3174780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79299DE-0B86-441D-9F74-5C39ACDCCB8E}"/>
              </a:ext>
            </a:extLst>
          </p:cNvPr>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790292" y="2197740"/>
            <a:ext cx="2611416" cy="267758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874" y="5185410"/>
            <a:ext cx="2809483" cy="807727"/>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5399" y="5325271"/>
            <a:ext cx="2769983" cy="528003"/>
          </a:xfrm>
          <a:prstGeom prst="rect">
            <a:avLst/>
          </a:prstGeom>
        </p:spPr>
      </p:pic>
      <p:sp>
        <p:nvSpPr>
          <p:cNvPr id="9" name="TextBox 8"/>
          <p:cNvSpPr txBox="1"/>
          <p:nvPr/>
        </p:nvSpPr>
        <p:spPr>
          <a:xfrm>
            <a:off x="3768006" y="936198"/>
            <a:ext cx="4571999" cy="923330"/>
          </a:xfrm>
          <a:prstGeom prst="rect">
            <a:avLst/>
          </a:prstGeom>
          <a:noFill/>
        </p:spPr>
        <p:txBody>
          <a:bodyPr wrap="square" rtlCol="0">
            <a:spAutoFit/>
          </a:bodyPr>
          <a:lstStyle/>
          <a:p>
            <a:pPr algn="ctr"/>
            <a:r>
              <a:rPr lang="en-CA" sz="5400" b="1" i="1" dirty="0">
                <a:solidFill>
                  <a:srgbClr val="1B5337"/>
                </a:solidFill>
                <a:latin typeface="Aleo" panose="020F0502020204030203" pitchFamily="34" charset="0"/>
              </a:rPr>
              <a:t>Thank You!</a:t>
            </a:r>
          </a:p>
        </p:txBody>
      </p:sp>
    </p:spTree>
    <p:extLst>
      <p:ext uri="{BB962C8B-B14F-4D97-AF65-F5344CB8AC3E}">
        <p14:creationId xmlns:p14="http://schemas.microsoft.com/office/powerpoint/2010/main" val="3005033214"/>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4BCA6C6B0BC6E4FBB68B56678D0D2A8" ma:contentTypeVersion="14" ma:contentTypeDescription="Create a new document." ma:contentTypeScope="" ma:versionID="6de9136441104e9647b3a7a22032b966">
  <xsd:schema xmlns:xsd="http://www.w3.org/2001/XMLSchema" xmlns:xs="http://www.w3.org/2001/XMLSchema" xmlns:p="http://schemas.microsoft.com/office/2006/metadata/properties" xmlns:ns1="http://schemas.microsoft.com/sharepoint/v3" xmlns:ns2="eb741441-2dce-446e-a303-1f1b1d8633c3" xmlns:ns3="0137a5ad-ac98-4981-b4c7-8563c6144a29" targetNamespace="http://schemas.microsoft.com/office/2006/metadata/properties" ma:root="true" ma:fieldsID="36ee56f44d4afd5385afdc3e21ed08db" ns1:_="" ns2:_="" ns3:_="">
    <xsd:import namespace="http://schemas.microsoft.com/sharepoint/v3"/>
    <xsd:import namespace="eb741441-2dce-446e-a303-1f1b1d8633c3"/>
    <xsd:import namespace="0137a5ad-ac98-4981-b4c7-8563c6144a2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b741441-2dce-446e-a303-1f1b1d8633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37a5ad-ac98-4981-b4c7-8563c6144a2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3DF8AE-0E4A-4226-AFC9-EB88384300F0}">
  <ds:schemaRefs>
    <ds:schemaRef ds:uri="http://schemas.microsoft.com/sharepoint/v3/contenttype/forms"/>
  </ds:schemaRefs>
</ds:datastoreItem>
</file>

<file path=customXml/itemProps2.xml><?xml version="1.0" encoding="utf-8"?>
<ds:datastoreItem xmlns:ds="http://schemas.openxmlformats.org/officeDocument/2006/customXml" ds:itemID="{6C7AB35B-AA1F-4F42-A6A7-57A917FF1482}">
  <ds:schemaRefs>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85FD5521-E2DB-44FD-B1F0-6A202CEF37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b741441-2dce-446e-a303-1f1b1d8633c3"/>
    <ds:schemaRef ds:uri="0137a5ad-ac98-4981-b4c7-8563c6144a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2681</TotalTime>
  <Words>1607</Words>
  <Application>Microsoft Office PowerPoint</Application>
  <PresentationFormat>Widescreen</PresentationFormat>
  <Paragraphs>95</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Aleo</vt:lpstr>
      <vt:lpstr>Arial</vt:lpstr>
      <vt:lpstr>Calibri</vt:lpstr>
      <vt:lpstr>Calibri Light</vt:lpstr>
      <vt:lpstr>Retrospect</vt:lpstr>
      <vt:lpstr>Ecosystem Protection proposal</vt:lpstr>
      <vt:lpstr>Wetland Ecosystems</vt:lpstr>
      <vt:lpstr>What is an Intervention?</vt:lpstr>
      <vt:lpstr>Positive Human Interventions</vt:lpstr>
      <vt:lpstr>Negative Human Interventions</vt:lpstr>
      <vt:lpstr>What factors can be affected?</vt:lpstr>
      <vt:lpstr>Ecosystem Protection Proposal</vt:lpstr>
      <vt:lpstr>PowerPoint Presentation</vt:lpstr>
    </vt:vector>
  </TitlesOfParts>
  <Company>Ducks Unlimited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 You Zone!</dc:title>
  <dc:creator>Ducks Unlimited</dc:creator>
  <cp:lastModifiedBy>Paula Grieef</cp:lastModifiedBy>
  <cp:revision>363</cp:revision>
  <dcterms:created xsi:type="dcterms:W3CDTF">2018-07-24T21:14:02Z</dcterms:created>
  <dcterms:modified xsi:type="dcterms:W3CDTF">2020-04-15T16:18:59Z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0x01010064BCA6C6B0BC6E4FBB68B56678D0D2A8</vt:lpwstr>
  </property>
</Properties>
</file>