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7" r:id="rId5"/>
    <p:sldId id="262" r:id="rId6"/>
    <p:sldId id="266" r:id="rId7"/>
    <p:sldId id="263" r:id="rId8"/>
    <p:sldId id="268" r:id="rId9"/>
    <p:sldId id="265" r:id="rId10"/>
    <p:sldId id="271" r:id="rId11"/>
    <p:sldId id="274" r:id="rId12"/>
    <p:sldId id="278" r:id="rId13"/>
    <p:sldId id="275" r:id="rId14"/>
    <p:sldId id="276" r:id="rId15"/>
  </p:sldIdLst>
  <p:sldSz cx="12192000" cy="6858000"/>
  <p:notesSz cx="6858000" cy="213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ie Hampshire" initials="EH" lastIdx="1" clrIdx="0">
    <p:extLst>
      <p:ext uri="{19B8F6BF-5375-455C-9EA6-DF929625EA0E}">
        <p15:presenceInfo xmlns:p15="http://schemas.microsoft.com/office/powerpoint/2012/main" userId="Elsie Hampshire" providerId="None"/>
      </p:ext>
    </p:extLst>
  </p:cmAuthor>
  <p:cmAuthor id="2" name="Amanda Benson" initials="AB" lastIdx="10" clrIdx="1">
    <p:extLst>
      <p:ext uri="{19B8F6BF-5375-455C-9EA6-DF929625EA0E}">
        <p15:presenceInfo xmlns:p15="http://schemas.microsoft.com/office/powerpoint/2012/main" userId="S::a_benson@ducks.ca::58b1cdbe-8fda-49c4-8e2f-923ab35499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C13"/>
    <a:srgbClr val="FFFFFF"/>
    <a:srgbClr val="1B5337"/>
    <a:srgbClr val="183444"/>
    <a:srgbClr val="ECEAD3"/>
    <a:srgbClr val="EEE9D3"/>
    <a:srgbClr val="F0EED5"/>
    <a:srgbClr val="EEECD5"/>
    <a:srgbClr val="EAE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ACE3B-2971-49D3-9852-39FCBE374F98}" v="20" dt="2020-04-18T19:36:42.284"/>
    <p1510:client id="{3720A114-8D57-43C5-BF63-675709842DCF}" v="2" dt="2020-04-20T15:27:28.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130" autoAdjust="0"/>
  </p:normalViewPr>
  <p:slideViewPr>
    <p:cSldViewPr snapToGrid="0">
      <p:cViewPr>
        <p:scale>
          <a:sx n="80" d="100"/>
          <a:sy n="80" d="100"/>
        </p:scale>
        <p:origin x="739" y="-4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Benson" userId="58b1cdbe-8fda-49c4-8e2f-923ab35499f2" providerId="ADAL" clId="{0A4ACE3B-2971-49D3-9852-39FCBE374F98}"/>
    <pc:docChg chg="modSld">
      <pc:chgData name="Amanda Benson" userId="58b1cdbe-8fda-49c4-8e2f-923ab35499f2" providerId="ADAL" clId="{0A4ACE3B-2971-49D3-9852-39FCBE374F98}" dt="2020-04-18T19:36:42.284" v="19"/>
      <pc:docMkLst>
        <pc:docMk/>
      </pc:docMkLst>
      <pc:sldChg chg="addCm modCm">
        <pc:chgData name="Amanda Benson" userId="58b1cdbe-8fda-49c4-8e2f-923ab35499f2" providerId="ADAL" clId="{0A4ACE3B-2971-49D3-9852-39FCBE374F98}" dt="2020-04-18T19:18:01.404" v="1"/>
        <pc:sldMkLst>
          <pc:docMk/>
          <pc:sldMk cId="1358907186" sldId="257"/>
        </pc:sldMkLst>
      </pc:sldChg>
      <pc:sldChg chg="addCm modCm">
        <pc:chgData name="Amanda Benson" userId="58b1cdbe-8fda-49c4-8e2f-923ab35499f2" providerId="ADAL" clId="{0A4ACE3B-2971-49D3-9852-39FCBE374F98}" dt="2020-04-18T19:20:26.981" v="3"/>
        <pc:sldMkLst>
          <pc:docMk/>
          <pc:sldMk cId="4294261956" sldId="262"/>
        </pc:sldMkLst>
      </pc:sldChg>
      <pc:sldChg chg="addCm modCm">
        <pc:chgData name="Amanda Benson" userId="58b1cdbe-8fda-49c4-8e2f-923ab35499f2" providerId="ADAL" clId="{0A4ACE3B-2971-49D3-9852-39FCBE374F98}" dt="2020-04-18T19:25:50.635" v="8"/>
        <pc:sldMkLst>
          <pc:docMk/>
          <pc:sldMk cId="2797426804" sldId="263"/>
        </pc:sldMkLst>
      </pc:sldChg>
      <pc:sldChg chg="addCm modCm">
        <pc:chgData name="Amanda Benson" userId="58b1cdbe-8fda-49c4-8e2f-923ab35499f2" providerId="ADAL" clId="{0A4ACE3B-2971-49D3-9852-39FCBE374F98}" dt="2020-04-18T19:23:08.388" v="6"/>
        <pc:sldMkLst>
          <pc:docMk/>
          <pc:sldMk cId="3120845745" sldId="266"/>
        </pc:sldMkLst>
      </pc:sldChg>
      <pc:sldChg chg="addCm modCm">
        <pc:chgData name="Amanda Benson" userId="58b1cdbe-8fda-49c4-8e2f-923ab35499f2" providerId="ADAL" clId="{0A4ACE3B-2971-49D3-9852-39FCBE374F98}" dt="2020-04-18T19:28:25.129" v="11"/>
        <pc:sldMkLst>
          <pc:docMk/>
          <pc:sldMk cId="3759765738" sldId="268"/>
        </pc:sldMkLst>
      </pc:sldChg>
      <pc:sldChg chg="addCm modCm">
        <pc:chgData name="Amanda Benson" userId="58b1cdbe-8fda-49c4-8e2f-923ab35499f2" providerId="ADAL" clId="{0A4ACE3B-2971-49D3-9852-39FCBE374F98}" dt="2020-04-18T19:33:57.095" v="15"/>
        <pc:sldMkLst>
          <pc:docMk/>
          <pc:sldMk cId="3342278357" sldId="271"/>
        </pc:sldMkLst>
      </pc:sldChg>
      <pc:sldChg chg="addCm modCm">
        <pc:chgData name="Amanda Benson" userId="58b1cdbe-8fda-49c4-8e2f-923ab35499f2" providerId="ADAL" clId="{0A4ACE3B-2971-49D3-9852-39FCBE374F98}" dt="2020-04-18T19:36:42.284" v="19"/>
        <pc:sldMkLst>
          <pc:docMk/>
          <pc:sldMk cId="705174241" sldId="277"/>
        </pc:sldMkLst>
      </pc:sldChg>
    </pc:docChg>
  </pc:docChgLst>
  <pc:docChgLst>
    <pc:chgData name="Amanda Benson" userId="S::a_benson@ducks.ca::58b1cdbe-8fda-49c4-8e2f-923ab35499f2" providerId="AD" clId="Web-{3720A114-8D57-43C5-BF63-675709842DCF}"/>
    <pc:docChg chg="">
      <pc:chgData name="Amanda Benson" userId="S::a_benson@ducks.ca::58b1cdbe-8fda-49c4-8e2f-923ab35499f2" providerId="AD" clId="Web-{3720A114-8D57-43C5-BF63-675709842DCF}" dt="2020-04-20T15:27:28.588" v="0"/>
      <pc:docMkLst>
        <pc:docMk/>
      </pc:docMkLst>
      <pc:sldChg chg="addCm">
        <pc:chgData name="Amanda Benson" userId="S::a_benson@ducks.ca::58b1cdbe-8fda-49c4-8e2f-923ab35499f2" providerId="AD" clId="Web-{3720A114-8D57-43C5-BF63-675709842DCF}" dt="2020-04-20T15:27:28.588" v="0"/>
        <pc:sldMkLst>
          <pc:docMk/>
          <pc:sldMk cId="2583739329" sldId="265"/>
        </pc:sldMkLst>
      </pc:sldChg>
    </pc:docChg>
  </pc:docChgLst>
  <pc:docChgLst>
    <pc:chgData name="Paula Grieef" userId="S::p_grieef@ducks.ca::96de0d9c-1f8c-47f0-864f-e877647c7b66" providerId="AD" clId="Web-{526E2776-3528-AC26-F7A5-20C58252A6E6}"/>
    <pc:docChg chg="">
      <pc:chgData name="Paula Grieef" userId="S::p_grieef@ducks.ca::96de0d9c-1f8c-47f0-864f-e877647c7b66" providerId="AD" clId="Web-{526E2776-3528-AC26-F7A5-20C58252A6E6}" dt="2020-04-15T13:39:56.172" v="0"/>
      <pc:docMkLst>
        <pc:docMk/>
      </pc:docMkLst>
      <pc:sldChg chg="delCm">
        <pc:chgData name="Paula Grieef" userId="S::p_grieef@ducks.ca::96de0d9c-1f8c-47f0-864f-e877647c7b66" providerId="AD" clId="Web-{526E2776-3528-AC26-F7A5-20C58252A6E6}" dt="2020-04-15T13:39:56.172" v="0"/>
        <pc:sldMkLst>
          <pc:docMk/>
          <pc:sldMk cId="705174241" sldId="27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image" Target="../media/image13.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B03C0-AF46-4286-B6C9-08E8EA168C3C}" type="doc">
      <dgm:prSet loTypeId="urn:microsoft.com/office/officeart/2005/8/layout/cycle3" loCatId="cycle" qsTypeId="urn:microsoft.com/office/officeart/2005/8/quickstyle/simple1" qsCatId="simple" csTypeId="urn:microsoft.com/office/officeart/2005/8/colors/accent1_5" csCatId="accent1" phldr="1"/>
      <dgm:spPr/>
      <dgm:t>
        <a:bodyPr/>
        <a:lstStyle/>
        <a:p>
          <a:endParaRPr lang="en-CA"/>
        </a:p>
      </dgm:t>
    </dgm:pt>
    <dgm:pt modelId="{50790F44-9FFD-4FD8-9BF7-4EAC2AB43ADA}">
      <dgm:prSet phldrT="[Text]"/>
      <dgm:spPr>
        <a:blipFill rotWithShape="0">
          <a:blip xmlns:r="http://schemas.openxmlformats.org/officeDocument/2006/relationships" r:embed="rId1"/>
          <a:srcRect/>
          <a:stretch>
            <a:fillRect l="-11000" r="-11000"/>
          </a:stretch>
        </a:blipFill>
      </dgm:spPr>
      <dgm:t>
        <a:bodyPr/>
        <a:lstStyle/>
        <a:p>
          <a:r>
            <a:rPr lang="en-CA" dirty="0"/>
            <a:t> </a:t>
          </a:r>
        </a:p>
      </dgm:t>
    </dgm:pt>
    <dgm:pt modelId="{2B47992C-3F97-4731-BC77-FCDD21AED390}" type="parTrans" cxnId="{2E6FA16E-DF92-45D9-804F-C26D375AC005}">
      <dgm:prSet/>
      <dgm:spPr/>
      <dgm:t>
        <a:bodyPr/>
        <a:lstStyle/>
        <a:p>
          <a:endParaRPr lang="en-CA"/>
        </a:p>
      </dgm:t>
    </dgm:pt>
    <dgm:pt modelId="{D1F85BEC-2154-45E9-98D4-D7DD6C691975}" type="sibTrans" cxnId="{2E6FA16E-DF92-45D9-804F-C26D375AC005}">
      <dgm:prSet/>
      <dgm:spPr>
        <a:solidFill>
          <a:schemeClr val="accent1"/>
        </a:solidFill>
        <a:ln>
          <a:solidFill>
            <a:schemeClr val="accent1">
              <a:lumMod val="50000"/>
            </a:schemeClr>
          </a:solidFill>
        </a:ln>
      </dgm:spPr>
      <dgm:t>
        <a:bodyPr/>
        <a:lstStyle/>
        <a:p>
          <a:endParaRPr lang="en-CA"/>
        </a:p>
      </dgm:t>
    </dgm:pt>
    <dgm:pt modelId="{B05C7425-6278-4AD1-93F9-F49714AC13D6}">
      <dgm:prSet phldrT="[Text]"/>
      <dgm:spPr>
        <a:blipFill rotWithShape="0">
          <a:blip xmlns:r="http://schemas.openxmlformats.org/officeDocument/2006/relationships" r:embed="rId2"/>
          <a:srcRect/>
          <a:stretch>
            <a:fillRect l="-7000" r="-7000"/>
          </a:stretch>
        </a:blipFill>
      </dgm:spPr>
      <dgm:t>
        <a:bodyPr/>
        <a:lstStyle/>
        <a:p>
          <a:r>
            <a:rPr lang="en-CA" dirty="0"/>
            <a:t> </a:t>
          </a:r>
        </a:p>
      </dgm:t>
    </dgm:pt>
    <dgm:pt modelId="{674690C7-259E-4773-86A0-980CD5156CBE}" type="parTrans" cxnId="{05ED8D33-AE9A-4B93-9945-09D159165CE2}">
      <dgm:prSet/>
      <dgm:spPr/>
      <dgm:t>
        <a:bodyPr/>
        <a:lstStyle/>
        <a:p>
          <a:endParaRPr lang="en-CA"/>
        </a:p>
      </dgm:t>
    </dgm:pt>
    <dgm:pt modelId="{457BD6A2-8D64-4C34-B930-B2BFED760FB2}" type="sibTrans" cxnId="{05ED8D33-AE9A-4B93-9945-09D159165CE2}">
      <dgm:prSet/>
      <dgm:spPr/>
      <dgm:t>
        <a:bodyPr/>
        <a:lstStyle/>
        <a:p>
          <a:endParaRPr lang="en-CA"/>
        </a:p>
      </dgm:t>
    </dgm:pt>
    <dgm:pt modelId="{AFCDE715-36A8-4D60-9AF8-D0D1EE67005A}">
      <dgm:prSet phldrT="[Text]"/>
      <dgm:spPr>
        <a:blipFill rotWithShape="0">
          <a:blip xmlns:r="http://schemas.openxmlformats.org/officeDocument/2006/relationships" r:embed="rId3"/>
          <a:srcRect/>
          <a:stretch>
            <a:fillRect l="-9000" r="-9000"/>
          </a:stretch>
        </a:blipFill>
      </dgm:spPr>
      <dgm:t>
        <a:bodyPr/>
        <a:lstStyle/>
        <a:p>
          <a:r>
            <a:rPr lang="en-CA" dirty="0"/>
            <a:t> </a:t>
          </a:r>
        </a:p>
      </dgm:t>
    </dgm:pt>
    <dgm:pt modelId="{42639E6D-BF74-4D18-BD8F-8672ACD1C469}" type="parTrans" cxnId="{2F95E8DA-8269-4AB8-88EE-2D5457DFDA3D}">
      <dgm:prSet/>
      <dgm:spPr/>
      <dgm:t>
        <a:bodyPr/>
        <a:lstStyle/>
        <a:p>
          <a:endParaRPr lang="en-CA"/>
        </a:p>
      </dgm:t>
    </dgm:pt>
    <dgm:pt modelId="{E1D04F65-639C-4426-B093-46C1FA9438F4}" type="sibTrans" cxnId="{2F95E8DA-8269-4AB8-88EE-2D5457DFDA3D}">
      <dgm:prSet/>
      <dgm:spPr/>
      <dgm:t>
        <a:bodyPr/>
        <a:lstStyle/>
        <a:p>
          <a:endParaRPr lang="en-CA"/>
        </a:p>
      </dgm:t>
    </dgm:pt>
    <dgm:pt modelId="{7E7A7315-CCA3-4EC4-8314-2EAB1BD7B5E8}">
      <dgm:prSet phldrT="[Text]"/>
      <dgm:spPr>
        <a:blipFill rotWithShape="0">
          <a:blip xmlns:r="http://schemas.openxmlformats.org/officeDocument/2006/relationships" r:embed="rId4"/>
          <a:srcRect/>
          <a:stretch>
            <a:fillRect l="-8000" r="-8000"/>
          </a:stretch>
        </a:blipFill>
      </dgm:spPr>
      <dgm:t>
        <a:bodyPr/>
        <a:lstStyle/>
        <a:p>
          <a:r>
            <a:rPr lang="en-CA" dirty="0"/>
            <a:t> </a:t>
          </a:r>
        </a:p>
      </dgm:t>
    </dgm:pt>
    <dgm:pt modelId="{22357037-B238-4C3E-AB16-A8B2EF278466}" type="parTrans" cxnId="{426DC058-0E86-4073-908D-0871CF71E813}">
      <dgm:prSet/>
      <dgm:spPr/>
      <dgm:t>
        <a:bodyPr/>
        <a:lstStyle/>
        <a:p>
          <a:endParaRPr lang="en-CA"/>
        </a:p>
      </dgm:t>
    </dgm:pt>
    <dgm:pt modelId="{6A688C09-D7C2-4AEE-BC97-B7A62D7DBD55}" type="sibTrans" cxnId="{426DC058-0E86-4073-908D-0871CF71E813}">
      <dgm:prSet/>
      <dgm:spPr/>
      <dgm:t>
        <a:bodyPr/>
        <a:lstStyle/>
        <a:p>
          <a:endParaRPr lang="en-CA"/>
        </a:p>
      </dgm:t>
    </dgm:pt>
    <dgm:pt modelId="{2C25499D-23EE-4CA0-B906-A5DF30102B29}">
      <dgm:prSet phldrT="[Text]"/>
      <dgm:spPr>
        <a:blipFill rotWithShape="0">
          <a:blip xmlns:r="http://schemas.openxmlformats.org/officeDocument/2006/relationships" r:embed="rId5"/>
          <a:srcRect/>
          <a:stretch>
            <a:fillRect l="-7000" r="-7000"/>
          </a:stretch>
        </a:blipFill>
      </dgm:spPr>
      <dgm:t>
        <a:bodyPr/>
        <a:lstStyle/>
        <a:p>
          <a:r>
            <a:rPr lang="en-CA" dirty="0"/>
            <a:t> </a:t>
          </a:r>
        </a:p>
      </dgm:t>
    </dgm:pt>
    <dgm:pt modelId="{966EFBE6-47C6-49D2-B740-A571AB5BA49C}" type="parTrans" cxnId="{FC86DC6E-5B73-4AD2-A8B2-E9E016F552CC}">
      <dgm:prSet/>
      <dgm:spPr/>
      <dgm:t>
        <a:bodyPr/>
        <a:lstStyle/>
        <a:p>
          <a:endParaRPr lang="en-CA"/>
        </a:p>
      </dgm:t>
    </dgm:pt>
    <dgm:pt modelId="{D12CB321-480F-45BB-96DA-6BE137CD57DB}" type="sibTrans" cxnId="{FC86DC6E-5B73-4AD2-A8B2-E9E016F552CC}">
      <dgm:prSet/>
      <dgm:spPr/>
      <dgm:t>
        <a:bodyPr/>
        <a:lstStyle/>
        <a:p>
          <a:endParaRPr lang="en-CA"/>
        </a:p>
      </dgm:t>
    </dgm:pt>
    <dgm:pt modelId="{B7E826F0-D3F5-4BD3-8549-57E174FB83E9}">
      <dgm:prSet phldrT="[Text]"/>
      <dgm:spPr>
        <a:blipFill rotWithShape="0">
          <a:blip xmlns:r="http://schemas.openxmlformats.org/officeDocument/2006/relationships" r:embed="rId6"/>
          <a:srcRect/>
          <a:stretch>
            <a:fillRect l="-6000" r="-6000"/>
          </a:stretch>
        </a:blipFill>
      </dgm:spPr>
      <dgm:t>
        <a:bodyPr/>
        <a:lstStyle/>
        <a:p>
          <a:r>
            <a:rPr lang="en-CA" dirty="0"/>
            <a:t> </a:t>
          </a:r>
        </a:p>
      </dgm:t>
    </dgm:pt>
    <dgm:pt modelId="{3A314EA4-43FA-46DE-AD08-81EE40A3B285}" type="parTrans" cxnId="{374AA4D5-EB75-4D72-9D23-C5DE25095139}">
      <dgm:prSet/>
      <dgm:spPr/>
      <dgm:t>
        <a:bodyPr/>
        <a:lstStyle/>
        <a:p>
          <a:endParaRPr lang="en-CA"/>
        </a:p>
      </dgm:t>
    </dgm:pt>
    <dgm:pt modelId="{A372ED2E-C7A6-4CED-BD86-55EB6F975BD0}" type="sibTrans" cxnId="{374AA4D5-EB75-4D72-9D23-C5DE25095139}">
      <dgm:prSet/>
      <dgm:spPr/>
      <dgm:t>
        <a:bodyPr/>
        <a:lstStyle/>
        <a:p>
          <a:endParaRPr lang="en-CA"/>
        </a:p>
      </dgm:t>
    </dgm:pt>
    <dgm:pt modelId="{843F4D6A-A72A-41D3-AA37-59ACDBA0A369}">
      <dgm:prSet phldrT="[Text]"/>
      <dgm:spPr>
        <a:blipFill rotWithShape="0">
          <a:blip xmlns:r="http://schemas.openxmlformats.org/officeDocument/2006/relationships" r:embed="rId7"/>
          <a:srcRect/>
          <a:stretch>
            <a:fillRect l="-9000" r="-9000"/>
          </a:stretch>
        </a:blipFill>
      </dgm:spPr>
      <dgm:t>
        <a:bodyPr/>
        <a:lstStyle/>
        <a:p>
          <a:r>
            <a:rPr lang="en-CA" dirty="0"/>
            <a:t> </a:t>
          </a:r>
        </a:p>
      </dgm:t>
    </dgm:pt>
    <dgm:pt modelId="{9EE6F9D1-DEF6-4885-8954-608675333DFF}" type="sibTrans" cxnId="{881EB560-FE5F-4511-865A-61E3FB78672E}">
      <dgm:prSet/>
      <dgm:spPr/>
      <dgm:t>
        <a:bodyPr/>
        <a:lstStyle/>
        <a:p>
          <a:endParaRPr lang="en-CA"/>
        </a:p>
      </dgm:t>
    </dgm:pt>
    <dgm:pt modelId="{6EE6427F-2513-409F-965E-AEB522460019}" type="parTrans" cxnId="{881EB560-FE5F-4511-865A-61E3FB78672E}">
      <dgm:prSet/>
      <dgm:spPr/>
      <dgm:t>
        <a:bodyPr/>
        <a:lstStyle/>
        <a:p>
          <a:endParaRPr lang="en-CA"/>
        </a:p>
      </dgm:t>
    </dgm:pt>
    <dgm:pt modelId="{52CB530A-141D-43DE-A092-E633DADADE18}" type="pres">
      <dgm:prSet presAssocID="{27DB03C0-AF46-4286-B6C9-08E8EA168C3C}" presName="Name0" presStyleCnt="0">
        <dgm:presLayoutVars>
          <dgm:dir/>
          <dgm:resizeHandles val="exact"/>
        </dgm:presLayoutVars>
      </dgm:prSet>
      <dgm:spPr/>
    </dgm:pt>
    <dgm:pt modelId="{34CF94A0-A7CC-41AC-8E1B-F82D2499E849}" type="pres">
      <dgm:prSet presAssocID="{27DB03C0-AF46-4286-B6C9-08E8EA168C3C}" presName="cycle" presStyleCnt="0"/>
      <dgm:spPr/>
    </dgm:pt>
    <dgm:pt modelId="{B65FB707-9A89-4A68-9E7E-3EC4BDA7A297}" type="pres">
      <dgm:prSet presAssocID="{50790F44-9FFD-4FD8-9BF7-4EAC2AB43ADA}" presName="nodeFirstNode" presStyleLbl="node1" presStyleIdx="0" presStyleCnt="7" custScaleX="79869" custScaleY="163478">
        <dgm:presLayoutVars>
          <dgm:bulletEnabled val="1"/>
        </dgm:presLayoutVars>
      </dgm:prSet>
      <dgm:spPr/>
    </dgm:pt>
    <dgm:pt modelId="{58A27C7D-203F-4719-87EE-BDBFDBEA3384}" type="pres">
      <dgm:prSet presAssocID="{D1F85BEC-2154-45E9-98D4-D7DD6C691975}" presName="sibTransFirstNode" presStyleLbl="bgShp" presStyleIdx="0" presStyleCnt="1"/>
      <dgm:spPr/>
    </dgm:pt>
    <dgm:pt modelId="{4F1AA2B6-A179-474E-82C3-342049B823BD}" type="pres">
      <dgm:prSet presAssocID="{B7E826F0-D3F5-4BD3-8549-57E174FB83E9}" presName="nodeFollowingNodes" presStyleLbl="node1" presStyleIdx="1" presStyleCnt="7" custScaleX="79869" custScaleY="163478">
        <dgm:presLayoutVars>
          <dgm:bulletEnabled val="1"/>
        </dgm:presLayoutVars>
      </dgm:prSet>
      <dgm:spPr/>
    </dgm:pt>
    <dgm:pt modelId="{059D4E44-1219-454C-8F01-590AEB6CCDB3}" type="pres">
      <dgm:prSet presAssocID="{843F4D6A-A72A-41D3-AA37-59ACDBA0A369}" presName="nodeFollowingNodes" presStyleLbl="node1" presStyleIdx="2" presStyleCnt="7" custScaleX="79869" custScaleY="163478">
        <dgm:presLayoutVars>
          <dgm:bulletEnabled val="1"/>
        </dgm:presLayoutVars>
      </dgm:prSet>
      <dgm:spPr/>
    </dgm:pt>
    <dgm:pt modelId="{841BBAD4-D2F6-42E3-AD38-20CD957A6D80}" type="pres">
      <dgm:prSet presAssocID="{B05C7425-6278-4AD1-93F9-F49714AC13D6}" presName="nodeFollowingNodes" presStyleLbl="node1" presStyleIdx="3" presStyleCnt="7" custScaleX="79869" custScaleY="163478" custRadScaleRad="100346" custRadScaleInc="212">
        <dgm:presLayoutVars>
          <dgm:bulletEnabled val="1"/>
        </dgm:presLayoutVars>
      </dgm:prSet>
      <dgm:spPr/>
    </dgm:pt>
    <dgm:pt modelId="{AF403F1C-1898-4C72-B30A-280E0B2F54C0}" type="pres">
      <dgm:prSet presAssocID="{AFCDE715-36A8-4D60-9AF8-D0D1EE67005A}" presName="nodeFollowingNodes" presStyleLbl="node1" presStyleIdx="4" presStyleCnt="7" custScaleX="79869" custScaleY="163478">
        <dgm:presLayoutVars>
          <dgm:bulletEnabled val="1"/>
        </dgm:presLayoutVars>
      </dgm:prSet>
      <dgm:spPr/>
    </dgm:pt>
    <dgm:pt modelId="{FC88E324-BFE0-4207-B9D8-24FF461B8841}" type="pres">
      <dgm:prSet presAssocID="{7E7A7315-CCA3-4EC4-8314-2EAB1BD7B5E8}" presName="nodeFollowingNodes" presStyleLbl="node1" presStyleIdx="5" presStyleCnt="7" custScaleX="79869" custScaleY="163478">
        <dgm:presLayoutVars>
          <dgm:bulletEnabled val="1"/>
        </dgm:presLayoutVars>
      </dgm:prSet>
      <dgm:spPr/>
    </dgm:pt>
    <dgm:pt modelId="{011B48C3-A3A8-4142-8B20-82F3267BD909}" type="pres">
      <dgm:prSet presAssocID="{2C25499D-23EE-4CA0-B906-A5DF30102B29}" presName="nodeFollowingNodes" presStyleLbl="node1" presStyleIdx="6" presStyleCnt="7" custScaleX="79869" custScaleY="163478">
        <dgm:presLayoutVars>
          <dgm:bulletEnabled val="1"/>
        </dgm:presLayoutVars>
      </dgm:prSet>
      <dgm:spPr/>
    </dgm:pt>
  </dgm:ptLst>
  <dgm:cxnLst>
    <dgm:cxn modelId="{7AC2AB11-D28C-452A-8B17-2CD7DAB467A6}" type="presOf" srcId="{843F4D6A-A72A-41D3-AA37-59ACDBA0A369}" destId="{059D4E44-1219-454C-8F01-590AEB6CCDB3}" srcOrd="0" destOrd="0" presId="urn:microsoft.com/office/officeart/2005/8/layout/cycle3"/>
    <dgm:cxn modelId="{2364B522-11C7-4826-8588-730274338098}" type="presOf" srcId="{2C25499D-23EE-4CA0-B906-A5DF30102B29}" destId="{011B48C3-A3A8-4142-8B20-82F3267BD909}" srcOrd="0" destOrd="0" presId="urn:microsoft.com/office/officeart/2005/8/layout/cycle3"/>
    <dgm:cxn modelId="{05ED8D33-AE9A-4B93-9945-09D159165CE2}" srcId="{27DB03C0-AF46-4286-B6C9-08E8EA168C3C}" destId="{B05C7425-6278-4AD1-93F9-F49714AC13D6}" srcOrd="3" destOrd="0" parTransId="{674690C7-259E-4773-86A0-980CD5156CBE}" sibTransId="{457BD6A2-8D64-4C34-B930-B2BFED760FB2}"/>
    <dgm:cxn modelId="{881EB560-FE5F-4511-865A-61E3FB78672E}" srcId="{27DB03C0-AF46-4286-B6C9-08E8EA168C3C}" destId="{843F4D6A-A72A-41D3-AA37-59ACDBA0A369}" srcOrd="2" destOrd="0" parTransId="{6EE6427F-2513-409F-965E-AEB522460019}" sibTransId="{9EE6F9D1-DEF6-4885-8954-608675333DFF}"/>
    <dgm:cxn modelId="{2E6FA16E-DF92-45D9-804F-C26D375AC005}" srcId="{27DB03C0-AF46-4286-B6C9-08E8EA168C3C}" destId="{50790F44-9FFD-4FD8-9BF7-4EAC2AB43ADA}" srcOrd="0" destOrd="0" parTransId="{2B47992C-3F97-4731-BC77-FCDD21AED390}" sibTransId="{D1F85BEC-2154-45E9-98D4-D7DD6C691975}"/>
    <dgm:cxn modelId="{FC86DC6E-5B73-4AD2-A8B2-E9E016F552CC}" srcId="{27DB03C0-AF46-4286-B6C9-08E8EA168C3C}" destId="{2C25499D-23EE-4CA0-B906-A5DF30102B29}" srcOrd="6" destOrd="0" parTransId="{966EFBE6-47C6-49D2-B740-A571AB5BA49C}" sibTransId="{D12CB321-480F-45BB-96DA-6BE137CD57DB}"/>
    <dgm:cxn modelId="{F2B1DD53-C7E8-42AE-ABFF-797D593301A0}" type="presOf" srcId="{AFCDE715-36A8-4D60-9AF8-D0D1EE67005A}" destId="{AF403F1C-1898-4C72-B30A-280E0B2F54C0}" srcOrd="0" destOrd="0" presId="urn:microsoft.com/office/officeart/2005/8/layout/cycle3"/>
    <dgm:cxn modelId="{426DC058-0E86-4073-908D-0871CF71E813}" srcId="{27DB03C0-AF46-4286-B6C9-08E8EA168C3C}" destId="{7E7A7315-CCA3-4EC4-8314-2EAB1BD7B5E8}" srcOrd="5" destOrd="0" parTransId="{22357037-B238-4C3E-AB16-A8B2EF278466}" sibTransId="{6A688C09-D7C2-4AEE-BC97-B7A62D7DBD55}"/>
    <dgm:cxn modelId="{A7744D93-64A6-4450-B05A-C068FA576755}" type="presOf" srcId="{B7E826F0-D3F5-4BD3-8549-57E174FB83E9}" destId="{4F1AA2B6-A179-474E-82C3-342049B823BD}" srcOrd="0" destOrd="0" presId="urn:microsoft.com/office/officeart/2005/8/layout/cycle3"/>
    <dgm:cxn modelId="{6A6BF09F-40CE-4219-A318-AD18FF71AEC2}" type="presOf" srcId="{50790F44-9FFD-4FD8-9BF7-4EAC2AB43ADA}" destId="{B65FB707-9A89-4A68-9E7E-3EC4BDA7A297}" srcOrd="0" destOrd="0" presId="urn:microsoft.com/office/officeart/2005/8/layout/cycle3"/>
    <dgm:cxn modelId="{E81035A0-DE16-4D79-A517-FC66BDC641BD}" type="presOf" srcId="{D1F85BEC-2154-45E9-98D4-D7DD6C691975}" destId="{58A27C7D-203F-4719-87EE-BDBFDBEA3384}" srcOrd="0" destOrd="0" presId="urn:microsoft.com/office/officeart/2005/8/layout/cycle3"/>
    <dgm:cxn modelId="{B736BEB4-589C-4BA4-ABDC-B15B401898FD}" type="presOf" srcId="{7E7A7315-CCA3-4EC4-8314-2EAB1BD7B5E8}" destId="{FC88E324-BFE0-4207-B9D8-24FF461B8841}" srcOrd="0" destOrd="0" presId="urn:microsoft.com/office/officeart/2005/8/layout/cycle3"/>
    <dgm:cxn modelId="{9BC70ACA-7C01-44F3-854B-81528AFFD4AC}" type="presOf" srcId="{B05C7425-6278-4AD1-93F9-F49714AC13D6}" destId="{841BBAD4-D2F6-42E3-AD38-20CD957A6D80}" srcOrd="0" destOrd="0" presId="urn:microsoft.com/office/officeart/2005/8/layout/cycle3"/>
    <dgm:cxn modelId="{374AA4D5-EB75-4D72-9D23-C5DE25095139}" srcId="{27DB03C0-AF46-4286-B6C9-08E8EA168C3C}" destId="{B7E826F0-D3F5-4BD3-8549-57E174FB83E9}" srcOrd="1" destOrd="0" parTransId="{3A314EA4-43FA-46DE-AD08-81EE40A3B285}" sibTransId="{A372ED2E-C7A6-4CED-BD86-55EB6F975BD0}"/>
    <dgm:cxn modelId="{2F95E8DA-8269-4AB8-88EE-2D5457DFDA3D}" srcId="{27DB03C0-AF46-4286-B6C9-08E8EA168C3C}" destId="{AFCDE715-36A8-4D60-9AF8-D0D1EE67005A}" srcOrd="4" destOrd="0" parTransId="{42639E6D-BF74-4D18-BD8F-8672ACD1C469}" sibTransId="{E1D04F65-639C-4426-B093-46C1FA9438F4}"/>
    <dgm:cxn modelId="{452151E2-6C5E-438C-A262-F79D415AC554}" type="presOf" srcId="{27DB03C0-AF46-4286-B6C9-08E8EA168C3C}" destId="{52CB530A-141D-43DE-A092-E633DADADE18}" srcOrd="0" destOrd="0" presId="urn:microsoft.com/office/officeart/2005/8/layout/cycle3"/>
    <dgm:cxn modelId="{47A447CB-878D-4362-AF43-F91876874596}" type="presParOf" srcId="{52CB530A-141D-43DE-A092-E633DADADE18}" destId="{34CF94A0-A7CC-41AC-8E1B-F82D2499E849}" srcOrd="0" destOrd="0" presId="urn:microsoft.com/office/officeart/2005/8/layout/cycle3"/>
    <dgm:cxn modelId="{9D6C4B32-8734-4DD1-B9D5-CBCF820F1864}" type="presParOf" srcId="{34CF94A0-A7CC-41AC-8E1B-F82D2499E849}" destId="{B65FB707-9A89-4A68-9E7E-3EC4BDA7A297}" srcOrd="0" destOrd="0" presId="urn:microsoft.com/office/officeart/2005/8/layout/cycle3"/>
    <dgm:cxn modelId="{86F52262-3938-4BD8-8B96-10F7DD076670}" type="presParOf" srcId="{34CF94A0-A7CC-41AC-8E1B-F82D2499E849}" destId="{58A27C7D-203F-4719-87EE-BDBFDBEA3384}" srcOrd="1" destOrd="0" presId="urn:microsoft.com/office/officeart/2005/8/layout/cycle3"/>
    <dgm:cxn modelId="{49C08FC2-30D9-4494-99B8-AD909ABC461C}" type="presParOf" srcId="{34CF94A0-A7CC-41AC-8E1B-F82D2499E849}" destId="{4F1AA2B6-A179-474E-82C3-342049B823BD}" srcOrd="2" destOrd="0" presId="urn:microsoft.com/office/officeart/2005/8/layout/cycle3"/>
    <dgm:cxn modelId="{6101FEDB-CF56-4AD9-A9FC-C0BC631573E7}" type="presParOf" srcId="{34CF94A0-A7CC-41AC-8E1B-F82D2499E849}" destId="{059D4E44-1219-454C-8F01-590AEB6CCDB3}" srcOrd="3" destOrd="0" presId="urn:microsoft.com/office/officeart/2005/8/layout/cycle3"/>
    <dgm:cxn modelId="{C409AADF-5417-4C52-943A-2B5B0384CA4F}" type="presParOf" srcId="{34CF94A0-A7CC-41AC-8E1B-F82D2499E849}" destId="{841BBAD4-D2F6-42E3-AD38-20CD957A6D80}" srcOrd="4" destOrd="0" presId="urn:microsoft.com/office/officeart/2005/8/layout/cycle3"/>
    <dgm:cxn modelId="{F629850A-0744-4B60-AAFA-8876564EDF5A}" type="presParOf" srcId="{34CF94A0-A7CC-41AC-8E1B-F82D2499E849}" destId="{AF403F1C-1898-4C72-B30A-280E0B2F54C0}" srcOrd="5" destOrd="0" presId="urn:microsoft.com/office/officeart/2005/8/layout/cycle3"/>
    <dgm:cxn modelId="{C931FCCE-024C-4A90-934D-9A8FA992C5CA}" type="presParOf" srcId="{34CF94A0-A7CC-41AC-8E1B-F82D2499E849}" destId="{FC88E324-BFE0-4207-B9D8-24FF461B8841}" srcOrd="6" destOrd="0" presId="urn:microsoft.com/office/officeart/2005/8/layout/cycle3"/>
    <dgm:cxn modelId="{0CF3C249-EFA7-48BF-B01D-547B02633C31}" type="presParOf" srcId="{34CF94A0-A7CC-41AC-8E1B-F82D2499E849}" destId="{011B48C3-A3A8-4142-8B20-82F3267BD909}"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27C7D-203F-4719-87EE-BDBFDBEA3384}">
      <dsp:nvSpPr>
        <dsp:cNvPr id="0" name=""/>
        <dsp:cNvSpPr/>
      </dsp:nvSpPr>
      <dsp:spPr>
        <a:xfrm>
          <a:off x="726316" y="22316"/>
          <a:ext cx="5814015" cy="5814015"/>
        </a:xfrm>
        <a:prstGeom prst="circularArrow">
          <a:avLst>
            <a:gd name="adj1" fmla="val 5544"/>
            <a:gd name="adj2" fmla="val 330680"/>
            <a:gd name="adj3" fmla="val 14792129"/>
            <a:gd name="adj4" fmla="val 16793576"/>
            <a:gd name="adj5" fmla="val 5757"/>
          </a:avLst>
        </a:prstGeom>
        <a:solidFill>
          <a:schemeClr val="accent1"/>
        </a:solidFill>
        <a:ln>
          <a:solidFill>
            <a:schemeClr val="accent1">
              <a:lumMod val="50000"/>
            </a:schemeClr>
          </a:solidFill>
        </a:ln>
        <a:effectLst/>
      </dsp:spPr>
      <dsp:style>
        <a:lnRef idx="0">
          <a:scrgbClr r="0" g="0" b="0"/>
        </a:lnRef>
        <a:fillRef idx="1">
          <a:scrgbClr r="0" g="0" b="0"/>
        </a:fillRef>
        <a:effectRef idx="0">
          <a:scrgbClr r="0" g="0" b="0"/>
        </a:effectRef>
        <a:fontRef idx="minor"/>
      </dsp:style>
    </dsp:sp>
    <dsp:sp modelId="{B65FB707-9A89-4A68-9E7E-3EC4BDA7A297}">
      <dsp:nvSpPr>
        <dsp:cNvPr id="0" name=""/>
        <dsp:cNvSpPr/>
      </dsp:nvSpPr>
      <dsp:spPr>
        <a:xfrm>
          <a:off x="2907849" y="-287471"/>
          <a:ext cx="1450949" cy="1484921"/>
        </a:xfrm>
        <a:prstGeom prst="roundRect">
          <a:avLst/>
        </a:prstGeom>
        <a:blipFill rotWithShape="0">
          <a:blip xmlns:r="http://schemas.openxmlformats.org/officeDocument/2006/relationships" r:embed="rId1"/>
          <a:srcRect/>
          <a:stretch>
            <a:fillRect l="-11000" r="-1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CA" sz="5600" kern="1200" dirty="0"/>
            <a:t> </a:t>
          </a:r>
        </a:p>
      </dsp:txBody>
      <dsp:txXfrm>
        <a:off x="2978678" y="-216642"/>
        <a:ext cx="1309291" cy="1343263"/>
      </dsp:txXfrm>
    </dsp:sp>
    <dsp:sp modelId="{4F1AA2B6-A179-474E-82C3-342049B823BD}">
      <dsp:nvSpPr>
        <dsp:cNvPr id="0" name=""/>
        <dsp:cNvSpPr/>
      </dsp:nvSpPr>
      <dsp:spPr>
        <a:xfrm>
          <a:off x="4846263" y="646019"/>
          <a:ext cx="1450949" cy="1484921"/>
        </a:xfrm>
        <a:prstGeom prst="roundRect">
          <a:avLst/>
        </a:prstGeom>
        <a:blipFill rotWithShape="0">
          <a:blip xmlns:r="http://schemas.openxmlformats.org/officeDocument/2006/relationships" r:embed="rId2"/>
          <a:srcRect/>
          <a:stretch>
            <a:fillRect l="-6000" r="-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CA" sz="5500" kern="1200" dirty="0"/>
            <a:t> </a:t>
          </a:r>
        </a:p>
      </dsp:txBody>
      <dsp:txXfrm>
        <a:off x="4917092" y="716848"/>
        <a:ext cx="1309291" cy="1343263"/>
      </dsp:txXfrm>
    </dsp:sp>
    <dsp:sp modelId="{059D4E44-1219-454C-8F01-590AEB6CCDB3}">
      <dsp:nvSpPr>
        <dsp:cNvPr id="0" name=""/>
        <dsp:cNvSpPr/>
      </dsp:nvSpPr>
      <dsp:spPr>
        <a:xfrm>
          <a:off x="5325012" y="2743554"/>
          <a:ext cx="1450949" cy="1484921"/>
        </a:xfrm>
        <a:prstGeom prst="roundRect">
          <a:avLst/>
        </a:prstGeom>
        <a:blipFill rotWithShape="0">
          <a:blip xmlns:r="http://schemas.openxmlformats.org/officeDocument/2006/relationships" r:embed="rId3"/>
          <a:srcRect/>
          <a:stretch>
            <a:fillRect l="-9000" r="-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r>
            <a:rPr lang="en-CA" sz="5500" kern="1200" dirty="0"/>
            <a:t> </a:t>
          </a:r>
        </a:p>
      </dsp:txBody>
      <dsp:txXfrm>
        <a:off x="5395841" y="2814383"/>
        <a:ext cx="1309291" cy="1343263"/>
      </dsp:txXfrm>
    </dsp:sp>
    <dsp:sp modelId="{841BBAD4-D2F6-42E3-AD38-20CD957A6D80}">
      <dsp:nvSpPr>
        <dsp:cNvPr id="0" name=""/>
        <dsp:cNvSpPr/>
      </dsp:nvSpPr>
      <dsp:spPr>
        <a:xfrm>
          <a:off x="3983576" y="4425647"/>
          <a:ext cx="1450949" cy="1484921"/>
        </a:xfrm>
        <a:prstGeom prst="roundRect">
          <a:avLst/>
        </a:prstGeom>
        <a:blipFill rotWithShape="0">
          <a:blip xmlns:r="http://schemas.openxmlformats.org/officeDocument/2006/relationships" r:embed="rId4"/>
          <a:srcRect/>
          <a:stretch>
            <a:fillRect l="-7000" r="-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CA" sz="5400" kern="1200" dirty="0"/>
            <a:t> </a:t>
          </a:r>
        </a:p>
      </dsp:txBody>
      <dsp:txXfrm>
        <a:off x="4054405" y="4496476"/>
        <a:ext cx="1309291" cy="1343263"/>
      </dsp:txXfrm>
    </dsp:sp>
    <dsp:sp modelId="{AF403F1C-1898-4C72-B30A-280E0B2F54C0}">
      <dsp:nvSpPr>
        <dsp:cNvPr id="0" name=""/>
        <dsp:cNvSpPr/>
      </dsp:nvSpPr>
      <dsp:spPr>
        <a:xfrm>
          <a:off x="1832110" y="4425647"/>
          <a:ext cx="1450949" cy="1484921"/>
        </a:xfrm>
        <a:prstGeom prst="roundRect">
          <a:avLst/>
        </a:prstGeom>
        <a:blipFill rotWithShape="0">
          <a:blip xmlns:r="http://schemas.openxmlformats.org/officeDocument/2006/relationships" r:embed="rId5"/>
          <a:srcRect/>
          <a:stretch>
            <a:fillRect l="-9000" r="-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CA" sz="5300" kern="1200" dirty="0"/>
            <a:t> </a:t>
          </a:r>
        </a:p>
      </dsp:txBody>
      <dsp:txXfrm>
        <a:off x="1902939" y="4496476"/>
        <a:ext cx="1309291" cy="1343263"/>
      </dsp:txXfrm>
    </dsp:sp>
    <dsp:sp modelId="{FC88E324-BFE0-4207-B9D8-24FF461B8841}">
      <dsp:nvSpPr>
        <dsp:cNvPr id="0" name=""/>
        <dsp:cNvSpPr/>
      </dsp:nvSpPr>
      <dsp:spPr>
        <a:xfrm>
          <a:off x="490686" y="2743554"/>
          <a:ext cx="1450949" cy="1484921"/>
        </a:xfrm>
        <a:prstGeom prst="roundRect">
          <a:avLst/>
        </a:prstGeom>
        <a:blipFill rotWithShape="0">
          <a:blip xmlns:r="http://schemas.openxmlformats.org/officeDocument/2006/relationships" r:embed="rId6"/>
          <a:srcRect/>
          <a:stretch>
            <a:fillRect l="-8000" r="-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CA" sz="5200" kern="1200" dirty="0"/>
            <a:t> </a:t>
          </a:r>
        </a:p>
      </dsp:txBody>
      <dsp:txXfrm>
        <a:off x="561515" y="2814383"/>
        <a:ext cx="1309291" cy="1343263"/>
      </dsp:txXfrm>
    </dsp:sp>
    <dsp:sp modelId="{011B48C3-A3A8-4142-8B20-82F3267BD909}">
      <dsp:nvSpPr>
        <dsp:cNvPr id="0" name=""/>
        <dsp:cNvSpPr/>
      </dsp:nvSpPr>
      <dsp:spPr>
        <a:xfrm>
          <a:off x="969435" y="646019"/>
          <a:ext cx="1450949" cy="1484921"/>
        </a:xfrm>
        <a:prstGeom prst="roundRect">
          <a:avLst/>
        </a:prstGeom>
        <a:blipFill rotWithShape="0">
          <a:blip xmlns:r="http://schemas.openxmlformats.org/officeDocument/2006/relationships" r:embed="rId7"/>
          <a:srcRect/>
          <a:stretch>
            <a:fillRect l="-7000" r="-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CA" sz="5200" kern="1200" dirty="0"/>
            <a:t> </a:t>
          </a:r>
        </a:p>
      </dsp:txBody>
      <dsp:txXfrm>
        <a:off x="1040264" y="716848"/>
        <a:ext cx="1309291" cy="134326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5EBF6-CC2D-48C3-9F7C-F199AAF832D4}" type="datetimeFigureOut">
              <a:rPr lang="en-CA" smtClean="0"/>
              <a:t>2020-04-20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8FE59-DD10-4676-AA40-81512C8ADB78}" type="slidenum">
              <a:rPr lang="en-CA" smtClean="0"/>
              <a:t>‹#›</a:t>
            </a:fld>
            <a:endParaRPr lang="en-CA"/>
          </a:p>
        </p:txBody>
      </p:sp>
    </p:spTree>
    <p:extLst>
      <p:ext uri="{BB962C8B-B14F-4D97-AF65-F5344CB8AC3E}">
        <p14:creationId xmlns:p14="http://schemas.microsoft.com/office/powerpoint/2010/main" val="803632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As we explore ecological succession and zonation in an ecosystem,</a:t>
            </a:r>
            <a:r>
              <a:rPr lang="en-CA" baseline="0" dirty="0"/>
              <a:t> we will be using wetlands as our ecosystem example. Wetlands are a common habitat found in Manitoba covering 40% of this province. This means that all the animals and plants you see used in this presentation live in wetlands. Ask students to recall their recent trip to Oak Hammock marsh, a wetland habitat!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baseline="0" dirty="0"/>
              <a:t>Ask students if they remember what two “ingredients” are required to make a wetland. </a:t>
            </a:r>
            <a:r>
              <a:rPr lang="en-CA" baseline="0" dirty="0"/>
              <a:t>(Water &amp; Plants)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baseline="0" dirty="0"/>
              <a:t>What is the maximum depth of water in a wetland? </a:t>
            </a:r>
            <a:r>
              <a:rPr lang="en-CA" baseline="0" dirty="0"/>
              <a:t>(2 m – about the height of a doorway)</a:t>
            </a:r>
            <a:endParaRPr lang="en-CA" dirty="0"/>
          </a:p>
        </p:txBody>
      </p:sp>
      <p:sp>
        <p:nvSpPr>
          <p:cNvPr id="4" name="Slide Number Placeholder 3"/>
          <p:cNvSpPr>
            <a:spLocks noGrp="1"/>
          </p:cNvSpPr>
          <p:nvPr>
            <p:ph type="sldNum" sz="quarter" idx="10"/>
          </p:nvPr>
        </p:nvSpPr>
        <p:spPr/>
        <p:txBody>
          <a:bodyPr/>
          <a:lstStyle/>
          <a:p>
            <a:fld id="{14D82EC7-BC10-4AD2-A7D8-681C86851C1E}" type="slidenum">
              <a:rPr lang="en-CA" smtClean="0"/>
              <a:t>1</a:t>
            </a:fld>
            <a:endParaRPr lang="en-CA"/>
          </a:p>
        </p:txBody>
      </p:sp>
    </p:spTree>
    <p:extLst>
      <p:ext uri="{BB962C8B-B14F-4D97-AF65-F5344CB8AC3E}">
        <p14:creationId xmlns:p14="http://schemas.microsoft.com/office/powerpoint/2010/main" val="535603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Hand out Species ID cards, and proceed with the activity. Once complete, continue this presentation to summarise what students learned.</a:t>
            </a:r>
          </a:p>
        </p:txBody>
      </p:sp>
      <p:sp>
        <p:nvSpPr>
          <p:cNvPr id="4" name="Slide Number Placeholder 3"/>
          <p:cNvSpPr>
            <a:spLocks noGrp="1"/>
          </p:cNvSpPr>
          <p:nvPr>
            <p:ph type="sldNum" sz="quarter" idx="5"/>
          </p:nvPr>
        </p:nvSpPr>
        <p:spPr/>
        <p:txBody>
          <a:bodyPr/>
          <a:lstStyle/>
          <a:p>
            <a:fld id="{F3D8FE59-DD10-4676-AA40-81512C8ADB78}" type="slidenum">
              <a:rPr lang="en-CA" smtClean="0"/>
              <a:t>10</a:t>
            </a:fld>
            <a:endParaRPr lang="en-CA"/>
          </a:p>
        </p:txBody>
      </p:sp>
    </p:spTree>
    <p:extLst>
      <p:ext uri="{BB962C8B-B14F-4D97-AF65-F5344CB8AC3E}">
        <p14:creationId xmlns:p14="http://schemas.microsoft.com/office/powerpoint/2010/main" val="127033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7B84BF-4991-4DD1-85D4-E8A8B5C9AE35}" type="slidenum">
              <a:rPr lang="en-CA" smtClean="0"/>
              <a:t>11</a:t>
            </a:fld>
            <a:endParaRPr lang="en-CA"/>
          </a:p>
        </p:txBody>
      </p:sp>
    </p:spTree>
    <p:extLst>
      <p:ext uri="{BB962C8B-B14F-4D97-AF65-F5344CB8AC3E}">
        <p14:creationId xmlns:p14="http://schemas.microsoft.com/office/powerpoint/2010/main" val="391523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i="1" dirty="0"/>
              <a:t>Note: </a:t>
            </a:r>
            <a:r>
              <a:rPr lang="en-CA" i="1" dirty="0"/>
              <a:t>For more details regarding each type of wetland’s specific characteristics, see the supportive materials</a:t>
            </a:r>
            <a:r>
              <a:rPr lang="en-CA" i="1" baseline="0" dirty="0"/>
              <a:t> from Grade Seven’s Pre-Activity 1: Know Your Zone!</a:t>
            </a:r>
            <a:endParaRPr lang="en-CA" i="1" dirty="0"/>
          </a:p>
        </p:txBody>
      </p:sp>
      <p:sp>
        <p:nvSpPr>
          <p:cNvPr id="4" name="Slide Number Placeholder 3"/>
          <p:cNvSpPr>
            <a:spLocks noGrp="1"/>
          </p:cNvSpPr>
          <p:nvPr>
            <p:ph type="sldNum" sz="quarter" idx="10"/>
          </p:nvPr>
        </p:nvSpPr>
        <p:spPr/>
        <p:txBody>
          <a:bodyPr/>
          <a:lstStyle/>
          <a:p>
            <a:fld id="{5AC613E1-666E-4F1E-AAF2-A58FC2E04F85}" type="slidenum">
              <a:rPr lang="en-CA" smtClean="0"/>
              <a:t>2</a:t>
            </a:fld>
            <a:endParaRPr lang="en-CA"/>
          </a:p>
        </p:txBody>
      </p:sp>
    </p:spTree>
    <p:extLst>
      <p:ext uri="{BB962C8B-B14F-4D97-AF65-F5344CB8AC3E}">
        <p14:creationId xmlns:p14="http://schemas.microsoft.com/office/powerpoint/2010/main" val="238961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Reflect on your recent visit to Oak Hammock Marsh. Were all the plants the same in every single place? No, of course not! In some places there were lots of phragmites, and in others lots of cattails. Some areas had few plants, and instead had lots of open water. This is an example of an ecosystem that is </a:t>
            </a:r>
            <a:r>
              <a:rPr lang="en-CA" b="1" dirty="0"/>
              <a:t>heterogeneous</a:t>
            </a:r>
            <a:r>
              <a:rPr lang="en-CA" b="0" dirty="0"/>
              <a:t>!</a:t>
            </a:r>
          </a:p>
          <a:p>
            <a:endParaRPr lang="en-CA" b="0" dirty="0"/>
          </a:p>
          <a:p>
            <a:r>
              <a:rPr lang="en-CA" b="0" dirty="0"/>
              <a:t>Review the following terms:</a:t>
            </a:r>
          </a:p>
          <a:p>
            <a:r>
              <a:rPr lang="en-CA" b="1" dirty="0"/>
              <a:t>Homogeneous</a:t>
            </a:r>
            <a:r>
              <a:rPr lang="en-CA" b="0" dirty="0"/>
              <a:t>: Consisting of parts that are all the same. Identical throughout. </a:t>
            </a:r>
            <a:endParaRPr lang="en-CA" b="0" i="0" dirty="0"/>
          </a:p>
          <a:p>
            <a:r>
              <a:rPr lang="en-CA" b="1" i="0" dirty="0"/>
              <a:t>Heterogeneous</a:t>
            </a:r>
            <a:r>
              <a:rPr lang="en-CA" b="0" i="0" dirty="0"/>
              <a:t>: Made up of parts that are not the same as one another.</a:t>
            </a:r>
          </a:p>
          <a:p>
            <a:r>
              <a:rPr lang="en-CA" b="0" i="1" dirty="0"/>
              <a:t>(Think of the difference between drinking a smoothie and eating fruit salad</a:t>
            </a:r>
            <a:r>
              <a:rPr lang="en-CA" b="0" i="0" dirty="0"/>
              <a:t>)</a:t>
            </a:r>
            <a:endParaRPr lang="en-CA" b="1" i="1" dirty="0"/>
          </a:p>
        </p:txBody>
      </p:sp>
      <p:sp>
        <p:nvSpPr>
          <p:cNvPr id="4" name="Slide Number Placeholder 3"/>
          <p:cNvSpPr>
            <a:spLocks noGrp="1"/>
          </p:cNvSpPr>
          <p:nvPr>
            <p:ph type="sldNum" sz="quarter" idx="5"/>
          </p:nvPr>
        </p:nvSpPr>
        <p:spPr/>
        <p:txBody>
          <a:bodyPr/>
          <a:lstStyle/>
          <a:p>
            <a:fld id="{F3D8FE59-DD10-4676-AA40-81512C8ADB78}" type="slidenum">
              <a:rPr lang="en-CA" smtClean="0"/>
              <a:t>3</a:t>
            </a:fld>
            <a:endParaRPr lang="en-CA"/>
          </a:p>
        </p:txBody>
      </p:sp>
    </p:spTree>
    <p:extLst>
      <p:ext uri="{BB962C8B-B14F-4D97-AF65-F5344CB8AC3E}">
        <p14:creationId xmlns:p14="http://schemas.microsoft.com/office/powerpoint/2010/main" val="63964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p>
          <a:p>
            <a:r>
              <a:rPr lang="en-US" b="1" dirty="0"/>
              <a:t>Biotic</a:t>
            </a:r>
            <a:r>
              <a:rPr lang="en-US" dirty="0"/>
              <a:t> = living components of an ecosystem</a:t>
            </a:r>
          </a:p>
          <a:p>
            <a:r>
              <a:rPr lang="en-US" b="1" dirty="0"/>
              <a:t>Abiotic</a:t>
            </a:r>
            <a:r>
              <a:rPr lang="en-US" dirty="0"/>
              <a:t> = non-living components of an ecosystem</a:t>
            </a:r>
          </a:p>
          <a:p>
            <a:endParaRPr lang="en-US" dirty="0"/>
          </a:p>
          <a:p>
            <a:r>
              <a:rPr lang="en-US" b="1" dirty="0"/>
              <a:t>Zonation</a:t>
            </a:r>
            <a:r>
              <a:rPr lang="en-US" b="0" dirty="0"/>
              <a:t> is the observed pattern of distinct flora and fauna over an area. Different communities of organisms are found in different places as a result of changes in abiotic and biotic factors.</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the example, different kinds of plants are seen at different water levels. </a:t>
            </a:r>
            <a:r>
              <a:rPr lang="en-US" dirty="0">
                <a:solidFill>
                  <a:schemeClr val="accent1">
                    <a:lumMod val="50000"/>
                  </a:schemeClr>
                </a:solidFill>
              </a:rPr>
              <a:t>Large trees grow in the dry upland forest, grasses grow in the high marsh meadow, which transitions into cattails and bulrushes at the edge of the aquatic low marsh. Lily pads and duckweed float at the surface of the shallow water, while coontail and pondweed grow submerged in the deepest parts of the marsh.</a:t>
            </a:r>
          </a:p>
          <a:p>
            <a:endParaRPr lang="en-CA" dirty="0"/>
          </a:p>
        </p:txBody>
      </p:sp>
      <p:sp>
        <p:nvSpPr>
          <p:cNvPr id="4" name="Slide Number Placeholder 3"/>
          <p:cNvSpPr>
            <a:spLocks noGrp="1"/>
          </p:cNvSpPr>
          <p:nvPr>
            <p:ph type="sldNum" sz="quarter" idx="5"/>
          </p:nvPr>
        </p:nvSpPr>
        <p:spPr/>
        <p:txBody>
          <a:bodyPr/>
          <a:lstStyle/>
          <a:p>
            <a:fld id="{F3D8FE59-DD10-4676-AA40-81512C8ADB78}" type="slidenum">
              <a:rPr lang="en-CA" smtClean="0"/>
              <a:t>4</a:t>
            </a:fld>
            <a:endParaRPr lang="en-CA"/>
          </a:p>
        </p:txBody>
      </p:sp>
    </p:spTree>
    <p:extLst>
      <p:ext uri="{BB962C8B-B14F-4D97-AF65-F5344CB8AC3E}">
        <p14:creationId xmlns:p14="http://schemas.microsoft.com/office/powerpoint/2010/main" val="272493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Ecological succession</a:t>
            </a:r>
            <a:r>
              <a:rPr lang="en-US" sz="1200" b="0" i="0" kern="1200" dirty="0">
                <a:solidFill>
                  <a:schemeClr val="tx1"/>
                </a:solidFill>
                <a:effectLst/>
                <a:latin typeface="+mn-lt"/>
                <a:ea typeface="+mn-ea"/>
                <a:cs typeface="+mn-cs"/>
              </a:rPr>
              <a:t> is the process of change in an ecological community’s species structure over time. The timescale could be viewed as tens, hundreds, or thousands of years. Not all ecosystems change at the same rate, or in the same way.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Note that although ecological succession is typically examined through the plant life in an ecosystem, the community of animal species in an ecosystem also changes in predictable ways.</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3D8FE59-DD10-4676-AA40-81512C8ADB78}" type="slidenum">
              <a:rPr lang="en-CA" smtClean="0"/>
              <a:t>5</a:t>
            </a:fld>
            <a:endParaRPr lang="en-CA"/>
          </a:p>
        </p:txBody>
      </p:sp>
    </p:spTree>
    <p:extLst>
      <p:ext uri="{BB962C8B-B14F-4D97-AF65-F5344CB8AC3E}">
        <p14:creationId xmlns:p14="http://schemas.microsoft.com/office/powerpoint/2010/main" val="401272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Long-term shifts in climate (such as changes in temperature, average rainfall, etc.), also produce successional changes in ecosystems. Today our climate is undergoing a radical shift. What might our ecosystems look like in 100 years? 1 000 years? 10 000 years?</a:t>
            </a:r>
          </a:p>
          <a:p>
            <a:endParaRPr lang="en-CA" dirty="0"/>
          </a:p>
          <a:p>
            <a:r>
              <a:rPr lang="en-CA" dirty="0"/>
              <a:t>Changes in an ecosystem can increase the rate of succession (such as animals dispersing seeds into an area) or decrease it (such as frequent droughts preventing the growth of trees). Some changes can even affect the sequence of succession. </a:t>
            </a:r>
            <a:r>
              <a:rPr lang="en-CA" b="1" dirty="0"/>
              <a:t>Disturbance events</a:t>
            </a:r>
            <a:r>
              <a:rPr lang="en-CA" b="0" dirty="0"/>
              <a:t> are events which severely disrupt an ecosystem, and destroy the existing community.</a:t>
            </a:r>
            <a:endParaRPr lang="en-CA" dirty="0"/>
          </a:p>
          <a:p>
            <a:endParaRPr lang="en-CA" dirty="0"/>
          </a:p>
          <a:p>
            <a:r>
              <a:rPr lang="en-CA" b="1" dirty="0"/>
              <a:t>Primary Succession:</a:t>
            </a:r>
            <a:r>
              <a:rPr lang="en-CA" b="0" dirty="0"/>
              <a:t> Occurs in an area where plant life has never been before, such as lava flows, or glacial retreat.</a:t>
            </a:r>
          </a:p>
          <a:p>
            <a:r>
              <a:rPr lang="en-CA" b="1" dirty="0"/>
              <a:t>Secondary Succession:</a:t>
            </a:r>
            <a:r>
              <a:rPr lang="en-CA" b="0" dirty="0"/>
              <a:t> Occurs in an area where life has been before, but a disturbance event destroyed the pre-existing community.</a:t>
            </a:r>
            <a:endParaRPr lang="en-CA" b="1" dirty="0"/>
          </a:p>
        </p:txBody>
      </p:sp>
      <p:sp>
        <p:nvSpPr>
          <p:cNvPr id="4" name="Slide Number Placeholder 3"/>
          <p:cNvSpPr>
            <a:spLocks noGrp="1"/>
          </p:cNvSpPr>
          <p:nvPr>
            <p:ph type="sldNum" sz="quarter" idx="5"/>
          </p:nvPr>
        </p:nvSpPr>
        <p:spPr/>
        <p:txBody>
          <a:bodyPr/>
          <a:lstStyle/>
          <a:p>
            <a:fld id="{F3D8FE59-DD10-4676-AA40-81512C8ADB78}" type="slidenum">
              <a:rPr lang="en-CA" smtClean="0"/>
              <a:t>6</a:t>
            </a:fld>
            <a:endParaRPr lang="en-CA"/>
          </a:p>
        </p:txBody>
      </p:sp>
    </p:spTree>
    <p:extLst>
      <p:ext uri="{BB962C8B-B14F-4D97-AF65-F5344CB8AC3E}">
        <p14:creationId xmlns:p14="http://schemas.microsoft.com/office/powerpoint/2010/main" val="206297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Succession begins with a pioneer community, then transitions into a seral community (typically multiple seral communities occur in sequence), eventually reaching a stable climax community.</a:t>
            </a:r>
          </a:p>
          <a:p>
            <a:r>
              <a:rPr lang="en-CA" dirty="0"/>
              <a:t>In the example shown, grasses are the first plants to grow in an area. They grow quickly and are generally the first plants to sprout in an area, but do not live long and require sunny conditions (pioneer community). As they die and decompose, the soil is enriched, and seeds from slower-growing plants such as trees begin to germinate (seral community). As the tree saplings grow, they shade the ground around them, preventing new grasses from growing, and eventually a forest is established.</a:t>
            </a:r>
          </a:p>
          <a:p>
            <a:endParaRPr lang="en-CA" dirty="0"/>
          </a:p>
          <a:p>
            <a:r>
              <a:rPr lang="en-CA" i="1" dirty="0"/>
              <a:t>Just as the first plants to grow are fast-growing, sun-loving species, so are the first trees. In Manitoba’s forests the first trees to grow in open areas are typically aspen and birch; they grow quickly but do not live long. Under them shade-tolerant species such as maples and pines grow, and eventually take over.</a:t>
            </a:r>
          </a:p>
          <a:p>
            <a:endParaRPr lang="en-CA" b="1" i="1" dirty="0"/>
          </a:p>
          <a:p>
            <a:r>
              <a:rPr lang="en-CA" b="0" i="0" u="sng" dirty="0"/>
              <a:t>Climax communities are dominated by species that live a long time and can grow in the presence of their own adults.</a:t>
            </a:r>
          </a:p>
        </p:txBody>
      </p:sp>
      <p:sp>
        <p:nvSpPr>
          <p:cNvPr id="4" name="Slide Number Placeholder 3"/>
          <p:cNvSpPr>
            <a:spLocks noGrp="1"/>
          </p:cNvSpPr>
          <p:nvPr>
            <p:ph type="sldNum" sz="quarter" idx="5"/>
          </p:nvPr>
        </p:nvSpPr>
        <p:spPr/>
        <p:txBody>
          <a:bodyPr/>
          <a:lstStyle/>
          <a:p>
            <a:fld id="{F3D8FE59-DD10-4676-AA40-81512C8ADB78}" type="slidenum">
              <a:rPr lang="en-CA" smtClean="0"/>
              <a:t>7</a:t>
            </a:fld>
            <a:endParaRPr lang="en-CA"/>
          </a:p>
        </p:txBody>
      </p:sp>
    </p:spTree>
    <p:extLst>
      <p:ext uri="{BB962C8B-B14F-4D97-AF65-F5344CB8AC3E}">
        <p14:creationId xmlns:p14="http://schemas.microsoft.com/office/powerpoint/2010/main" val="314339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Climax communities are communities whose species composition is relatively stable, as long as no disturbance events occur. </a:t>
            </a:r>
          </a:p>
        </p:txBody>
      </p:sp>
      <p:sp>
        <p:nvSpPr>
          <p:cNvPr id="4" name="Slide Number Placeholder 3"/>
          <p:cNvSpPr>
            <a:spLocks noGrp="1"/>
          </p:cNvSpPr>
          <p:nvPr>
            <p:ph type="sldNum" sz="quarter" idx="5"/>
          </p:nvPr>
        </p:nvSpPr>
        <p:spPr/>
        <p:txBody>
          <a:bodyPr/>
          <a:lstStyle/>
          <a:p>
            <a:fld id="{F3D8FE59-DD10-4676-AA40-81512C8ADB78}" type="slidenum">
              <a:rPr lang="en-CA" smtClean="0"/>
              <a:t>8</a:t>
            </a:fld>
            <a:endParaRPr lang="en-CA"/>
          </a:p>
        </p:txBody>
      </p:sp>
    </p:spTree>
    <p:extLst>
      <p:ext uri="{BB962C8B-B14F-4D97-AF65-F5344CB8AC3E}">
        <p14:creationId xmlns:p14="http://schemas.microsoft.com/office/powerpoint/2010/main" val="2249823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Submerged Vegetation:</a:t>
            </a:r>
            <a:r>
              <a:rPr lang="en-CA" b="0" dirty="0"/>
              <a:t> Plants that live entirely underwater. </a:t>
            </a:r>
            <a:r>
              <a:rPr lang="en-CA" b="0" i="1" dirty="0"/>
              <a:t>Examples: Pondweed, coontail, milfoil</a:t>
            </a:r>
            <a:endParaRPr lang="en-CA" b="0" dirty="0"/>
          </a:p>
          <a:p>
            <a:endParaRPr lang="en-CA" b="0" dirty="0"/>
          </a:p>
          <a:p>
            <a:r>
              <a:rPr lang="en-CA" b="1" dirty="0"/>
              <a:t>Emergent Vegetation:</a:t>
            </a:r>
            <a:r>
              <a:rPr lang="en-CA" b="0" dirty="0"/>
              <a:t> Plants with leaves and stems above the water, but whose roots are submerged under water. </a:t>
            </a:r>
            <a:r>
              <a:rPr lang="en-CA" b="0" i="1" dirty="0"/>
              <a:t>Examples: Cattail, bulrush, reeds</a:t>
            </a:r>
          </a:p>
          <a:p>
            <a:endParaRPr lang="en-CA" b="0" i="1" dirty="0"/>
          </a:p>
          <a:p>
            <a:r>
              <a:rPr lang="en-CA" b="1" i="0" dirty="0"/>
              <a:t>Upland Vegetation: </a:t>
            </a:r>
            <a:r>
              <a:rPr lang="en-CA" b="0" i="0" dirty="0"/>
              <a:t>Plants that do not grow well if submerged in water. </a:t>
            </a:r>
            <a:r>
              <a:rPr lang="en-CA" b="0" i="1" dirty="0"/>
              <a:t>Examples: Aspen, alder, saskatoon</a:t>
            </a:r>
            <a:endParaRPr lang="en-CA" b="1" dirty="0"/>
          </a:p>
        </p:txBody>
      </p:sp>
      <p:sp>
        <p:nvSpPr>
          <p:cNvPr id="4" name="Slide Number Placeholder 3"/>
          <p:cNvSpPr>
            <a:spLocks noGrp="1"/>
          </p:cNvSpPr>
          <p:nvPr>
            <p:ph type="sldNum" sz="quarter" idx="5"/>
          </p:nvPr>
        </p:nvSpPr>
        <p:spPr/>
        <p:txBody>
          <a:bodyPr/>
          <a:lstStyle/>
          <a:p>
            <a:fld id="{F3D8FE59-DD10-4676-AA40-81512C8ADB78}" type="slidenum">
              <a:rPr lang="en-CA" smtClean="0"/>
              <a:t>9</a:t>
            </a:fld>
            <a:endParaRPr lang="en-CA"/>
          </a:p>
        </p:txBody>
      </p:sp>
    </p:spTree>
    <p:extLst>
      <p:ext uri="{BB962C8B-B14F-4D97-AF65-F5344CB8AC3E}">
        <p14:creationId xmlns:p14="http://schemas.microsoft.com/office/powerpoint/2010/main" val="251923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DBC2D1-16BA-43E3-8312-6AEB0E72F420}" type="datetimeFigureOut">
              <a:rPr lang="en-CA" smtClean="0"/>
              <a:t>2020-04-20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166EC6F-245E-4393-929F-D756844A4F53}"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37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BC2D1-16BA-43E3-8312-6AEB0E72F420}" type="datetimeFigureOut">
              <a:rPr lang="en-CA" smtClean="0"/>
              <a:t>2020-04-20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166EC6F-245E-4393-929F-D756844A4F53}" type="slidenum">
              <a:rPr lang="en-CA" smtClean="0"/>
              <a:t>‹#›</a:t>
            </a:fld>
            <a:endParaRPr lang="en-CA"/>
          </a:p>
        </p:txBody>
      </p:sp>
    </p:spTree>
    <p:extLst>
      <p:ext uri="{BB962C8B-B14F-4D97-AF65-F5344CB8AC3E}">
        <p14:creationId xmlns:p14="http://schemas.microsoft.com/office/powerpoint/2010/main" val="320061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BC2D1-16BA-43E3-8312-6AEB0E72F420}" type="datetimeFigureOut">
              <a:rPr lang="en-CA" smtClean="0"/>
              <a:t>2020-04-20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166EC6F-245E-4393-929F-D756844A4F53}" type="slidenum">
              <a:rPr lang="en-CA" smtClean="0"/>
              <a:t>‹#›</a:t>
            </a:fld>
            <a:endParaRPr lang="en-CA"/>
          </a:p>
        </p:txBody>
      </p:sp>
    </p:spTree>
    <p:extLst>
      <p:ext uri="{BB962C8B-B14F-4D97-AF65-F5344CB8AC3E}">
        <p14:creationId xmlns:p14="http://schemas.microsoft.com/office/powerpoint/2010/main" val="126937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4800" b="1" kern="1200" spc="-50" baseline="0" dirty="0" smtClean="0">
                <a:solidFill>
                  <a:srgbClr val="1B5337"/>
                </a:solidFill>
                <a:latin typeface="Aleo" panose="020F0502020204030203" pitchFamily="34" charset="0"/>
                <a:ea typeface="+mj-ea"/>
                <a:cs typeface="+mj-cs"/>
              </a:defRPr>
            </a:lvl1pPr>
          </a:lstStyle>
          <a:p>
            <a:r>
              <a:rPr lang="en-US" dirty="0"/>
              <a:t>Click to edit Master title style</a:t>
            </a:r>
          </a:p>
        </p:txBody>
      </p:sp>
      <p:sp>
        <p:nvSpPr>
          <p:cNvPr id="3" name="Content Placeholder 2"/>
          <p:cNvSpPr>
            <a:spLocks noGrp="1"/>
          </p:cNvSpPr>
          <p:nvPr>
            <p:ph idx="1"/>
          </p:nvPr>
        </p:nvSpPr>
        <p:spPr/>
        <p:txBody>
          <a:bodyPr/>
          <a:lstStyle>
            <a:lvl1pPr>
              <a:defRPr lang="en-US" sz="2400" dirty="0" smtClean="0">
                <a:solidFill>
                  <a:schemeClr val="accent1">
                    <a:lumMod val="50000"/>
                  </a:schemeClr>
                </a:solidFill>
              </a:defRPr>
            </a:lvl1pPr>
            <a:lvl2pPr>
              <a:defRPr sz="2000">
                <a:solidFill>
                  <a:schemeClr val="accent1">
                    <a:lumMod val="50000"/>
                  </a:schemeClr>
                </a:solidFill>
              </a:defRPr>
            </a:lvl2pPr>
            <a:lvl3pPr>
              <a:defRPr sz="1600">
                <a:solidFill>
                  <a:schemeClr val="accent1">
                    <a:lumMod val="50000"/>
                  </a:schemeClr>
                </a:solidFill>
              </a:defRPr>
            </a:lvl3pPr>
            <a:lvl4pPr>
              <a:defRPr sz="1600">
                <a:solidFill>
                  <a:schemeClr val="accent1">
                    <a:lumMod val="50000"/>
                  </a:schemeClr>
                </a:solidFill>
              </a:defRPr>
            </a:lvl4pPr>
            <a:lvl5pPr>
              <a:defRPr sz="1600">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Date Placeholder 3"/>
          <p:cNvSpPr>
            <a:spLocks noGrp="1"/>
          </p:cNvSpPr>
          <p:nvPr>
            <p:ph type="dt" sz="half" idx="10"/>
          </p:nvPr>
        </p:nvSpPr>
        <p:spPr/>
        <p:txBody>
          <a:bodyPr/>
          <a:lstStyle/>
          <a:p>
            <a:fld id="{62DBC2D1-16BA-43E3-8312-6AEB0E72F420}" type="datetimeFigureOut">
              <a:rPr lang="en-CA" smtClean="0"/>
              <a:t>2020-04-20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166EC6F-245E-4393-929F-D756844A4F53}" type="slidenum">
              <a:rPr lang="en-CA" smtClean="0"/>
              <a:t>‹#›</a:t>
            </a:fld>
            <a:endParaRPr lang="en-CA"/>
          </a:p>
        </p:txBody>
      </p:sp>
    </p:spTree>
    <p:extLst>
      <p:ext uri="{BB962C8B-B14F-4D97-AF65-F5344CB8AC3E}">
        <p14:creationId xmlns:p14="http://schemas.microsoft.com/office/powerpoint/2010/main" val="2439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DBC2D1-16BA-43E3-8312-6AEB0E72F420}" type="datetimeFigureOut">
              <a:rPr lang="en-CA" smtClean="0"/>
              <a:t>2020-04-20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166EC6F-245E-4393-929F-D756844A4F53}"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49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BC2D1-16BA-43E3-8312-6AEB0E72F420}" type="datetimeFigureOut">
              <a:rPr lang="en-CA" smtClean="0"/>
              <a:t>2020-04-20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166EC6F-245E-4393-929F-D756844A4F53}" type="slidenum">
              <a:rPr lang="en-CA" smtClean="0"/>
              <a:t>‹#›</a:t>
            </a:fld>
            <a:endParaRPr lang="en-CA"/>
          </a:p>
        </p:txBody>
      </p:sp>
    </p:spTree>
    <p:extLst>
      <p:ext uri="{BB962C8B-B14F-4D97-AF65-F5344CB8AC3E}">
        <p14:creationId xmlns:p14="http://schemas.microsoft.com/office/powerpoint/2010/main" val="37264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BC2D1-16BA-43E3-8312-6AEB0E72F420}" type="datetimeFigureOut">
              <a:rPr lang="en-CA" smtClean="0"/>
              <a:t>2020-04-20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166EC6F-245E-4393-929F-D756844A4F53}" type="slidenum">
              <a:rPr lang="en-CA" smtClean="0"/>
              <a:t>‹#›</a:t>
            </a:fld>
            <a:endParaRPr lang="en-CA"/>
          </a:p>
        </p:txBody>
      </p:sp>
    </p:spTree>
    <p:extLst>
      <p:ext uri="{BB962C8B-B14F-4D97-AF65-F5344CB8AC3E}">
        <p14:creationId xmlns:p14="http://schemas.microsoft.com/office/powerpoint/2010/main" val="145070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DBC2D1-16BA-43E3-8312-6AEB0E72F420}" type="datetimeFigureOut">
              <a:rPr lang="en-CA" smtClean="0"/>
              <a:t>2020-04-20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166EC6F-245E-4393-929F-D756844A4F53}" type="slidenum">
              <a:rPr lang="en-CA" smtClean="0"/>
              <a:t>‹#›</a:t>
            </a:fld>
            <a:endParaRPr lang="en-CA"/>
          </a:p>
        </p:txBody>
      </p:sp>
    </p:spTree>
    <p:extLst>
      <p:ext uri="{BB962C8B-B14F-4D97-AF65-F5344CB8AC3E}">
        <p14:creationId xmlns:p14="http://schemas.microsoft.com/office/powerpoint/2010/main" val="21073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DBC2D1-16BA-43E3-8312-6AEB0E72F420}" type="datetimeFigureOut">
              <a:rPr lang="en-CA" smtClean="0"/>
              <a:t>2020-04-20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E166EC6F-245E-4393-929F-D756844A4F53}" type="slidenum">
              <a:rPr lang="en-CA" smtClean="0"/>
              <a:t>‹#›</a:t>
            </a:fld>
            <a:endParaRPr lang="en-CA"/>
          </a:p>
        </p:txBody>
      </p:sp>
    </p:spTree>
    <p:extLst>
      <p:ext uri="{BB962C8B-B14F-4D97-AF65-F5344CB8AC3E}">
        <p14:creationId xmlns:p14="http://schemas.microsoft.com/office/powerpoint/2010/main" val="47243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DBC2D1-16BA-43E3-8312-6AEB0E72F420}" type="datetimeFigureOut">
              <a:rPr lang="en-CA" smtClean="0"/>
              <a:t>2020-04-20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66EC6F-245E-4393-929F-D756844A4F53}" type="slidenum">
              <a:rPr lang="en-CA" smtClean="0"/>
              <a:t>‹#›</a:t>
            </a:fld>
            <a:endParaRPr lang="en-CA"/>
          </a:p>
        </p:txBody>
      </p:sp>
    </p:spTree>
    <p:extLst>
      <p:ext uri="{BB962C8B-B14F-4D97-AF65-F5344CB8AC3E}">
        <p14:creationId xmlns:p14="http://schemas.microsoft.com/office/powerpoint/2010/main" val="171093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DBC2D1-16BA-43E3-8312-6AEB0E72F420}" type="datetimeFigureOut">
              <a:rPr lang="en-CA" smtClean="0"/>
              <a:t>2020-04-20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166EC6F-245E-4393-929F-D756844A4F53}" type="slidenum">
              <a:rPr lang="en-CA" smtClean="0"/>
              <a:t>‹#›</a:t>
            </a:fld>
            <a:endParaRPr lang="en-CA"/>
          </a:p>
        </p:txBody>
      </p:sp>
    </p:spTree>
    <p:extLst>
      <p:ext uri="{BB962C8B-B14F-4D97-AF65-F5344CB8AC3E}">
        <p14:creationId xmlns:p14="http://schemas.microsoft.com/office/powerpoint/2010/main" val="138530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DBC2D1-16BA-43E3-8312-6AEB0E72F420}" type="datetimeFigureOut">
              <a:rPr lang="en-CA" smtClean="0"/>
              <a:t>2020-04-20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66EC6F-245E-4393-929F-D756844A4F53}"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90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ormAutofit/>
          </a:bodyPr>
          <a:lstStyle/>
          <a:p>
            <a:pPr algn="ctr"/>
            <a:r>
              <a:rPr lang="en-US" b="1">
                <a:solidFill>
                  <a:srgbClr val="1B5337"/>
                </a:solidFill>
                <a:latin typeface="Aleo" panose="020F0502020204030203" pitchFamily="34" charset="0"/>
              </a:rPr>
              <a:t>E</a:t>
            </a:r>
            <a:r>
              <a:rPr lang="en-CA" b="1">
                <a:solidFill>
                  <a:srgbClr val="1B5337"/>
                </a:solidFill>
                <a:latin typeface="Aleo" panose="020F0502020204030203" pitchFamily="34" charset="0"/>
              </a:rPr>
              <a:t>cological Succession</a:t>
            </a:r>
            <a:endParaRPr lang="en-CA" b="1" dirty="0">
              <a:solidFill>
                <a:srgbClr val="1B5337"/>
              </a:solidFill>
            </a:endParaRPr>
          </a:p>
        </p:txBody>
      </p:sp>
      <p:sp>
        <p:nvSpPr>
          <p:cNvPr id="3" name="Subtitle 2"/>
          <p:cNvSpPr>
            <a:spLocks noGrp="1"/>
          </p:cNvSpPr>
          <p:nvPr>
            <p:ph type="subTitle" idx="1"/>
          </p:nvPr>
        </p:nvSpPr>
        <p:spPr>
          <a:xfrm>
            <a:off x="820387" y="4423348"/>
            <a:ext cx="10607040" cy="1143000"/>
          </a:xfrm>
        </p:spPr>
        <p:txBody>
          <a:bodyPr/>
          <a:lstStyle/>
          <a:p>
            <a:pPr algn="ctr"/>
            <a:r>
              <a:rPr lang="en-CA" spc="300">
                <a:solidFill>
                  <a:schemeClr val="accent1">
                    <a:lumMod val="50000"/>
                  </a:schemeClr>
                </a:solidFill>
              </a:rPr>
              <a:t>Change over time</a:t>
            </a:r>
          </a:p>
          <a:p>
            <a:endParaRPr lang="en-CA" dirty="0">
              <a:solidFill>
                <a:schemeClr val="accent1">
                  <a:lumMod val="50000"/>
                </a:schemeClr>
              </a:solidFill>
            </a:endParaRPr>
          </a:p>
        </p:txBody>
      </p:sp>
      <p:pic>
        <p:nvPicPr>
          <p:cNvPr id="4" name="Picture 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29083" y="1086116"/>
            <a:ext cx="1589649" cy="1629930"/>
          </a:xfrm>
          <a:prstGeom prst="rect">
            <a:avLst/>
          </a:prstGeom>
        </p:spPr>
      </p:pic>
    </p:spTree>
    <p:extLst>
      <p:ext uri="{BB962C8B-B14F-4D97-AF65-F5344CB8AC3E}">
        <p14:creationId xmlns:p14="http://schemas.microsoft.com/office/powerpoint/2010/main" val="13589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743D-7684-42EE-98EB-DC8F4F2937C7}"/>
              </a:ext>
            </a:extLst>
          </p:cNvPr>
          <p:cNvSpPr>
            <a:spLocks noGrp="1"/>
          </p:cNvSpPr>
          <p:nvPr>
            <p:ph type="title"/>
          </p:nvPr>
        </p:nvSpPr>
        <p:spPr/>
        <p:txBody>
          <a:bodyPr/>
          <a:lstStyle/>
          <a:p>
            <a:r>
              <a:rPr lang="en-CA" dirty="0"/>
              <a:t>Wetland Succession</a:t>
            </a:r>
          </a:p>
        </p:txBody>
      </p:sp>
      <p:sp>
        <p:nvSpPr>
          <p:cNvPr id="3" name="Content Placeholder 2">
            <a:extLst>
              <a:ext uri="{FF2B5EF4-FFF2-40B4-BE49-F238E27FC236}">
                <a16:creationId xmlns:a16="http://schemas.microsoft.com/office/drawing/2014/main" id="{02C433C3-942E-4E25-AD54-D7D0B446ABD8}"/>
              </a:ext>
            </a:extLst>
          </p:cNvPr>
          <p:cNvSpPr>
            <a:spLocks noGrp="1"/>
          </p:cNvSpPr>
          <p:nvPr>
            <p:ph idx="1"/>
          </p:nvPr>
        </p:nvSpPr>
        <p:spPr/>
        <p:txBody>
          <a:bodyPr/>
          <a:lstStyle/>
          <a:p>
            <a:r>
              <a:rPr lang="en-CA" dirty="0"/>
              <a:t>Today we are acting out succession in a freshwater ecosystem. Read the Species ID card your teacher gives you carefully, as you will become that plant!</a:t>
            </a:r>
          </a:p>
          <a:p>
            <a:endParaRPr lang="en-CA" sz="6000" dirty="0"/>
          </a:p>
          <a:p>
            <a:endParaRPr lang="en-CA" sz="6000" dirty="0"/>
          </a:p>
          <a:p>
            <a:r>
              <a:rPr lang="en-CA" dirty="0"/>
              <a:t>You will be growing in a wetland. Just like real wetlands, they start off deep and through time get shallower. As that happens different plant </a:t>
            </a:r>
            <a:r>
              <a:rPr lang="en-CA"/>
              <a:t>species thrive.</a:t>
            </a:r>
            <a:endParaRPr lang="en-CA" dirty="0"/>
          </a:p>
        </p:txBody>
      </p:sp>
      <p:pic>
        <p:nvPicPr>
          <p:cNvPr id="3074" name="Picture 2" descr="https://upload.wikimedia.org/wikipedia/commons/9/97/PSM_V79_D308_Possible_formation_of_a_floating_island.png">
            <a:extLst>
              <a:ext uri="{FF2B5EF4-FFF2-40B4-BE49-F238E27FC236}">
                <a16:creationId xmlns:a16="http://schemas.microsoft.com/office/drawing/2014/main" id="{93B92D39-22A3-4FE2-B158-89A3F81FD1C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503" y="2583179"/>
            <a:ext cx="11532335" cy="169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77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6" presetClass="entr" presetSubtype="37" fill="hold" nodeType="after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outVertical)">
                                      <p:cBhvr>
                                        <p:cTn id="10" dur="3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141" y="2260124"/>
            <a:ext cx="2489730" cy="255281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874" y="5185410"/>
            <a:ext cx="2809483" cy="8077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5399" y="5325271"/>
            <a:ext cx="2769983" cy="528003"/>
          </a:xfrm>
          <a:prstGeom prst="rect">
            <a:avLst/>
          </a:prstGeom>
        </p:spPr>
      </p:pic>
      <p:sp>
        <p:nvSpPr>
          <p:cNvPr id="9" name="TextBox 8"/>
          <p:cNvSpPr txBox="1"/>
          <p:nvPr/>
        </p:nvSpPr>
        <p:spPr>
          <a:xfrm>
            <a:off x="3768006" y="936198"/>
            <a:ext cx="4571999" cy="923330"/>
          </a:xfrm>
          <a:prstGeom prst="rect">
            <a:avLst/>
          </a:prstGeom>
          <a:noFill/>
        </p:spPr>
        <p:txBody>
          <a:bodyPr wrap="square" rtlCol="0">
            <a:spAutoFit/>
          </a:bodyPr>
          <a:lstStyle/>
          <a:p>
            <a:pPr algn="ctr"/>
            <a:r>
              <a:rPr lang="en-CA" sz="5400" b="1" i="1" dirty="0">
                <a:solidFill>
                  <a:srgbClr val="1B5337"/>
                </a:solidFill>
                <a:latin typeface="Aleo" panose="020F0502020204030203" pitchFamily="34" charset="0"/>
              </a:rPr>
              <a:t>Thank You!</a:t>
            </a:r>
          </a:p>
        </p:txBody>
      </p:sp>
    </p:spTree>
    <p:extLst>
      <p:ext uri="{BB962C8B-B14F-4D97-AF65-F5344CB8AC3E}">
        <p14:creationId xmlns:p14="http://schemas.microsoft.com/office/powerpoint/2010/main" val="300503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dirty="0">
                <a:solidFill>
                  <a:srgbClr val="1B5337"/>
                </a:solidFill>
                <a:latin typeface="Aleo" panose="020F0502020204030203" pitchFamily="34" charset="0"/>
              </a:rPr>
              <a:t>What is a Wetland?</a:t>
            </a:r>
          </a:p>
        </p:txBody>
      </p:sp>
      <p:sp>
        <p:nvSpPr>
          <p:cNvPr id="3" name="TextBox 2"/>
          <p:cNvSpPr txBox="1"/>
          <p:nvPr/>
        </p:nvSpPr>
        <p:spPr>
          <a:xfrm>
            <a:off x="1212108" y="1889954"/>
            <a:ext cx="9954201" cy="830997"/>
          </a:xfrm>
          <a:prstGeom prst="rect">
            <a:avLst/>
          </a:prstGeom>
          <a:noFill/>
        </p:spPr>
        <p:txBody>
          <a:bodyPr wrap="square" rtlCol="0">
            <a:spAutoFit/>
          </a:bodyPr>
          <a:lstStyle/>
          <a:p>
            <a:pPr marL="285750" indent="-285750">
              <a:buFont typeface="Arial" panose="020B0604020202020204" pitchFamily="34" charset="0"/>
              <a:buChar char="•"/>
            </a:pPr>
            <a:r>
              <a:rPr lang="en-CA" sz="2400" dirty="0">
                <a:solidFill>
                  <a:schemeClr val="accent1">
                    <a:lumMod val="50000"/>
                  </a:schemeClr>
                </a:solidFill>
              </a:rPr>
              <a:t> An area of land that is permanently or periodically saturated with water</a:t>
            </a:r>
          </a:p>
          <a:p>
            <a:pPr marL="285750" indent="-285750">
              <a:buFont typeface="Arial" panose="020B0604020202020204" pitchFamily="34" charset="0"/>
              <a:buChar char="•"/>
            </a:pPr>
            <a:endParaRPr lang="en-CA" sz="2400" dirty="0">
              <a:solidFill>
                <a:schemeClr val="accent1">
                  <a:lumMod val="50000"/>
                </a:schemeClr>
              </a:solidFill>
            </a:endParaRPr>
          </a:p>
        </p:txBody>
      </p:sp>
      <p:sp>
        <p:nvSpPr>
          <p:cNvPr id="13" name="Rectangle 12"/>
          <p:cNvSpPr/>
          <p:nvPr/>
        </p:nvSpPr>
        <p:spPr>
          <a:xfrm>
            <a:off x="1222742" y="2384325"/>
            <a:ext cx="8146848" cy="461665"/>
          </a:xfrm>
          <a:prstGeom prst="rect">
            <a:avLst/>
          </a:prstGeom>
        </p:spPr>
        <p:txBody>
          <a:bodyPr wrap="square">
            <a:spAutoFit/>
          </a:bodyPr>
          <a:lstStyle/>
          <a:p>
            <a:pPr marL="342900" indent="-342900">
              <a:buFont typeface="Arial" panose="020B0604020202020204" pitchFamily="34" charset="0"/>
              <a:buChar char="•"/>
            </a:pPr>
            <a:r>
              <a:rPr lang="en-CA" sz="2400" dirty="0">
                <a:solidFill>
                  <a:schemeClr val="accent1">
                    <a:lumMod val="50000"/>
                  </a:schemeClr>
                </a:solidFill>
              </a:rPr>
              <a:t>Has plants that are adapted to water or moist-soil conditions </a:t>
            </a:r>
          </a:p>
        </p:txBody>
      </p:sp>
      <p:sp>
        <p:nvSpPr>
          <p:cNvPr id="14" name="Rectangle 13"/>
          <p:cNvSpPr/>
          <p:nvPr/>
        </p:nvSpPr>
        <p:spPr>
          <a:xfrm>
            <a:off x="1233376" y="2861706"/>
            <a:ext cx="8952612" cy="461665"/>
          </a:xfrm>
          <a:prstGeom prst="rect">
            <a:avLst/>
          </a:prstGeom>
        </p:spPr>
        <p:txBody>
          <a:bodyPr wrap="square">
            <a:spAutoFit/>
          </a:bodyPr>
          <a:lstStyle/>
          <a:p>
            <a:pPr marL="342900" indent="-342900">
              <a:buFont typeface="Arial" panose="020B0604020202020204" pitchFamily="34" charset="0"/>
              <a:buChar char="•"/>
            </a:pPr>
            <a:r>
              <a:rPr lang="en-CA" sz="2400" dirty="0">
                <a:solidFill>
                  <a:schemeClr val="accent1">
                    <a:lumMod val="50000"/>
                  </a:schemeClr>
                </a:solidFill>
              </a:rPr>
              <a:t>Has water 2 metres deep or less</a:t>
            </a:r>
          </a:p>
        </p:txBody>
      </p:sp>
      <p:sp>
        <p:nvSpPr>
          <p:cNvPr id="12" name="TextBox 11"/>
          <p:cNvSpPr txBox="1"/>
          <p:nvPr/>
        </p:nvSpPr>
        <p:spPr>
          <a:xfrm>
            <a:off x="1097280" y="3816468"/>
            <a:ext cx="3306724" cy="523220"/>
          </a:xfrm>
          <a:prstGeom prst="rect">
            <a:avLst/>
          </a:prstGeom>
          <a:noFill/>
        </p:spPr>
        <p:txBody>
          <a:bodyPr wrap="square" rtlCol="0">
            <a:spAutoFit/>
          </a:bodyPr>
          <a:lstStyle/>
          <a:p>
            <a:r>
              <a:rPr lang="en-CA" sz="2800" b="1" dirty="0">
                <a:solidFill>
                  <a:srgbClr val="1B5337"/>
                </a:solidFill>
              </a:rPr>
              <a:t>Types of Wetlands:</a:t>
            </a:r>
          </a:p>
        </p:txBody>
      </p:sp>
      <p:grpSp>
        <p:nvGrpSpPr>
          <p:cNvPr id="11" name="Group 10"/>
          <p:cNvGrpSpPr/>
          <p:nvPr/>
        </p:nvGrpSpPr>
        <p:grpSpPr>
          <a:xfrm>
            <a:off x="5549871" y="4475004"/>
            <a:ext cx="1303989" cy="1621217"/>
            <a:chOff x="5549871" y="4475004"/>
            <a:chExt cx="1303989" cy="1621217"/>
          </a:xfrm>
        </p:grpSpPr>
        <p:sp>
          <p:nvSpPr>
            <p:cNvPr id="8" name="Rectangle 7"/>
            <p:cNvSpPr/>
            <p:nvPr/>
          </p:nvSpPr>
          <p:spPr>
            <a:xfrm>
              <a:off x="5776823" y="5726889"/>
              <a:ext cx="885371" cy="369332"/>
            </a:xfrm>
            <a:prstGeom prst="rect">
              <a:avLst/>
            </a:prstGeom>
          </p:spPr>
          <p:txBody>
            <a:bodyPr wrap="none">
              <a:spAutoFit/>
            </a:bodyPr>
            <a:lstStyle/>
            <a:p>
              <a:r>
                <a:rPr lang="en-CA" b="1" dirty="0">
                  <a:solidFill>
                    <a:srgbClr val="1B5337"/>
                  </a:solidFill>
                </a:rPr>
                <a:t>Swamp</a:t>
              </a:r>
            </a:p>
          </p:txBody>
        </p:sp>
        <p:sp>
          <p:nvSpPr>
            <p:cNvPr id="15" name="Oval 14"/>
            <p:cNvSpPr/>
            <p:nvPr/>
          </p:nvSpPr>
          <p:spPr>
            <a:xfrm>
              <a:off x="5549871" y="4475004"/>
              <a:ext cx="1303989" cy="125188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 name="Group 15"/>
          <p:cNvGrpSpPr/>
          <p:nvPr/>
        </p:nvGrpSpPr>
        <p:grpSpPr>
          <a:xfrm>
            <a:off x="7568318" y="4483377"/>
            <a:ext cx="1303989" cy="1621217"/>
            <a:chOff x="7568318" y="4483377"/>
            <a:chExt cx="1303989" cy="1621217"/>
          </a:xfrm>
        </p:grpSpPr>
        <p:sp>
          <p:nvSpPr>
            <p:cNvPr id="9" name="Rectangle 8"/>
            <p:cNvSpPr/>
            <p:nvPr/>
          </p:nvSpPr>
          <p:spPr>
            <a:xfrm>
              <a:off x="7888987" y="5735262"/>
              <a:ext cx="662650" cy="369332"/>
            </a:xfrm>
            <a:prstGeom prst="rect">
              <a:avLst/>
            </a:prstGeom>
          </p:spPr>
          <p:txBody>
            <a:bodyPr wrap="square">
              <a:spAutoFit/>
            </a:bodyPr>
            <a:lstStyle/>
            <a:p>
              <a:pPr algn="ctr"/>
              <a:r>
                <a:rPr lang="en-CA" b="1" dirty="0">
                  <a:solidFill>
                    <a:srgbClr val="1B5337"/>
                  </a:solidFill>
                </a:rPr>
                <a:t>Bog</a:t>
              </a:r>
            </a:p>
          </p:txBody>
        </p:sp>
        <p:sp>
          <p:nvSpPr>
            <p:cNvPr id="18" name="Oval 17"/>
            <p:cNvSpPr/>
            <p:nvPr/>
          </p:nvSpPr>
          <p:spPr>
            <a:xfrm>
              <a:off x="7568318" y="4483377"/>
              <a:ext cx="1303989" cy="125188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p:cNvGrpSpPr/>
          <p:nvPr/>
        </p:nvGrpSpPr>
        <p:grpSpPr>
          <a:xfrm>
            <a:off x="3531424" y="4475003"/>
            <a:ext cx="1303989" cy="1629591"/>
            <a:chOff x="3531424" y="4475003"/>
            <a:chExt cx="1303989" cy="1629591"/>
          </a:xfrm>
        </p:grpSpPr>
        <p:sp>
          <p:nvSpPr>
            <p:cNvPr id="7" name="Rectangle 6"/>
            <p:cNvSpPr/>
            <p:nvPr/>
          </p:nvSpPr>
          <p:spPr>
            <a:xfrm>
              <a:off x="3946270" y="5735262"/>
              <a:ext cx="613687" cy="369332"/>
            </a:xfrm>
            <a:prstGeom prst="rect">
              <a:avLst/>
            </a:prstGeom>
          </p:spPr>
          <p:txBody>
            <a:bodyPr wrap="square">
              <a:spAutoFit/>
            </a:bodyPr>
            <a:lstStyle/>
            <a:p>
              <a:r>
                <a:rPr lang="en-CA" b="1" dirty="0">
                  <a:solidFill>
                    <a:srgbClr val="1B5337"/>
                  </a:solidFill>
                </a:rPr>
                <a:t>Fen</a:t>
              </a:r>
            </a:p>
          </p:txBody>
        </p:sp>
        <p:sp>
          <p:nvSpPr>
            <p:cNvPr id="19" name="Oval 18"/>
            <p:cNvSpPr/>
            <p:nvPr/>
          </p:nvSpPr>
          <p:spPr>
            <a:xfrm>
              <a:off x="3531424" y="4475003"/>
              <a:ext cx="1303989" cy="1251885"/>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 name="Group 1"/>
          <p:cNvGrpSpPr/>
          <p:nvPr/>
        </p:nvGrpSpPr>
        <p:grpSpPr>
          <a:xfrm>
            <a:off x="1259928" y="4475003"/>
            <a:ext cx="1969108" cy="1621217"/>
            <a:chOff x="1259928" y="4475003"/>
            <a:chExt cx="1969108" cy="1621217"/>
          </a:xfrm>
        </p:grpSpPr>
        <p:sp>
          <p:nvSpPr>
            <p:cNvPr id="6" name="TextBox 5"/>
            <p:cNvSpPr txBox="1"/>
            <p:nvPr/>
          </p:nvSpPr>
          <p:spPr>
            <a:xfrm>
              <a:off x="1259928" y="5726888"/>
              <a:ext cx="1969108" cy="369332"/>
            </a:xfrm>
            <a:prstGeom prst="rect">
              <a:avLst/>
            </a:prstGeom>
            <a:noFill/>
          </p:spPr>
          <p:txBody>
            <a:bodyPr wrap="square" rtlCol="0">
              <a:spAutoFit/>
            </a:bodyPr>
            <a:lstStyle/>
            <a:p>
              <a:r>
                <a:rPr lang="en-CA" b="1" dirty="0">
                  <a:solidFill>
                    <a:srgbClr val="1B5337"/>
                  </a:solidFill>
                </a:rPr>
                <a:t>Freshwater Marsh</a:t>
              </a:r>
            </a:p>
          </p:txBody>
        </p:sp>
        <p:sp>
          <p:nvSpPr>
            <p:cNvPr id="20" name="Oval 19"/>
            <p:cNvSpPr/>
            <p:nvPr/>
          </p:nvSpPr>
          <p:spPr>
            <a:xfrm>
              <a:off x="1512977" y="4475003"/>
              <a:ext cx="1303989" cy="1251885"/>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p:cNvGrpSpPr/>
          <p:nvPr/>
        </p:nvGrpSpPr>
        <p:grpSpPr>
          <a:xfrm>
            <a:off x="9192976" y="4483376"/>
            <a:ext cx="2149050" cy="1623477"/>
            <a:chOff x="9318442" y="4239581"/>
            <a:chExt cx="2149050" cy="1623477"/>
          </a:xfrm>
        </p:grpSpPr>
        <p:sp>
          <p:nvSpPr>
            <p:cNvPr id="10" name="Rectangle 9"/>
            <p:cNvSpPr/>
            <p:nvPr/>
          </p:nvSpPr>
          <p:spPr>
            <a:xfrm>
              <a:off x="9318442" y="5493726"/>
              <a:ext cx="2149050" cy="369332"/>
            </a:xfrm>
            <a:prstGeom prst="rect">
              <a:avLst/>
            </a:prstGeom>
          </p:spPr>
          <p:txBody>
            <a:bodyPr wrap="none">
              <a:spAutoFit/>
            </a:bodyPr>
            <a:lstStyle/>
            <a:p>
              <a:r>
                <a:rPr lang="en-CA" b="1" dirty="0">
                  <a:solidFill>
                    <a:srgbClr val="1B5337"/>
                  </a:solidFill>
                </a:rPr>
                <a:t>Shallow Open Water</a:t>
              </a:r>
              <a:endParaRPr lang="en-CA" dirty="0">
                <a:solidFill>
                  <a:srgbClr val="1B5337"/>
                </a:solidFill>
              </a:endParaRPr>
            </a:p>
          </p:txBody>
        </p:sp>
        <p:sp>
          <p:nvSpPr>
            <p:cNvPr id="21" name="Oval 20"/>
            <p:cNvSpPr/>
            <p:nvPr/>
          </p:nvSpPr>
          <p:spPr>
            <a:xfrm>
              <a:off x="9602550" y="4239581"/>
              <a:ext cx="1303989" cy="1251885"/>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2942619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C804-6A7E-4C3B-B499-07C242B16D8C}"/>
              </a:ext>
            </a:extLst>
          </p:cNvPr>
          <p:cNvSpPr>
            <a:spLocks noGrp="1"/>
          </p:cNvSpPr>
          <p:nvPr>
            <p:ph type="title"/>
          </p:nvPr>
        </p:nvSpPr>
        <p:spPr>
          <a:xfrm>
            <a:off x="1097280" y="286603"/>
            <a:ext cx="10058400" cy="1450757"/>
          </a:xfrm>
        </p:spPr>
        <p:txBody>
          <a:bodyPr/>
          <a:lstStyle/>
          <a:p>
            <a:r>
              <a:rPr lang="en-CA" dirty="0"/>
              <a:t>Ecological Change</a:t>
            </a:r>
          </a:p>
        </p:txBody>
      </p:sp>
      <p:sp>
        <p:nvSpPr>
          <p:cNvPr id="3" name="Content Placeholder 2">
            <a:extLst>
              <a:ext uri="{FF2B5EF4-FFF2-40B4-BE49-F238E27FC236}">
                <a16:creationId xmlns:a16="http://schemas.microsoft.com/office/drawing/2014/main" id="{8202A733-CF24-4785-8B61-7B20FC36EC5A}"/>
              </a:ext>
            </a:extLst>
          </p:cNvPr>
          <p:cNvSpPr>
            <a:spLocks noGrp="1"/>
          </p:cNvSpPr>
          <p:nvPr>
            <p:ph idx="1"/>
          </p:nvPr>
        </p:nvSpPr>
        <p:spPr>
          <a:xfrm>
            <a:off x="1097280" y="1845734"/>
            <a:ext cx="10058400" cy="4023360"/>
          </a:xfrm>
        </p:spPr>
        <p:txBody>
          <a:bodyPr>
            <a:normAutofit lnSpcReduction="10000"/>
          </a:bodyPr>
          <a:lstStyle/>
          <a:p>
            <a:r>
              <a:rPr lang="en-CA" dirty="0"/>
              <a:t>Ecosystems are not </a:t>
            </a:r>
            <a:r>
              <a:rPr lang="en-CA" b="1" dirty="0"/>
              <a:t>homogeneous</a:t>
            </a:r>
            <a:r>
              <a:rPr lang="en-CA" dirty="0"/>
              <a:t>, meaning they aren’t made of many identical parts. </a:t>
            </a:r>
          </a:p>
          <a:p>
            <a:r>
              <a:rPr lang="en-CA" dirty="0"/>
              <a:t>Instead, there is a mix of plant and animal species, and landscape features.</a:t>
            </a:r>
          </a:p>
          <a:p>
            <a:endParaRPr lang="en-CA" dirty="0"/>
          </a:p>
          <a:p>
            <a:endParaRPr lang="en-CA" sz="2800" dirty="0"/>
          </a:p>
          <a:p>
            <a:endParaRPr lang="en-CA" dirty="0"/>
          </a:p>
          <a:p>
            <a:r>
              <a:rPr lang="en-CA" b="1" dirty="0"/>
              <a:t>Today we will be looking at how ecosystems change over space </a:t>
            </a:r>
            <a:r>
              <a:rPr lang="en-CA" dirty="0"/>
              <a:t>(zonation) </a:t>
            </a:r>
            <a:r>
              <a:rPr lang="en-CA" b="1" dirty="0"/>
              <a:t>and over time </a:t>
            </a:r>
            <a:r>
              <a:rPr lang="en-CA" dirty="0"/>
              <a:t>(succession).</a:t>
            </a:r>
          </a:p>
          <a:p>
            <a:r>
              <a:rPr lang="en-CA" b="1" dirty="0"/>
              <a:t>Then we will be acting out succession in a wetland ecosystem.</a:t>
            </a:r>
          </a:p>
        </p:txBody>
      </p:sp>
      <p:pic>
        <p:nvPicPr>
          <p:cNvPr id="7" name="Picture 6">
            <a:extLst>
              <a:ext uri="{FF2B5EF4-FFF2-40B4-BE49-F238E27FC236}">
                <a16:creationId xmlns:a16="http://schemas.microsoft.com/office/drawing/2014/main" id="{11F4B0AC-8B40-4BC8-8A6B-574B3DAC2E57}"/>
              </a:ext>
            </a:extLst>
          </p:cNvPr>
          <p:cNvPicPr>
            <a:picLocks noChangeAspect="1"/>
          </p:cNvPicPr>
          <p:nvPr/>
        </p:nvPicPr>
        <p:blipFill>
          <a:blip r:embed="rId3"/>
          <a:stretch>
            <a:fillRect/>
          </a:stretch>
        </p:blipFill>
        <p:spPr>
          <a:xfrm>
            <a:off x="3255911" y="3057772"/>
            <a:ext cx="2161909" cy="1542149"/>
          </a:xfrm>
          <a:prstGeom prst="rect">
            <a:avLst/>
          </a:prstGeom>
        </p:spPr>
      </p:pic>
      <p:pic>
        <p:nvPicPr>
          <p:cNvPr id="11" name="Picture 10">
            <a:extLst>
              <a:ext uri="{FF2B5EF4-FFF2-40B4-BE49-F238E27FC236}">
                <a16:creationId xmlns:a16="http://schemas.microsoft.com/office/drawing/2014/main" id="{92AC6EB2-1BE4-42B6-A009-C02524B726B1}"/>
              </a:ext>
            </a:extLst>
          </p:cNvPr>
          <p:cNvPicPr>
            <a:picLocks noChangeAspect="1"/>
          </p:cNvPicPr>
          <p:nvPr/>
        </p:nvPicPr>
        <p:blipFill>
          <a:blip r:embed="rId4"/>
          <a:stretch>
            <a:fillRect/>
          </a:stretch>
        </p:blipFill>
        <p:spPr>
          <a:xfrm>
            <a:off x="6299952" y="3077956"/>
            <a:ext cx="2274136" cy="1558915"/>
          </a:xfrm>
          <a:prstGeom prst="rect">
            <a:avLst/>
          </a:prstGeom>
        </p:spPr>
      </p:pic>
      <p:pic>
        <p:nvPicPr>
          <p:cNvPr id="1026" name="Picture 2" descr="Check, Cross, Red, Green, Attention, Warning, Error">
            <a:extLst>
              <a:ext uri="{FF2B5EF4-FFF2-40B4-BE49-F238E27FC236}">
                <a16:creationId xmlns:a16="http://schemas.microsoft.com/office/drawing/2014/main" id="{0E688D59-4B58-4DA3-AECA-117D872D7C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588"/>
          <a:stretch/>
        </p:blipFill>
        <p:spPr bwMode="auto">
          <a:xfrm>
            <a:off x="3718360" y="3268026"/>
            <a:ext cx="1153318" cy="11216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heck, Cross, Red, Green, Attention, Warning, Error">
            <a:extLst>
              <a:ext uri="{FF2B5EF4-FFF2-40B4-BE49-F238E27FC236}">
                <a16:creationId xmlns:a16="http://schemas.microsoft.com/office/drawing/2014/main" id="{1E1EF8EE-9432-4BA5-B062-07DDB2FE35A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811" r="49714"/>
          <a:stretch/>
        </p:blipFill>
        <p:spPr bwMode="auto">
          <a:xfrm>
            <a:off x="6947240" y="3077956"/>
            <a:ext cx="1258421" cy="1121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4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8" name="Rectangle 72">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BC3DA-6703-4C9F-874A-4E9FE838BD31}"/>
              </a:ext>
            </a:extLst>
          </p:cNvPr>
          <p:cNvSpPr>
            <a:spLocks noGrp="1"/>
          </p:cNvSpPr>
          <p:nvPr>
            <p:ph type="title"/>
          </p:nvPr>
        </p:nvSpPr>
        <p:spPr>
          <a:xfrm>
            <a:off x="6291082" y="1344539"/>
            <a:ext cx="5127171" cy="774753"/>
          </a:xfrm>
        </p:spPr>
        <p:txBody>
          <a:bodyPr vert="horz" lIns="91440" tIns="45720" rIns="91440" bIns="45720" rtlCol="0" anchor="b">
            <a:normAutofit/>
          </a:bodyPr>
          <a:lstStyle/>
          <a:p>
            <a:r>
              <a:rPr lang="en-US" b="1" dirty="0">
                <a:latin typeface="Aleo" panose="020F0502020204030203" pitchFamily="34" charset="0"/>
              </a:rPr>
              <a:t>Ecological</a:t>
            </a:r>
            <a:r>
              <a:rPr lang="en-US" b="1" dirty="0">
                <a:solidFill>
                  <a:srgbClr val="1B5337"/>
                </a:solidFill>
                <a:latin typeface="Aleo" panose="020F0502020204030203" pitchFamily="34" charset="0"/>
              </a:rPr>
              <a:t> Zonation</a:t>
            </a:r>
          </a:p>
        </p:txBody>
      </p:sp>
      <p:cxnSp>
        <p:nvCxnSpPr>
          <p:cNvPr id="1059" name="Straight Connector 74">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6891774-F498-406E-BD35-0E2B958E1D73}"/>
              </a:ext>
            </a:extLst>
          </p:cNvPr>
          <p:cNvSpPr txBox="1"/>
          <p:nvPr/>
        </p:nvSpPr>
        <p:spPr>
          <a:xfrm>
            <a:off x="6972113" y="2152673"/>
            <a:ext cx="4796618" cy="4383677"/>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2400" dirty="0">
                <a:solidFill>
                  <a:schemeClr val="accent1">
                    <a:lumMod val="50000"/>
                  </a:schemeClr>
                </a:solidFill>
              </a:rPr>
              <a:t>Different organisms tend to live in different places, because they are adapted to handle different environmental conditions. Where an organism is found is influenced by both </a:t>
            </a:r>
            <a:r>
              <a:rPr lang="en-US" sz="2400" b="1" dirty="0">
                <a:solidFill>
                  <a:schemeClr val="accent1">
                    <a:lumMod val="50000"/>
                  </a:schemeClr>
                </a:solidFill>
              </a:rPr>
              <a:t>biotic </a:t>
            </a:r>
            <a:r>
              <a:rPr lang="en-US" sz="2400" dirty="0">
                <a:solidFill>
                  <a:schemeClr val="accent1">
                    <a:lumMod val="50000"/>
                  </a:schemeClr>
                </a:solidFill>
              </a:rPr>
              <a:t>and</a:t>
            </a:r>
            <a:r>
              <a:rPr lang="en-US" sz="2400" b="1" dirty="0">
                <a:solidFill>
                  <a:schemeClr val="accent1">
                    <a:lumMod val="50000"/>
                  </a:schemeClr>
                </a:solidFill>
              </a:rPr>
              <a:t> abiotic</a:t>
            </a:r>
            <a:r>
              <a:rPr lang="en-US" sz="2400" dirty="0">
                <a:solidFill>
                  <a:schemeClr val="accent1">
                    <a:lumMod val="50000"/>
                  </a:schemeClr>
                </a:solidFill>
              </a:rPr>
              <a:t> factors.</a:t>
            </a:r>
          </a:p>
          <a:p>
            <a:pPr defTabSz="914400">
              <a:lnSpc>
                <a:spcPct val="90000"/>
              </a:lnSpc>
              <a:spcAft>
                <a:spcPts val="600"/>
              </a:spcAft>
              <a:buClr>
                <a:schemeClr val="accent1"/>
              </a:buClr>
              <a:buFont typeface="Calibri" panose="020F0502020204030204" pitchFamily="34" charset="0"/>
            </a:pPr>
            <a:endParaRPr lang="en-US" sz="1400" dirty="0">
              <a:solidFill>
                <a:schemeClr val="accent1">
                  <a:lumMod val="50000"/>
                </a:schemeClr>
              </a:solidFill>
            </a:endParaRPr>
          </a:p>
          <a:p>
            <a:pPr defTabSz="914400">
              <a:lnSpc>
                <a:spcPct val="90000"/>
              </a:lnSpc>
              <a:spcAft>
                <a:spcPts val="600"/>
              </a:spcAft>
              <a:buClr>
                <a:schemeClr val="accent1"/>
              </a:buClr>
              <a:buFont typeface="Calibri" panose="020F0502020204030204" pitchFamily="34" charset="0"/>
            </a:pPr>
            <a:r>
              <a:rPr lang="en-US" sz="2400" dirty="0">
                <a:solidFill>
                  <a:schemeClr val="accent1">
                    <a:lumMod val="50000"/>
                  </a:schemeClr>
                </a:solidFill>
              </a:rPr>
              <a:t>These factors are not identical everywhere in an ecosystem. This leads to </a:t>
            </a:r>
            <a:r>
              <a:rPr lang="en-US" sz="2400" b="1" dirty="0">
                <a:solidFill>
                  <a:schemeClr val="accent1">
                    <a:lumMod val="50000"/>
                  </a:schemeClr>
                </a:solidFill>
              </a:rPr>
              <a:t>zonation</a:t>
            </a:r>
            <a:r>
              <a:rPr lang="en-US" sz="2400" dirty="0">
                <a:solidFill>
                  <a:schemeClr val="accent1">
                    <a:lumMod val="50000"/>
                  </a:schemeClr>
                </a:solidFill>
              </a:rPr>
              <a:t> – different organisms found in different places, in a predictable pattern.</a:t>
            </a:r>
          </a:p>
          <a:p>
            <a:pPr defTabSz="914400">
              <a:lnSpc>
                <a:spcPct val="90000"/>
              </a:lnSpc>
              <a:spcAft>
                <a:spcPts val="600"/>
              </a:spcAft>
              <a:buClr>
                <a:schemeClr val="accent1"/>
              </a:buClr>
              <a:buFont typeface="Calibri" panose="020F0502020204030204" pitchFamily="34" charset="0"/>
            </a:pPr>
            <a:endParaRPr lang="en-US" dirty="0">
              <a:solidFill>
                <a:schemeClr val="accent1">
                  <a:lumMod val="50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accent1">
                  <a:lumMod val="50000"/>
                </a:schemeClr>
              </a:solidFill>
            </a:endParaRPr>
          </a:p>
        </p:txBody>
      </p:sp>
      <p:sp>
        <p:nvSpPr>
          <p:cNvPr id="1060" name="Rectangle 76">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1" name="Rectangle 78">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a:extLst>
              <a:ext uri="{FF2B5EF4-FFF2-40B4-BE49-F238E27FC236}">
                <a16:creationId xmlns:a16="http://schemas.microsoft.com/office/drawing/2014/main" id="{4C477A48-B2D2-4C06-B628-9DB19E26E17B}"/>
              </a:ext>
            </a:extLst>
          </p:cNvPr>
          <p:cNvSpPr txBox="1"/>
          <p:nvPr/>
        </p:nvSpPr>
        <p:spPr>
          <a:xfrm>
            <a:off x="0" y="6367558"/>
            <a:ext cx="4324246" cy="230832"/>
          </a:xfrm>
          <a:prstGeom prst="rect">
            <a:avLst/>
          </a:prstGeom>
          <a:noFill/>
        </p:spPr>
        <p:txBody>
          <a:bodyPr wrap="square" rtlCol="0">
            <a:spAutoFit/>
          </a:bodyPr>
          <a:lstStyle/>
          <a:p>
            <a:r>
              <a:rPr lang="en-CA" sz="900" i="1" dirty="0">
                <a:solidFill>
                  <a:schemeClr val="bg1">
                    <a:lumMod val="50000"/>
                  </a:schemeClr>
                </a:solidFill>
              </a:rPr>
              <a:t>Image from Chow-Fraser</a:t>
            </a:r>
          </a:p>
        </p:txBody>
      </p:sp>
      <p:sp>
        <p:nvSpPr>
          <p:cNvPr id="3" name="Rectangle: Rounded Corners 2">
            <a:extLst>
              <a:ext uri="{FF2B5EF4-FFF2-40B4-BE49-F238E27FC236}">
                <a16:creationId xmlns:a16="http://schemas.microsoft.com/office/drawing/2014/main" id="{FAA8DD66-960E-4AC1-B670-F552C7798E2A}"/>
              </a:ext>
            </a:extLst>
          </p:cNvPr>
          <p:cNvSpPr/>
          <p:nvPr/>
        </p:nvSpPr>
        <p:spPr>
          <a:xfrm>
            <a:off x="193530" y="1034111"/>
            <a:ext cx="1035694" cy="2394889"/>
          </a:xfrm>
          <a:prstGeom prst="roundRect">
            <a:avLst/>
          </a:prstGeom>
          <a:noFill/>
          <a:ln w="76200">
            <a:solidFill>
              <a:srgbClr val="1B533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3" name="Rectangle: Rounded Corners 12">
            <a:extLst>
              <a:ext uri="{FF2B5EF4-FFF2-40B4-BE49-F238E27FC236}">
                <a16:creationId xmlns:a16="http://schemas.microsoft.com/office/drawing/2014/main" id="{4E536359-2532-41DF-A700-6146038A1B7E}"/>
              </a:ext>
            </a:extLst>
          </p:cNvPr>
          <p:cNvSpPr/>
          <p:nvPr/>
        </p:nvSpPr>
        <p:spPr>
          <a:xfrm>
            <a:off x="1229224" y="1705199"/>
            <a:ext cx="1035694" cy="2333395"/>
          </a:xfrm>
          <a:prstGeom prst="roundRect">
            <a:avLst/>
          </a:prstGeom>
          <a:noFill/>
          <a:ln w="76200">
            <a:solidFill>
              <a:srgbClr val="1B533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4" name="Rectangle: Rounded Corners 13">
            <a:extLst>
              <a:ext uri="{FF2B5EF4-FFF2-40B4-BE49-F238E27FC236}">
                <a16:creationId xmlns:a16="http://schemas.microsoft.com/office/drawing/2014/main" id="{465E1BEF-E5E3-4F5D-BC69-0A166FCBA123}"/>
              </a:ext>
            </a:extLst>
          </p:cNvPr>
          <p:cNvSpPr/>
          <p:nvPr/>
        </p:nvSpPr>
        <p:spPr>
          <a:xfrm>
            <a:off x="2237359" y="2539910"/>
            <a:ext cx="4201884" cy="2726327"/>
          </a:xfrm>
          <a:prstGeom prst="roundRect">
            <a:avLst/>
          </a:prstGeom>
          <a:noFill/>
          <a:ln w="76200">
            <a:solidFill>
              <a:srgbClr val="1B533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4" name="TextBox 3">
            <a:extLst>
              <a:ext uri="{FF2B5EF4-FFF2-40B4-BE49-F238E27FC236}">
                <a16:creationId xmlns:a16="http://schemas.microsoft.com/office/drawing/2014/main" id="{E8909C93-DFB8-4CEC-BDF8-82457D7962DD}"/>
              </a:ext>
            </a:extLst>
          </p:cNvPr>
          <p:cNvSpPr txBox="1"/>
          <p:nvPr/>
        </p:nvSpPr>
        <p:spPr>
          <a:xfrm>
            <a:off x="4324246" y="523684"/>
            <a:ext cx="1417970" cy="369332"/>
          </a:xfrm>
          <a:prstGeom prst="rect">
            <a:avLst/>
          </a:prstGeom>
          <a:noFill/>
        </p:spPr>
        <p:txBody>
          <a:bodyPr wrap="square" rtlCol="0">
            <a:spAutoFit/>
          </a:bodyPr>
          <a:lstStyle/>
          <a:p>
            <a:endParaRPr lang="en-CA" dirty="0"/>
          </a:p>
        </p:txBody>
      </p:sp>
      <p:pic>
        <p:nvPicPr>
          <p:cNvPr id="1028" name="Picture 4" descr="Image result for wetland zonation">
            <a:extLst>
              <a:ext uri="{FF2B5EF4-FFF2-40B4-BE49-F238E27FC236}">
                <a16:creationId xmlns:a16="http://schemas.microsoft.com/office/drawing/2014/main" id="{DE43102C-2831-48EA-8E7D-B228B777DF2C}"/>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b="7900"/>
          <a:stretch/>
        </p:blipFill>
        <p:spPr bwMode="auto">
          <a:xfrm>
            <a:off x="202556" y="975319"/>
            <a:ext cx="6346287" cy="438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42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CEDD61"/>
                                      </p:to>
                                    </p:animClr>
                                  </p:sub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CEDD61"/>
                                      </p:to>
                                    </p:animClr>
                                  </p:sub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13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CEDD61"/>
                                      </p:to>
                                    </p:animClr>
                                  </p:subTnLst>
                                </p:cTn>
                              </p:par>
                            </p:childTnLst>
                          </p:cTn>
                        </p:par>
                        <p:par>
                          <p:cTn id="22" fill="hold">
                            <p:stCondLst>
                              <p:cond delay="5300"/>
                            </p:stCondLst>
                            <p:childTnLst>
                              <p:par>
                                <p:cTn id="23" presetID="1" presetClass="entr" presetSubtype="0" fill="hold" grpId="0" nodeType="afterEffect" nodePh="1">
                                  <p:stCondLst>
                                    <p:cond delay="0"/>
                                  </p:stCondLst>
                                  <p:endCondLst>
                                    <p:cond evt="begin" delay="0">
                                      <p:tn val="23"/>
                                    </p:cond>
                                  </p:end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animBg="1"/>
      <p:bldP spid="13" grpId="0" animBg="1"/>
      <p:bldP spid="14"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F72C-37CF-4D12-A7FD-FDC9E764721A}"/>
              </a:ext>
            </a:extLst>
          </p:cNvPr>
          <p:cNvSpPr>
            <a:spLocks noGrp="1"/>
          </p:cNvSpPr>
          <p:nvPr>
            <p:ph type="title"/>
          </p:nvPr>
        </p:nvSpPr>
        <p:spPr>
          <a:xfrm>
            <a:off x="1097280" y="286603"/>
            <a:ext cx="4670474" cy="1450757"/>
          </a:xfrm>
        </p:spPr>
        <p:txBody>
          <a:bodyPr/>
          <a:lstStyle/>
          <a:p>
            <a:r>
              <a:rPr lang="en-CA" dirty="0"/>
              <a:t>Ecological Succession</a:t>
            </a:r>
          </a:p>
        </p:txBody>
      </p:sp>
      <p:sp>
        <p:nvSpPr>
          <p:cNvPr id="3" name="Content Placeholder 2">
            <a:extLst>
              <a:ext uri="{FF2B5EF4-FFF2-40B4-BE49-F238E27FC236}">
                <a16:creationId xmlns:a16="http://schemas.microsoft.com/office/drawing/2014/main" id="{D479433C-56A0-4264-8B86-2E55EDFF0787}"/>
              </a:ext>
            </a:extLst>
          </p:cNvPr>
          <p:cNvSpPr>
            <a:spLocks noGrp="1"/>
          </p:cNvSpPr>
          <p:nvPr>
            <p:ph idx="1"/>
          </p:nvPr>
        </p:nvSpPr>
        <p:spPr>
          <a:xfrm>
            <a:off x="1097280" y="1845734"/>
            <a:ext cx="3655590" cy="4023360"/>
          </a:xfrm>
        </p:spPr>
        <p:txBody>
          <a:bodyPr/>
          <a:lstStyle/>
          <a:p>
            <a:r>
              <a:rPr lang="en-CA" dirty="0"/>
              <a:t>Ecosystems don’t just change over distance, they also change over time. This is known as </a:t>
            </a:r>
            <a:r>
              <a:rPr lang="en-CA" b="1" dirty="0"/>
              <a:t>ecological succession</a:t>
            </a:r>
            <a:r>
              <a:rPr lang="en-CA" dirty="0"/>
              <a:t>.</a:t>
            </a:r>
          </a:p>
        </p:txBody>
      </p:sp>
      <p:grpSp>
        <p:nvGrpSpPr>
          <p:cNvPr id="5" name="Group 4">
            <a:extLst>
              <a:ext uri="{FF2B5EF4-FFF2-40B4-BE49-F238E27FC236}">
                <a16:creationId xmlns:a16="http://schemas.microsoft.com/office/drawing/2014/main" id="{A945826F-6B0F-4699-A1C3-B6DF11E97BD6}"/>
              </a:ext>
            </a:extLst>
          </p:cNvPr>
          <p:cNvGrpSpPr/>
          <p:nvPr/>
        </p:nvGrpSpPr>
        <p:grpSpPr>
          <a:xfrm>
            <a:off x="6096000" y="126814"/>
            <a:ext cx="5491529" cy="6135969"/>
            <a:chOff x="4958755" y="154298"/>
            <a:chExt cx="5491529" cy="6135969"/>
          </a:xfrm>
        </p:grpSpPr>
        <p:grpSp>
          <p:nvGrpSpPr>
            <p:cNvPr id="20" name="Group 19">
              <a:extLst>
                <a:ext uri="{FF2B5EF4-FFF2-40B4-BE49-F238E27FC236}">
                  <a16:creationId xmlns:a16="http://schemas.microsoft.com/office/drawing/2014/main" id="{E5B9F327-0A81-4AE0-A4E6-EACB76ED76E6}"/>
                </a:ext>
              </a:extLst>
            </p:cNvPr>
            <p:cNvGrpSpPr/>
            <p:nvPr/>
          </p:nvGrpSpPr>
          <p:grpSpPr>
            <a:xfrm>
              <a:off x="4958755" y="154298"/>
              <a:ext cx="5491529" cy="6135969"/>
              <a:chOff x="6692900" y="286603"/>
              <a:chExt cx="5041900" cy="5742943"/>
            </a:xfrm>
          </p:grpSpPr>
          <p:pic>
            <p:nvPicPr>
              <p:cNvPr id="48" name="Picture 47">
                <a:extLst>
                  <a:ext uri="{FF2B5EF4-FFF2-40B4-BE49-F238E27FC236}">
                    <a16:creationId xmlns:a16="http://schemas.microsoft.com/office/drawing/2014/main" id="{534A1ED9-3239-4757-96DF-B0B17596CEC5}"/>
                  </a:ext>
                </a:extLst>
              </p:cNvPr>
              <p:cNvPicPr>
                <a:picLocks noChangeAspect="1"/>
              </p:cNvPicPr>
              <p:nvPr/>
            </p:nvPicPr>
            <p:blipFill>
              <a:blip r:embed="rId3"/>
              <a:stretch>
                <a:fillRect/>
              </a:stretch>
            </p:blipFill>
            <p:spPr>
              <a:xfrm>
                <a:off x="6692900" y="286603"/>
                <a:ext cx="5041900" cy="5742943"/>
              </a:xfrm>
              <a:prstGeom prst="rect">
                <a:avLst/>
              </a:prstGeom>
              <a:ln>
                <a:solidFill>
                  <a:schemeClr val="accent1"/>
                </a:solidFill>
              </a:ln>
            </p:spPr>
          </p:pic>
          <p:sp>
            <p:nvSpPr>
              <p:cNvPr id="4" name="Rectangle: Rounded Corners 3">
                <a:extLst>
                  <a:ext uri="{FF2B5EF4-FFF2-40B4-BE49-F238E27FC236}">
                    <a16:creationId xmlns:a16="http://schemas.microsoft.com/office/drawing/2014/main" id="{5559A2C6-58C7-47F5-8CAA-0CE5ABA98E61}"/>
                  </a:ext>
                </a:extLst>
              </p:cNvPr>
              <p:cNvSpPr/>
              <p:nvPr/>
            </p:nvSpPr>
            <p:spPr>
              <a:xfrm>
                <a:off x="11094720" y="4222750"/>
                <a:ext cx="640080" cy="374650"/>
              </a:xfrm>
              <a:prstGeom prst="roundRect">
                <a:avLst>
                  <a:gd name="adj" fmla="val 26837"/>
                </a:avLst>
              </a:prstGeom>
              <a:solidFill>
                <a:srgbClr val="ECE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Rounded Corners 27">
                <a:extLst>
                  <a:ext uri="{FF2B5EF4-FFF2-40B4-BE49-F238E27FC236}">
                    <a16:creationId xmlns:a16="http://schemas.microsoft.com/office/drawing/2014/main" id="{FE99FF1E-4A73-4F3B-A5E5-C07D42061EF1}"/>
                  </a:ext>
                </a:extLst>
              </p:cNvPr>
              <p:cNvSpPr/>
              <p:nvPr/>
            </p:nvSpPr>
            <p:spPr>
              <a:xfrm>
                <a:off x="10910570" y="4410075"/>
                <a:ext cx="640080" cy="374650"/>
              </a:xfrm>
              <a:prstGeom prst="roundRect">
                <a:avLst>
                  <a:gd name="adj" fmla="val 26837"/>
                </a:avLst>
              </a:prstGeom>
              <a:solidFill>
                <a:srgbClr val="ECE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Rounded Corners 6">
                <a:extLst>
                  <a:ext uri="{FF2B5EF4-FFF2-40B4-BE49-F238E27FC236}">
                    <a16:creationId xmlns:a16="http://schemas.microsoft.com/office/drawing/2014/main" id="{A3D90897-C7B9-4052-9F7C-32A582787613}"/>
                  </a:ext>
                </a:extLst>
              </p:cNvPr>
              <p:cNvSpPr/>
              <p:nvPr/>
            </p:nvSpPr>
            <p:spPr>
              <a:xfrm>
                <a:off x="11094720" y="5556250"/>
                <a:ext cx="640080" cy="473296"/>
              </a:xfrm>
              <a:prstGeom prst="roundRect">
                <a:avLst/>
              </a:prstGeom>
              <a:solidFill>
                <a:srgbClr val="ECE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Rounded Corners 28">
                <a:extLst>
                  <a:ext uri="{FF2B5EF4-FFF2-40B4-BE49-F238E27FC236}">
                    <a16:creationId xmlns:a16="http://schemas.microsoft.com/office/drawing/2014/main" id="{35FA58EC-4BD5-4CE8-A39C-E42467C2E1F8}"/>
                  </a:ext>
                </a:extLst>
              </p:cNvPr>
              <p:cNvSpPr/>
              <p:nvPr/>
            </p:nvSpPr>
            <p:spPr>
              <a:xfrm>
                <a:off x="10910570" y="5743575"/>
                <a:ext cx="335280" cy="285970"/>
              </a:xfrm>
              <a:prstGeom prst="roundRect">
                <a:avLst/>
              </a:prstGeom>
              <a:solidFill>
                <a:srgbClr val="ECE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Rounded Corners 29">
                <a:extLst>
                  <a:ext uri="{FF2B5EF4-FFF2-40B4-BE49-F238E27FC236}">
                    <a16:creationId xmlns:a16="http://schemas.microsoft.com/office/drawing/2014/main" id="{19150B9D-0AA8-4D55-8A90-43F714E76ABA}"/>
                  </a:ext>
                </a:extLst>
              </p:cNvPr>
              <p:cNvSpPr/>
              <p:nvPr/>
            </p:nvSpPr>
            <p:spPr>
              <a:xfrm>
                <a:off x="10787380" y="5869094"/>
                <a:ext cx="143510" cy="142985"/>
              </a:xfrm>
              <a:prstGeom prst="roundRect">
                <a:avLst/>
              </a:prstGeom>
              <a:solidFill>
                <a:srgbClr val="ECE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0A70BB76-6777-43F6-9377-C403564C3633}"/>
                  </a:ext>
                </a:extLst>
              </p:cNvPr>
              <p:cNvSpPr/>
              <p:nvPr/>
            </p:nvSpPr>
            <p:spPr>
              <a:xfrm>
                <a:off x="11051540" y="2948524"/>
                <a:ext cx="640080" cy="374650"/>
              </a:xfrm>
              <a:prstGeom prst="roundRect">
                <a:avLst/>
              </a:prstGeom>
              <a:solidFill>
                <a:srgbClr val="F0EED5"/>
              </a:solidFill>
              <a:ln>
                <a:solidFill>
                  <a:srgbClr val="F0E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Rounded Corners 10">
                <a:extLst>
                  <a:ext uri="{FF2B5EF4-FFF2-40B4-BE49-F238E27FC236}">
                    <a16:creationId xmlns:a16="http://schemas.microsoft.com/office/drawing/2014/main" id="{B5929DE6-ED56-4C67-A94B-39DE7CD65E28}"/>
                  </a:ext>
                </a:extLst>
              </p:cNvPr>
              <p:cNvSpPr/>
              <p:nvPr/>
            </p:nvSpPr>
            <p:spPr>
              <a:xfrm>
                <a:off x="11094720" y="1680633"/>
                <a:ext cx="640080" cy="260350"/>
              </a:xfrm>
              <a:prstGeom prst="roundRect">
                <a:avLst/>
              </a:prstGeom>
              <a:solidFill>
                <a:srgbClr val="EEE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Rounded Corners 13">
                <a:extLst>
                  <a:ext uri="{FF2B5EF4-FFF2-40B4-BE49-F238E27FC236}">
                    <a16:creationId xmlns:a16="http://schemas.microsoft.com/office/drawing/2014/main" id="{8D22265F-8B09-4743-873F-A7B7C3B1D731}"/>
                  </a:ext>
                </a:extLst>
              </p:cNvPr>
              <p:cNvSpPr/>
              <p:nvPr/>
            </p:nvSpPr>
            <p:spPr>
              <a:xfrm>
                <a:off x="11094720" y="388132"/>
                <a:ext cx="640080" cy="542051"/>
              </a:xfrm>
              <a:prstGeom prst="roundRect">
                <a:avLst/>
              </a:prstGeom>
              <a:solidFill>
                <a:srgbClr val="ECE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Rounded Corners 32">
                <a:extLst>
                  <a:ext uri="{FF2B5EF4-FFF2-40B4-BE49-F238E27FC236}">
                    <a16:creationId xmlns:a16="http://schemas.microsoft.com/office/drawing/2014/main" id="{9C32F7F1-C02C-493B-80B6-C4CF65A9EACB}"/>
                  </a:ext>
                </a:extLst>
              </p:cNvPr>
              <p:cNvSpPr/>
              <p:nvPr/>
            </p:nvSpPr>
            <p:spPr>
              <a:xfrm>
                <a:off x="10943907" y="634811"/>
                <a:ext cx="640080" cy="542051"/>
              </a:xfrm>
              <a:prstGeom prst="roundRect">
                <a:avLst/>
              </a:prstGeom>
              <a:solidFill>
                <a:srgbClr val="ECE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1" name="Arrow: Down 20">
              <a:extLst>
                <a:ext uri="{FF2B5EF4-FFF2-40B4-BE49-F238E27FC236}">
                  <a16:creationId xmlns:a16="http://schemas.microsoft.com/office/drawing/2014/main" id="{3A044FBB-C373-457C-BA28-B4C4755E1EFF}"/>
                </a:ext>
              </a:extLst>
            </p:cNvPr>
            <p:cNvSpPr/>
            <p:nvPr/>
          </p:nvSpPr>
          <p:spPr>
            <a:xfrm>
              <a:off x="4980599" y="348512"/>
              <a:ext cx="447102" cy="5700048"/>
            </a:xfrm>
            <a:prstGeom prst="downArrow">
              <a:avLst>
                <a:gd name="adj1" fmla="val 56013"/>
                <a:gd name="adj2" fmla="val 98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a:p>
          </p:txBody>
        </p:sp>
        <p:sp>
          <p:nvSpPr>
            <p:cNvPr id="24" name="TextBox 23">
              <a:extLst>
                <a:ext uri="{FF2B5EF4-FFF2-40B4-BE49-F238E27FC236}">
                  <a16:creationId xmlns:a16="http://schemas.microsoft.com/office/drawing/2014/main" id="{284A12EC-EB1C-4E71-A188-6C9D27B96E77}"/>
                </a:ext>
              </a:extLst>
            </p:cNvPr>
            <p:cNvSpPr txBox="1"/>
            <p:nvPr/>
          </p:nvSpPr>
          <p:spPr>
            <a:xfrm>
              <a:off x="4973318" y="2681772"/>
              <a:ext cx="461665" cy="633237"/>
            </a:xfrm>
            <a:prstGeom prst="rect">
              <a:avLst/>
            </a:prstGeom>
            <a:noFill/>
          </p:spPr>
          <p:txBody>
            <a:bodyPr vert="vert270" wrap="square" rtlCol="0">
              <a:spAutoFit/>
            </a:bodyPr>
            <a:lstStyle/>
            <a:p>
              <a:r>
                <a:rPr lang="en-CA" i="1" dirty="0"/>
                <a:t>Time</a:t>
              </a:r>
            </a:p>
          </p:txBody>
        </p:sp>
      </p:grpSp>
      <p:sp>
        <p:nvSpPr>
          <p:cNvPr id="37" name="TextBox 36">
            <a:extLst>
              <a:ext uri="{FF2B5EF4-FFF2-40B4-BE49-F238E27FC236}">
                <a16:creationId xmlns:a16="http://schemas.microsoft.com/office/drawing/2014/main" id="{6CB73235-923A-47DD-8525-351BD8453173}"/>
              </a:ext>
            </a:extLst>
          </p:cNvPr>
          <p:cNvSpPr txBox="1"/>
          <p:nvPr/>
        </p:nvSpPr>
        <p:spPr>
          <a:xfrm>
            <a:off x="0" y="6367558"/>
            <a:ext cx="4324246" cy="230832"/>
          </a:xfrm>
          <a:prstGeom prst="rect">
            <a:avLst/>
          </a:prstGeom>
          <a:noFill/>
        </p:spPr>
        <p:txBody>
          <a:bodyPr wrap="square" rtlCol="0">
            <a:spAutoFit/>
          </a:bodyPr>
          <a:lstStyle/>
          <a:p>
            <a:r>
              <a:rPr lang="en-CA" sz="900" i="1" dirty="0">
                <a:solidFill>
                  <a:schemeClr val="bg1">
                    <a:lumMod val="50000"/>
                  </a:schemeClr>
                </a:solidFill>
              </a:rPr>
              <a:t>Image from “Elements of Ecology” (1954)</a:t>
            </a:r>
          </a:p>
        </p:txBody>
      </p:sp>
    </p:spTree>
    <p:extLst>
      <p:ext uri="{BB962C8B-B14F-4D97-AF65-F5344CB8AC3E}">
        <p14:creationId xmlns:p14="http://schemas.microsoft.com/office/powerpoint/2010/main" val="375976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up)">
                                      <p:cBhvr>
                                        <p:cTn id="9"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DB44-AF29-4D2B-92EA-2204FBA8C05C}"/>
              </a:ext>
            </a:extLst>
          </p:cNvPr>
          <p:cNvSpPr>
            <a:spLocks noGrp="1"/>
          </p:cNvSpPr>
          <p:nvPr>
            <p:ph type="title"/>
          </p:nvPr>
        </p:nvSpPr>
        <p:spPr/>
        <p:txBody>
          <a:bodyPr/>
          <a:lstStyle/>
          <a:p>
            <a:r>
              <a:rPr lang="en-CA" dirty="0"/>
              <a:t>Ecological Succession</a:t>
            </a:r>
          </a:p>
        </p:txBody>
      </p:sp>
      <p:sp>
        <p:nvSpPr>
          <p:cNvPr id="3" name="Content Placeholder 2">
            <a:extLst>
              <a:ext uri="{FF2B5EF4-FFF2-40B4-BE49-F238E27FC236}">
                <a16:creationId xmlns:a16="http://schemas.microsoft.com/office/drawing/2014/main" id="{9D8D7225-8E7B-4F30-BBA7-158E0D32BFF5}"/>
              </a:ext>
            </a:extLst>
          </p:cNvPr>
          <p:cNvSpPr>
            <a:spLocks noGrp="1"/>
          </p:cNvSpPr>
          <p:nvPr>
            <p:ph idx="1"/>
          </p:nvPr>
        </p:nvSpPr>
        <p:spPr>
          <a:xfrm>
            <a:off x="1097279" y="1845734"/>
            <a:ext cx="10437495" cy="4521824"/>
          </a:xfrm>
        </p:spPr>
        <p:txBody>
          <a:bodyPr>
            <a:normAutofit fontScale="85000" lnSpcReduction="10000"/>
          </a:bodyPr>
          <a:lstStyle/>
          <a:p>
            <a:r>
              <a:rPr lang="en-CA" dirty="0"/>
              <a:t>The environment an organism lives in is always changing. </a:t>
            </a:r>
          </a:p>
          <a:p>
            <a:pPr>
              <a:lnSpc>
                <a:spcPct val="100000"/>
              </a:lnSpc>
            </a:pPr>
            <a:r>
              <a:rPr lang="en-CA" dirty="0"/>
              <a:t>These changes are sometimes caused by the vegetation itself, such as tall plants creating shaded conditions, or decaying plant matter leading to more nutrients in the soil.</a:t>
            </a:r>
          </a:p>
          <a:p>
            <a:pPr>
              <a:lnSpc>
                <a:spcPct val="100000"/>
              </a:lnSpc>
            </a:pPr>
            <a:endParaRPr lang="en-CA" dirty="0"/>
          </a:p>
          <a:p>
            <a:pPr>
              <a:lnSpc>
                <a:spcPct val="100000"/>
              </a:lnSpc>
            </a:pPr>
            <a:endParaRPr lang="en-CA" dirty="0"/>
          </a:p>
          <a:p>
            <a:pPr>
              <a:lnSpc>
                <a:spcPct val="100000"/>
              </a:lnSpc>
            </a:pPr>
            <a:endParaRPr lang="en-CA" dirty="0"/>
          </a:p>
          <a:p>
            <a:pPr>
              <a:lnSpc>
                <a:spcPct val="100000"/>
              </a:lnSpc>
            </a:pPr>
            <a:endParaRPr lang="en-CA" dirty="0"/>
          </a:p>
          <a:p>
            <a:pPr>
              <a:lnSpc>
                <a:spcPct val="100000"/>
              </a:lnSpc>
            </a:pPr>
            <a:endParaRPr lang="en-CA" dirty="0"/>
          </a:p>
          <a:p>
            <a:pPr>
              <a:lnSpc>
                <a:spcPct val="100000"/>
              </a:lnSpc>
            </a:pPr>
            <a:endParaRPr lang="en-CA" sz="1100" dirty="0"/>
          </a:p>
          <a:p>
            <a:pPr marL="0" indent="0">
              <a:lnSpc>
                <a:spcPct val="100000"/>
              </a:lnSpc>
              <a:buNone/>
            </a:pPr>
            <a:r>
              <a:rPr lang="en-CA" dirty="0"/>
              <a:t>Sometimes changes are caused by other factors, such as floods, droughts, or seed dispersal by animals. Events which alter established communities, such as fires, are called </a:t>
            </a:r>
            <a:r>
              <a:rPr lang="en-CA" b="1" dirty="0"/>
              <a:t>disturbance events.</a:t>
            </a:r>
            <a:endParaRPr lang="en-CA" dirty="0"/>
          </a:p>
          <a:p>
            <a:endParaRPr lang="en-CA" dirty="0"/>
          </a:p>
        </p:txBody>
      </p:sp>
      <p:sp>
        <p:nvSpPr>
          <p:cNvPr id="5" name="TextBox 4">
            <a:extLst>
              <a:ext uri="{FF2B5EF4-FFF2-40B4-BE49-F238E27FC236}">
                <a16:creationId xmlns:a16="http://schemas.microsoft.com/office/drawing/2014/main" id="{08C51228-466D-400A-88A1-63C45E28EE7A}"/>
              </a:ext>
            </a:extLst>
          </p:cNvPr>
          <p:cNvSpPr txBox="1"/>
          <p:nvPr/>
        </p:nvSpPr>
        <p:spPr>
          <a:xfrm>
            <a:off x="0" y="6367558"/>
            <a:ext cx="4324246" cy="230832"/>
          </a:xfrm>
          <a:prstGeom prst="rect">
            <a:avLst/>
          </a:prstGeom>
          <a:noFill/>
        </p:spPr>
        <p:txBody>
          <a:bodyPr wrap="square" rtlCol="0">
            <a:spAutoFit/>
          </a:bodyPr>
          <a:lstStyle/>
          <a:p>
            <a:r>
              <a:rPr lang="en-CA" sz="900" i="1" dirty="0">
                <a:solidFill>
                  <a:schemeClr val="bg1">
                    <a:lumMod val="50000"/>
                  </a:schemeClr>
                </a:solidFill>
              </a:rPr>
              <a:t>Image from CNX OpenStax via Wikimedia Commons</a:t>
            </a:r>
          </a:p>
        </p:txBody>
      </p:sp>
      <p:pic>
        <p:nvPicPr>
          <p:cNvPr id="7" name="Picture 6">
            <a:extLst>
              <a:ext uri="{FF2B5EF4-FFF2-40B4-BE49-F238E27FC236}">
                <a16:creationId xmlns:a16="http://schemas.microsoft.com/office/drawing/2014/main" id="{07D0E800-DB64-475C-9EE4-CF82131B1A90}"/>
              </a:ext>
            </a:extLst>
          </p:cNvPr>
          <p:cNvPicPr>
            <a:picLocks noChangeAspect="1"/>
          </p:cNvPicPr>
          <p:nvPr/>
        </p:nvPicPr>
        <p:blipFill>
          <a:blip r:embed="rId3"/>
          <a:stretch>
            <a:fillRect/>
          </a:stretch>
        </p:blipFill>
        <p:spPr>
          <a:xfrm>
            <a:off x="2057399" y="2901068"/>
            <a:ext cx="7229476" cy="1945410"/>
          </a:xfrm>
          <a:prstGeom prst="rect">
            <a:avLst/>
          </a:prstGeom>
        </p:spPr>
      </p:pic>
      <p:sp>
        <p:nvSpPr>
          <p:cNvPr id="10" name="TextBox 9">
            <a:extLst>
              <a:ext uri="{FF2B5EF4-FFF2-40B4-BE49-F238E27FC236}">
                <a16:creationId xmlns:a16="http://schemas.microsoft.com/office/drawing/2014/main" id="{42C393A8-F812-4ECE-833E-17F65910982B}"/>
              </a:ext>
            </a:extLst>
          </p:cNvPr>
          <p:cNvSpPr txBox="1"/>
          <p:nvPr/>
        </p:nvSpPr>
        <p:spPr>
          <a:xfrm>
            <a:off x="2057399" y="4782341"/>
            <a:ext cx="2409773" cy="646331"/>
          </a:xfrm>
          <a:prstGeom prst="rect">
            <a:avLst/>
          </a:prstGeom>
          <a:noFill/>
        </p:spPr>
        <p:txBody>
          <a:bodyPr wrap="square" rtlCol="0">
            <a:spAutoFit/>
          </a:bodyPr>
          <a:lstStyle/>
          <a:p>
            <a:r>
              <a:rPr lang="en-CA" sz="1200" i="1" dirty="0"/>
              <a:t>In a grassland, grasses and shrubs grow rapidly in the abundant sunlight.</a:t>
            </a:r>
          </a:p>
        </p:txBody>
      </p:sp>
      <p:sp>
        <p:nvSpPr>
          <p:cNvPr id="11" name="TextBox 10">
            <a:extLst>
              <a:ext uri="{FF2B5EF4-FFF2-40B4-BE49-F238E27FC236}">
                <a16:creationId xmlns:a16="http://schemas.microsoft.com/office/drawing/2014/main" id="{0880CB01-6CD8-464B-AF86-8AAAF6E0219E}"/>
              </a:ext>
            </a:extLst>
          </p:cNvPr>
          <p:cNvSpPr txBox="1"/>
          <p:nvPr/>
        </p:nvSpPr>
        <p:spPr>
          <a:xfrm>
            <a:off x="4552949" y="4816551"/>
            <a:ext cx="2409773" cy="461665"/>
          </a:xfrm>
          <a:prstGeom prst="rect">
            <a:avLst/>
          </a:prstGeom>
          <a:noFill/>
        </p:spPr>
        <p:txBody>
          <a:bodyPr wrap="square" rtlCol="0">
            <a:spAutoFit/>
          </a:bodyPr>
          <a:lstStyle/>
          <a:p>
            <a:r>
              <a:rPr lang="en-CA" sz="1200" i="1" dirty="0"/>
              <a:t>Young trees sprout, shading the area underneath them.</a:t>
            </a:r>
          </a:p>
        </p:txBody>
      </p:sp>
      <p:sp>
        <p:nvSpPr>
          <p:cNvPr id="12" name="TextBox 11">
            <a:extLst>
              <a:ext uri="{FF2B5EF4-FFF2-40B4-BE49-F238E27FC236}">
                <a16:creationId xmlns:a16="http://schemas.microsoft.com/office/drawing/2014/main" id="{0E3B39E8-8CA9-4099-8E34-ACC0A485AE36}"/>
              </a:ext>
            </a:extLst>
          </p:cNvPr>
          <p:cNvSpPr txBox="1"/>
          <p:nvPr/>
        </p:nvSpPr>
        <p:spPr>
          <a:xfrm>
            <a:off x="6962878" y="4797637"/>
            <a:ext cx="2409773" cy="646331"/>
          </a:xfrm>
          <a:prstGeom prst="rect">
            <a:avLst/>
          </a:prstGeom>
          <a:noFill/>
        </p:spPr>
        <p:txBody>
          <a:bodyPr wrap="square" rtlCol="0">
            <a:spAutoFit/>
          </a:bodyPr>
          <a:lstStyle/>
          <a:p>
            <a:r>
              <a:rPr lang="en-CA" sz="1200" i="1" dirty="0"/>
              <a:t>Eventually the grasses disappear because they are not able to tolerate the shade.</a:t>
            </a:r>
          </a:p>
        </p:txBody>
      </p:sp>
    </p:spTree>
    <p:extLst>
      <p:ext uri="{BB962C8B-B14F-4D97-AF65-F5344CB8AC3E}">
        <p14:creationId xmlns:p14="http://schemas.microsoft.com/office/powerpoint/2010/main" val="258373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DB44-AF29-4D2B-92EA-2204FBA8C05C}"/>
              </a:ext>
            </a:extLst>
          </p:cNvPr>
          <p:cNvSpPr>
            <a:spLocks noGrp="1"/>
          </p:cNvSpPr>
          <p:nvPr>
            <p:ph type="title"/>
          </p:nvPr>
        </p:nvSpPr>
        <p:spPr/>
        <p:txBody>
          <a:bodyPr/>
          <a:lstStyle/>
          <a:p>
            <a:r>
              <a:rPr lang="en-CA" dirty="0"/>
              <a:t>Succession Stages</a:t>
            </a:r>
          </a:p>
        </p:txBody>
      </p:sp>
      <p:sp>
        <p:nvSpPr>
          <p:cNvPr id="3" name="Content Placeholder 2">
            <a:extLst>
              <a:ext uri="{FF2B5EF4-FFF2-40B4-BE49-F238E27FC236}">
                <a16:creationId xmlns:a16="http://schemas.microsoft.com/office/drawing/2014/main" id="{9D8D7225-8E7B-4F30-BBA7-158E0D32BFF5}"/>
              </a:ext>
            </a:extLst>
          </p:cNvPr>
          <p:cNvSpPr>
            <a:spLocks noGrp="1"/>
          </p:cNvSpPr>
          <p:nvPr>
            <p:ph idx="1"/>
          </p:nvPr>
        </p:nvSpPr>
        <p:spPr>
          <a:xfrm>
            <a:off x="1097280" y="1845734"/>
            <a:ext cx="10058400" cy="4521824"/>
          </a:xfrm>
        </p:spPr>
        <p:txBody>
          <a:bodyPr>
            <a:normAutofit/>
          </a:bodyPr>
          <a:lstStyle/>
          <a:p>
            <a:r>
              <a:rPr lang="en-CA" dirty="0"/>
              <a:t>Different types of communities are formed at different stages of succession.</a:t>
            </a:r>
          </a:p>
          <a:p>
            <a:pPr>
              <a:lnSpc>
                <a:spcPct val="100000"/>
              </a:lnSpc>
            </a:pPr>
            <a:endParaRPr lang="en-CA" dirty="0"/>
          </a:p>
          <a:p>
            <a:pPr>
              <a:lnSpc>
                <a:spcPct val="100000"/>
              </a:lnSpc>
            </a:pPr>
            <a:endParaRPr lang="en-CA" dirty="0"/>
          </a:p>
          <a:p>
            <a:pPr>
              <a:lnSpc>
                <a:spcPct val="100000"/>
              </a:lnSpc>
            </a:pPr>
            <a:endParaRPr lang="en-CA" dirty="0"/>
          </a:p>
          <a:p>
            <a:pPr>
              <a:lnSpc>
                <a:spcPct val="100000"/>
              </a:lnSpc>
            </a:pPr>
            <a:endParaRPr lang="en-CA" dirty="0"/>
          </a:p>
          <a:p>
            <a:pPr>
              <a:lnSpc>
                <a:spcPct val="100000"/>
              </a:lnSpc>
            </a:pPr>
            <a:endParaRPr lang="en-CA" dirty="0"/>
          </a:p>
        </p:txBody>
      </p:sp>
      <p:sp>
        <p:nvSpPr>
          <p:cNvPr id="5" name="TextBox 4">
            <a:extLst>
              <a:ext uri="{FF2B5EF4-FFF2-40B4-BE49-F238E27FC236}">
                <a16:creationId xmlns:a16="http://schemas.microsoft.com/office/drawing/2014/main" id="{08C51228-466D-400A-88A1-63C45E28EE7A}"/>
              </a:ext>
            </a:extLst>
          </p:cNvPr>
          <p:cNvSpPr txBox="1"/>
          <p:nvPr/>
        </p:nvSpPr>
        <p:spPr>
          <a:xfrm>
            <a:off x="0" y="6367558"/>
            <a:ext cx="4324246" cy="230832"/>
          </a:xfrm>
          <a:prstGeom prst="rect">
            <a:avLst/>
          </a:prstGeom>
          <a:noFill/>
        </p:spPr>
        <p:txBody>
          <a:bodyPr wrap="square" rtlCol="0">
            <a:spAutoFit/>
          </a:bodyPr>
          <a:lstStyle/>
          <a:p>
            <a:r>
              <a:rPr lang="en-CA" sz="900" i="1" dirty="0">
                <a:solidFill>
                  <a:schemeClr val="bg1">
                    <a:lumMod val="50000"/>
                  </a:schemeClr>
                </a:solidFill>
              </a:rPr>
              <a:t>Image from CNX OpenStax via Wikimedia Commons</a:t>
            </a:r>
          </a:p>
        </p:txBody>
      </p:sp>
      <p:grpSp>
        <p:nvGrpSpPr>
          <p:cNvPr id="4" name="Group 3">
            <a:extLst>
              <a:ext uri="{FF2B5EF4-FFF2-40B4-BE49-F238E27FC236}">
                <a16:creationId xmlns:a16="http://schemas.microsoft.com/office/drawing/2014/main" id="{DDE3EE8D-ECD5-4E70-931B-5528C46B0796}"/>
              </a:ext>
            </a:extLst>
          </p:cNvPr>
          <p:cNvGrpSpPr/>
          <p:nvPr/>
        </p:nvGrpSpPr>
        <p:grpSpPr>
          <a:xfrm>
            <a:off x="1743076" y="2186514"/>
            <a:ext cx="8478202" cy="2722960"/>
            <a:chOff x="2057399" y="2367488"/>
            <a:chExt cx="7229476" cy="2200332"/>
          </a:xfrm>
        </p:grpSpPr>
        <p:pic>
          <p:nvPicPr>
            <p:cNvPr id="7" name="Picture 6">
              <a:extLst>
                <a:ext uri="{FF2B5EF4-FFF2-40B4-BE49-F238E27FC236}">
                  <a16:creationId xmlns:a16="http://schemas.microsoft.com/office/drawing/2014/main" id="{07D0E800-DB64-475C-9EE4-CF82131B1A90}"/>
                </a:ext>
              </a:extLst>
            </p:cNvPr>
            <p:cNvPicPr>
              <a:picLocks noChangeAspect="1"/>
            </p:cNvPicPr>
            <p:nvPr/>
          </p:nvPicPr>
          <p:blipFill>
            <a:blip r:embed="rId3"/>
            <a:stretch>
              <a:fillRect/>
            </a:stretch>
          </p:blipFill>
          <p:spPr>
            <a:xfrm>
              <a:off x="2057399" y="2367488"/>
              <a:ext cx="7229476" cy="1945410"/>
            </a:xfrm>
            <a:prstGeom prst="rect">
              <a:avLst/>
            </a:prstGeom>
          </p:spPr>
        </p:pic>
        <p:sp>
          <p:nvSpPr>
            <p:cNvPr id="10" name="TextBox 9">
              <a:extLst>
                <a:ext uri="{FF2B5EF4-FFF2-40B4-BE49-F238E27FC236}">
                  <a16:creationId xmlns:a16="http://schemas.microsoft.com/office/drawing/2014/main" id="{42C393A8-F812-4ECE-833E-17F65910982B}"/>
                </a:ext>
              </a:extLst>
            </p:cNvPr>
            <p:cNvSpPr txBox="1"/>
            <p:nvPr/>
          </p:nvSpPr>
          <p:spPr>
            <a:xfrm>
              <a:off x="2217319" y="4244504"/>
              <a:ext cx="2096274" cy="323316"/>
            </a:xfrm>
            <a:prstGeom prst="rect">
              <a:avLst/>
            </a:prstGeom>
            <a:noFill/>
          </p:spPr>
          <p:txBody>
            <a:bodyPr wrap="square" rtlCol="0">
              <a:spAutoFit/>
            </a:bodyPr>
            <a:lstStyle/>
            <a:p>
              <a:r>
                <a:rPr lang="en-CA" sz="2000" b="1" dirty="0">
                  <a:solidFill>
                    <a:schemeClr val="accent1">
                      <a:lumMod val="50000"/>
                    </a:schemeClr>
                  </a:solidFill>
                </a:rPr>
                <a:t>Pioneer Community</a:t>
              </a:r>
            </a:p>
          </p:txBody>
        </p:sp>
        <p:sp>
          <p:nvSpPr>
            <p:cNvPr id="9" name="TextBox 8">
              <a:extLst>
                <a:ext uri="{FF2B5EF4-FFF2-40B4-BE49-F238E27FC236}">
                  <a16:creationId xmlns:a16="http://schemas.microsoft.com/office/drawing/2014/main" id="{30D356D4-4F2B-4E2A-8B92-3CD36F4EE6D4}"/>
                </a:ext>
              </a:extLst>
            </p:cNvPr>
            <p:cNvSpPr txBox="1"/>
            <p:nvPr/>
          </p:nvSpPr>
          <p:spPr>
            <a:xfrm>
              <a:off x="4824802" y="4244504"/>
              <a:ext cx="1888785" cy="323316"/>
            </a:xfrm>
            <a:prstGeom prst="rect">
              <a:avLst/>
            </a:prstGeom>
            <a:noFill/>
          </p:spPr>
          <p:txBody>
            <a:bodyPr wrap="square" rtlCol="0">
              <a:spAutoFit/>
            </a:bodyPr>
            <a:lstStyle/>
            <a:p>
              <a:r>
                <a:rPr lang="en-CA" sz="2000" b="1" dirty="0">
                  <a:solidFill>
                    <a:schemeClr val="accent1">
                      <a:lumMod val="50000"/>
                    </a:schemeClr>
                  </a:solidFill>
                </a:rPr>
                <a:t>Seral Community</a:t>
              </a:r>
            </a:p>
          </p:txBody>
        </p:sp>
        <p:sp>
          <p:nvSpPr>
            <p:cNvPr id="13" name="TextBox 12">
              <a:extLst>
                <a:ext uri="{FF2B5EF4-FFF2-40B4-BE49-F238E27FC236}">
                  <a16:creationId xmlns:a16="http://schemas.microsoft.com/office/drawing/2014/main" id="{82B95C22-DEB6-4774-BC50-1C7C333C36ED}"/>
                </a:ext>
              </a:extLst>
            </p:cNvPr>
            <p:cNvSpPr txBox="1"/>
            <p:nvPr/>
          </p:nvSpPr>
          <p:spPr>
            <a:xfrm>
              <a:off x="7224795" y="4244503"/>
              <a:ext cx="2062079" cy="323316"/>
            </a:xfrm>
            <a:prstGeom prst="rect">
              <a:avLst/>
            </a:prstGeom>
            <a:noFill/>
          </p:spPr>
          <p:txBody>
            <a:bodyPr wrap="square" rtlCol="0">
              <a:spAutoFit/>
            </a:bodyPr>
            <a:lstStyle/>
            <a:p>
              <a:r>
                <a:rPr lang="en-CA" sz="2000" b="1" dirty="0">
                  <a:solidFill>
                    <a:schemeClr val="accent1">
                      <a:lumMod val="50000"/>
                    </a:schemeClr>
                  </a:solidFill>
                </a:rPr>
                <a:t>Climax Community</a:t>
              </a:r>
            </a:p>
          </p:txBody>
        </p:sp>
      </p:grpSp>
      <p:sp>
        <p:nvSpPr>
          <p:cNvPr id="6" name="TextBox 5">
            <a:extLst>
              <a:ext uri="{FF2B5EF4-FFF2-40B4-BE49-F238E27FC236}">
                <a16:creationId xmlns:a16="http://schemas.microsoft.com/office/drawing/2014/main" id="{0F7E9614-C356-4130-8BA6-9763E63BD26D}"/>
              </a:ext>
            </a:extLst>
          </p:cNvPr>
          <p:cNvSpPr txBox="1"/>
          <p:nvPr/>
        </p:nvSpPr>
        <p:spPr>
          <a:xfrm>
            <a:off x="2107560" y="4863959"/>
            <a:ext cx="2581170" cy="1138773"/>
          </a:xfrm>
          <a:prstGeom prst="rect">
            <a:avLst/>
          </a:prstGeom>
          <a:noFill/>
        </p:spPr>
        <p:txBody>
          <a:bodyPr wrap="square" rtlCol="0">
            <a:spAutoFit/>
          </a:bodyPr>
          <a:lstStyle/>
          <a:p>
            <a:r>
              <a:rPr lang="en-CA" sz="1400" b="1" dirty="0"/>
              <a:t>First stage of succession</a:t>
            </a:r>
          </a:p>
          <a:p>
            <a:pPr marL="171450" indent="-171450">
              <a:buFont typeface="Arial" panose="020B0604020202020204" pitchFamily="34" charset="0"/>
              <a:buChar char="•"/>
            </a:pPr>
            <a:r>
              <a:rPr lang="en-CA" sz="1400" dirty="0"/>
              <a:t>Fast-growing</a:t>
            </a:r>
          </a:p>
          <a:p>
            <a:pPr marL="171450" indent="-171450">
              <a:buFont typeface="Arial" panose="020B0604020202020204" pitchFamily="34" charset="0"/>
              <a:buChar char="•"/>
            </a:pPr>
            <a:r>
              <a:rPr lang="en-CA" sz="1400" dirty="0"/>
              <a:t>Short-lived</a:t>
            </a:r>
          </a:p>
          <a:p>
            <a:pPr marL="171450" indent="-171450">
              <a:buFont typeface="Arial" panose="020B0604020202020204" pitchFamily="34" charset="0"/>
              <a:buChar char="•"/>
            </a:pPr>
            <a:r>
              <a:rPr lang="en-CA" sz="1400" dirty="0"/>
              <a:t>Shade-intolerant</a:t>
            </a:r>
          </a:p>
          <a:p>
            <a:pPr marL="171450" indent="-171450">
              <a:buFont typeface="Arial" panose="020B0604020202020204" pitchFamily="34" charset="0"/>
              <a:buChar char="•"/>
            </a:pPr>
            <a:endParaRPr lang="en-CA" sz="1200" i="1" dirty="0"/>
          </a:p>
        </p:txBody>
      </p:sp>
      <p:sp>
        <p:nvSpPr>
          <p:cNvPr id="14" name="TextBox 13">
            <a:extLst>
              <a:ext uri="{FF2B5EF4-FFF2-40B4-BE49-F238E27FC236}">
                <a16:creationId xmlns:a16="http://schemas.microsoft.com/office/drawing/2014/main" id="{1854BAE0-D1DB-4ACD-969F-E1C7901FD929}"/>
              </a:ext>
            </a:extLst>
          </p:cNvPr>
          <p:cNvSpPr txBox="1"/>
          <p:nvPr/>
        </p:nvSpPr>
        <p:spPr>
          <a:xfrm>
            <a:off x="4716232" y="4863959"/>
            <a:ext cx="2759529" cy="954107"/>
          </a:xfrm>
          <a:prstGeom prst="rect">
            <a:avLst/>
          </a:prstGeom>
          <a:noFill/>
        </p:spPr>
        <p:txBody>
          <a:bodyPr wrap="square" rtlCol="0">
            <a:spAutoFit/>
          </a:bodyPr>
          <a:lstStyle/>
          <a:p>
            <a:r>
              <a:rPr lang="en-CA" sz="1400" b="1" dirty="0"/>
              <a:t>Intermediate stages of succession</a:t>
            </a:r>
          </a:p>
          <a:p>
            <a:pPr marL="285750" indent="-285750">
              <a:buFont typeface="Arial" panose="020B0604020202020204" pitchFamily="34" charset="0"/>
              <a:buChar char="•"/>
            </a:pPr>
            <a:r>
              <a:rPr lang="en-CA" sz="1400" dirty="0"/>
              <a:t>Medium-growing</a:t>
            </a:r>
          </a:p>
          <a:p>
            <a:pPr marL="285750" indent="-285750">
              <a:buFont typeface="Arial" panose="020B0604020202020204" pitchFamily="34" charset="0"/>
              <a:buChar char="•"/>
            </a:pPr>
            <a:r>
              <a:rPr lang="en-CA" sz="1400" dirty="0"/>
              <a:t>Medium-lived</a:t>
            </a:r>
          </a:p>
          <a:p>
            <a:pPr marL="285750" indent="-285750">
              <a:buFont typeface="Arial" panose="020B0604020202020204" pitchFamily="34" charset="0"/>
              <a:buChar char="•"/>
            </a:pPr>
            <a:r>
              <a:rPr lang="en-CA" sz="1400" dirty="0"/>
              <a:t>Semi-shade-tolerant</a:t>
            </a:r>
          </a:p>
        </p:txBody>
      </p:sp>
      <p:sp>
        <p:nvSpPr>
          <p:cNvPr id="15" name="TextBox 14">
            <a:extLst>
              <a:ext uri="{FF2B5EF4-FFF2-40B4-BE49-F238E27FC236}">
                <a16:creationId xmlns:a16="http://schemas.microsoft.com/office/drawing/2014/main" id="{FCBBBC7C-C8E3-457B-BAB7-00B094141152}"/>
              </a:ext>
            </a:extLst>
          </p:cNvPr>
          <p:cNvSpPr txBox="1"/>
          <p:nvPr/>
        </p:nvSpPr>
        <p:spPr>
          <a:xfrm>
            <a:off x="7931118" y="4845991"/>
            <a:ext cx="2581170" cy="954107"/>
          </a:xfrm>
          <a:prstGeom prst="rect">
            <a:avLst/>
          </a:prstGeom>
          <a:noFill/>
        </p:spPr>
        <p:txBody>
          <a:bodyPr wrap="square" rtlCol="0">
            <a:spAutoFit/>
          </a:bodyPr>
          <a:lstStyle/>
          <a:p>
            <a:r>
              <a:rPr lang="en-CA" sz="1400" b="1" dirty="0"/>
              <a:t>Final stage of succession</a:t>
            </a:r>
          </a:p>
          <a:p>
            <a:pPr marL="171450" indent="-171450">
              <a:buFont typeface="Arial" panose="020B0604020202020204" pitchFamily="34" charset="0"/>
              <a:buChar char="•"/>
            </a:pPr>
            <a:r>
              <a:rPr lang="en-CA" sz="1400" dirty="0"/>
              <a:t>Slow-growing</a:t>
            </a:r>
          </a:p>
          <a:p>
            <a:pPr marL="171450" indent="-171450">
              <a:buFont typeface="Arial" panose="020B0604020202020204" pitchFamily="34" charset="0"/>
              <a:buChar char="•"/>
            </a:pPr>
            <a:r>
              <a:rPr lang="en-CA" sz="1400" dirty="0"/>
              <a:t>Long-lived</a:t>
            </a:r>
          </a:p>
          <a:p>
            <a:pPr marL="171450" indent="-171450">
              <a:buFont typeface="Arial" panose="020B0604020202020204" pitchFamily="34" charset="0"/>
              <a:buChar char="•"/>
            </a:pPr>
            <a:r>
              <a:rPr lang="en-CA" sz="1400" dirty="0"/>
              <a:t>Shade-tolerant</a:t>
            </a:r>
            <a:endParaRPr lang="en-CA" sz="1200" dirty="0"/>
          </a:p>
        </p:txBody>
      </p:sp>
      <p:sp>
        <p:nvSpPr>
          <p:cNvPr id="16" name="Rectangle 15">
            <a:extLst>
              <a:ext uri="{FF2B5EF4-FFF2-40B4-BE49-F238E27FC236}">
                <a16:creationId xmlns:a16="http://schemas.microsoft.com/office/drawing/2014/main" id="{23689E4D-EEF7-4C67-A340-B08E1F2BB6CE}"/>
              </a:ext>
            </a:extLst>
          </p:cNvPr>
          <p:cNvSpPr/>
          <p:nvPr/>
        </p:nvSpPr>
        <p:spPr>
          <a:xfrm>
            <a:off x="1702940" y="2248316"/>
            <a:ext cx="2621410" cy="3542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9E3B58B8-C9B1-4202-BB6E-AD321851A48C}"/>
              </a:ext>
            </a:extLst>
          </p:cNvPr>
          <p:cNvSpPr/>
          <p:nvPr/>
        </p:nvSpPr>
        <p:spPr>
          <a:xfrm>
            <a:off x="4324809" y="2278895"/>
            <a:ext cx="2962917" cy="3534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78AC68DC-4767-42B8-987B-5FFF789C6614}"/>
              </a:ext>
            </a:extLst>
          </p:cNvPr>
          <p:cNvSpPr/>
          <p:nvPr/>
        </p:nvSpPr>
        <p:spPr>
          <a:xfrm>
            <a:off x="7283233" y="2265970"/>
            <a:ext cx="3527738" cy="3534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422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xit" presetSubtype="32" fill="hold" grpId="0" nodeType="clickEffect">
                                  <p:stCondLst>
                                    <p:cond delay="0"/>
                                  </p:stCondLst>
                                  <p:childTnLst>
                                    <p:animEffect transition="out" filter="circle(out)">
                                      <p:cBhvr>
                                        <p:cTn id="10" dur="2000"/>
                                        <p:tgtEl>
                                          <p:spTgt spid="16"/>
                                        </p:tgtEl>
                                      </p:cBhvr>
                                    </p:animEffect>
                                    <p:set>
                                      <p:cBhvr>
                                        <p:cTn id="11" dur="1" fill="hold">
                                          <p:stCondLst>
                                            <p:cond delay="1999"/>
                                          </p:stCondLst>
                                        </p:cTn>
                                        <p:tgtEl>
                                          <p:spTgt spid="1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17"/>
                                        </p:tgtEl>
                                      </p:cBhvr>
                                    </p:animEffect>
                                    <p:set>
                                      <p:cBhvr>
                                        <p:cTn id="16" dur="1" fill="hold">
                                          <p:stCondLst>
                                            <p:cond delay="19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2000"/>
                                        <p:tgtEl>
                                          <p:spTgt spid="18"/>
                                        </p:tgtEl>
                                      </p:cBhvr>
                                    </p:animEffect>
                                    <p:set>
                                      <p:cBhvr>
                                        <p:cTn id="21"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BD608-470F-41D4-9897-3A6938A1A0DA}"/>
              </a:ext>
            </a:extLst>
          </p:cNvPr>
          <p:cNvSpPr>
            <a:spLocks noGrp="1"/>
          </p:cNvSpPr>
          <p:nvPr>
            <p:ph idx="4294967295"/>
          </p:nvPr>
        </p:nvSpPr>
        <p:spPr>
          <a:xfrm>
            <a:off x="7332415" y="1175501"/>
            <a:ext cx="4356337" cy="4997632"/>
          </a:xfrm>
        </p:spPr>
        <p:txBody>
          <a:bodyPr>
            <a:normAutofit/>
          </a:bodyPr>
          <a:lstStyle/>
          <a:p>
            <a:r>
              <a:rPr lang="en-CA" sz="2400" dirty="0">
                <a:solidFill>
                  <a:schemeClr val="accent1">
                    <a:lumMod val="50000"/>
                  </a:schemeClr>
                </a:solidFill>
              </a:rPr>
              <a:t>Although succession can result in a </a:t>
            </a:r>
            <a:r>
              <a:rPr lang="en-CA" sz="2400" b="1" dirty="0">
                <a:solidFill>
                  <a:schemeClr val="accent1">
                    <a:lumMod val="50000"/>
                  </a:schemeClr>
                </a:solidFill>
              </a:rPr>
              <a:t>climax community, </a:t>
            </a:r>
            <a:r>
              <a:rPr lang="en-CA" sz="2400" dirty="0">
                <a:solidFill>
                  <a:schemeClr val="accent1">
                    <a:lumMod val="50000"/>
                  </a:schemeClr>
                </a:solidFill>
              </a:rPr>
              <a:t>in reality this rarely occurs.</a:t>
            </a:r>
          </a:p>
          <a:p>
            <a:r>
              <a:rPr lang="en-CA" sz="2200" dirty="0">
                <a:solidFill>
                  <a:schemeClr val="accent1">
                    <a:lumMod val="50000"/>
                  </a:schemeClr>
                </a:solidFill>
              </a:rPr>
              <a:t>A climax community is one in which the species composition is not changing over time. Because ecosystems are always subject to disturbance events, all communities will change eventually.</a:t>
            </a:r>
          </a:p>
          <a:p>
            <a:endParaRPr lang="en-CA" sz="2200" dirty="0"/>
          </a:p>
          <a:p>
            <a:endParaRPr lang="en-CA" sz="2200" dirty="0"/>
          </a:p>
        </p:txBody>
      </p:sp>
      <p:graphicFrame>
        <p:nvGraphicFramePr>
          <p:cNvPr id="51" name="Diagram 50">
            <a:extLst>
              <a:ext uri="{FF2B5EF4-FFF2-40B4-BE49-F238E27FC236}">
                <a16:creationId xmlns:a16="http://schemas.microsoft.com/office/drawing/2014/main" id="{33415129-61AA-4EE7-B2E8-BB878E99F7B1}"/>
              </a:ext>
            </a:extLst>
          </p:cNvPr>
          <p:cNvGraphicFramePr/>
          <p:nvPr>
            <p:extLst>
              <p:ext uri="{D42A27DB-BD31-4B8C-83A1-F6EECF244321}">
                <p14:modId xmlns:p14="http://schemas.microsoft.com/office/powerpoint/2010/main" val="138654021"/>
              </p:ext>
            </p:extLst>
          </p:nvPr>
        </p:nvGraphicFramePr>
        <p:xfrm>
          <a:off x="312745" y="355608"/>
          <a:ext cx="7266649" cy="56230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 name="TextBox 51">
            <a:extLst>
              <a:ext uri="{FF2B5EF4-FFF2-40B4-BE49-F238E27FC236}">
                <a16:creationId xmlns:a16="http://schemas.microsoft.com/office/drawing/2014/main" id="{5770E0D9-C145-446A-A919-CF3F4CF080CD}"/>
              </a:ext>
            </a:extLst>
          </p:cNvPr>
          <p:cNvSpPr txBox="1"/>
          <p:nvPr/>
        </p:nvSpPr>
        <p:spPr>
          <a:xfrm>
            <a:off x="0" y="6367558"/>
            <a:ext cx="4324246" cy="230832"/>
          </a:xfrm>
          <a:prstGeom prst="rect">
            <a:avLst/>
          </a:prstGeom>
          <a:noFill/>
        </p:spPr>
        <p:txBody>
          <a:bodyPr wrap="square" rtlCol="0">
            <a:spAutoFit/>
          </a:bodyPr>
          <a:lstStyle/>
          <a:p>
            <a:r>
              <a:rPr lang="en-CA" sz="900" i="1" dirty="0">
                <a:solidFill>
                  <a:schemeClr val="bg1">
                    <a:lumMod val="50000"/>
                  </a:schemeClr>
                </a:solidFill>
              </a:rPr>
              <a:t>Image from </a:t>
            </a:r>
            <a:r>
              <a:rPr lang="en-US" sz="900" i="1" dirty="0">
                <a:solidFill>
                  <a:schemeClr val="bg1">
                    <a:lumMod val="50000"/>
                  </a:schemeClr>
                </a:solidFill>
              </a:rPr>
              <a:t>Katelyn Murphy via Wikimedia Commons</a:t>
            </a:r>
            <a:endParaRPr lang="en-CA" sz="900" i="1" dirty="0">
              <a:solidFill>
                <a:schemeClr val="bg1">
                  <a:lumMod val="50000"/>
                </a:schemeClr>
              </a:solidFill>
            </a:endParaRPr>
          </a:p>
        </p:txBody>
      </p:sp>
      <p:sp>
        <p:nvSpPr>
          <p:cNvPr id="53" name="Title 1">
            <a:extLst>
              <a:ext uri="{FF2B5EF4-FFF2-40B4-BE49-F238E27FC236}">
                <a16:creationId xmlns:a16="http://schemas.microsoft.com/office/drawing/2014/main" id="{6D4F8C8F-2985-46B3-A428-43F4032622AF}"/>
              </a:ext>
            </a:extLst>
          </p:cNvPr>
          <p:cNvSpPr txBox="1">
            <a:spLocks/>
          </p:cNvSpPr>
          <p:nvPr/>
        </p:nvSpPr>
        <p:spPr>
          <a:xfrm>
            <a:off x="2100940" y="2441777"/>
            <a:ext cx="3690257"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lang="en-US" sz="4800" b="1" kern="1200" spc="-50" baseline="0" dirty="0" smtClean="0">
                <a:solidFill>
                  <a:srgbClr val="1B5337"/>
                </a:solidFill>
                <a:latin typeface="Aleo" panose="020F0502020204030203" pitchFamily="34" charset="0"/>
                <a:ea typeface="+mj-ea"/>
                <a:cs typeface="+mj-cs"/>
              </a:defRPr>
            </a:lvl1pPr>
          </a:lstStyle>
          <a:p>
            <a:pPr algn="ctr"/>
            <a:r>
              <a:rPr lang="en-CA" dirty="0"/>
              <a:t>Climax Communities</a:t>
            </a:r>
          </a:p>
        </p:txBody>
      </p:sp>
    </p:spTree>
    <p:extLst>
      <p:ext uri="{BB962C8B-B14F-4D97-AF65-F5344CB8AC3E}">
        <p14:creationId xmlns:p14="http://schemas.microsoft.com/office/powerpoint/2010/main" val="182233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51">
                                            <p:graphicEl>
                                              <a:dgm id="{B65FB707-9A89-4A68-9E7E-3EC4BDA7A297}"/>
                                            </p:graphicEl>
                                          </p:spTgt>
                                        </p:tgtEl>
                                        <p:attrNameLst>
                                          <p:attrName>style.visibility</p:attrName>
                                        </p:attrNameLst>
                                      </p:cBhvr>
                                      <p:to>
                                        <p:strVal val="visible"/>
                                      </p:to>
                                    </p:set>
                                    <p:animEffect transition="in" filter="fade">
                                      <p:cBhvr>
                                        <p:cTn id="14" dur="500"/>
                                        <p:tgtEl>
                                          <p:spTgt spid="51">
                                            <p:graphicEl>
                                              <a:dgm id="{B65FB707-9A89-4A68-9E7E-3EC4BDA7A297}"/>
                                            </p:graphicEl>
                                          </p:spTgt>
                                        </p:tgtEl>
                                      </p:cBhvr>
                                    </p:animEffect>
                                  </p:childTnLst>
                                </p:cTn>
                              </p:par>
                            </p:childTnLst>
                          </p:cTn>
                        </p:par>
                        <p:par>
                          <p:cTn id="15" fill="hold">
                            <p:stCondLst>
                              <p:cond delay="500"/>
                            </p:stCondLst>
                            <p:childTnLst>
                              <p:par>
                                <p:cTn id="16" presetID="1" presetClass="entr" presetSubtype="0" fill="hold" grpId="0" nodeType="afterEffect">
                                  <p:stCondLst>
                                    <p:cond delay="500"/>
                                  </p:stCondLst>
                                  <p:childTnLst>
                                    <p:set>
                                      <p:cBhvr>
                                        <p:cTn id="17" dur="1" fill="hold">
                                          <p:stCondLst>
                                            <p:cond delay="0"/>
                                          </p:stCondLst>
                                        </p:cTn>
                                        <p:tgtEl>
                                          <p:spTgt spid="51">
                                            <p:graphicEl>
                                              <a:dgm id="{58A27C7D-203F-4719-87EE-BDBFDBEA3384}"/>
                                            </p:graphicEl>
                                          </p:spTgt>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grpId="0" nodeType="afterEffect">
                                  <p:stCondLst>
                                    <p:cond delay="500"/>
                                  </p:stCondLst>
                                  <p:childTnLst>
                                    <p:set>
                                      <p:cBhvr>
                                        <p:cTn id="20" dur="1" fill="hold">
                                          <p:stCondLst>
                                            <p:cond delay="0"/>
                                          </p:stCondLst>
                                        </p:cTn>
                                        <p:tgtEl>
                                          <p:spTgt spid="51">
                                            <p:graphicEl>
                                              <a:dgm id="{4F1AA2B6-A179-474E-82C3-342049B823BD}"/>
                                            </p:graphicEl>
                                          </p:spTgt>
                                        </p:tgtEl>
                                        <p:attrNameLst>
                                          <p:attrName>style.visibility</p:attrName>
                                        </p:attrNameLst>
                                      </p:cBhvr>
                                      <p:to>
                                        <p:strVal val="visible"/>
                                      </p:to>
                                    </p:set>
                                    <p:animEffect transition="in" filter="fade">
                                      <p:cBhvr>
                                        <p:cTn id="21" dur="500"/>
                                        <p:tgtEl>
                                          <p:spTgt spid="51">
                                            <p:graphicEl>
                                              <a:dgm id="{4F1AA2B6-A179-474E-82C3-342049B823BD}"/>
                                            </p:graphicEl>
                                          </p:spTgt>
                                        </p:tgtEl>
                                      </p:cBhvr>
                                    </p:animEffect>
                                  </p:childTnLst>
                                </p:cTn>
                              </p:par>
                            </p:childTnLst>
                          </p:cTn>
                        </p:par>
                        <p:par>
                          <p:cTn id="22" fill="hold">
                            <p:stCondLst>
                              <p:cond delay="2000"/>
                            </p:stCondLst>
                            <p:childTnLst>
                              <p:par>
                                <p:cTn id="23" presetID="10" presetClass="entr" presetSubtype="0" fill="hold" grpId="0" nodeType="afterEffect">
                                  <p:stCondLst>
                                    <p:cond delay="500"/>
                                  </p:stCondLst>
                                  <p:childTnLst>
                                    <p:set>
                                      <p:cBhvr>
                                        <p:cTn id="24" dur="1" fill="hold">
                                          <p:stCondLst>
                                            <p:cond delay="0"/>
                                          </p:stCondLst>
                                        </p:cTn>
                                        <p:tgtEl>
                                          <p:spTgt spid="51">
                                            <p:graphicEl>
                                              <a:dgm id="{059D4E44-1219-454C-8F01-590AEB6CCDB3}"/>
                                            </p:graphicEl>
                                          </p:spTgt>
                                        </p:tgtEl>
                                        <p:attrNameLst>
                                          <p:attrName>style.visibility</p:attrName>
                                        </p:attrNameLst>
                                      </p:cBhvr>
                                      <p:to>
                                        <p:strVal val="visible"/>
                                      </p:to>
                                    </p:set>
                                    <p:animEffect transition="in" filter="fade">
                                      <p:cBhvr>
                                        <p:cTn id="25" dur="500"/>
                                        <p:tgtEl>
                                          <p:spTgt spid="51">
                                            <p:graphicEl>
                                              <a:dgm id="{059D4E44-1219-454C-8F01-590AEB6CCDB3}"/>
                                            </p:graphicEl>
                                          </p:spTgt>
                                        </p:tgtEl>
                                      </p:cBhvr>
                                    </p:animEffect>
                                  </p:childTnLst>
                                </p:cTn>
                              </p:par>
                            </p:childTnLst>
                          </p:cTn>
                        </p:par>
                        <p:par>
                          <p:cTn id="26" fill="hold">
                            <p:stCondLst>
                              <p:cond delay="3000"/>
                            </p:stCondLst>
                            <p:childTnLst>
                              <p:par>
                                <p:cTn id="27" presetID="10" presetClass="entr" presetSubtype="0" fill="hold" grpId="0" nodeType="afterEffect">
                                  <p:stCondLst>
                                    <p:cond delay="500"/>
                                  </p:stCondLst>
                                  <p:childTnLst>
                                    <p:set>
                                      <p:cBhvr>
                                        <p:cTn id="28" dur="1" fill="hold">
                                          <p:stCondLst>
                                            <p:cond delay="0"/>
                                          </p:stCondLst>
                                        </p:cTn>
                                        <p:tgtEl>
                                          <p:spTgt spid="51">
                                            <p:graphicEl>
                                              <a:dgm id="{841BBAD4-D2F6-42E3-AD38-20CD957A6D80}"/>
                                            </p:graphicEl>
                                          </p:spTgt>
                                        </p:tgtEl>
                                        <p:attrNameLst>
                                          <p:attrName>style.visibility</p:attrName>
                                        </p:attrNameLst>
                                      </p:cBhvr>
                                      <p:to>
                                        <p:strVal val="visible"/>
                                      </p:to>
                                    </p:set>
                                    <p:animEffect transition="in" filter="fade">
                                      <p:cBhvr>
                                        <p:cTn id="29" dur="500"/>
                                        <p:tgtEl>
                                          <p:spTgt spid="51">
                                            <p:graphicEl>
                                              <a:dgm id="{841BBAD4-D2F6-42E3-AD38-20CD957A6D80}"/>
                                            </p:graphicEl>
                                          </p:spTgt>
                                        </p:tgtEl>
                                      </p:cBhvr>
                                    </p:animEffect>
                                  </p:childTnLst>
                                </p:cTn>
                              </p:par>
                            </p:childTnLst>
                          </p:cTn>
                        </p:par>
                        <p:par>
                          <p:cTn id="30" fill="hold">
                            <p:stCondLst>
                              <p:cond delay="4000"/>
                            </p:stCondLst>
                            <p:childTnLst>
                              <p:par>
                                <p:cTn id="31" presetID="10" presetClass="entr" presetSubtype="0" fill="hold" grpId="0" nodeType="afterEffect">
                                  <p:stCondLst>
                                    <p:cond delay="500"/>
                                  </p:stCondLst>
                                  <p:childTnLst>
                                    <p:set>
                                      <p:cBhvr>
                                        <p:cTn id="32" dur="1" fill="hold">
                                          <p:stCondLst>
                                            <p:cond delay="0"/>
                                          </p:stCondLst>
                                        </p:cTn>
                                        <p:tgtEl>
                                          <p:spTgt spid="51">
                                            <p:graphicEl>
                                              <a:dgm id="{AF403F1C-1898-4C72-B30A-280E0B2F54C0}"/>
                                            </p:graphicEl>
                                          </p:spTgt>
                                        </p:tgtEl>
                                        <p:attrNameLst>
                                          <p:attrName>style.visibility</p:attrName>
                                        </p:attrNameLst>
                                      </p:cBhvr>
                                      <p:to>
                                        <p:strVal val="visible"/>
                                      </p:to>
                                    </p:set>
                                    <p:animEffect transition="in" filter="fade">
                                      <p:cBhvr>
                                        <p:cTn id="33" dur="500"/>
                                        <p:tgtEl>
                                          <p:spTgt spid="51">
                                            <p:graphicEl>
                                              <a:dgm id="{AF403F1C-1898-4C72-B30A-280E0B2F54C0}"/>
                                            </p:graphicEl>
                                          </p:spTgt>
                                        </p:tgtEl>
                                      </p:cBhvr>
                                    </p:animEffect>
                                  </p:childTnLst>
                                </p:cTn>
                              </p:par>
                            </p:childTnLst>
                          </p:cTn>
                        </p:par>
                        <p:par>
                          <p:cTn id="34" fill="hold">
                            <p:stCondLst>
                              <p:cond delay="5000"/>
                            </p:stCondLst>
                            <p:childTnLst>
                              <p:par>
                                <p:cTn id="35" presetID="10" presetClass="entr" presetSubtype="0" fill="hold" grpId="0" nodeType="afterEffect">
                                  <p:stCondLst>
                                    <p:cond delay="500"/>
                                  </p:stCondLst>
                                  <p:childTnLst>
                                    <p:set>
                                      <p:cBhvr>
                                        <p:cTn id="36" dur="1" fill="hold">
                                          <p:stCondLst>
                                            <p:cond delay="0"/>
                                          </p:stCondLst>
                                        </p:cTn>
                                        <p:tgtEl>
                                          <p:spTgt spid="51">
                                            <p:graphicEl>
                                              <a:dgm id="{FC88E324-BFE0-4207-B9D8-24FF461B8841}"/>
                                            </p:graphicEl>
                                          </p:spTgt>
                                        </p:tgtEl>
                                        <p:attrNameLst>
                                          <p:attrName>style.visibility</p:attrName>
                                        </p:attrNameLst>
                                      </p:cBhvr>
                                      <p:to>
                                        <p:strVal val="visible"/>
                                      </p:to>
                                    </p:set>
                                    <p:animEffect transition="in" filter="fade">
                                      <p:cBhvr>
                                        <p:cTn id="37" dur="500"/>
                                        <p:tgtEl>
                                          <p:spTgt spid="51">
                                            <p:graphicEl>
                                              <a:dgm id="{FC88E324-BFE0-4207-B9D8-24FF461B8841}"/>
                                            </p:graphicEl>
                                          </p:spTgt>
                                        </p:tgtEl>
                                      </p:cBhvr>
                                    </p:animEffect>
                                  </p:childTnLst>
                                </p:cTn>
                              </p:par>
                            </p:childTnLst>
                          </p:cTn>
                        </p:par>
                        <p:par>
                          <p:cTn id="38" fill="hold">
                            <p:stCondLst>
                              <p:cond delay="6000"/>
                            </p:stCondLst>
                            <p:childTnLst>
                              <p:par>
                                <p:cTn id="39" presetID="10" presetClass="entr" presetSubtype="0" fill="hold" grpId="0" nodeType="afterEffect">
                                  <p:stCondLst>
                                    <p:cond delay="500"/>
                                  </p:stCondLst>
                                  <p:childTnLst>
                                    <p:set>
                                      <p:cBhvr>
                                        <p:cTn id="40" dur="1" fill="hold">
                                          <p:stCondLst>
                                            <p:cond delay="0"/>
                                          </p:stCondLst>
                                        </p:cTn>
                                        <p:tgtEl>
                                          <p:spTgt spid="51">
                                            <p:graphicEl>
                                              <a:dgm id="{011B48C3-A3A8-4142-8B20-82F3267BD909}"/>
                                            </p:graphicEl>
                                          </p:spTgt>
                                        </p:tgtEl>
                                        <p:attrNameLst>
                                          <p:attrName>style.visibility</p:attrName>
                                        </p:attrNameLst>
                                      </p:cBhvr>
                                      <p:to>
                                        <p:strVal val="visible"/>
                                      </p:to>
                                    </p:set>
                                    <p:animEffect transition="in" filter="fade">
                                      <p:cBhvr>
                                        <p:cTn id="41" dur="500"/>
                                        <p:tgtEl>
                                          <p:spTgt spid="51">
                                            <p:graphicEl>
                                              <a:dgm id="{011B48C3-A3A8-4142-8B20-82F3267BD90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1"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743D-7684-42EE-98EB-DC8F4F2937C7}"/>
              </a:ext>
            </a:extLst>
          </p:cNvPr>
          <p:cNvSpPr>
            <a:spLocks noGrp="1"/>
          </p:cNvSpPr>
          <p:nvPr>
            <p:ph type="title"/>
          </p:nvPr>
        </p:nvSpPr>
        <p:spPr>
          <a:xfrm>
            <a:off x="1097280" y="286603"/>
            <a:ext cx="10058400" cy="1450757"/>
          </a:xfrm>
        </p:spPr>
        <p:txBody>
          <a:bodyPr>
            <a:normAutofit/>
          </a:bodyPr>
          <a:lstStyle/>
          <a:p>
            <a:r>
              <a:rPr lang="en-CA" dirty="0"/>
              <a:t>Wetland Succession</a:t>
            </a:r>
          </a:p>
        </p:txBody>
      </p:sp>
      <p:sp>
        <p:nvSpPr>
          <p:cNvPr id="3" name="Content Placeholder 2">
            <a:extLst>
              <a:ext uri="{FF2B5EF4-FFF2-40B4-BE49-F238E27FC236}">
                <a16:creationId xmlns:a16="http://schemas.microsoft.com/office/drawing/2014/main" id="{02C433C3-942E-4E25-AD54-D7D0B446ABD8}"/>
              </a:ext>
            </a:extLst>
          </p:cNvPr>
          <p:cNvSpPr>
            <a:spLocks noGrp="1"/>
          </p:cNvSpPr>
          <p:nvPr>
            <p:ph idx="1"/>
          </p:nvPr>
        </p:nvSpPr>
        <p:spPr>
          <a:xfrm>
            <a:off x="1234511" y="1737360"/>
            <a:ext cx="6454987" cy="4023360"/>
          </a:xfrm>
        </p:spPr>
        <p:txBody>
          <a:bodyPr>
            <a:normAutofit fontScale="92500" lnSpcReduction="10000"/>
          </a:bodyPr>
          <a:lstStyle/>
          <a:p>
            <a:r>
              <a:rPr lang="en-CA" dirty="0"/>
              <a:t>Wetlands, like all ecosystems, undergo ecological succession. </a:t>
            </a:r>
          </a:p>
          <a:p>
            <a:r>
              <a:rPr lang="en-CA" dirty="0"/>
              <a:t>They often begin as areas of clear, deep water with little vegetation </a:t>
            </a:r>
            <a:r>
              <a:rPr lang="en-CA" sz="1900" b="1" dirty="0">
                <a:solidFill>
                  <a:srgbClr val="183444"/>
                </a:solidFill>
                <a:latin typeface="Arial Narrow" panose="020B0606020202030204" pitchFamily="34" charset="0"/>
                <a:cs typeface="Times New Roman" panose="02020603050405020304" pitchFamily="18" charset="0"/>
              </a:rPr>
              <a:t>(1)</a:t>
            </a:r>
            <a:r>
              <a:rPr lang="en-CA" dirty="0"/>
              <a:t>. </a:t>
            </a:r>
          </a:p>
          <a:p>
            <a:r>
              <a:rPr lang="en-CA" dirty="0"/>
              <a:t>Over time the wetland fills with silt and dead plant matter, becoming shallower. </a:t>
            </a:r>
            <a:r>
              <a:rPr lang="en-CA" b="1" dirty="0"/>
              <a:t>Submerged vegetation</a:t>
            </a:r>
            <a:r>
              <a:rPr lang="en-CA" dirty="0"/>
              <a:t> begins to grow </a:t>
            </a:r>
            <a:r>
              <a:rPr lang="en-CA" sz="1900" b="1" dirty="0">
                <a:solidFill>
                  <a:srgbClr val="183444"/>
                </a:solidFill>
                <a:latin typeface="Arial Narrow" panose="020B0606020202030204" pitchFamily="34" charset="0"/>
                <a:cs typeface="Times New Roman" panose="02020603050405020304" pitchFamily="18" charset="0"/>
              </a:rPr>
              <a:t>(2)</a:t>
            </a:r>
            <a:r>
              <a:rPr lang="en-CA" dirty="0"/>
              <a:t>. </a:t>
            </a:r>
          </a:p>
          <a:p>
            <a:r>
              <a:rPr lang="en-CA" dirty="0"/>
              <a:t>The wetland continues to fill in, and is shallow enough for </a:t>
            </a:r>
            <a:r>
              <a:rPr lang="en-CA" b="1" dirty="0"/>
              <a:t>emergent vegetation </a:t>
            </a:r>
            <a:r>
              <a:rPr lang="en-CA" dirty="0"/>
              <a:t>to grow </a:t>
            </a:r>
            <a:r>
              <a:rPr lang="en-CA" sz="1900" b="1" dirty="0">
                <a:solidFill>
                  <a:srgbClr val="183444"/>
                </a:solidFill>
                <a:latin typeface="Arial Narrow" panose="020B0606020202030204" pitchFamily="34" charset="0"/>
                <a:cs typeface="Times New Roman" panose="02020603050405020304" pitchFamily="18" charset="0"/>
              </a:rPr>
              <a:t>(3)</a:t>
            </a:r>
            <a:r>
              <a:rPr lang="en-CA" dirty="0"/>
              <a:t>.</a:t>
            </a:r>
          </a:p>
          <a:p>
            <a:r>
              <a:rPr lang="en-CA" dirty="0"/>
              <a:t>The wetland continues to fill in, becoming dominated by </a:t>
            </a:r>
            <a:r>
              <a:rPr lang="en-CA" b="1" dirty="0"/>
              <a:t>upland vegetation </a:t>
            </a:r>
            <a:r>
              <a:rPr lang="en-CA" sz="1900" b="1" dirty="0">
                <a:solidFill>
                  <a:srgbClr val="183444"/>
                </a:solidFill>
                <a:latin typeface="Arial Narrow" panose="020B0606020202030204" pitchFamily="34" charset="0"/>
                <a:cs typeface="Times New Roman" panose="02020603050405020304" pitchFamily="18" charset="0"/>
              </a:rPr>
              <a:t>(4/5)</a:t>
            </a:r>
            <a:r>
              <a:rPr lang="en-CA" b="1" dirty="0"/>
              <a:t>.</a:t>
            </a:r>
            <a:endParaRPr lang="en-CA" dirty="0"/>
          </a:p>
          <a:p>
            <a:endParaRPr lang="en-CA" dirty="0"/>
          </a:p>
        </p:txBody>
      </p:sp>
      <p:pic>
        <p:nvPicPr>
          <p:cNvPr id="4" name="Picture 3">
            <a:extLst>
              <a:ext uri="{FF2B5EF4-FFF2-40B4-BE49-F238E27FC236}">
                <a16:creationId xmlns:a16="http://schemas.microsoft.com/office/drawing/2014/main" id="{81F89938-FFA4-49D2-9CED-EC132C806CD7}"/>
              </a:ext>
            </a:extLst>
          </p:cNvPr>
          <p:cNvPicPr>
            <a:picLocks noChangeAspect="1"/>
          </p:cNvPicPr>
          <p:nvPr/>
        </p:nvPicPr>
        <p:blipFill rotWithShape="1">
          <a:blip r:embed="rId3"/>
          <a:srcRect t="911" r="-3" b="-3"/>
          <a:stretch/>
        </p:blipFill>
        <p:spPr>
          <a:xfrm>
            <a:off x="7980048" y="286603"/>
            <a:ext cx="3786150" cy="4191807"/>
          </a:xfrm>
          <a:prstGeom prst="rect">
            <a:avLst/>
          </a:prstGeom>
        </p:spPr>
      </p:pic>
      <p:grpSp>
        <p:nvGrpSpPr>
          <p:cNvPr id="8" name="Group 7">
            <a:extLst>
              <a:ext uri="{FF2B5EF4-FFF2-40B4-BE49-F238E27FC236}">
                <a16:creationId xmlns:a16="http://schemas.microsoft.com/office/drawing/2014/main" id="{C89C172B-2475-43EE-B7DB-3C4EBE7D41DB}"/>
              </a:ext>
            </a:extLst>
          </p:cNvPr>
          <p:cNvGrpSpPr/>
          <p:nvPr/>
        </p:nvGrpSpPr>
        <p:grpSpPr>
          <a:xfrm>
            <a:off x="7689498" y="4839542"/>
            <a:ext cx="4402159" cy="1200329"/>
            <a:chOff x="7689498" y="4839542"/>
            <a:chExt cx="4402159" cy="1200329"/>
          </a:xfrm>
        </p:grpSpPr>
        <p:sp>
          <p:nvSpPr>
            <p:cNvPr id="6" name="TextBox 5">
              <a:extLst>
                <a:ext uri="{FF2B5EF4-FFF2-40B4-BE49-F238E27FC236}">
                  <a16:creationId xmlns:a16="http://schemas.microsoft.com/office/drawing/2014/main" id="{81BCE7DE-4FB7-4A4A-B831-7E0E1DE9078C}"/>
                </a:ext>
              </a:extLst>
            </p:cNvPr>
            <p:cNvSpPr txBox="1"/>
            <p:nvPr/>
          </p:nvSpPr>
          <p:spPr>
            <a:xfrm>
              <a:off x="7689498" y="4839542"/>
              <a:ext cx="2847270" cy="1200329"/>
            </a:xfrm>
            <a:prstGeom prst="rect">
              <a:avLst/>
            </a:prstGeom>
            <a:noFill/>
          </p:spPr>
          <p:txBody>
            <a:bodyPr wrap="square" rtlCol="0">
              <a:spAutoFit/>
            </a:bodyPr>
            <a:lstStyle/>
            <a:p>
              <a:r>
                <a:rPr lang="en-US" b="1" dirty="0">
                  <a:solidFill>
                    <a:schemeClr val="accent2">
                      <a:lumMod val="50000"/>
                    </a:schemeClr>
                  </a:solidFill>
                </a:rPr>
                <a:t>Submerged vegetation </a:t>
              </a:r>
              <a:r>
                <a:rPr lang="en-US" dirty="0">
                  <a:solidFill>
                    <a:schemeClr val="accent2">
                      <a:lumMod val="50000"/>
                    </a:schemeClr>
                  </a:solidFill>
                </a:rPr>
                <a:t>are plants that live entirely underwater (</a:t>
              </a:r>
              <a:r>
                <a:rPr lang="en-US" i="1" dirty="0">
                  <a:solidFill>
                    <a:schemeClr val="accent2">
                      <a:lumMod val="50000"/>
                    </a:schemeClr>
                  </a:solidFill>
                </a:rPr>
                <a:t>e.g. pondweed, coontail</a:t>
              </a:r>
              <a:r>
                <a:rPr lang="en-US" dirty="0">
                  <a:solidFill>
                    <a:schemeClr val="accent2">
                      <a:lumMod val="50000"/>
                    </a:schemeClr>
                  </a:solidFill>
                </a:rPr>
                <a:t>)</a:t>
              </a:r>
              <a:endParaRPr lang="en-CA" dirty="0">
                <a:solidFill>
                  <a:schemeClr val="accent2">
                    <a:lumMod val="50000"/>
                  </a:schemeClr>
                </a:solidFill>
              </a:endParaRPr>
            </a:p>
          </p:txBody>
        </p:sp>
        <p:pic>
          <p:nvPicPr>
            <p:cNvPr id="1028" name="Picture 4">
              <a:extLst>
                <a:ext uri="{FF2B5EF4-FFF2-40B4-BE49-F238E27FC236}">
                  <a16:creationId xmlns:a16="http://schemas.microsoft.com/office/drawing/2014/main" id="{62E92EAF-4A68-42B7-B2F1-A07A6D9CC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6768" y="4839542"/>
              <a:ext cx="1554889" cy="1166167"/>
            </a:xfrm>
            <a:prstGeom prst="ellipse">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CA2DB938-89A9-4859-9C6F-CFA4F3E6BF8E}"/>
              </a:ext>
            </a:extLst>
          </p:cNvPr>
          <p:cNvGrpSpPr/>
          <p:nvPr/>
        </p:nvGrpSpPr>
        <p:grpSpPr>
          <a:xfrm>
            <a:off x="7672043" y="4808225"/>
            <a:ext cx="4402159" cy="1477328"/>
            <a:chOff x="7689498" y="4827788"/>
            <a:chExt cx="4402159" cy="1477328"/>
          </a:xfrm>
        </p:grpSpPr>
        <p:sp>
          <p:nvSpPr>
            <p:cNvPr id="17" name="TextBox 16">
              <a:extLst>
                <a:ext uri="{FF2B5EF4-FFF2-40B4-BE49-F238E27FC236}">
                  <a16:creationId xmlns:a16="http://schemas.microsoft.com/office/drawing/2014/main" id="{467BAD03-4918-4E97-8E6C-DDC1C32EA39D}"/>
                </a:ext>
              </a:extLst>
            </p:cNvPr>
            <p:cNvSpPr txBox="1"/>
            <p:nvPr/>
          </p:nvSpPr>
          <p:spPr>
            <a:xfrm>
              <a:off x="7689498" y="4827788"/>
              <a:ext cx="2847270" cy="1477328"/>
            </a:xfrm>
            <a:prstGeom prst="rect">
              <a:avLst/>
            </a:prstGeom>
            <a:solidFill>
              <a:schemeClr val="bg1"/>
            </a:solidFill>
          </p:spPr>
          <p:txBody>
            <a:bodyPr wrap="square" rtlCol="0">
              <a:spAutoFit/>
            </a:bodyPr>
            <a:lstStyle/>
            <a:p>
              <a:r>
                <a:rPr lang="en-US" b="1" dirty="0">
                  <a:solidFill>
                    <a:schemeClr val="accent2">
                      <a:lumMod val="50000"/>
                    </a:schemeClr>
                  </a:solidFill>
                </a:rPr>
                <a:t>Emergent vegetation </a:t>
              </a:r>
              <a:r>
                <a:rPr lang="en-US" dirty="0">
                  <a:solidFill>
                    <a:schemeClr val="accent2">
                      <a:lumMod val="50000"/>
                    </a:schemeClr>
                  </a:solidFill>
                </a:rPr>
                <a:t>are plants with leaves and stems above water, but roots below water (</a:t>
              </a:r>
              <a:r>
                <a:rPr lang="en-US" i="1" dirty="0">
                  <a:solidFill>
                    <a:schemeClr val="accent2">
                      <a:lumMod val="50000"/>
                    </a:schemeClr>
                  </a:solidFill>
                </a:rPr>
                <a:t>e.g. cattail, bulrush</a:t>
              </a:r>
              <a:r>
                <a:rPr lang="en-US" dirty="0">
                  <a:solidFill>
                    <a:schemeClr val="accent2">
                      <a:lumMod val="50000"/>
                    </a:schemeClr>
                  </a:solidFill>
                </a:rPr>
                <a:t>)</a:t>
              </a:r>
              <a:endParaRPr lang="en-CA" dirty="0">
                <a:solidFill>
                  <a:schemeClr val="accent2">
                    <a:lumMod val="50000"/>
                  </a:schemeClr>
                </a:solidFill>
              </a:endParaRPr>
            </a:p>
          </p:txBody>
        </p:sp>
        <p:pic>
          <p:nvPicPr>
            <p:cNvPr id="18" name="Picture 4">
              <a:extLst>
                <a:ext uri="{FF2B5EF4-FFF2-40B4-BE49-F238E27FC236}">
                  <a16:creationId xmlns:a16="http://schemas.microsoft.com/office/drawing/2014/main" id="{D1873BB6-64E1-49CF-A143-368C7A1FEF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0536768" y="4839542"/>
              <a:ext cx="1554889" cy="1166167"/>
            </a:xfrm>
            <a:prstGeom prst="ellipse">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68BAC3C7-11C8-40C6-8BA6-28BE3F553933}"/>
              </a:ext>
            </a:extLst>
          </p:cNvPr>
          <p:cNvGrpSpPr/>
          <p:nvPr/>
        </p:nvGrpSpPr>
        <p:grpSpPr>
          <a:xfrm>
            <a:off x="7689498" y="4859085"/>
            <a:ext cx="4402158" cy="1477328"/>
            <a:chOff x="7689498" y="4827788"/>
            <a:chExt cx="4402158" cy="1477328"/>
          </a:xfrm>
        </p:grpSpPr>
        <p:sp>
          <p:nvSpPr>
            <p:cNvPr id="20" name="TextBox 19">
              <a:extLst>
                <a:ext uri="{FF2B5EF4-FFF2-40B4-BE49-F238E27FC236}">
                  <a16:creationId xmlns:a16="http://schemas.microsoft.com/office/drawing/2014/main" id="{FA06B2FE-BC40-418A-883A-984F629E4280}"/>
                </a:ext>
              </a:extLst>
            </p:cNvPr>
            <p:cNvSpPr txBox="1"/>
            <p:nvPr/>
          </p:nvSpPr>
          <p:spPr>
            <a:xfrm>
              <a:off x="7689498" y="4827788"/>
              <a:ext cx="2847270" cy="1477328"/>
            </a:xfrm>
            <a:prstGeom prst="rect">
              <a:avLst/>
            </a:prstGeom>
            <a:solidFill>
              <a:schemeClr val="bg1"/>
            </a:solidFill>
          </p:spPr>
          <p:txBody>
            <a:bodyPr wrap="square" rtlCol="0">
              <a:spAutoFit/>
            </a:bodyPr>
            <a:lstStyle/>
            <a:p>
              <a:r>
                <a:rPr lang="en-US" b="1" dirty="0">
                  <a:solidFill>
                    <a:schemeClr val="accent2">
                      <a:lumMod val="50000"/>
                    </a:schemeClr>
                  </a:solidFill>
                </a:rPr>
                <a:t>Upland vegetation </a:t>
              </a:r>
              <a:r>
                <a:rPr lang="en-US" dirty="0">
                  <a:solidFill>
                    <a:schemeClr val="accent2">
                      <a:lumMod val="50000"/>
                    </a:schemeClr>
                  </a:solidFill>
                </a:rPr>
                <a:t>are plants that do not grow well if submerged in water (</a:t>
              </a:r>
              <a:r>
                <a:rPr lang="en-US" i="1" dirty="0">
                  <a:solidFill>
                    <a:schemeClr val="accent2">
                      <a:lumMod val="50000"/>
                    </a:schemeClr>
                  </a:solidFill>
                </a:rPr>
                <a:t>e.g. aspen, alder, saskatoon</a:t>
              </a:r>
              <a:r>
                <a:rPr lang="en-US" dirty="0">
                  <a:solidFill>
                    <a:schemeClr val="accent2">
                      <a:lumMod val="50000"/>
                    </a:schemeClr>
                  </a:solidFill>
                </a:rPr>
                <a:t>)</a:t>
              </a:r>
            </a:p>
            <a:p>
              <a:endParaRPr lang="en-CA" dirty="0">
                <a:solidFill>
                  <a:schemeClr val="accent2">
                    <a:lumMod val="50000"/>
                  </a:schemeClr>
                </a:solidFill>
              </a:endParaRPr>
            </a:p>
          </p:txBody>
        </p:sp>
        <p:pic>
          <p:nvPicPr>
            <p:cNvPr id="21" name="Picture 4">
              <a:extLst>
                <a:ext uri="{FF2B5EF4-FFF2-40B4-BE49-F238E27FC236}">
                  <a16:creationId xmlns:a16="http://schemas.microsoft.com/office/drawing/2014/main" id="{9B6FF4A3-16C3-458B-9010-ABFB74F82C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0536767" y="4833664"/>
              <a:ext cx="1554889" cy="1177921"/>
            </a:xfrm>
            <a:prstGeom prst="ellipse">
              <a:avLst/>
            </a:prstGeom>
            <a:noFill/>
            <a:ln w="19050">
              <a:solidFill>
                <a:schemeClr val="accent2"/>
              </a:solidFill>
            </a:ln>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7FF6CC4D-4FFA-4E9B-BB76-1EAC1992A69D}"/>
              </a:ext>
            </a:extLst>
          </p:cNvPr>
          <p:cNvSpPr txBox="1"/>
          <p:nvPr/>
        </p:nvSpPr>
        <p:spPr>
          <a:xfrm>
            <a:off x="11314212" y="252441"/>
            <a:ext cx="676275" cy="369332"/>
          </a:xfrm>
          <a:prstGeom prst="rect">
            <a:avLst/>
          </a:prstGeom>
          <a:noFill/>
        </p:spPr>
        <p:txBody>
          <a:bodyPr wrap="square" rtlCol="0">
            <a:spAutoFit/>
          </a:bodyPr>
          <a:lstStyle/>
          <a:p>
            <a:r>
              <a:rPr lang="en-CA" b="1" dirty="0">
                <a:solidFill>
                  <a:srgbClr val="183444"/>
                </a:solidFill>
                <a:latin typeface="Arial Narrow" panose="020B0606020202030204" pitchFamily="34" charset="0"/>
                <a:cs typeface="Times New Roman" panose="02020603050405020304" pitchFamily="18" charset="0"/>
              </a:rPr>
              <a:t>(1)</a:t>
            </a:r>
            <a:endParaRPr lang="en-CA" dirty="0"/>
          </a:p>
        </p:txBody>
      </p:sp>
      <p:sp>
        <p:nvSpPr>
          <p:cNvPr id="23" name="TextBox 22">
            <a:extLst>
              <a:ext uri="{FF2B5EF4-FFF2-40B4-BE49-F238E27FC236}">
                <a16:creationId xmlns:a16="http://schemas.microsoft.com/office/drawing/2014/main" id="{8BB1DD96-3FE7-4E23-9224-7729E5D03E8C}"/>
              </a:ext>
            </a:extLst>
          </p:cNvPr>
          <p:cNvSpPr txBox="1"/>
          <p:nvPr/>
        </p:nvSpPr>
        <p:spPr>
          <a:xfrm>
            <a:off x="11314212" y="1136361"/>
            <a:ext cx="676275" cy="369332"/>
          </a:xfrm>
          <a:prstGeom prst="rect">
            <a:avLst/>
          </a:prstGeom>
          <a:noFill/>
        </p:spPr>
        <p:txBody>
          <a:bodyPr wrap="square" rtlCol="0">
            <a:spAutoFit/>
          </a:bodyPr>
          <a:lstStyle/>
          <a:p>
            <a:r>
              <a:rPr lang="en-CA" b="1" dirty="0">
                <a:solidFill>
                  <a:srgbClr val="183444"/>
                </a:solidFill>
                <a:latin typeface="Arial Narrow" panose="020B0606020202030204" pitchFamily="34" charset="0"/>
                <a:cs typeface="Times New Roman" panose="02020603050405020304" pitchFamily="18" charset="0"/>
              </a:rPr>
              <a:t>(2)</a:t>
            </a:r>
            <a:endParaRPr lang="en-CA" dirty="0"/>
          </a:p>
        </p:txBody>
      </p:sp>
      <p:sp>
        <p:nvSpPr>
          <p:cNvPr id="24" name="TextBox 23">
            <a:extLst>
              <a:ext uri="{FF2B5EF4-FFF2-40B4-BE49-F238E27FC236}">
                <a16:creationId xmlns:a16="http://schemas.microsoft.com/office/drawing/2014/main" id="{FA60E773-423D-44E8-ADFF-24CBE33594D4}"/>
              </a:ext>
            </a:extLst>
          </p:cNvPr>
          <p:cNvSpPr txBox="1"/>
          <p:nvPr/>
        </p:nvSpPr>
        <p:spPr>
          <a:xfrm>
            <a:off x="11314212" y="2090145"/>
            <a:ext cx="676275" cy="369332"/>
          </a:xfrm>
          <a:prstGeom prst="rect">
            <a:avLst/>
          </a:prstGeom>
          <a:noFill/>
        </p:spPr>
        <p:txBody>
          <a:bodyPr wrap="square" rtlCol="0">
            <a:spAutoFit/>
          </a:bodyPr>
          <a:lstStyle/>
          <a:p>
            <a:r>
              <a:rPr lang="en-CA" b="1" dirty="0">
                <a:solidFill>
                  <a:srgbClr val="183444"/>
                </a:solidFill>
                <a:latin typeface="Arial Narrow" panose="020B0606020202030204" pitchFamily="34" charset="0"/>
                <a:cs typeface="Times New Roman" panose="02020603050405020304" pitchFamily="18" charset="0"/>
              </a:rPr>
              <a:t>(3)</a:t>
            </a:r>
            <a:endParaRPr lang="en-CA" dirty="0"/>
          </a:p>
        </p:txBody>
      </p:sp>
      <p:sp>
        <p:nvSpPr>
          <p:cNvPr id="25" name="TextBox 24">
            <a:extLst>
              <a:ext uri="{FF2B5EF4-FFF2-40B4-BE49-F238E27FC236}">
                <a16:creationId xmlns:a16="http://schemas.microsoft.com/office/drawing/2014/main" id="{EEEA9173-CD19-42BB-AEB9-692F33F9AD90}"/>
              </a:ext>
            </a:extLst>
          </p:cNvPr>
          <p:cNvSpPr txBox="1"/>
          <p:nvPr/>
        </p:nvSpPr>
        <p:spPr>
          <a:xfrm>
            <a:off x="11314212" y="3059668"/>
            <a:ext cx="676275" cy="369332"/>
          </a:xfrm>
          <a:prstGeom prst="rect">
            <a:avLst/>
          </a:prstGeom>
          <a:noFill/>
        </p:spPr>
        <p:txBody>
          <a:bodyPr wrap="square" rtlCol="0">
            <a:spAutoFit/>
          </a:bodyPr>
          <a:lstStyle/>
          <a:p>
            <a:r>
              <a:rPr lang="en-CA" b="1" dirty="0">
                <a:solidFill>
                  <a:srgbClr val="183444"/>
                </a:solidFill>
                <a:latin typeface="Arial Narrow" panose="020B0606020202030204" pitchFamily="34" charset="0"/>
                <a:cs typeface="Times New Roman" panose="02020603050405020304" pitchFamily="18" charset="0"/>
              </a:rPr>
              <a:t>(4)</a:t>
            </a:r>
            <a:endParaRPr lang="en-CA" dirty="0"/>
          </a:p>
        </p:txBody>
      </p:sp>
      <p:sp>
        <p:nvSpPr>
          <p:cNvPr id="26" name="TextBox 25">
            <a:extLst>
              <a:ext uri="{FF2B5EF4-FFF2-40B4-BE49-F238E27FC236}">
                <a16:creationId xmlns:a16="http://schemas.microsoft.com/office/drawing/2014/main" id="{7F551E28-404D-489B-BE27-5A0F4D9F53F2}"/>
              </a:ext>
            </a:extLst>
          </p:cNvPr>
          <p:cNvSpPr txBox="1"/>
          <p:nvPr/>
        </p:nvSpPr>
        <p:spPr>
          <a:xfrm>
            <a:off x="11314212" y="4029192"/>
            <a:ext cx="676275" cy="369332"/>
          </a:xfrm>
          <a:prstGeom prst="rect">
            <a:avLst/>
          </a:prstGeom>
          <a:noFill/>
        </p:spPr>
        <p:txBody>
          <a:bodyPr wrap="square" rtlCol="0">
            <a:spAutoFit/>
          </a:bodyPr>
          <a:lstStyle/>
          <a:p>
            <a:r>
              <a:rPr lang="en-CA" b="1" dirty="0">
                <a:solidFill>
                  <a:srgbClr val="183444"/>
                </a:solidFill>
                <a:latin typeface="Arial Narrow" panose="020B0606020202030204" pitchFamily="34" charset="0"/>
                <a:cs typeface="Times New Roman" panose="02020603050405020304" pitchFamily="18" charset="0"/>
              </a:rPr>
              <a:t>(5)</a:t>
            </a:r>
            <a:endParaRPr lang="en-CA" dirty="0"/>
          </a:p>
        </p:txBody>
      </p:sp>
    </p:spTree>
    <p:extLst>
      <p:ext uri="{BB962C8B-B14F-4D97-AF65-F5344CB8AC3E}">
        <p14:creationId xmlns:p14="http://schemas.microsoft.com/office/powerpoint/2010/main" val="271263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27" presetClass="emph" presetSubtype="0" repeatCount="indefinite" fill="remove" nodeType="withEffect">
                                  <p:stCondLst>
                                    <p:cond delay="0"/>
                                  </p:stCondLst>
                                  <p:endCondLst>
                                    <p:cond evt="onNext" delay="0">
                                      <p:tgtEl>
                                        <p:sldTgt/>
                                      </p:tgtEl>
                                    </p:cond>
                                  </p:endCondLst>
                                  <p:childTnLst>
                                    <p:animClr clrSpc="rgb" dir="cw">
                                      <p:cBhvr override="childStyle">
                                        <p:cTn id="12" dur="500" autoRev="1" fill="remove"/>
                                        <p:tgtEl>
                                          <p:spTgt spid="11">
                                            <p:txEl>
                                              <p:pRg st="0" end="0"/>
                                            </p:txEl>
                                          </p:spTgt>
                                        </p:tgtEl>
                                        <p:attrNameLst>
                                          <p:attrName>style.color</p:attrName>
                                        </p:attrNameLst>
                                      </p:cBhvr>
                                      <p:to>
                                        <a:srgbClr val="FFFF00"/>
                                      </p:to>
                                    </p:animClr>
                                    <p:animClr clrSpc="rgb" dir="cw">
                                      <p:cBhvr>
                                        <p:cTn id="13" dur="500" autoRev="1" fill="remove"/>
                                        <p:tgtEl>
                                          <p:spTgt spid="11">
                                            <p:txEl>
                                              <p:pRg st="0" end="0"/>
                                            </p:txEl>
                                          </p:spTgt>
                                        </p:tgtEl>
                                        <p:attrNameLst>
                                          <p:attrName>fillcolor</p:attrName>
                                        </p:attrNameLst>
                                      </p:cBhvr>
                                      <p:to>
                                        <a:srgbClr val="FFFF00"/>
                                      </p:to>
                                    </p:animClr>
                                    <p:set>
                                      <p:cBhvr>
                                        <p:cTn id="14" dur="500" autoRev="1" fill="remove"/>
                                        <p:tgtEl>
                                          <p:spTgt spid="11">
                                            <p:txEl>
                                              <p:pRg st="0" end="0"/>
                                            </p:txEl>
                                          </p:spTgt>
                                        </p:tgtEl>
                                        <p:attrNameLst>
                                          <p:attrName>fill.type</p:attrName>
                                        </p:attrNameLst>
                                      </p:cBhvr>
                                      <p:to>
                                        <p:strVal val="solid"/>
                                      </p:to>
                                    </p:set>
                                    <p:set>
                                      <p:cBhvr>
                                        <p:cTn id="15" dur="500" autoRev="1" fill="remove"/>
                                        <p:tgtEl>
                                          <p:spTgt spid="11">
                                            <p:txEl>
                                              <p:pRg st="0" end="0"/>
                                            </p:txEl>
                                          </p:spTgt>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27" presetClass="emph" presetSubtype="0" repeatCount="indefinite" fill="remove" nodeType="withEffect">
                                  <p:stCondLst>
                                    <p:cond delay="0"/>
                                  </p:stCondLst>
                                  <p:endCondLst>
                                    <p:cond evt="onNext" delay="0">
                                      <p:tgtEl>
                                        <p:sldTgt/>
                                      </p:tgtEl>
                                    </p:cond>
                                  </p:endCondLst>
                                  <p:childTnLst>
                                    <p:animClr clrSpc="rgb" dir="cw">
                                      <p:cBhvr override="childStyle">
                                        <p:cTn id="21" dur="500" autoRev="1" fill="remove"/>
                                        <p:tgtEl>
                                          <p:spTgt spid="23">
                                            <p:txEl>
                                              <p:pRg st="0" end="0"/>
                                            </p:txEl>
                                          </p:spTgt>
                                        </p:tgtEl>
                                        <p:attrNameLst>
                                          <p:attrName>style.color</p:attrName>
                                        </p:attrNameLst>
                                      </p:cBhvr>
                                      <p:to>
                                        <a:srgbClr val="FFFF00"/>
                                      </p:to>
                                    </p:animClr>
                                    <p:animClr clrSpc="rgb" dir="cw">
                                      <p:cBhvr>
                                        <p:cTn id="22" dur="500" autoRev="1" fill="remove"/>
                                        <p:tgtEl>
                                          <p:spTgt spid="23">
                                            <p:txEl>
                                              <p:pRg st="0" end="0"/>
                                            </p:txEl>
                                          </p:spTgt>
                                        </p:tgtEl>
                                        <p:attrNameLst>
                                          <p:attrName>fillcolor</p:attrName>
                                        </p:attrNameLst>
                                      </p:cBhvr>
                                      <p:to>
                                        <a:srgbClr val="FFFF00"/>
                                      </p:to>
                                    </p:animClr>
                                    <p:set>
                                      <p:cBhvr>
                                        <p:cTn id="23" dur="500" autoRev="1" fill="remove"/>
                                        <p:tgtEl>
                                          <p:spTgt spid="23">
                                            <p:txEl>
                                              <p:pRg st="0" end="0"/>
                                            </p:txEl>
                                          </p:spTgt>
                                        </p:tgtEl>
                                        <p:attrNameLst>
                                          <p:attrName>fill.type</p:attrName>
                                        </p:attrNameLst>
                                      </p:cBhvr>
                                      <p:to>
                                        <p:strVal val="solid"/>
                                      </p:to>
                                    </p:set>
                                    <p:set>
                                      <p:cBhvr>
                                        <p:cTn id="24" dur="500" autoRev="1" fill="remove"/>
                                        <p:tgtEl>
                                          <p:spTgt spid="23">
                                            <p:txEl>
                                              <p:pRg st="0" end="0"/>
                                            </p:txEl>
                                          </p:spTgt>
                                        </p:tgtEl>
                                        <p:attrNameLst>
                                          <p:attrName>fill.on</p:attrName>
                                        </p:attrNameLst>
                                      </p:cBhvr>
                                      <p:to>
                                        <p:strVal val="true"/>
                                      </p:to>
                                    </p:set>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par>
                                <p:cTn id="34" presetID="27" presetClass="emph" presetSubtype="0" repeatCount="indefinite" fill="remove" nodeType="withEffect">
                                  <p:stCondLst>
                                    <p:cond delay="0"/>
                                  </p:stCondLst>
                                  <p:endCondLst>
                                    <p:cond evt="onNext" delay="0">
                                      <p:tgtEl>
                                        <p:sldTgt/>
                                      </p:tgtEl>
                                    </p:cond>
                                  </p:endCondLst>
                                  <p:childTnLst>
                                    <p:animClr clrSpc="rgb" dir="cw">
                                      <p:cBhvr override="childStyle">
                                        <p:cTn id="35" dur="500" autoRev="1" fill="remove"/>
                                        <p:tgtEl>
                                          <p:spTgt spid="24">
                                            <p:txEl>
                                              <p:pRg st="0" end="0"/>
                                            </p:txEl>
                                          </p:spTgt>
                                        </p:tgtEl>
                                        <p:attrNameLst>
                                          <p:attrName>style.color</p:attrName>
                                        </p:attrNameLst>
                                      </p:cBhvr>
                                      <p:to>
                                        <a:srgbClr val="FFFF00"/>
                                      </p:to>
                                    </p:animClr>
                                    <p:animClr clrSpc="rgb" dir="cw">
                                      <p:cBhvr>
                                        <p:cTn id="36" dur="500" autoRev="1" fill="remove"/>
                                        <p:tgtEl>
                                          <p:spTgt spid="24">
                                            <p:txEl>
                                              <p:pRg st="0" end="0"/>
                                            </p:txEl>
                                          </p:spTgt>
                                        </p:tgtEl>
                                        <p:attrNameLst>
                                          <p:attrName>fillcolor</p:attrName>
                                        </p:attrNameLst>
                                      </p:cBhvr>
                                      <p:to>
                                        <a:srgbClr val="FFFF00"/>
                                      </p:to>
                                    </p:animClr>
                                    <p:set>
                                      <p:cBhvr>
                                        <p:cTn id="37" dur="500" autoRev="1" fill="remove"/>
                                        <p:tgtEl>
                                          <p:spTgt spid="24">
                                            <p:txEl>
                                              <p:pRg st="0" end="0"/>
                                            </p:txEl>
                                          </p:spTgt>
                                        </p:tgtEl>
                                        <p:attrNameLst>
                                          <p:attrName>fill.type</p:attrName>
                                        </p:attrNameLst>
                                      </p:cBhvr>
                                      <p:to>
                                        <p:strVal val="solid"/>
                                      </p:to>
                                    </p:set>
                                    <p:set>
                                      <p:cBhvr>
                                        <p:cTn id="38" dur="500" autoRev="1" fill="remove"/>
                                        <p:tgtEl>
                                          <p:spTgt spid="24">
                                            <p:txEl>
                                              <p:pRg st="0" end="0"/>
                                            </p:txEl>
                                          </p:spTgt>
                                        </p:tgtEl>
                                        <p:attrNameLst>
                                          <p:attrName>fill.on</p:attrName>
                                        </p:attrNameLst>
                                      </p:cBhvr>
                                      <p:to>
                                        <p:strVal val="true"/>
                                      </p:to>
                                    </p:set>
                                  </p:childTnLst>
                                </p:cTn>
                              </p:par>
                            </p:childTnLst>
                          </p:cTn>
                        </p:par>
                        <p:par>
                          <p:cTn id="39" fill="hold">
                            <p:stCondLst>
                              <p:cond delay="1000"/>
                            </p:stCondLst>
                            <p:childTnLst>
                              <p:par>
                                <p:cTn id="40" presetID="42" presetClass="entr" presetSubtype="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childTnLst>
                                </p:cTn>
                              </p:par>
                              <p:par>
                                <p:cTn id="49" presetID="27" presetClass="emph" presetSubtype="0" repeatCount="10000" fill="remove" nodeType="withEffect">
                                  <p:stCondLst>
                                    <p:cond delay="0"/>
                                  </p:stCondLst>
                                  <p:childTnLst>
                                    <p:animClr clrSpc="rgb" dir="cw">
                                      <p:cBhvr override="childStyle">
                                        <p:cTn id="50" dur="500" autoRev="1" fill="remove"/>
                                        <p:tgtEl>
                                          <p:spTgt spid="25">
                                            <p:txEl>
                                              <p:pRg st="0" end="0"/>
                                            </p:txEl>
                                          </p:spTgt>
                                        </p:tgtEl>
                                        <p:attrNameLst>
                                          <p:attrName>style.color</p:attrName>
                                        </p:attrNameLst>
                                      </p:cBhvr>
                                      <p:to>
                                        <a:srgbClr val="FFFF00"/>
                                      </p:to>
                                    </p:animClr>
                                    <p:animClr clrSpc="rgb" dir="cw">
                                      <p:cBhvr>
                                        <p:cTn id="51" dur="500" autoRev="1" fill="remove"/>
                                        <p:tgtEl>
                                          <p:spTgt spid="25">
                                            <p:txEl>
                                              <p:pRg st="0" end="0"/>
                                            </p:txEl>
                                          </p:spTgt>
                                        </p:tgtEl>
                                        <p:attrNameLst>
                                          <p:attrName>fillcolor</p:attrName>
                                        </p:attrNameLst>
                                      </p:cBhvr>
                                      <p:to>
                                        <a:srgbClr val="FFFF00"/>
                                      </p:to>
                                    </p:animClr>
                                    <p:set>
                                      <p:cBhvr>
                                        <p:cTn id="52" dur="500" autoRev="1" fill="remove"/>
                                        <p:tgtEl>
                                          <p:spTgt spid="25">
                                            <p:txEl>
                                              <p:pRg st="0" end="0"/>
                                            </p:txEl>
                                          </p:spTgt>
                                        </p:tgtEl>
                                        <p:attrNameLst>
                                          <p:attrName>fill.type</p:attrName>
                                        </p:attrNameLst>
                                      </p:cBhvr>
                                      <p:to>
                                        <p:strVal val="solid"/>
                                      </p:to>
                                    </p:set>
                                    <p:set>
                                      <p:cBhvr>
                                        <p:cTn id="53" dur="500" autoRev="1" fill="remove"/>
                                        <p:tgtEl>
                                          <p:spTgt spid="25">
                                            <p:txEl>
                                              <p:pRg st="0" end="0"/>
                                            </p:txEl>
                                          </p:spTgt>
                                        </p:tgtEl>
                                        <p:attrNameLst>
                                          <p:attrName>fill.on</p:attrName>
                                        </p:attrNameLst>
                                      </p:cBhvr>
                                      <p:to>
                                        <p:strVal val="true"/>
                                      </p:to>
                                    </p:set>
                                  </p:childTnLst>
                                </p:cTn>
                              </p:par>
                              <p:par>
                                <p:cTn id="54" presetID="27" presetClass="emph" presetSubtype="0" repeatCount="10000" fill="remove" nodeType="withEffect">
                                  <p:stCondLst>
                                    <p:cond delay="0"/>
                                  </p:stCondLst>
                                  <p:childTnLst>
                                    <p:animClr clrSpc="rgb" dir="cw">
                                      <p:cBhvr override="childStyle">
                                        <p:cTn id="55" dur="500" autoRev="1" fill="remove"/>
                                        <p:tgtEl>
                                          <p:spTgt spid="26">
                                            <p:txEl>
                                              <p:pRg st="0" end="0"/>
                                            </p:txEl>
                                          </p:spTgt>
                                        </p:tgtEl>
                                        <p:attrNameLst>
                                          <p:attrName>style.color</p:attrName>
                                        </p:attrNameLst>
                                      </p:cBhvr>
                                      <p:to>
                                        <a:srgbClr val="FFFF00"/>
                                      </p:to>
                                    </p:animClr>
                                    <p:animClr clrSpc="rgb" dir="cw">
                                      <p:cBhvr>
                                        <p:cTn id="56" dur="500" autoRev="1" fill="remove"/>
                                        <p:tgtEl>
                                          <p:spTgt spid="26">
                                            <p:txEl>
                                              <p:pRg st="0" end="0"/>
                                            </p:txEl>
                                          </p:spTgt>
                                        </p:tgtEl>
                                        <p:attrNameLst>
                                          <p:attrName>fillcolor</p:attrName>
                                        </p:attrNameLst>
                                      </p:cBhvr>
                                      <p:to>
                                        <a:srgbClr val="FFFF00"/>
                                      </p:to>
                                    </p:animClr>
                                    <p:set>
                                      <p:cBhvr>
                                        <p:cTn id="57" dur="500" autoRev="1" fill="remove"/>
                                        <p:tgtEl>
                                          <p:spTgt spid="26">
                                            <p:txEl>
                                              <p:pRg st="0" end="0"/>
                                            </p:txEl>
                                          </p:spTgt>
                                        </p:tgtEl>
                                        <p:attrNameLst>
                                          <p:attrName>fill.type</p:attrName>
                                        </p:attrNameLst>
                                      </p:cBhvr>
                                      <p:to>
                                        <p:strVal val="solid"/>
                                      </p:to>
                                    </p:set>
                                    <p:set>
                                      <p:cBhvr>
                                        <p:cTn id="58" dur="500" autoRev="1" fill="remove"/>
                                        <p:tgtEl>
                                          <p:spTgt spid="26">
                                            <p:txEl>
                                              <p:pRg st="0" end="0"/>
                                            </p:txEl>
                                          </p:spTgt>
                                        </p:tgtEl>
                                        <p:attrNameLst>
                                          <p:attrName>fill.on</p:attrName>
                                        </p:attrNameLst>
                                      </p:cBhvr>
                                      <p:to>
                                        <p:strVal val="true"/>
                                      </p:to>
                                    </p:set>
                                  </p:childTnLst>
                                </p:cTn>
                              </p:par>
                              <p:par>
                                <p:cTn id="59" presetID="42"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CA6C6B0BC6E4FBB68B56678D0D2A8" ma:contentTypeVersion="14" ma:contentTypeDescription="Create a new document." ma:contentTypeScope="" ma:versionID="6de9136441104e9647b3a7a22032b966">
  <xsd:schema xmlns:xsd="http://www.w3.org/2001/XMLSchema" xmlns:xs="http://www.w3.org/2001/XMLSchema" xmlns:p="http://schemas.microsoft.com/office/2006/metadata/properties" xmlns:ns1="http://schemas.microsoft.com/sharepoint/v3" xmlns:ns2="eb741441-2dce-446e-a303-1f1b1d8633c3" xmlns:ns3="0137a5ad-ac98-4981-b4c7-8563c6144a29" targetNamespace="http://schemas.microsoft.com/office/2006/metadata/properties" ma:root="true" ma:fieldsID="36ee56f44d4afd5385afdc3e21ed08db" ns1:_="" ns2:_="" ns3:_="">
    <xsd:import namespace="http://schemas.microsoft.com/sharepoint/v3"/>
    <xsd:import namespace="eb741441-2dce-446e-a303-1f1b1d8633c3"/>
    <xsd:import namespace="0137a5ad-ac98-4981-b4c7-8563c6144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41441-2dce-446e-a303-1f1b1d863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37a5ad-ac98-4981-b4c7-8563c6144a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0AD4BF0-6A06-47BC-A9E2-5A188700B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b741441-2dce-446e-a303-1f1b1d8633c3"/>
    <ds:schemaRef ds:uri="0137a5ad-ac98-4981-b4c7-8563c6144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E6ED0B-80BE-42D8-BE36-36800E35D02B}">
  <ds:schemaRefs>
    <ds:schemaRef ds:uri="http://schemas.microsoft.com/sharepoint/v3/contenttype/forms"/>
  </ds:schemaRefs>
</ds:datastoreItem>
</file>

<file path=customXml/itemProps3.xml><?xml version="1.0" encoding="utf-8"?>
<ds:datastoreItem xmlns:ds="http://schemas.openxmlformats.org/officeDocument/2006/customXml" ds:itemID="{DF226BF3-438B-47AD-AC78-26016615C801}">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0137a5ad-ac98-4981-b4c7-8563c6144a29"/>
    <ds:schemaRef ds:uri="http://purl.org/dc/dcmitype/"/>
    <ds:schemaRef ds:uri="http://schemas.microsoft.com/office/infopath/2007/PartnerControls"/>
    <ds:schemaRef ds:uri="eb741441-2dce-446e-a303-1f1b1d8633c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1959</TotalTime>
  <Words>1616</Words>
  <Application>Microsoft Office PowerPoint</Application>
  <PresentationFormat>Widescreen</PresentationFormat>
  <Paragraphs>146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Aleo</vt:lpstr>
      <vt:lpstr>Arial</vt:lpstr>
      <vt:lpstr>Arial Narrow</vt:lpstr>
      <vt:lpstr>Calibri</vt:lpstr>
      <vt:lpstr>Calibri Light</vt:lpstr>
      <vt:lpstr>Retrospect</vt:lpstr>
      <vt:lpstr>Ecological Succession</vt:lpstr>
      <vt:lpstr>What is a Wetland?</vt:lpstr>
      <vt:lpstr>Ecological Change</vt:lpstr>
      <vt:lpstr>Ecological Zonation</vt:lpstr>
      <vt:lpstr>Ecological Succession</vt:lpstr>
      <vt:lpstr>Ecological Succession</vt:lpstr>
      <vt:lpstr>Succession Stages</vt:lpstr>
      <vt:lpstr>PowerPoint Presentation</vt:lpstr>
      <vt:lpstr>Wetland Succession</vt:lpstr>
      <vt:lpstr>Wetland Succession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Ecological Succession</dc:title>
  <dc:creator>Elsie Hampshire</dc:creator>
  <cp:lastModifiedBy>Paula Grieef</cp:lastModifiedBy>
  <cp:revision>38</cp:revision>
  <dcterms:created xsi:type="dcterms:W3CDTF">2020-01-21T18:02:58Z</dcterms:created>
  <dcterms:modified xsi:type="dcterms:W3CDTF">2020-04-20T19:48:29Z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0x01010064BCA6C6B0BC6E4FBB68B56678D0D2A8</vt:lpwstr>
  </property>
</Properties>
</file>