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7" r:id="rId1"/>
  </p:sldMasterIdLst>
  <p:notesMasterIdLst>
    <p:notesMasterId r:id="rId15"/>
  </p:notesMasterIdLst>
  <p:sldIdLst>
    <p:sldId id="256" r:id="rId2"/>
    <p:sldId id="257" r:id="rId3"/>
    <p:sldId id="258" r:id="rId4"/>
    <p:sldId id="259" r:id="rId5"/>
    <p:sldId id="260" r:id="rId6"/>
    <p:sldId id="264" r:id="rId7"/>
    <p:sldId id="265" r:id="rId8"/>
    <p:sldId id="266" r:id="rId9"/>
    <p:sldId id="267" r:id="rId10"/>
    <p:sldId id="270" r:id="rId11"/>
    <p:sldId id="268" r:id="rId12"/>
    <p:sldId id="269" r:id="rId13"/>
    <p:sldId id="27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2936"/>
    <a:srgbClr val="D66F08"/>
    <a:srgbClr val="BCBCBC"/>
    <a:srgbClr val="ABABAB"/>
    <a:srgbClr val="F07F09"/>
    <a:srgbClr val="B86E00"/>
    <a:srgbClr val="A86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7" autoAdjust="0"/>
    <p:restoredTop sz="80803" autoAdjust="0"/>
  </p:normalViewPr>
  <p:slideViewPr>
    <p:cSldViewPr snapToGrid="0">
      <p:cViewPr>
        <p:scale>
          <a:sx n="80" d="100"/>
          <a:sy n="80" d="100"/>
        </p:scale>
        <p:origin x="-54" y="936"/>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3222"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D29599-9ED8-420D-A377-9B3FA4E4EF05}" type="datetimeFigureOut">
              <a:rPr lang="en-CA" smtClean="0"/>
              <a:t>08/06/2018</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B3BAAA-F2B0-43F4-BDE1-2E25391DEA71}" type="slidenum">
              <a:rPr lang="en-CA" smtClean="0"/>
              <a:t>‹#›</a:t>
            </a:fld>
            <a:endParaRPr lang="en-CA"/>
          </a:p>
        </p:txBody>
      </p:sp>
    </p:spTree>
    <p:extLst>
      <p:ext uri="{BB962C8B-B14F-4D97-AF65-F5344CB8AC3E}">
        <p14:creationId xmlns:p14="http://schemas.microsoft.com/office/powerpoint/2010/main" val="551993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CB3BAAA-F2B0-43F4-BDE1-2E25391DEA71}" type="slidenum">
              <a:rPr lang="en-CA" smtClean="0"/>
              <a:t>4</a:t>
            </a:fld>
            <a:endParaRPr lang="en-CA"/>
          </a:p>
        </p:txBody>
      </p:sp>
    </p:spTree>
    <p:extLst>
      <p:ext uri="{BB962C8B-B14F-4D97-AF65-F5344CB8AC3E}">
        <p14:creationId xmlns:p14="http://schemas.microsoft.com/office/powerpoint/2010/main" val="3008635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solidFill>
                  <a:srgbClr val="D66F08"/>
                </a:solidFill>
              </a:rPr>
              <a:t>Porifera means pore-bearing </a:t>
            </a:r>
            <a:r>
              <a:rPr lang="en-US" altLang="en-US" sz="1200" dirty="0" smtClean="0">
                <a:solidFill>
                  <a:srgbClr val="D66F08"/>
                </a:solidFill>
              </a:rPr>
              <a:t>as sponges </a:t>
            </a:r>
            <a:r>
              <a:rPr lang="en-US" altLang="en-US" sz="1200" dirty="0" smtClean="0">
                <a:solidFill>
                  <a:srgbClr val="D66F08"/>
                </a:solidFill>
              </a:rPr>
              <a:t>are covered in small pore-like holes. Sponges are simple invertebrates that live in aquatic habitats. Although most sponges live in marine (salt water) habitats, some are freshwater based </a:t>
            </a:r>
            <a:r>
              <a:rPr lang="en-US" altLang="en-US" sz="1200" dirty="0" smtClean="0">
                <a:solidFill>
                  <a:srgbClr val="D66F08"/>
                </a:solidFill>
              </a:rPr>
              <a:t>found </a:t>
            </a:r>
            <a:r>
              <a:rPr lang="en-US" altLang="en-US" sz="1200" dirty="0" smtClean="0">
                <a:solidFill>
                  <a:srgbClr val="D66F08"/>
                </a:solidFill>
              </a:rPr>
              <a:t>in </a:t>
            </a:r>
            <a:r>
              <a:rPr lang="en-US" altLang="en-US" sz="1200" dirty="0" smtClean="0">
                <a:solidFill>
                  <a:srgbClr val="D66F08"/>
                </a:solidFill>
              </a:rPr>
              <a:t>lakes, rivers,</a:t>
            </a:r>
            <a:r>
              <a:rPr lang="en-US" altLang="en-US" sz="1200" baseline="0" dirty="0" smtClean="0">
                <a:solidFill>
                  <a:srgbClr val="D66F08"/>
                </a:solidFill>
              </a:rPr>
              <a:t> streams</a:t>
            </a:r>
            <a:r>
              <a:rPr lang="en-US" altLang="en-US" sz="1200" dirty="0" smtClean="0">
                <a:solidFill>
                  <a:srgbClr val="D66F08"/>
                </a:solidFill>
              </a:rPr>
              <a:t> </a:t>
            </a:r>
            <a:r>
              <a:rPr lang="en-US" altLang="en-US" sz="1200" dirty="0" smtClean="0">
                <a:solidFill>
                  <a:srgbClr val="D66F08"/>
                </a:solidFill>
              </a:rPr>
              <a:t>and </a:t>
            </a:r>
            <a:r>
              <a:rPr lang="en-US" altLang="en-US" sz="1200" dirty="0" smtClean="0">
                <a:solidFill>
                  <a:srgbClr val="D66F08"/>
                </a:solidFill>
              </a:rPr>
              <a:t>wetlands.</a:t>
            </a:r>
            <a:r>
              <a:rPr lang="en-US" altLang="en-US" sz="1200" baseline="0" dirty="0" smtClean="0">
                <a:solidFill>
                  <a:srgbClr val="D66F08"/>
                </a:solidFill>
              </a:rPr>
              <a:t/>
            </a:r>
            <a:br>
              <a:rPr lang="en-US" altLang="en-US" sz="1200" baseline="0" dirty="0" smtClean="0">
                <a:solidFill>
                  <a:srgbClr val="D66F08"/>
                </a:solidFill>
              </a:rPr>
            </a:br>
            <a:r>
              <a:rPr lang="en-US" altLang="en-US" sz="1200" baseline="0" dirty="0" smtClean="0">
                <a:solidFill>
                  <a:srgbClr val="D66F08"/>
                </a:solidFill>
              </a:rPr>
              <a:t/>
            </a:r>
            <a:br>
              <a:rPr lang="en-US" altLang="en-US" sz="1200" baseline="0" dirty="0" smtClean="0">
                <a:solidFill>
                  <a:srgbClr val="D66F08"/>
                </a:solidFill>
              </a:rPr>
            </a:br>
            <a:r>
              <a:rPr lang="en-US" altLang="en-US" sz="1200" baseline="0" dirty="0" smtClean="0">
                <a:solidFill>
                  <a:srgbClr val="D66F08"/>
                </a:solidFill>
              </a:rPr>
              <a:t>Sponges can serve as food for ducks and crayfish and other </a:t>
            </a:r>
            <a:r>
              <a:rPr lang="en-US" altLang="en-US" sz="1200" baseline="0" dirty="0" smtClean="0">
                <a:solidFill>
                  <a:srgbClr val="D66F08"/>
                </a:solidFill>
              </a:rPr>
              <a:t>invertebrates </a:t>
            </a:r>
            <a:r>
              <a:rPr lang="en-US" altLang="en-US" sz="1200" baseline="0" dirty="0" smtClean="0">
                <a:solidFill>
                  <a:srgbClr val="D66F08"/>
                </a:solidFill>
              </a:rPr>
              <a:t>like caddisfly larva and midges. </a:t>
            </a:r>
            <a:endParaRPr lang="en-US" altLang="en-US" sz="1200" dirty="0" smtClean="0">
              <a:solidFill>
                <a:srgbClr val="D66F08"/>
              </a:solidFill>
            </a:endParaRPr>
          </a:p>
          <a:p>
            <a:endParaRPr lang="en-CA" dirty="0"/>
          </a:p>
        </p:txBody>
      </p:sp>
      <p:sp>
        <p:nvSpPr>
          <p:cNvPr id="4" name="Slide Number Placeholder 3"/>
          <p:cNvSpPr>
            <a:spLocks noGrp="1"/>
          </p:cNvSpPr>
          <p:nvPr>
            <p:ph type="sldNum" sz="quarter" idx="10"/>
          </p:nvPr>
        </p:nvSpPr>
        <p:spPr/>
        <p:txBody>
          <a:bodyPr/>
          <a:lstStyle/>
          <a:p>
            <a:fld id="{5CB3BAAA-F2B0-43F4-BDE1-2E25391DEA71}" type="slidenum">
              <a:rPr lang="en-CA" smtClean="0"/>
              <a:t>5</a:t>
            </a:fld>
            <a:endParaRPr lang="en-CA"/>
          </a:p>
        </p:txBody>
      </p:sp>
    </p:spTree>
    <p:extLst>
      <p:ext uri="{BB962C8B-B14F-4D97-AF65-F5344CB8AC3E}">
        <p14:creationId xmlns:p14="http://schemas.microsoft.com/office/powerpoint/2010/main" val="4273353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solidFill>
                  <a:srgbClr val="D66F08"/>
                </a:solidFill>
              </a:rPr>
              <a:t>Molluscs are one</a:t>
            </a:r>
            <a:r>
              <a:rPr lang="en-US" altLang="en-US" sz="1200" baseline="0" dirty="0" smtClean="0">
                <a:solidFill>
                  <a:srgbClr val="D66F08"/>
                </a:solidFill>
              </a:rPr>
              <a:t> of the most abundant and diverse invertebrates. They are divided into three sub-groups: the gastropods (like a snail), the bivalves (like a clam), and the cephalopods (like an octopus), each with their own unique structures. Cephalopods are exclusively found in salt water habitats, while gastropods and bivalves can live in freshwater habitats, like wetlands.</a:t>
            </a:r>
            <a:endParaRPr lang="en-US" altLang="en-US" sz="1200" dirty="0" smtClean="0">
              <a:solidFill>
                <a:srgbClr val="D66F08"/>
              </a:solidFill>
            </a:endParaRPr>
          </a:p>
          <a:p>
            <a:endParaRPr lang="en-CA" dirty="0"/>
          </a:p>
        </p:txBody>
      </p:sp>
      <p:sp>
        <p:nvSpPr>
          <p:cNvPr id="4" name="Slide Number Placeholder 3"/>
          <p:cNvSpPr>
            <a:spLocks noGrp="1"/>
          </p:cNvSpPr>
          <p:nvPr>
            <p:ph type="sldNum" sz="quarter" idx="10"/>
          </p:nvPr>
        </p:nvSpPr>
        <p:spPr/>
        <p:txBody>
          <a:bodyPr/>
          <a:lstStyle/>
          <a:p>
            <a:fld id="{5CB3BAAA-F2B0-43F4-BDE1-2E25391DEA71}" type="slidenum">
              <a:rPr lang="en-CA" smtClean="0"/>
              <a:t>6</a:t>
            </a:fld>
            <a:endParaRPr lang="en-CA"/>
          </a:p>
        </p:txBody>
      </p:sp>
    </p:spTree>
    <p:extLst>
      <p:ext uri="{BB962C8B-B14F-4D97-AF65-F5344CB8AC3E}">
        <p14:creationId xmlns:p14="http://schemas.microsoft.com/office/powerpoint/2010/main" val="649445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Annelida is divided</a:t>
            </a:r>
            <a:r>
              <a:rPr lang="en-CA" baseline="0" dirty="0" smtClean="0"/>
              <a:t> into three sub-groups: Leeches, Earthworms, and Polychaetes (mostly marine inverts). </a:t>
            </a:r>
            <a:endParaRPr lang="en-CA" dirty="0"/>
          </a:p>
        </p:txBody>
      </p:sp>
      <p:sp>
        <p:nvSpPr>
          <p:cNvPr id="4" name="Slide Number Placeholder 3"/>
          <p:cNvSpPr>
            <a:spLocks noGrp="1"/>
          </p:cNvSpPr>
          <p:nvPr>
            <p:ph type="sldNum" sz="quarter" idx="10"/>
          </p:nvPr>
        </p:nvSpPr>
        <p:spPr/>
        <p:txBody>
          <a:bodyPr/>
          <a:lstStyle/>
          <a:p>
            <a:fld id="{5CB3BAAA-F2B0-43F4-BDE1-2E25391DEA71}" type="slidenum">
              <a:rPr lang="en-CA" smtClean="0"/>
              <a:t>7</a:t>
            </a:fld>
            <a:endParaRPr lang="en-CA"/>
          </a:p>
        </p:txBody>
      </p:sp>
    </p:spTree>
    <p:extLst>
      <p:ext uri="{BB962C8B-B14F-4D97-AF65-F5344CB8AC3E}">
        <p14:creationId xmlns:p14="http://schemas.microsoft.com/office/powerpoint/2010/main" val="36496977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Arthropoda is divided into four sub-groups</a:t>
            </a:r>
            <a:r>
              <a:rPr lang="en-CA" baseline="0" dirty="0" smtClean="0"/>
              <a:t> including: Insects (ants, dragonflies, bees), Arachnids (spiders and scorpions), Myriapods (centipedes), and Crustaceans (crabs, lobsters, shrimp). </a:t>
            </a:r>
            <a:endParaRPr lang="en-CA" dirty="0"/>
          </a:p>
        </p:txBody>
      </p:sp>
      <p:sp>
        <p:nvSpPr>
          <p:cNvPr id="4" name="Slide Number Placeholder 3"/>
          <p:cNvSpPr>
            <a:spLocks noGrp="1"/>
          </p:cNvSpPr>
          <p:nvPr>
            <p:ph type="sldNum" sz="quarter" idx="10"/>
          </p:nvPr>
        </p:nvSpPr>
        <p:spPr/>
        <p:txBody>
          <a:bodyPr/>
          <a:lstStyle/>
          <a:p>
            <a:fld id="{5CB3BAAA-F2B0-43F4-BDE1-2E25391DEA71}" type="slidenum">
              <a:rPr lang="en-CA" smtClean="0"/>
              <a:t>8</a:t>
            </a:fld>
            <a:endParaRPr lang="en-CA"/>
          </a:p>
        </p:txBody>
      </p:sp>
    </p:spTree>
    <p:extLst>
      <p:ext uri="{BB962C8B-B14F-4D97-AF65-F5344CB8AC3E}">
        <p14:creationId xmlns:p14="http://schemas.microsoft.com/office/powerpoint/2010/main" val="1837579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CB3BAAA-F2B0-43F4-BDE1-2E25391DEA71}" type="slidenum">
              <a:rPr lang="en-CA" smtClean="0"/>
              <a:t>10</a:t>
            </a:fld>
            <a:endParaRPr lang="en-CA"/>
          </a:p>
        </p:txBody>
      </p:sp>
    </p:spTree>
    <p:extLst>
      <p:ext uri="{BB962C8B-B14F-4D97-AF65-F5344CB8AC3E}">
        <p14:creationId xmlns:p14="http://schemas.microsoft.com/office/powerpoint/2010/main" val="511204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24764E3-9F06-44B3-9C39-795DD7F4D7C6}"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13C473F-D941-45D5-AA4F-A628F3A21496}"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619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4764E3-9F06-44B3-9C39-795DD7F4D7C6}"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13C473F-D941-45D5-AA4F-A628F3A21496}" type="slidenum">
              <a:rPr lang="en-CA" smtClean="0"/>
              <a:t>‹#›</a:t>
            </a:fld>
            <a:endParaRPr lang="en-CA"/>
          </a:p>
        </p:txBody>
      </p:sp>
    </p:spTree>
    <p:extLst>
      <p:ext uri="{BB962C8B-B14F-4D97-AF65-F5344CB8AC3E}">
        <p14:creationId xmlns:p14="http://schemas.microsoft.com/office/powerpoint/2010/main" val="1302657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4764E3-9F06-44B3-9C39-795DD7F4D7C6}"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13C473F-D941-45D5-AA4F-A628F3A21496}" type="slidenum">
              <a:rPr lang="en-CA" smtClean="0"/>
              <a:t>‹#›</a:t>
            </a:fld>
            <a:endParaRPr lang="en-CA"/>
          </a:p>
        </p:txBody>
      </p:sp>
    </p:spTree>
    <p:extLst>
      <p:ext uri="{BB962C8B-B14F-4D97-AF65-F5344CB8AC3E}">
        <p14:creationId xmlns:p14="http://schemas.microsoft.com/office/powerpoint/2010/main" val="312782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4764E3-9F06-44B3-9C39-795DD7F4D7C6}"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13C473F-D941-45D5-AA4F-A628F3A21496}" type="slidenum">
              <a:rPr lang="en-CA" smtClean="0"/>
              <a:t>‹#›</a:t>
            </a:fld>
            <a:endParaRPr lang="en-CA"/>
          </a:p>
        </p:txBody>
      </p:sp>
    </p:spTree>
    <p:extLst>
      <p:ext uri="{BB962C8B-B14F-4D97-AF65-F5344CB8AC3E}">
        <p14:creationId xmlns:p14="http://schemas.microsoft.com/office/powerpoint/2010/main" val="3391779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24764E3-9F06-44B3-9C39-795DD7F4D7C6}"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13C473F-D941-45D5-AA4F-A628F3A21496}"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9773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24764E3-9F06-44B3-9C39-795DD7F4D7C6}" type="datetimeFigureOut">
              <a:rPr lang="en-CA" smtClean="0"/>
              <a:t>08/06/2018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13C473F-D941-45D5-AA4F-A628F3A21496}" type="slidenum">
              <a:rPr lang="en-CA" smtClean="0"/>
              <a:t>‹#›</a:t>
            </a:fld>
            <a:endParaRPr lang="en-CA"/>
          </a:p>
        </p:txBody>
      </p:sp>
    </p:spTree>
    <p:extLst>
      <p:ext uri="{BB962C8B-B14F-4D97-AF65-F5344CB8AC3E}">
        <p14:creationId xmlns:p14="http://schemas.microsoft.com/office/powerpoint/2010/main" val="1681794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24764E3-9F06-44B3-9C39-795DD7F4D7C6}" type="datetimeFigureOut">
              <a:rPr lang="en-CA" smtClean="0"/>
              <a:t>08/06/2018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13C473F-D941-45D5-AA4F-A628F3A21496}" type="slidenum">
              <a:rPr lang="en-CA" smtClean="0"/>
              <a:t>‹#›</a:t>
            </a:fld>
            <a:endParaRPr lang="en-CA"/>
          </a:p>
        </p:txBody>
      </p:sp>
    </p:spTree>
    <p:extLst>
      <p:ext uri="{BB962C8B-B14F-4D97-AF65-F5344CB8AC3E}">
        <p14:creationId xmlns:p14="http://schemas.microsoft.com/office/powerpoint/2010/main" val="2137528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24764E3-9F06-44B3-9C39-795DD7F4D7C6}" type="datetimeFigureOut">
              <a:rPr lang="en-CA" smtClean="0"/>
              <a:t>08/06/2018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13C473F-D941-45D5-AA4F-A628F3A21496}" type="slidenum">
              <a:rPr lang="en-CA" smtClean="0"/>
              <a:t>‹#›</a:t>
            </a:fld>
            <a:endParaRPr lang="en-CA"/>
          </a:p>
        </p:txBody>
      </p:sp>
    </p:spTree>
    <p:extLst>
      <p:ext uri="{BB962C8B-B14F-4D97-AF65-F5344CB8AC3E}">
        <p14:creationId xmlns:p14="http://schemas.microsoft.com/office/powerpoint/2010/main" val="3551019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24764E3-9F06-44B3-9C39-795DD7F4D7C6}" type="datetimeFigureOut">
              <a:rPr lang="en-CA" smtClean="0"/>
              <a:t>08/06/2018</a:t>
            </a:fld>
            <a:endParaRPr lang="en-C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CA"/>
          </a:p>
        </p:txBody>
      </p:sp>
      <p:sp>
        <p:nvSpPr>
          <p:cNvPr id="9" name="Slide Number Placeholder 8"/>
          <p:cNvSpPr>
            <a:spLocks noGrp="1"/>
          </p:cNvSpPr>
          <p:nvPr>
            <p:ph type="sldNum" sz="quarter" idx="12"/>
          </p:nvPr>
        </p:nvSpPr>
        <p:spPr/>
        <p:txBody>
          <a:bodyPr/>
          <a:lstStyle/>
          <a:p>
            <a:fld id="{113C473F-D941-45D5-AA4F-A628F3A21496}" type="slidenum">
              <a:rPr lang="en-CA" smtClean="0"/>
              <a:t>‹#›</a:t>
            </a:fld>
            <a:endParaRPr lang="en-CA"/>
          </a:p>
        </p:txBody>
      </p:sp>
    </p:spTree>
    <p:extLst>
      <p:ext uri="{BB962C8B-B14F-4D97-AF65-F5344CB8AC3E}">
        <p14:creationId xmlns:p14="http://schemas.microsoft.com/office/powerpoint/2010/main" val="2241258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24764E3-9F06-44B3-9C39-795DD7F4D7C6}" type="datetimeFigureOut">
              <a:rPr lang="en-CA" smtClean="0"/>
              <a:t>08/06/2018</a:t>
            </a:fld>
            <a:endParaRPr lang="en-C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C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13C473F-D941-45D5-AA4F-A628F3A21496}" type="slidenum">
              <a:rPr lang="en-CA" smtClean="0"/>
              <a:t>‹#›</a:t>
            </a:fld>
            <a:endParaRPr lang="en-CA"/>
          </a:p>
        </p:txBody>
      </p:sp>
    </p:spTree>
    <p:extLst>
      <p:ext uri="{BB962C8B-B14F-4D97-AF65-F5344CB8AC3E}">
        <p14:creationId xmlns:p14="http://schemas.microsoft.com/office/powerpoint/2010/main" val="1770425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24764E3-9F06-44B3-9C39-795DD7F4D7C6}" type="datetimeFigureOut">
              <a:rPr lang="en-CA" smtClean="0"/>
              <a:t>08/06/2018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13C473F-D941-45D5-AA4F-A628F3A21496}" type="slidenum">
              <a:rPr lang="en-CA" smtClean="0"/>
              <a:t>‹#›</a:t>
            </a:fld>
            <a:endParaRPr lang="en-CA"/>
          </a:p>
        </p:txBody>
      </p:sp>
    </p:spTree>
    <p:extLst>
      <p:ext uri="{BB962C8B-B14F-4D97-AF65-F5344CB8AC3E}">
        <p14:creationId xmlns:p14="http://schemas.microsoft.com/office/powerpoint/2010/main" val="624390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24764E3-9F06-44B3-9C39-795DD7F4D7C6}" type="datetimeFigureOut">
              <a:rPr lang="en-CA" smtClean="0"/>
              <a:t>08/06/2018</a:t>
            </a:fld>
            <a:endParaRPr lang="en-C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C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13C473F-D941-45D5-AA4F-A628F3A21496}" type="slidenum">
              <a:rPr lang="en-CA" smtClean="0"/>
              <a:t>‹#›</a:t>
            </a:fld>
            <a:endParaRPr lang="en-C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8498692"/>
      </p:ext>
    </p:extLst>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1.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gif"/><Relationship Id="rId7"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3179" y="729185"/>
            <a:ext cx="10832122" cy="3566160"/>
          </a:xfrm>
        </p:spPr>
        <p:txBody>
          <a:bodyPr>
            <a:normAutofit/>
          </a:bodyPr>
          <a:lstStyle/>
          <a:p>
            <a:pPr algn="ctr"/>
            <a:r>
              <a:rPr lang="en-CA" b="1" dirty="0" smtClean="0">
                <a:solidFill>
                  <a:srgbClr val="9F2936"/>
                </a:solidFill>
              </a:rPr>
              <a:t> </a:t>
            </a:r>
            <a:r>
              <a:rPr lang="en-CA" sz="8500" b="1" dirty="0" smtClean="0">
                <a:solidFill>
                  <a:srgbClr val="9F2936"/>
                </a:solidFill>
              </a:rPr>
              <a:t>Invertebrate Inquiry</a:t>
            </a:r>
            <a:endParaRPr lang="en-CA" sz="8500" b="1" dirty="0">
              <a:solidFill>
                <a:srgbClr val="9F2936"/>
              </a:solidFill>
            </a:endParaRPr>
          </a:p>
        </p:txBody>
      </p:sp>
      <p:sp>
        <p:nvSpPr>
          <p:cNvPr id="4" name="Subtitle 2"/>
          <p:cNvSpPr>
            <a:spLocks noGrp="1"/>
          </p:cNvSpPr>
          <p:nvPr>
            <p:ph type="subTitle" idx="1"/>
          </p:nvPr>
        </p:nvSpPr>
        <p:spPr>
          <a:xfrm>
            <a:off x="430669" y="4566226"/>
            <a:ext cx="11391619" cy="1143000"/>
          </a:xfrm>
        </p:spPr>
        <p:txBody>
          <a:bodyPr>
            <a:normAutofit/>
          </a:bodyPr>
          <a:lstStyle/>
          <a:p>
            <a:pPr algn="ctr"/>
            <a:r>
              <a:rPr lang="en-CA" sz="2000" dirty="0" smtClean="0">
                <a:solidFill>
                  <a:schemeClr val="tx2">
                    <a:lumMod val="75000"/>
                    <a:lumOff val="25000"/>
                  </a:schemeClr>
                </a:solidFill>
                <a:latin typeface="Calibri Light" panose="020F0302020204030204" pitchFamily="34" charset="0"/>
              </a:rPr>
              <a:t>W e t l a n d   I n v e r t e b r a t e s  &amp;  T H E I R   A d a p t a t I o n s</a:t>
            </a:r>
            <a:endParaRPr lang="en-CA" sz="2000" dirty="0">
              <a:solidFill>
                <a:schemeClr val="tx2">
                  <a:lumMod val="75000"/>
                  <a:lumOff val="25000"/>
                </a:schemeClr>
              </a:solidFill>
              <a:latin typeface="Calibri Light" panose="020F0302020204030204" pitchFamily="34" charset="0"/>
            </a:endParaRPr>
          </a:p>
        </p:txBody>
      </p:sp>
      <p:pic>
        <p:nvPicPr>
          <p:cNvPr id="5" name="Picture 4"/>
          <p:cNvPicPr>
            <a:picLocks noChangeAspect="1"/>
          </p:cNvPicPr>
          <p:nvPr/>
        </p:nvPicPr>
        <p:blipFill>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5075881" y="729185"/>
            <a:ext cx="2101196" cy="2154436"/>
          </a:xfrm>
          <a:prstGeom prst="rect">
            <a:avLst/>
          </a:prstGeom>
        </p:spPr>
      </p:pic>
    </p:spTree>
    <p:extLst>
      <p:ext uri="{BB962C8B-B14F-4D97-AF65-F5344CB8AC3E}">
        <p14:creationId xmlns:p14="http://schemas.microsoft.com/office/powerpoint/2010/main" val="12551303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157850" y="296372"/>
            <a:ext cx="10058400" cy="145075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5400" b="1" dirty="0" smtClean="0">
                <a:solidFill>
                  <a:srgbClr val="9F2936"/>
                </a:solidFill>
              </a:rPr>
              <a:t>Adaptations</a:t>
            </a:r>
            <a:endParaRPr lang="en-CA" sz="5400" dirty="0"/>
          </a:p>
        </p:txBody>
      </p:sp>
      <p:sp>
        <p:nvSpPr>
          <p:cNvPr id="6" name="TextBox 5"/>
          <p:cNvSpPr txBox="1"/>
          <p:nvPr/>
        </p:nvSpPr>
        <p:spPr>
          <a:xfrm>
            <a:off x="1150619" y="3143723"/>
            <a:ext cx="10379612" cy="707886"/>
          </a:xfrm>
          <a:prstGeom prst="rect">
            <a:avLst/>
          </a:prstGeom>
          <a:noFill/>
        </p:spPr>
        <p:txBody>
          <a:bodyPr wrap="square" rtlCol="0">
            <a:spAutoFit/>
          </a:bodyPr>
          <a:lstStyle/>
          <a:p>
            <a:r>
              <a:rPr lang="en-CA" altLang="en-US" sz="2000" b="1" dirty="0" smtClean="0">
                <a:solidFill>
                  <a:srgbClr val="9F2936"/>
                </a:solidFill>
                <a:latin typeface="Calibri" panose="020F0502020204030204" pitchFamily="34" charset="0"/>
              </a:rPr>
              <a:t>Adaptations</a:t>
            </a:r>
            <a:r>
              <a:rPr lang="en-CA" altLang="en-US" sz="2000" dirty="0" smtClean="0">
                <a:solidFill>
                  <a:schemeClr val="tx2">
                    <a:lumMod val="75000"/>
                    <a:lumOff val="25000"/>
                  </a:schemeClr>
                </a:solidFill>
                <a:latin typeface="Calibri" panose="020F0502020204030204" pitchFamily="34" charset="0"/>
              </a:rPr>
              <a:t> are special characteristics that help living things survive. There are two kinds of adaptations: </a:t>
            </a:r>
            <a:r>
              <a:rPr lang="en-CA" altLang="en-US" sz="2000" b="1" dirty="0" smtClean="0">
                <a:solidFill>
                  <a:schemeClr val="tx2">
                    <a:lumMod val="75000"/>
                    <a:lumOff val="25000"/>
                  </a:schemeClr>
                </a:solidFill>
                <a:latin typeface="Calibri" panose="020F0502020204030204" pitchFamily="34" charset="0"/>
              </a:rPr>
              <a:t>structural</a:t>
            </a:r>
            <a:r>
              <a:rPr lang="en-CA" altLang="en-US" sz="2000" dirty="0" smtClean="0">
                <a:solidFill>
                  <a:schemeClr val="tx2">
                    <a:lumMod val="75000"/>
                    <a:lumOff val="25000"/>
                  </a:schemeClr>
                </a:solidFill>
                <a:latin typeface="Calibri" panose="020F0502020204030204" pitchFamily="34" charset="0"/>
              </a:rPr>
              <a:t> and </a:t>
            </a:r>
            <a:r>
              <a:rPr lang="en-CA" altLang="en-US" sz="2000" b="1" dirty="0" smtClean="0">
                <a:solidFill>
                  <a:schemeClr val="tx2">
                    <a:lumMod val="75000"/>
                    <a:lumOff val="25000"/>
                  </a:schemeClr>
                </a:solidFill>
                <a:latin typeface="Calibri" panose="020F0502020204030204" pitchFamily="34" charset="0"/>
              </a:rPr>
              <a:t>behavioural</a:t>
            </a:r>
            <a:r>
              <a:rPr lang="en-CA" altLang="en-US" sz="2000" dirty="0" smtClean="0">
                <a:solidFill>
                  <a:schemeClr val="tx2">
                    <a:lumMod val="75000"/>
                    <a:lumOff val="25000"/>
                  </a:schemeClr>
                </a:solidFill>
                <a:latin typeface="Calibri" panose="020F0502020204030204" pitchFamily="34" charset="0"/>
              </a:rPr>
              <a:t>. </a:t>
            </a:r>
          </a:p>
        </p:txBody>
      </p:sp>
      <p:sp>
        <p:nvSpPr>
          <p:cNvPr id="7" name="TextBox 6"/>
          <p:cNvSpPr txBox="1"/>
          <p:nvPr/>
        </p:nvSpPr>
        <p:spPr>
          <a:xfrm>
            <a:off x="1150619" y="1974171"/>
            <a:ext cx="10379612" cy="1015663"/>
          </a:xfrm>
          <a:prstGeom prst="rect">
            <a:avLst/>
          </a:prstGeom>
          <a:noFill/>
        </p:spPr>
        <p:txBody>
          <a:bodyPr wrap="square" rtlCol="0">
            <a:spAutoFit/>
          </a:bodyPr>
          <a:lstStyle/>
          <a:p>
            <a:r>
              <a:rPr lang="en-CA" altLang="en-US" sz="2000" dirty="0" smtClean="0">
                <a:solidFill>
                  <a:schemeClr val="tx2">
                    <a:lumMod val="75000"/>
                    <a:lumOff val="25000"/>
                  </a:schemeClr>
                </a:solidFill>
                <a:latin typeface="Calibri" panose="020F0502020204030204" pitchFamily="34" charset="0"/>
              </a:rPr>
              <a:t>Habitats, like wetlands, are so diverse and constantly changing. These changes can be seasonal (like winter) or unexpected (like habitat loss), so living things must use their adaptations to help them </a:t>
            </a:r>
            <a:r>
              <a:rPr lang="en-CA" altLang="en-US" sz="2000" dirty="0">
                <a:solidFill>
                  <a:schemeClr val="tx2">
                    <a:lumMod val="75000"/>
                    <a:lumOff val="25000"/>
                  </a:schemeClr>
                </a:solidFill>
                <a:latin typeface="Calibri" panose="020F0502020204030204" pitchFamily="34" charset="0"/>
              </a:rPr>
              <a:t>get the </a:t>
            </a:r>
            <a:r>
              <a:rPr lang="en-CA" altLang="en-US" sz="2000" b="1" dirty="0">
                <a:solidFill>
                  <a:schemeClr val="tx2">
                    <a:lumMod val="75000"/>
                    <a:lumOff val="25000"/>
                  </a:schemeClr>
                </a:solidFill>
                <a:latin typeface="Calibri" panose="020F0502020204030204" pitchFamily="34" charset="0"/>
              </a:rPr>
              <a:t>food,</a:t>
            </a:r>
            <a:r>
              <a:rPr lang="en-CA" altLang="en-US" sz="2000" dirty="0">
                <a:solidFill>
                  <a:schemeClr val="tx2">
                    <a:lumMod val="75000"/>
                    <a:lumOff val="25000"/>
                  </a:schemeClr>
                </a:solidFill>
                <a:latin typeface="Calibri" panose="020F0502020204030204" pitchFamily="34" charset="0"/>
              </a:rPr>
              <a:t> </a:t>
            </a:r>
            <a:r>
              <a:rPr lang="en-CA" altLang="en-US" sz="2000" b="1" dirty="0">
                <a:solidFill>
                  <a:schemeClr val="tx2">
                    <a:lumMod val="75000"/>
                    <a:lumOff val="25000"/>
                  </a:schemeClr>
                </a:solidFill>
                <a:latin typeface="Calibri" panose="020F0502020204030204" pitchFamily="34" charset="0"/>
              </a:rPr>
              <a:t>water</a:t>
            </a:r>
            <a:r>
              <a:rPr lang="en-CA" altLang="en-US" sz="2000" dirty="0">
                <a:solidFill>
                  <a:schemeClr val="tx2">
                    <a:lumMod val="75000"/>
                    <a:lumOff val="25000"/>
                  </a:schemeClr>
                </a:solidFill>
                <a:latin typeface="Calibri" panose="020F0502020204030204" pitchFamily="34" charset="0"/>
              </a:rPr>
              <a:t>, </a:t>
            </a:r>
            <a:r>
              <a:rPr lang="en-CA" altLang="en-US" sz="2000" b="1" dirty="0">
                <a:solidFill>
                  <a:schemeClr val="tx2">
                    <a:lumMod val="75000"/>
                    <a:lumOff val="25000"/>
                  </a:schemeClr>
                </a:solidFill>
                <a:latin typeface="Calibri" panose="020F0502020204030204" pitchFamily="34" charset="0"/>
              </a:rPr>
              <a:t>shelter</a:t>
            </a:r>
            <a:r>
              <a:rPr lang="en-CA" altLang="en-US" sz="2000" dirty="0">
                <a:solidFill>
                  <a:schemeClr val="tx2">
                    <a:lumMod val="75000"/>
                    <a:lumOff val="25000"/>
                  </a:schemeClr>
                </a:solidFill>
                <a:latin typeface="Calibri" panose="020F0502020204030204" pitchFamily="34" charset="0"/>
              </a:rPr>
              <a:t>, and </a:t>
            </a:r>
            <a:r>
              <a:rPr lang="en-CA" altLang="en-US" sz="2000" b="1" dirty="0">
                <a:solidFill>
                  <a:schemeClr val="tx2">
                    <a:lumMod val="75000"/>
                    <a:lumOff val="25000"/>
                  </a:schemeClr>
                </a:solidFill>
                <a:latin typeface="Calibri" panose="020F0502020204030204" pitchFamily="34" charset="0"/>
              </a:rPr>
              <a:t>space</a:t>
            </a:r>
            <a:r>
              <a:rPr lang="en-CA" altLang="en-US" sz="2000" dirty="0">
                <a:solidFill>
                  <a:schemeClr val="tx2">
                    <a:lumMod val="75000"/>
                    <a:lumOff val="25000"/>
                  </a:schemeClr>
                </a:solidFill>
                <a:latin typeface="Calibri" panose="020F0502020204030204" pitchFamily="34" charset="0"/>
              </a:rPr>
              <a:t> they need in order to </a:t>
            </a:r>
            <a:r>
              <a:rPr lang="en-CA" altLang="en-US" sz="2000" dirty="0" smtClean="0">
                <a:solidFill>
                  <a:schemeClr val="tx2">
                    <a:lumMod val="75000"/>
                    <a:lumOff val="25000"/>
                  </a:schemeClr>
                </a:solidFill>
                <a:latin typeface="Calibri" panose="020F0502020204030204" pitchFamily="34" charset="0"/>
              </a:rPr>
              <a:t>survive.</a:t>
            </a:r>
          </a:p>
        </p:txBody>
      </p:sp>
      <p:sp>
        <p:nvSpPr>
          <p:cNvPr id="9" name="TextBox 8"/>
          <p:cNvSpPr txBox="1"/>
          <p:nvPr/>
        </p:nvSpPr>
        <p:spPr>
          <a:xfrm>
            <a:off x="2019698" y="4005497"/>
            <a:ext cx="3727739" cy="1015663"/>
          </a:xfrm>
          <a:prstGeom prst="rect">
            <a:avLst/>
          </a:prstGeom>
          <a:noFill/>
        </p:spPr>
        <p:txBody>
          <a:bodyPr wrap="square" rtlCol="0">
            <a:spAutoFit/>
          </a:bodyPr>
          <a:lstStyle/>
          <a:p>
            <a:r>
              <a:rPr lang="en-CA" sz="2000" b="1" dirty="0" smtClean="0">
                <a:solidFill>
                  <a:srgbClr val="9F2936"/>
                </a:solidFill>
              </a:rPr>
              <a:t>Structural adaptations </a:t>
            </a:r>
            <a:r>
              <a:rPr lang="en-CA" sz="2000" dirty="0" smtClean="0">
                <a:solidFill>
                  <a:schemeClr val="tx2">
                    <a:lumMod val="75000"/>
                    <a:lumOff val="25000"/>
                  </a:schemeClr>
                </a:solidFill>
              </a:rPr>
              <a:t>include the physical features of the living thing. </a:t>
            </a:r>
            <a:endParaRPr lang="en-CA" sz="2000" dirty="0">
              <a:solidFill>
                <a:schemeClr val="tx2">
                  <a:lumMod val="75000"/>
                  <a:lumOff val="25000"/>
                </a:schemeClr>
              </a:solidFill>
            </a:endParaRPr>
          </a:p>
        </p:txBody>
      </p:sp>
      <p:sp>
        <p:nvSpPr>
          <p:cNvPr id="10" name="Rectangle 9"/>
          <p:cNvSpPr/>
          <p:nvPr/>
        </p:nvSpPr>
        <p:spPr>
          <a:xfrm>
            <a:off x="2019698" y="5098105"/>
            <a:ext cx="3999326" cy="1015663"/>
          </a:xfrm>
          <a:prstGeom prst="rect">
            <a:avLst/>
          </a:prstGeom>
        </p:spPr>
        <p:txBody>
          <a:bodyPr wrap="square">
            <a:spAutoFit/>
          </a:bodyPr>
          <a:lstStyle/>
          <a:p>
            <a:r>
              <a:rPr lang="en-CA" sz="2000" dirty="0">
                <a:solidFill>
                  <a:srgbClr val="9F2936"/>
                </a:solidFill>
              </a:rPr>
              <a:t>Examples: </a:t>
            </a:r>
            <a:r>
              <a:rPr lang="en-CA" sz="2000" dirty="0" smtClean="0">
                <a:solidFill>
                  <a:schemeClr val="tx2">
                    <a:lumMod val="75000"/>
                    <a:lumOff val="25000"/>
                  </a:schemeClr>
                </a:solidFill>
              </a:rPr>
              <a:t>mosquito’s mouth piece (proboscis), wings, sharp teeth, a rabbit’s coat changing </a:t>
            </a:r>
            <a:r>
              <a:rPr lang="en-CA" sz="2000" dirty="0" smtClean="0">
                <a:solidFill>
                  <a:schemeClr val="tx2">
                    <a:lumMod val="75000"/>
                    <a:lumOff val="25000"/>
                  </a:schemeClr>
                </a:solidFill>
              </a:rPr>
              <a:t>colour</a:t>
            </a:r>
            <a:r>
              <a:rPr lang="en-CA" sz="2000" dirty="0" smtClean="0">
                <a:solidFill>
                  <a:schemeClr val="tx2">
                    <a:lumMod val="75000"/>
                    <a:lumOff val="25000"/>
                  </a:schemeClr>
                </a:solidFill>
              </a:rPr>
              <a:t>.</a:t>
            </a:r>
            <a:endParaRPr lang="en-CA" sz="2000" dirty="0">
              <a:solidFill>
                <a:schemeClr val="tx2">
                  <a:lumMod val="75000"/>
                  <a:lumOff val="25000"/>
                </a:schemeClr>
              </a:solidFill>
            </a:endParaRPr>
          </a:p>
        </p:txBody>
      </p:sp>
      <p:sp>
        <p:nvSpPr>
          <p:cNvPr id="11" name="TextBox 10"/>
          <p:cNvSpPr txBox="1"/>
          <p:nvPr/>
        </p:nvSpPr>
        <p:spPr>
          <a:xfrm>
            <a:off x="6340425" y="3992340"/>
            <a:ext cx="3997368" cy="707886"/>
          </a:xfrm>
          <a:prstGeom prst="rect">
            <a:avLst/>
          </a:prstGeom>
          <a:noFill/>
        </p:spPr>
        <p:txBody>
          <a:bodyPr wrap="square" rtlCol="0">
            <a:spAutoFit/>
          </a:bodyPr>
          <a:lstStyle/>
          <a:p>
            <a:r>
              <a:rPr lang="en-CA" sz="2000" b="1" dirty="0" smtClean="0">
                <a:solidFill>
                  <a:srgbClr val="9F2936"/>
                </a:solidFill>
              </a:rPr>
              <a:t>Behavioural adaptations </a:t>
            </a:r>
            <a:r>
              <a:rPr lang="en-CA" sz="2000" dirty="0" smtClean="0">
                <a:solidFill>
                  <a:schemeClr val="tx2">
                    <a:lumMod val="75000"/>
                    <a:lumOff val="25000"/>
                  </a:schemeClr>
                </a:solidFill>
              </a:rPr>
              <a:t>include how the living thing behaves or acts. </a:t>
            </a:r>
            <a:endParaRPr lang="en-CA" sz="2000" dirty="0">
              <a:solidFill>
                <a:schemeClr val="tx2">
                  <a:lumMod val="75000"/>
                  <a:lumOff val="25000"/>
                </a:schemeClr>
              </a:solidFill>
            </a:endParaRPr>
          </a:p>
        </p:txBody>
      </p:sp>
      <p:sp>
        <p:nvSpPr>
          <p:cNvPr id="12" name="Rectangle 11"/>
          <p:cNvSpPr/>
          <p:nvPr/>
        </p:nvSpPr>
        <p:spPr>
          <a:xfrm>
            <a:off x="6341404" y="5071791"/>
            <a:ext cx="4132183" cy="1015663"/>
          </a:xfrm>
          <a:prstGeom prst="rect">
            <a:avLst/>
          </a:prstGeom>
        </p:spPr>
        <p:txBody>
          <a:bodyPr wrap="square">
            <a:spAutoFit/>
          </a:bodyPr>
          <a:lstStyle/>
          <a:p>
            <a:r>
              <a:rPr lang="en-CA" sz="2000" dirty="0">
                <a:solidFill>
                  <a:srgbClr val="9F2936"/>
                </a:solidFill>
              </a:rPr>
              <a:t>Examples: </a:t>
            </a:r>
            <a:r>
              <a:rPr lang="en-CA" sz="2000" dirty="0" smtClean="0">
                <a:solidFill>
                  <a:schemeClr val="tx2">
                    <a:lumMod val="75000"/>
                    <a:lumOff val="25000"/>
                  </a:schemeClr>
                </a:solidFill>
              </a:rPr>
              <a:t>building a shell (like a caddisfly larva), hunting, running away from a predator, migrating.</a:t>
            </a:r>
            <a:endParaRPr lang="en-CA" sz="2000" dirty="0">
              <a:solidFill>
                <a:schemeClr val="tx2">
                  <a:lumMod val="75000"/>
                  <a:lumOff val="25000"/>
                </a:schemeClr>
              </a:solidFill>
            </a:endParaRPr>
          </a:p>
        </p:txBody>
      </p:sp>
      <p:sp>
        <p:nvSpPr>
          <p:cNvPr id="13" name="Oval 12"/>
          <p:cNvSpPr/>
          <p:nvPr/>
        </p:nvSpPr>
        <p:spPr>
          <a:xfrm>
            <a:off x="10337793" y="4241096"/>
            <a:ext cx="1383323" cy="1368789"/>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458957" y="4241096"/>
            <a:ext cx="1383323" cy="1368789"/>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6" name="Straight Connector 15"/>
          <p:cNvCxnSpPr/>
          <p:nvPr/>
        </p:nvCxnSpPr>
        <p:spPr>
          <a:xfrm>
            <a:off x="6019024" y="3915395"/>
            <a:ext cx="0" cy="2185216"/>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7218629" y="6116011"/>
            <a:ext cx="4867969" cy="215444"/>
          </a:xfrm>
          <a:prstGeom prst="rect">
            <a:avLst/>
          </a:prstGeom>
        </p:spPr>
        <p:txBody>
          <a:bodyPr wrap="square">
            <a:spAutoFit/>
          </a:bodyPr>
          <a:lstStyle/>
          <a:p>
            <a:pPr algn="r"/>
            <a:r>
              <a:rPr lang="en-CA" sz="800" i="1" dirty="0" smtClean="0">
                <a:solidFill>
                  <a:schemeClr val="bg1">
                    <a:lumMod val="75000"/>
                  </a:schemeClr>
                </a:solidFill>
              </a:rPr>
              <a:t>Mosquito and Caddisfly larva image from Ducks Unlimited Canada. </a:t>
            </a:r>
            <a:endParaRPr lang="en-CA" sz="800" i="1" dirty="0">
              <a:solidFill>
                <a:schemeClr val="bg1">
                  <a:lumMod val="75000"/>
                </a:schemeClr>
              </a:solidFill>
            </a:endParaRPr>
          </a:p>
        </p:txBody>
      </p:sp>
    </p:spTree>
    <p:extLst>
      <p:ext uri="{BB962C8B-B14F-4D97-AF65-F5344CB8AC3E}">
        <p14:creationId xmlns:p14="http://schemas.microsoft.com/office/powerpoint/2010/main" val="3418999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11" grpId="0"/>
      <p:bldP spid="12" grpId="0"/>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2436"/>
            <a:ext cx="10058400" cy="1450757"/>
          </a:xfrm>
        </p:spPr>
        <p:txBody>
          <a:bodyPr>
            <a:noAutofit/>
          </a:bodyPr>
          <a:lstStyle/>
          <a:p>
            <a:r>
              <a:rPr lang="en-CA" sz="5400" b="1" dirty="0" smtClean="0">
                <a:solidFill>
                  <a:srgbClr val="9F2936"/>
                </a:solidFill>
              </a:rPr>
              <a:t>Classification Keys</a:t>
            </a:r>
            <a:endParaRPr lang="en-CA" sz="5400" dirty="0"/>
          </a:p>
        </p:txBody>
      </p:sp>
      <p:sp>
        <p:nvSpPr>
          <p:cNvPr id="5" name="TextBox 4"/>
          <p:cNvSpPr txBox="1"/>
          <p:nvPr/>
        </p:nvSpPr>
        <p:spPr>
          <a:xfrm>
            <a:off x="1097280" y="1807264"/>
            <a:ext cx="10473397" cy="707886"/>
          </a:xfrm>
          <a:prstGeom prst="rect">
            <a:avLst/>
          </a:prstGeom>
          <a:noFill/>
        </p:spPr>
        <p:txBody>
          <a:bodyPr wrap="square" rtlCol="0">
            <a:spAutoFit/>
          </a:bodyPr>
          <a:lstStyle/>
          <a:p>
            <a:r>
              <a:rPr lang="en-CA" altLang="en-US" sz="2000" dirty="0" smtClean="0">
                <a:solidFill>
                  <a:schemeClr val="tx2">
                    <a:lumMod val="75000"/>
                    <a:lumOff val="25000"/>
                  </a:schemeClr>
                </a:solidFill>
                <a:latin typeface="Calibri" panose="020F0502020204030204" pitchFamily="34" charset="0"/>
              </a:rPr>
              <a:t>Invertebrates have very diverse adaptations which can be used to help us identify them. Using classification tools, like a key, helps us better understand and distinguish one species from another.</a:t>
            </a:r>
            <a:endParaRPr lang="en-CA" altLang="en-US" sz="2000" dirty="0">
              <a:solidFill>
                <a:schemeClr val="tx2">
                  <a:lumMod val="75000"/>
                  <a:lumOff val="25000"/>
                </a:schemeClr>
              </a:solidFill>
              <a:latin typeface="Calibri" panose="020F0502020204030204" pitchFamily="34" charset="0"/>
            </a:endParaRPr>
          </a:p>
        </p:txBody>
      </p:sp>
      <p:sp>
        <p:nvSpPr>
          <p:cNvPr id="11" name="Rectangle 10"/>
          <p:cNvSpPr/>
          <p:nvPr/>
        </p:nvSpPr>
        <p:spPr>
          <a:xfrm>
            <a:off x="1097280" y="2573063"/>
            <a:ext cx="10058400" cy="707886"/>
          </a:xfrm>
          <a:prstGeom prst="rect">
            <a:avLst/>
          </a:prstGeom>
        </p:spPr>
        <p:txBody>
          <a:bodyPr wrap="square">
            <a:spAutoFit/>
          </a:bodyPr>
          <a:lstStyle/>
          <a:p>
            <a:r>
              <a:rPr lang="en-CA" altLang="en-US" sz="2000" dirty="0" smtClean="0">
                <a:solidFill>
                  <a:schemeClr val="tx2">
                    <a:lumMod val="75000"/>
                    <a:lumOff val="25000"/>
                  </a:schemeClr>
                </a:solidFill>
                <a:latin typeface="Calibri" panose="020F0502020204030204" pitchFamily="34" charset="0"/>
              </a:rPr>
              <a:t>A </a:t>
            </a:r>
            <a:r>
              <a:rPr lang="en-CA" altLang="en-US" sz="2000" b="1" dirty="0">
                <a:solidFill>
                  <a:schemeClr val="tx2">
                    <a:lumMod val="75000"/>
                    <a:lumOff val="25000"/>
                  </a:schemeClr>
                </a:solidFill>
                <a:latin typeface="Calibri" panose="020F0502020204030204" pitchFamily="34" charset="0"/>
              </a:rPr>
              <a:t>classification key </a:t>
            </a:r>
            <a:r>
              <a:rPr lang="en-CA" altLang="en-US" sz="2000" dirty="0">
                <a:solidFill>
                  <a:schemeClr val="tx2">
                    <a:lumMod val="75000"/>
                    <a:lumOff val="25000"/>
                  </a:schemeClr>
                </a:solidFill>
                <a:latin typeface="Calibri" panose="020F0502020204030204" pitchFamily="34" charset="0"/>
              </a:rPr>
              <a:t>is a </a:t>
            </a:r>
            <a:r>
              <a:rPr lang="en-CA" sz="2000" dirty="0">
                <a:solidFill>
                  <a:schemeClr val="tx2">
                    <a:lumMod val="75000"/>
                    <a:lumOff val="25000"/>
                  </a:schemeClr>
                </a:solidFill>
              </a:rPr>
              <a:t>tool that allows us to determine the identity of something using the process of </a:t>
            </a:r>
            <a:r>
              <a:rPr lang="en-CA" sz="2000" dirty="0" smtClean="0">
                <a:solidFill>
                  <a:schemeClr val="tx2">
                    <a:lumMod val="75000"/>
                    <a:lumOff val="25000"/>
                  </a:schemeClr>
                </a:solidFill>
              </a:rPr>
              <a:t>elimination, referencing specific adaptations. </a:t>
            </a:r>
            <a:endParaRPr lang="en-CA" sz="2000" dirty="0">
              <a:solidFill>
                <a:schemeClr val="tx2">
                  <a:lumMod val="75000"/>
                  <a:lumOff val="25000"/>
                </a:schemeClr>
              </a:solidFill>
            </a:endParaRPr>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439211">
            <a:off x="1434892" y="3394389"/>
            <a:ext cx="2449544" cy="3176696"/>
          </a:xfrm>
          <a:prstGeom prst="rect">
            <a:avLst/>
          </a:prstGeom>
          <a:ln>
            <a:solidFill>
              <a:schemeClr val="tx2">
                <a:lumMod val="25000"/>
                <a:lumOff val="75000"/>
              </a:schemeClr>
            </a:solidFill>
          </a:ln>
        </p:spPr>
      </p:pic>
      <p:sp>
        <p:nvSpPr>
          <p:cNvPr id="13" name="TextBox 12"/>
          <p:cNvSpPr txBox="1"/>
          <p:nvPr/>
        </p:nvSpPr>
        <p:spPr>
          <a:xfrm>
            <a:off x="3957360" y="3248367"/>
            <a:ext cx="5832764" cy="400110"/>
          </a:xfrm>
          <a:prstGeom prst="rect">
            <a:avLst/>
          </a:prstGeom>
          <a:noFill/>
        </p:spPr>
        <p:txBody>
          <a:bodyPr wrap="square" rtlCol="0">
            <a:spAutoFit/>
          </a:bodyPr>
          <a:lstStyle/>
          <a:p>
            <a:r>
              <a:rPr lang="en-CA" sz="2000" b="1" dirty="0" smtClean="0">
                <a:solidFill>
                  <a:srgbClr val="9F2936"/>
                </a:solidFill>
              </a:rPr>
              <a:t>To use a classification key, follow these steps:</a:t>
            </a:r>
            <a:endParaRPr lang="en-CA" sz="2000" b="1" dirty="0">
              <a:solidFill>
                <a:srgbClr val="9F2936"/>
              </a:solidFill>
            </a:endParaRPr>
          </a:p>
        </p:txBody>
      </p:sp>
      <p:sp>
        <p:nvSpPr>
          <p:cNvPr id="14" name="TextBox 13"/>
          <p:cNvSpPr txBox="1"/>
          <p:nvPr/>
        </p:nvSpPr>
        <p:spPr>
          <a:xfrm>
            <a:off x="4372996" y="3661798"/>
            <a:ext cx="5832764" cy="400110"/>
          </a:xfrm>
          <a:prstGeom prst="rect">
            <a:avLst/>
          </a:prstGeom>
          <a:noFill/>
        </p:spPr>
        <p:txBody>
          <a:bodyPr wrap="square" rtlCol="0">
            <a:spAutoFit/>
          </a:bodyPr>
          <a:lstStyle/>
          <a:p>
            <a:r>
              <a:rPr lang="en-CA" sz="2000" dirty="0" smtClean="0">
                <a:solidFill>
                  <a:schemeClr val="tx2">
                    <a:lumMod val="75000"/>
                    <a:lumOff val="25000"/>
                  </a:schemeClr>
                </a:solidFill>
              </a:rPr>
              <a:t>1. Read the first sentence numbered one. </a:t>
            </a:r>
            <a:endParaRPr lang="en-CA" sz="2000" dirty="0">
              <a:solidFill>
                <a:schemeClr val="tx2">
                  <a:lumMod val="75000"/>
                  <a:lumOff val="25000"/>
                </a:schemeClr>
              </a:solidFill>
            </a:endParaRPr>
          </a:p>
        </p:txBody>
      </p:sp>
      <p:sp>
        <p:nvSpPr>
          <p:cNvPr id="15" name="Rectangle 14"/>
          <p:cNvSpPr/>
          <p:nvPr/>
        </p:nvSpPr>
        <p:spPr>
          <a:xfrm>
            <a:off x="4372996" y="4075229"/>
            <a:ext cx="7569555" cy="400110"/>
          </a:xfrm>
          <a:prstGeom prst="rect">
            <a:avLst/>
          </a:prstGeom>
        </p:spPr>
        <p:txBody>
          <a:bodyPr wrap="square">
            <a:spAutoFit/>
          </a:bodyPr>
          <a:lstStyle/>
          <a:p>
            <a:r>
              <a:rPr lang="en-US" sz="2000" dirty="0" smtClean="0">
                <a:solidFill>
                  <a:schemeClr val="tx2">
                    <a:lumMod val="75000"/>
                    <a:lumOff val="25000"/>
                  </a:schemeClr>
                </a:solidFill>
              </a:rPr>
              <a:t>2. Study </a:t>
            </a:r>
            <a:r>
              <a:rPr lang="en-US" sz="2000" dirty="0">
                <a:solidFill>
                  <a:schemeClr val="tx2">
                    <a:lumMod val="75000"/>
                    <a:lumOff val="25000"/>
                  </a:schemeClr>
                </a:solidFill>
              </a:rPr>
              <a:t>the </a:t>
            </a:r>
            <a:r>
              <a:rPr lang="en-US" sz="2000" dirty="0" smtClean="0">
                <a:solidFill>
                  <a:schemeClr val="tx2">
                    <a:lumMod val="75000"/>
                    <a:lumOff val="25000"/>
                  </a:schemeClr>
                </a:solidFill>
              </a:rPr>
              <a:t>invert, </a:t>
            </a:r>
            <a:r>
              <a:rPr lang="en-US" sz="2000" dirty="0">
                <a:solidFill>
                  <a:schemeClr val="tx2">
                    <a:lumMod val="75000"/>
                    <a:lumOff val="25000"/>
                  </a:schemeClr>
                </a:solidFill>
              </a:rPr>
              <a:t>looking for the features discussed in </a:t>
            </a:r>
            <a:r>
              <a:rPr lang="en-US" sz="2000" dirty="0" smtClean="0">
                <a:solidFill>
                  <a:schemeClr val="tx2">
                    <a:lumMod val="75000"/>
                    <a:lumOff val="25000"/>
                  </a:schemeClr>
                </a:solidFill>
              </a:rPr>
              <a:t>the </a:t>
            </a:r>
            <a:r>
              <a:rPr lang="en-US" sz="2000" dirty="0" smtClean="0">
                <a:solidFill>
                  <a:schemeClr val="tx2">
                    <a:lumMod val="75000"/>
                    <a:lumOff val="25000"/>
                  </a:schemeClr>
                </a:solidFill>
              </a:rPr>
              <a:t>sentences. </a:t>
            </a:r>
            <a:endParaRPr lang="en-US" sz="2000" dirty="0">
              <a:solidFill>
                <a:schemeClr val="tx2">
                  <a:lumMod val="75000"/>
                  <a:lumOff val="25000"/>
                </a:schemeClr>
              </a:solidFill>
            </a:endParaRPr>
          </a:p>
        </p:txBody>
      </p:sp>
      <p:sp>
        <p:nvSpPr>
          <p:cNvPr id="16" name="Rectangle 15"/>
          <p:cNvSpPr/>
          <p:nvPr/>
        </p:nvSpPr>
        <p:spPr>
          <a:xfrm>
            <a:off x="4372996" y="4488660"/>
            <a:ext cx="7569555" cy="707886"/>
          </a:xfrm>
          <a:prstGeom prst="rect">
            <a:avLst/>
          </a:prstGeom>
        </p:spPr>
        <p:txBody>
          <a:bodyPr wrap="square">
            <a:spAutoFit/>
          </a:bodyPr>
          <a:lstStyle/>
          <a:p>
            <a:pPr marL="285750" indent="-285750">
              <a:tabLst>
                <a:tab pos="0" algn="l"/>
              </a:tabLst>
            </a:pPr>
            <a:r>
              <a:rPr lang="en-US" sz="2000" dirty="0" smtClean="0">
                <a:solidFill>
                  <a:schemeClr val="tx2">
                    <a:lumMod val="75000"/>
                    <a:lumOff val="25000"/>
                  </a:schemeClr>
                </a:solidFill>
              </a:rPr>
              <a:t>3. Pick </a:t>
            </a:r>
            <a:r>
              <a:rPr lang="en-US" sz="2000" dirty="0">
                <a:solidFill>
                  <a:schemeClr val="tx2">
                    <a:lumMod val="75000"/>
                    <a:lumOff val="25000"/>
                  </a:schemeClr>
                </a:solidFill>
              </a:rPr>
              <a:t>the sentence which describes the </a:t>
            </a:r>
            <a:r>
              <a:rPr lang="en-US" sz="2000" dirty="0" smtClean="0">
                <a:solidFill>
                  <a:schemeClr val="tx2">
                    <a:lumMod val="75000"/>
                    <a:lumOff val="25000"/>
                  </a:schemeClr>
                </a:solidFill>
              </a:rPr>
              <a:t>invertebrate </a:t>
            </a:r>
            <a:r>
              <a:rPr lang="en-US" sz="2000" dirty="0" smtClean="0">
                <a:solidFill>
                  <a:schemeClr val="tx2">
                    <a:lumMod val="75000"/>
                    <a:lumOff val="25000"/>
                  </a:schemeClr>
                </a:solidFill>
              </a:rPr>
              <a:t>best, following </a:t>
            </a:r>
            <a:r>
              <a:rPr lang="en-US" sz="2000" dirty="0" smtClean="0">
                <a:solidFill>
                  <a:schemeClr val="tx2">
                    <a:lumMod val="75000"/>
                    <a:lumOff val="25000"/>
                  </a:schemeClr>
                </a:solidFill>
              </a:rPr>
              <a:t>the directions </a:t>
            </a:r>
            <a:r>
              <a:rPr lang="en-US" sz="2000" dirty="0" smtClean="0">
                <a:solidFill>
                  <a:schemeClr val="tx2">
                    <a:lumMod val="75000"/>
                    <a:lumOff val="25000"/>
                  </a:schemeClr>
                </a:solidFill>
              </a:rPr>
              <a:t>given in that sentence.</a:t>
            </a:r>
            <a:endParaRPr lang="en-US" sz="2000" dirty="0">
              <a:solidFill>
                <a:schemeClr val="tx2">
                  <a:lumMod val="75000"/>
                  <a:lumOff val="25000"/>
                </a:schemeClr>
              </a:solidFill>
            </a:endParaRPr>
          </a:p>
        </p:txBody>
      </p:sp>
      <p:sp>
        <p:nvSpPr>
          <p:cNvPr id="17" name="Rectangle 16"/>
          <p:cNvSpPr/>
          <p:nvPr/>
        </p:nvSpPr>
        <p:spPr>
          <a:xfrm>
            <a:off x="4372996" y="5209867"/>
            <a:ext cx="7451259" cy="1015663"/>
          </a:xfrm>
          <a:prstGeom prst="rect">
            <a:avLst/>
          </a:prstGeom>
        </p:spPr>
        <p:txBody>
          <a:bodyPr wrap="square">
            <a:spAutoFit/>
          </a:bodyPr>
          <a:lstStyle/>
          <a:p>
            <a:pPr marL="285750" indent="-285750"/>
            <a:r>
              <a:rPr lang="en-US" sz="2000" dirty="0" smtClean="0">
                <a:solidFill>
                  <a:schemeClr val="tx2">
                    <a:lumMod val="75000"/>
                    <a:lumOff val="25000"/>
                  </a:schemeClr>
                </a:solidFill>
              </a:rPr>
              <a:t>4. Continue </a:t>
            </a:r>
            <a:r>
              <a:rPr lang="en-US" sz="2000" dirty="0">
                <a:solidFill>
                  <a:schemeClr val="tx2">
                    <a:lumMod val="75000"/>
                    <a:lumOff val="25000"/>
                  </a:schemeClr>
                </a:solidFill>
              </a:rPr>
              <a:t>with this process of reading the different </a:t>
            </a:r>
            <a:r>
              <a:rPr lang="en-US" sz="2000" dirty="0" smtClean="0">
                <a:solidFill>
                  <a:schemeClr val="tx2">
                    <a:lumMod val="75000"/>
                    <a:lumOff val="25000"/>
                  </a:schemeClr>
                </a:solidFill>
              </a:rPr>
              <a:t>sentences </a:t>
            </a:r>
            <a:r>
              <a:rPr lang="en-US" sz="2000" dirty="0">
                <a:solidFill>
                  <a:schemeClr val="tx2">
                    <a:lumMod val="75000"/>
                    <a:lumOff val="25000"/>
                  </a:schemeClr>
                </a:solidFill>
              </a:rPr>
              <a:t>and </a:t>
            </a:r>
            <a:r>
              <a:rPr lang="en-US" sz="2000" dirty="0" smtClean="0">
                <a:solidFill>
                  <a:schemeClr val="tx2">
                    <a:lumMod val="75000"/>
                    <a:lumOff val="25000"/>
                  </a:schemeClr>
                </a:solidFill>
              </a:rPr>
              <a:t/>
            </a:r>
            <a:br>
              <a:rPr lang="en-US" sz="2000" dirty="0" smtClean="0">
                <a:solidFill>
                  <a:schemeClr val="tx2">
                    <a:lumMod val="75000"/>
                    <a:lumOff val="25000"/>
                  </a:schemeClr>
                </a:solidFill>
              </a:rPr>
            </a:br>
            <a:r>
              <a:rPr lang="en-US" sz="2000" dirty="0" smtClean="0">
                <a:solidFill>
                  <a:schemeClr val="tx2">
                    <a:lumMod val="75000"/>
                    <a:lumOff val="25000"/>
                  </a:schemeClr>
                </a:solidFill>
              </a:rPr>
              <a:t>choosing </a:t>
            </a:r>
            <a:r>
              <a:rPr lang="en-US" sz="2000" dirty="0" smtClean="0">
                <a:solidFill>
                  <a:schemeClr val="tx2">
                    <a:lumMod val="75000"/>
                    <a:lumOff val="25000"/>
                  </a:schemeClr>
                </a:solidFill>
              </a:rPr>
              <a:t>which </a:t>
            </a:r>
            <a:r>
              <a:rPr lang="en-US" sz="2000" dirty="0">
                <a:solidFill>
                  <a:schemeClr val="tx2">
                    <a:lumMod val="75000"/>
                    <a:lumOff val="25000"/>
                  </a:schemeClr>
                </a:solidFill>
              </a:rPr>
              <a:t>describes your </a:t>
            </a:r>
            <a:r>
              <a:rPr lang="en-US" sz="2000" dirty="0" smtClean="0">
                <a:solidFill>
                  <a:schemeClr val="tx2">
                    <a:lumMod val="75000"/>
                    <a:lumOff val="25000"/>
                  </a:schemeClr>
                </a:solidFill>
              </a:rPr>
              <a:t>invertebrate </a:t>
            </a:r>
            <a:r>
              <a:rPr lang="en-US" sz="2000" dirty="0" smtClean="0">
                <a:solidFill>
                  <a:schemeClr val="tx2">
                    <a:lumMod val="75000"/>
                    <a:lumOff val="25000"/>
                  </a:schemeClr>
                </a:solidFill>
              </a:rPr>
              <a:t>best </a:t>
            </a:r>
            <a:r>
              <a:rPr lang="en-US" sz="2000" dirty="0">
                <a:solidFill>
                  <a:schemeClr val="tx2">
                    <a:lumMod val="75000"/>
                    <a:lumOff val="25000"/>
                  </a:schemeClr>
                </a:solidFill>
              </a:rPr>
              <a:t>until a species </a:t>
            </a:r>
            <a:r>
              <a:rPr lang="en-US" sz="2000" dirty="0" smtClean="0">
                <a:solidFill>
                  <a:schemeClr val="tx2">
                    <a:lumMod val="75000"/>
                    <a:lumOff val="25000"/>
                  </a:schemeClr>
                </a:solidFill>
              </a:rPr>
              <a:t>name </a:t>
            </a:r>
            <a:r>
              <a:rPr lang="en-US" sz="2000" dirty="0">
                <a:solidFill>
                  <a:schemeClr val="tx2">
                    <a:lumMod val="75000"/>
                    <a:lumOff val="25000"/>
                  </a:schemeClr>
                </a:solidFill>
              </a:rPr>
              <a:t>f</a:t>
            </a:r>
            <a:r>
              <a:rPr lang="en-US" sz="2000" dirty="0" smtClean="0">
                <a:solidFill>
                  <a:schemeClr val="tx2">
                    <a:lumMod val="75000"/>
                    <a:lumOff val="25000"/>
                  </a:schemeClr>
                </a:solidFill>
              </a:rPr>
              <a:t>or </a:t>
            </a:r>
            <a:r>
              <a:rPr lang="en-US" sz="2000" dirty="0">
                <a:solidFill>
                  <a:schemeClr val="tx2">
                    <a:lumMod val="75000"/>
                    <a:lumOff val="25000"/>
                  </a:schemeClr>
                </a:solidFill>
              </a:rPr>
              <a:t>your </a:t>
            </a:r>
            <a:r>
              <a:rPr lang="en-US" sz="2000" dirty="0" smtClean="0">
                <a:solidFill>
                  <a:schemeClr val="tx2">
                    <a:lumMod val="75000"/>
                    <a:lumOff val="25000"/>
                  </a:schemeClr>
                </a:solidFill>
              </a:rPr>
              <a:t>invertebrate </a:t>
            </a:r>
            <a:r>
              <a:rPr lang="en-US" sz="2000" dirty="0" smtClean="0">
                <a:solidFill>
                  <a:schemeClr val="tx2">
                    <a:lumMod val="75000"/>
                    <a:lumOff val="25000"/>
                  </a:schemeClr>
                </a:solidFill>
              </a:rPr>
              <a:t>is determined.</a:t>
            </a:r>
            <a:endParaRPr lang="en-CA" sz="2000" dirty="0">
              <a:solidFill>
                <a:schemeClr val="tx2">
                  <a:lumMod val="75000"/>
                  <a:lumOff val="25000"/>
                </a:schemeClr>
              </a:solidFill>
            </a:endParaRPr>
          </a:p>
        </p:txBody>
      </p:sp>
      <p:sp>
        <p:nvSpPr>
          <p:cNvPr id="18" name="Oval 17"/>
          <p:cNvSpPr/>
          <p:nvPr/>
        </p:nvSpPr>
        <p:spPr>
          <a:xfrm rot="21394214">
            <a:off x="1495046" y="3775514"/>
            <a:ext cx="1160010" cy="188713"/>
          </a:xfrm>
          <a:prstGeom prst="ellipse">
            <a:avLst/>
          </a:prstGeom>
          <a:noFill/>
          <a:ln>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Oval 18"/>
          <p:cNvSpPr/>
          <p:nvPr/>
        </p:nvSpPr>
        <p:spPr>
          <a:xfrm rot="21394214">
            <a:off x="1647610" y="3853375"/>
            <a:ext cx="1160010" cy="343267"/>
          </a:xfrm>
          <a:prstGeom prst="ellipse">
            <a:avLst/>
          </a:prstGeom>
          <a:noFill/>
          <a:ln>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3" name="Straight Connector 22"/>
          <p:cNvCxnSpPr/>
          <p:nvPr/>
        </p:nvCxnSpPr>
        <p:spPr>
          <a:xfrm>
            <a:off x="1857799" y="4796122"/>
            <a:ext cx="17929" cy="400424"/>
          </a:xfrm>
          <a:prstGeom prst="line">
            <a:avLst/>
          </a:prstGeom>
        </p:spPr>
        <p:style>
          <a:lnRef idx="1">
            <a:schemeClr val="accent2"/>
          </a:lnRef>
          <a:fillRef idx="0">
            <a:schemeClr val="accent2"/>
          </a:fillRef>
          <a:effectRef idx="0">
            <a:schemeClr val="accent2"/>
          </a:effectRef>
          <a:fontRef idx="minor">
            <a:schemeClr val="tx1"/>
          </a:fontRef>
        </p:style>
      </p:cxnSp>
      <p:cxnSp>
        <p:nvCxnSpPr>
          <p:cNvPr id="26" name="Straight Connector 25"/>
          <p:cNvCxnSpPr/>
          <p:nvPr/>
        </p:nvCxnSpPr>
        <p:spPr>
          <a:xfrm>
            <a:off x="1875728" y="5264187"/>
            <a:ext cx="41835" cy="806824"/>
          </a:xfrm>
          <a:prstGeom prst="line">
            <a:avLst/>
          </a:prstGeom>
        </p:spPr>
        <p:style>
          <a:lnRef idx="1">
            <a:schemeClr val="accent2"/>
          </a:lnRef>
          <a:fillRef idx="0">
            <a:schemeClr val="accent2"/>
          </a:fillRef>
          <a:effectRef idx="0">
            <a:schemeClr val="accent2"/>
          </a:effectRef>
          <a:fontRef idx="minor">
            <a:schemeClr val="tx1"/>
          </a:fontRef>
        </p:style>
      </p:cxnSp>
      <p:sp>
        <p:nvSpPr>
          <p:cNvPr id="29" name="Oval 28"/>
          <p:cNvSpPr/>
          <p:nvPr/>
        </p:nvSpPr>
        <p:spPr>
          <a:xfrm rot="21394214">
            <a:off x="1562575" y="5135205"/>
            <a:ext cx="1972451" cy="355922"/>
          </a:xfrm>
          <a:prstGeom prst="ellipse">
            <a:avLst/>
          </a:prstGeom>
          <a:noFill/>
          <a:ln>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Oval 29"/>
          <p:cNvSpPr/>
          <p:nvPr/>
        </p:nvSpPr>
        <p:spPr>
          <a:xfrm rot="20897708">
            <a:off x="319378" y="4012256"/>
            <a:ext cx="1344793" cy="1270800"/>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Oval 30"/>
          <p:cNvSpPr/>
          <p:nvPr/>
        </p:nvSpPr>
        <p:spPr>
          <a:xfrm rot="21394214">
            <a:off x="1817377" y="5005003"/>
            <a:ext cx="1402129" cy="188713"/>
          </a:xfrm>
          <a:prstGeom prst="ellipse">
            <a:avLst/>
          </a:prstGeom>
          <a:noFill/>
          <a:ln>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Oval 31"/>
          <p:cNvSpPr/>
          <p:nvPr/>
        </p:nvSpPr>
        <p:spPr>
          <a:xfrm rot="21394214">
            <a:off x="1734152" y="3788417"/>
            <a:ext cx="826956" cy="114259"/>
          </a:xfrm>
          <a:prstGeom prst="ellipse">
            <a:avLst/>
          </a:prstGeom>
          <a:noFill/>
          <a:ln>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Oval 32"/>
          <p:cNvSpPr/>
          <p:nvPr/>
        </p:nvSpPr>
        <p:spPr>
          <a:xfrm rot="21394214">
            <a:off x="1814990" y="3995373"/>
            <a:ext cx="872526" cy="93086"/>
          </a:xfrm>
          <a:prstGeom prst="ellipse">
            <a:avLst/>
          </a:prstGeom>
          <a:noFill/>
          <a:ln>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Rectangle 33"/>
          <p:cNvSpPr/>
          <p:nvPr/>
        </p:nvSpPr>
        <p:spPr>
          <a:xfrm>
            <a:off x="10269860" y="6058620"/>
            <a:ext cx="1771639" cy="215444"/>
          </a:xfrm>
          <a:prstGeom prst="rect">
            <a:avLst/>
          </a:prstGeom>
        </p:spPr>
        <p:txBody>
          <a:bodyPr wrap="none">
            <a:spAutoFit/>
          </a:bodyPr>
          <a:lstStyle/>
          <a:p>
            <a:r>
              <a:rPr lang="en-CA" sz="800" i="1" dirty="0" smtClean="0">
                <a:solidFill>
                  <a:schemeClr val="bg1">
                    <a:lumMod val="75000"/>
                  </a:schemeClr>
                </a:solidFill>
              </a:rPr>
              <a:t>Bloodworm image from fynnmood.sg.</a:t>
            </a:r>
            <a:endParaRPr lang="en-CA" sz="800" i="1" dirty="0">
              <a:solidFill>
                <a:schemeClr val="bg1">
                  <a:lumMod val="75000"/>
                </a:schemeClr>
              </a:solidFill>
            </a:endParaRPr>
          </a:p>
        </p:txBody>
      </p:sp>
    </p:spTree>
    <p:extLst>
      <p:ext uri="{BB962C8B-B14F-4D97-AF65-F5344CB8AC3E}">
        <p14:creationId xmlns:p14="http://schemas.microsoft.com/office/powerpoint/2010/main" val="1670601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8"/>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32"/>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1" nodeType="clickEffect">
                                  <p:stCondLst>
                                    <p:cond delay="0"/>
                                  </p:stCondLst>
                                  <p:childTnLst>
                                    <p:set>
                                      <p:cBhvr>
                                        <p:cTn id="62" dur="1" fill="hold">
                                          <p:stCondLst>
                                            <p:cond delay="0"/>
                                          </p:stCondLst>
                                        </p:cTn>
                                        <p:tgtEl>
                                          <p:spTgt spid="19"/>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33"/>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xit" presetSubtype="0" fill="hold" nodeType="clickEffect">
                                  <p:stCondLst>
                                    <p:cond delay="0"/>
                                  </p:stCondLst>
                                  <p:childTnLst>
                                    <p:set>
                                      <p:cBhvr>
                                        <p:cTn id="78" dur="1" fill="hold">
                                          <p:stCondLst>
                                            <p:cond delay="0"/>
                                          </p:stCondLst>
                                        </p:cTn>
                                        <p:tgtEl>
                                          <p:spTgt spid="23"/>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1"/>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grpId="1" nodeType="clickEffect">
                                  <p:stCondLst>
                                    <p:cond delay="0"/>
                                  </p:stCondLst>
                                  <p:childTnLst>
                                    <p:set>
                                      <p:cBhvr>
                                        <p:cTn id="86" dur="1" fill="hold">
                                          <p:stCondLst>
                                            <p:cond delay="0"/>
                                          </p:stCondLst>
                                        </p:cTn>
                                        <p:tgtEl>
                                          <p:spTgt spid="31"/>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2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nodeType="clickEffect">
                                  <p:stCondLst>
                                    <p:cond delay="0"/>
                                  </p:stCondLst>
                                  <p:childTnLst>
                                    <p:set>
                                      <p:cBhvr>
                                        <p:cTn id="94" dur="1" fill="hold">
                                          <p:stCondLst>
                                            <p:cond delay="0"/>
                                          </p:stCondLst>
                                        </p:cTn>
                                        <p:tgtEl>
                                          <p:spTgt spid="26"/>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3" grpId="0"/>
      <p:bldP spid="14" grpId="0"/>
      <p:bldP spid="15" grpId="0"/>
      <p:bldP spid="16" grpId="0"/>
      <p:bldP spid="17" grpId="0"/>
      <p:bldP spid="18" grpId="0" animBg="1"/>
      <p:bldP spid="18" grpId="1" animBg="1"/>
      <p:bldP spid="19" grpId="0" animBg="1"/>
      <p:bldP spid="19" grpId="1" animBg="1"/>
      <p:bldP spid="29" grpId="0" animBg="1"/>
      <p:bldP spid="30" grpId="0" animBg="1"/>
      <p:bldP spid="31" grpId="0" animBg="1"/>
      <p:bldP spid="31" grpId="1" animBg="1"/>
      <p:bldP spid="32" grpId="0" animBg="1"/>
      <p:bldP spid="32" grpId="1" animBg="1"/>
      <p:bldP spid="33" grpId="0" animBg="1"/>
      <p:bldP spid="33"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097280" y="282436"/>
            <a:ext cx="10227212" cy="1450757"/>
          </a:xfrm>
        </p:spPr>
        <p:txBody>
          <a:bodyPr>
            <a:noAutofit/>
          </a:bodyPr>
          <a:lstStyle/>
          <a:p>
            <a:r>
              <a:rPr lang="en-CA" sz="5200" b="1" dirty="0" smtClean="0">
                <a:solidFill>
                  <a:srgbClr val="9F2936"/>
                </a:solidFill>
              </a:rPr>
              <a:t>Invertebrate Inquiry Assignment:</a:t>
            </a:r>
            <a:endParaRPr lang="en-CA" sz="5200" dirty="0"/>
          </a:p>
        </p:txBody>
      </p:sp>
      <p:sp>
        <p:nvSpPr>
          <p:cNvPr id="5" name="TextBox 4"/>
          <p:cNvSpPr txBox="1"/>
          <p:nvPr/>
        </p:nvSpPr>
        <p:spPr>
          <a:xfrm>
            <a:off x="1613096" y="2630172"/>
            <a:ext cx="10058400" cy="707886"/>
          </a:xfrm>
          <a:prstGeom prst="rect">
            <a:avLst/>
          </a:prstGeom>
          <a:noFill/>
        </p:spPr>
        <p:txBody>
          <a:bodyPr wrap="square" rtlCol="0">
            <a:spAutoFit/>
          </a:bodyPr>
          <a:lstStyle/>
          <a:p>
            <a:r>
              <a:rPr lang="en-CA" altLang="en-US" sz="2000" dirty="0" smtClean="0">
                <a:solidFill>
                  <a:schemeClr val="tx2">
                    <a:lumMod val="75000"/>
                    <a:lumOff val="25000"/>
                  </a:schemeClr>
                </a:solidFill>
                <a:latin typeface="Calibri" panose="020F0502020204030204" pitchFamily="34" charset="0"/>
              </a:rPr>
              <a:t>1. Out of the thirty invertebrate pictures, you will </a:t>
            </a:r>
            <a:r>
              <a:rPr lang="en-CA" altLang="en-US" sz="2000" b="1" dirty="0" smtClean="0">
                <a:solidFill>
                  <a:srgbClr val="9F2936"/>
                </a:solidFill>
                <a:latin typeface="Calibri" panose="020F0502020204030204" pitchFamily="34" charset="0"/>
              </a:rPr>
              <a:t>choose four invertebrates to identify </a:t>
            </a:r>
            <a:r>
              <a:rPr lang="en-CA" altLang="en-US" sz="2000" dirty="0" smtClean="0">
                <a:solidFill>
                  <a:schemeClr val="tx2">
                    <a:lumMod val="75000"/>
                    <a:lumOff val="25000"/>
                  </a:schemeClr>
                </a:solidFill>
                <a:latin typeface="Calibri" panose="020F0502020204030204" pitchFamily="34" charset="0"/>
              </a:rPr>
              <a:t>using </a:t>
            </a:r>
            <a:br>
              <a:rPr lang="en-CA" altLang="en-US" sz="2000" dirty="0" smtClean="0">
                <a:solidFill>
                  <a:schemeClr val="tx2">
                    <a:lumMod val="75000"/>
                    <a:lumOff val="25000"/>
                  </a:schemeClr>
                </a:solidFill>
                <a:latin typeface="Calibri" panose="020F0502020204030204" pitchFamily="34" charset="0"/>
              </a:rPr>
            </a:br>
            <a:r>
              <a:rPr lang="en-CA" altLang="en-US" sz="2000" dirty="0" smtClean="0">
                <a:solidFill>
                  <a:schemeClr val="tx2">
                    <a:lumMod val="75000"/>
                    <a:lumOff val="25000"/>
                  </a:schemeClr>
                </a:solidFill>
                <a:latin typeface="Calibri" panose="020F0502020204030204" pitchFamily="34" charset="0"/>
              </a:rPr>
              <a:t>     the classification key. </a:t>
            </a:r>
          </a:p>
        </p:txBody>
      </p:sp>
      <p:sp>
        <p:nvSpPr>
          <p:cNvPr id="6" name="Rectangle 5"/>
          <p:cNvSpPr/>
          <p:nvPr/>
        </p:nvSpPr>
        <p:spPr>
          <a:xfrm>
            <a:off x="1613097" y="3338058"/>
            <a:ext cx="9711396" cy="1015663"/>
          </a:xfrm>
          <a:prstGeom prst="rect">
            <a:avLst/>
          </a:prstGeom>
        </p:spPr>
        <p:txBody>
          <a:bodyPr wrap="square">
            <a:spAutoFit/>
          </a:bodyPr>
          <a:lstStyle/>
          <a:p>
            <a:r>
              <a:rPr lang="en-CA" altLang="en-US" sz="2000" dirty="0" smtClean="0">
                <a:solidFill>
                  <a:schemeClr val="tx2">
                    <a:lumMod val="75000"/>
                    <a:lumOff val="25000"/>
                  </a:schemeClr>
                </a:solidFill>
                <a:latin typeface="Calibri" panose="020F0502020204030204" pitchFamily="34" charset="0"/>
              </a:rPr>
              <a:t>2. Once </a:t>
            </a:r>
            <a:r>
              <a:rPr lang="en-CA" altLang="en-US" sz="2000" dirty="0">
                <a:solidFill>
                  <a:schemeClr val="tx2">
                    <a:lumMod val="75000"/>
                    <a:lumOff val="25000"/>
                  </a:schemeClr>
                </a:solidFill>
                <a:latin typeface="Calibri" panose="020F0502020204030204" pitchFamily="34" charset="0"/>
              </a:rPr>
              <a:t>you have </a:t>
            </a:r>
            <a:r>
              <a:rPr lang="en-CA" altLang="en-US" sz="2000" dirty="0" smtClean="0">
                <a:solidFill>
                  <a:schemeClr val="tx2">
                    <a:lumMod val="75000"/>
                    <a:lumOff val="25000"/>
                  </a:schemeClr>
                </a:solidFill>
                <a:latin typeface="Calibri" panose="020F0502020204030204" pitchFamily="34" charset="0"/>
              </a:rPr>
              <a:t>identified all four species, </a:t>
            </a:r>
            <a:r>
              <a:rPr lang="en-CA" altLang="en-US" sz="2000" b="1" dirty="0">
                <a:solidFill>
                  <a:srgbClr val="9F2936"/>
                </a:solidFill>
                <a:latin typeface="Calibri" panose="020F0502020204030204" pitchFamily="34" charset="0"/>
              </a:rPr>
              <a:t>pick </a:t>
            </a:r>
            <a:r>
              <a:rPr lang="en-CA" altLang="en-US" sz="2000" b="1" dirty="0" smtClean="0">
                <a:solidFill>
                  <a:srgbClr val="9F2936"/>
                </a:solidFill>
                <a:latin typeface="Calibri" panose="020F0502020204030204" pitchFamily="34" charset="0"/>
              </a:rPr>
              <a:t>one </a:t>
            </a:r>
            <a:r>
              <a:rPr lang="en-CA" altLang="en-US" sz="2000" b="1" dirty="0" smtClean="0">
                <a:solidFill>
                  <a:srgbClr val="9F2936"/>
                </a:solidFill>
                <a:latin typeface="Calibri" panose="020F0502020204030204" pitchFamily="34" charset="0"/>
              </a:rPr>
              <a:t>invertebrate </a:t>
            </a:r>
            <a:r>
              <a:rPr lang="en-CA" altLang="en-US" sz="2000" b="1" dirty="0" smtClean="0">
                <a:solidFill>
                  <a:srgbClr val="9F2936"/>
                </a:solidFill>
                <a:latin typeface="Calibri" panose="020F0502020204030204" pitchFamily="34" charset="0"/>
              </a:rPr>
              <a:t>to research</a:t>
            </a:r>
            <a:r>
              <a:rPr lang="en-CA" altLang="en-US" sz="2000" dirty="0" smtClean="0">
                <a:solidFill>
                  <a:schemeClr val="tx2">
                    <a:lumMod val="75000"/>
                    <a:lumOff val="25000"/>
                  </a:schemeClr>
                </a:solidFill>
                <a:latin typeface="Calibri" panose="020F0502020204030204" pitchFamily="34" charset="0"/>
              </a:rPr>
              <a:t>. Use various </a:t>
            </a:r>
            <a:br>
              <a:rPr lang="en-CA" altLang="en-US" sz="2000" dirty="0" smtClean="0">
                <a:solidFill>
                  <a:schemeClr val="tx2">
                    <a:lumMod val="75000"/>
                    <a:lumOff val="25000"/>
                  </a:schemeClr>
                </a:solidFill>
                <a:latin typeface="Calibri" panose="020F0502020204030204" pitchFamily="34" charset="0"/>
              </a:rPr>
            </a:br>
            <a:r>
              <a:rPr lang="en-CA" altLang="en-US" sz="2000" dirty="0" smtClean="0">
                <a:solidFill>
                  <a:schemeClr val="tx2">
                    <a:lumMod val="75000"/>
                    <a:lumOff val="25000"/>
                  </a:schemeClr>
                </a:solidFill>
                <a:latin typeface="Calibri" panose="020F0502020204030204" pitchFamily="34" charset="0"/>
              </a:rPr>
              <a:t>     sources to learn about the adaptations your chosen invertebrate has in order to help it    </a:t>
            </a:r>
            <a:br>
              <a:rPr lang="en-CA" altLang="en-US" sz="2000" dirty="0" smtClean="0">
                <a:solidFill>
                  <a:schemeClr val="tx2">
                    <a:lumMod val="75000"/>
                    <a:lumOff val="25000"/>
                  </a:schemeClr>
                </a:solidFill>
                <a:latin typeface="Calibri" panose="020F0502020204030204" pitchFamily="34" charset="0"/>
              </a:rPr>
            </a:br>
            <a:r>
              <a:rPr lang="en-CA" altLang="en-US" sz="2000" dirty="0" smtClean="0">
                <a:solidFill>
                  <a:schemeClr val="tx2">
                    <a:lumMod val="75000"/>
                    <a:lumOff val="25000"/>
                  </a:schemeClr>
                </a:solidFill>
                <a:latin typeface="Calibri" panose="020F0502020204030204" pitchFamily="34" charset="0"/>
              </a:rPr>
              <a:t>     survive in a wetland habitat.</a:t>
            </a:r>
            <a:endParaRPr lang="en-CA" altLang="en-US" sz="2000" dirty="0">
              <a:solidFill>
                <a:schemeClr val="tx2">
                  <a:lumMod val="75000"/>
                  <a:lumOff val="25000"/>
                </a:schemeClr>
              </a:solidFill>
              <a:latin typeface="Calibri" panose="020F0502020204030204" pitchFamily="34" charset="0"/>
            </a:endParaRPr>
          </a:p>
        </p:txBody>
      </p:sp>
      <p:sp>
        <p:nvSpPr>
          <p:cNvPr id="7" name="Rectangle 6"/>
          <p:cNvSpPr/>
          <p:nvPr/>
        </p:nvSpPr>
        <p:spPr>
          <a:xfrm>
            <a:off x="1097280" y="1922286"/>
            <a:ext cx="10449951" cy="707886"/>
          </a:xfrm>
          <a:prstGeom prst="rect">
            <a:avLst/>
          </a:prstGeom>
        </p:spPr>
        <p:txBody>
          <a:bodyPr wrap="square">
            <a:spAutoFit/>
          </a:bodyPr>
          <a:lstStyle/>
          <a:p>
            <a:r>
              <a:rPr lang="en-CA" altLang="en-US" sz="2000" b="1" dirty="0" smtClean="0">
                <a:solidFill>
                  <a:srgbClr val="9F2936"/>
                </a:solidFill>
                <a:latin typeface="Calibri" panose="020F0502020204030204" pitchFamily="34" charset="0"/>
              </a:rPr>
              <a:t>Objective: </a:t>
            </a:r>
            <a:r>
              <a:rPr lang="en-CA" altLang="en-US" sz="2000" i="1" dirty="0" smtClean="0">
                <a:solidFill>
                  <a:srgbClr val="9F2936"/>
                </a:solidFill>
                <a:latin typeface="Calibri" panose="020F0502020204030204" pitchFamily="34" charset="0"/>
              </a:rPr>
              <a:t>To learn about a particular invertebrate and their adaptations that makes them suitable to live in a wetland, while practicing how to use a classification key.</a:t>
            </a:r>
            <a:endParaRPr lang="en-CA" altLang="en-US" sz="2000" i="1" dirty="0">
              <a:solidFill>
                <a:srgbClr val="9F2936"/>
              </a:solidFill>
              <a:latin typeface="Calibri" panose="020F0502020204030204" pitchFamily="34" charset="0"/>
            </a:endParaRPr>
          </a:p>
        </p:txBody>
      </p:sp>
      <p:sp>
        <p:nvSpPr>
          <p:cNvPr id="8" name="Rectangle 7"/>
          <p:cNvSpPr/>
          <p:nvPr/>
        </p:nvSpPr>
        <p:spPr>
          <a:xfrm>
            <a:off x="1613096" y="4416490"/>
            <a:ext cx="9711396" cy="1015663"/>
          </a:xfrm>
          <a:prstGeom prst="rect">
            <a:avLst/>
          </a:prstGeom>
        </p:spPr>
        <p:txBody>
          <a:bodyPr wrap="square">
            <a:spAutoFit/>
          </a:bodyPr>
          <a:lstStyle/>
          <a:p>
            <a:r>
              <a:rPr lang="en-CA" altLang="en-US" sz="2000" dirty="0">
                <a:solidFill>
                  <a:schemeClr val="tx2">
                    <a:lumMod val="75000"/>
                    <a:lumOff val="25000"/>
                  </a:schemeClr>
                </a:solidFill>
                <a:latin typeface="Calibri" panose="020F0502020204030204" pitchFamily="34" charset="0"/>
              </a:rPr>
              <a:t>3</a:t>
            </a:r>
            <a:r>
              <a:rPr lang="en-CA" altLang="en-US" sz="2000" dirty="0" smtClean="0">
                <a:solidFill>
                  <a:schemeClr val="tx2">
                    <a:lumMod val="75000"/>
                    <a:lumOff val="25000"/>
                  </a:schemeClr>
                </a:solidFill>
                <a:latin typeface="Calibri" panose="020F0502020204030204" pitchFamily="34" charset="0"/>
              </a:rPr>
              <a:t>. </a:t>
            </a:r>
            <a:r>
              <a:rPr lang="en-CA" altLang="en-US" sz="2000" b="1" dirty="0" smtClean="0">
                <a:solidFill>
                  <a:srgbClr val="9F2936"/>
                </a:solidFill>
                <a:latin typeface="Calibri" panose="020F0502020204030204" pitchFamily="34" charset="0"/>
              </a:rPr>
              <a:t>Present your research results. </a:t>
            </a:r>
            <a:r>
              <a:rPr lang="en-CA" altLang="en-US" sz="2000" dirty="0" smtClean="0">
                <a:solidFill>
                  <a:schemeClr val="tx2">
                    <a:lumMod val="75000"/>
                    <a:lumOff val="25000"/>
                  </a:schemeClr>
                </a:solidFill>
                <a:latin typeface="Calibri" panose="020F0502020204030204" pitchFamily="34" charset="0"/>
              </a:rPr>
              <a:t>You must include your invertebrate’s species </a:t>
            </a:r>
            <a:r>
              <a:rPr lang="en-CA" altLang="en-US" sz="2000" i="1" dirty="0" smtClean="0">
                <a:solidFill>
                  <a:schemeClr val="tx2">
                    <a:lumMod val="75000"/>
                    <a:lumOff val="25000"/>
                  </a:schemeClr>
                </a:solidFill>
                <a:latin typeface="Calibri" panose="020F0502020204030204" pitchFamily="34" charset="0"/>
              </a:rPr>
              <a:t>name</a:t>
            </a:r>
            <a:r>
              <a:rPr lang="en-CA" altLang="en-US" sz="2000" dirty="0" smtClean="0">
                <a:solidFill>
                  <a:schemeClr val="tx2">
                    <a:lumMod val="75000"/>
                    <a:lumOff val="25000"/>
                  </a:schemeClr>
                </a:solidFill>
                <a:latin typeface="Calibri" panose="020F0502020204030204" pitchFamily="34" charset="0"/>
              </a:rPr>
              <a:t>, </a:t>
            </a:r>
            <a:br>
              <a:rPr lang="en-CA" altLang="en-US" sz="2000" dirty="0" smtClean="0">
                <a:solidFill>
                  <a:schemeClr val="tx2">
                    <a:lumMod val="75000"/>
                    <a:lumOff val="25000"/>
                  </a:schemeClr>
                </a:solidFill>
                <a:latin typeface="Calibri" panose="020F0502020204030204" pitchFamily="34" charset="0"/>
              </a:rPr>
            </a:br>
            <a:r>
              <a:rPr lang="en-CA" altLang="en-US" sz="2000" dirty="0" smtClean="0">
                <a:solidFill>
                  <a:schemeClr val="tx2">
                    <a:lumMod val="75000"/>
                    <a:lumOff val="25000"/>
                  </a:schemeClr>
                </a:solidFill>
                <a:latin typeface="Calibri" panose="020F0502020204030204" pitchFamily="34" charset="0"/>
              </a:rPr>
              <a:t>   </a:t>
            </a:r>
            <a:r>
              <a:rPr lang="en-CA" altLang="en-US" sz="2000" i="1" dirty="0" smtClean="0">
                <a:solidFill>
                  <a:schemeClr val="tx2">
                    <a:lumMod val="75000"/>
                    <a:lumOff val="25000"/>
                  </a:schemeClr>
                </a:solidFill>
                <a:latin typeface="Calibri" panose="020F0502020204030204" pitchFamily="34" charset="0"/>
              </a:rPr>
              <a:t> phylum</a:t>
            </a:r>
            <a:r>
              <a:rPr lang="en-CA" altLang="en-US" sz="2000" dirty="0" smtClean="0">
                <a:solidFill>
                  <a:schemeClr val="tx2">
                    <a:lumMod val="75000"/>
                    <a:lumOff val="25000"/>
                  </a:schemeClr>
                </a:solidFill>
                <a:latin typeface="Calibri" panose="020F0502020204030204" pitchFamily="34" charset="0"/>
              </a:rPr>
              <a:t>, and at least </a:t>
            </a:r>
            <a:r>
              <a:rPr lang="en-CA" altLang="en-US" sz="2000" i="1" dirty="0" smtClean="0">
                <a:solidFill>
                  <a:schemeClr val="tx2">
                    <a:lumMod val="75000"/>
                    <a:lumOff val="25000"/>
                  </a:schemeClr>
                </a:solidFill>
                <a:latin typeface="Calibri" panose="020F0502020204030204" pitchFamily="34" charset="0"/>
              </a:rPr>
              <a:t>six different adaptations </a:t>
            </a:r>
            <a:r>
              <a:rPr lang="en-CA" altLang="en-US" sz="2000" dirty="0" smtClean="0">
                <a:solidFill>
                  <a:schemeClr val="tx2">
                    <a:lumMod val="75000"/>
                    <a:lumOff val="25000"/>
                  </a:schemeClr>
                </a:solidFill>
                <a:latin typeface="Calibri" panose="020F0502020204030204" pitchFamily="34" charset="0"/>
              </a:rPr>
              <a:t>(three structural and three behavioural), </a:t>
            </a:r>
            <a:br>
              <a:rPr lang="en-CA" altLang="en-US" sz="2000" dirty="0" smtClean="0">
                <a:solidFill>
                  <a:schemeClr val="tx2">
                    <a:lumMod val="75000"/>
                    <a:lumOff val="25000"/>
                  </a:schemeClr>
                </a:solidFill>
                <a:latin typeface="Calibri" panose="020F0502020204030204" pitchFamily="34" charset="0"/>
              </a:rPr>
            </a:br>
            <a:r>
              <a:rPr lang="en-CA" altLang="en-US" sz="2000" dirty="0" smtClean="0">
                <a:solidFill>
                  <a:schemeClr val="tx2">
                    <a:lumMod val="75000"/>
                    <a:lumOff val="25000"/>
                  </a:schemeClr>
                </a:solidFill>
                <a:latin typeface="Calibri" panose="020F0502020204030204" pitchFamily="34" charset="0"/>
              </a:rPr>
              <a:t>    including a </a:t>
            </a:r>
            <a:r>
              <a:rPr lang="en-CA" altLang="en-US" sz="2000" i="1" dirty="0" smtClean="0">
                <a:solidFill>
                  <a:schemeClr val="tx2">
                    <a:lumMod val="75000"/>
                    <a:lumOff val="25000"/>
                  </a:schemeClr>
                </a:solidFill>
                <a:latin typeface="Calibri" panose="020F0502020204030204" pitchFamily="34" charset="0"/>
              </a:rPr>
              <a:t>description</a:t>
            </a:r>
            <a:r>
              <a:rPr lang="en-CA" altLang="en-US" sz="2000" dirty="0" smtClean="0">
                <a:solidFill>
                  <a:schemeClr val="tx2">
                    <a:lumMod val="75000"/>
                    <a:lumOff val="25000"/>
                  </a:schemeClr>
                </a:solidFill>
                <a:latin typeface="Calibri" panose="020F0502020204030204" pitchFamily="34" charset="0"/>
              </a:rPr>
              <a:t> on how each adaptation helps the invert survive in a wetland.</a:t>
            </a:r>
            <a:endParaRPr lang="en-CA" altLang="en-US" sz="2000" dirty="0">
              <a:solidFill>
                <a:schemeClr val="tx2">
                  <a:lumMod val="75000"/>
                  <a:lumOff val="25000"/>
                </a:schemeClr>
              </a:solidFill>
              <a:latin typeface="Calibri" panose="020F0502020204030204" pitchFamily="34" charset="0"/>
            </a:endParaRPr>
          </a:p>
        </p:txBody>
      </p:sp>
      <p:sp>
        <p:nvSpPr>
          <p:cNvPr id="9" name="TextBox 8"/>
          <p:cNvSpPr txBox="1"/>
          <p:nvPr/>
        </p:nvSpPr>
        <p:spPr>
          <a:xfrm>
            <a:off x="1613096" y="5494923"/>
            <a:ext cx="10227212" cy="707886"/>
          </a:xfrm>
          <a:prstGeom prst="rect">
            <a:avLst/>
          </a:prstGeom>
          <a:noFill/>
        </p:spPr>
        <p:txBody>
          <a:bodyPr wrap="square" rtlCol="0">
            <a:spAutoFit/>
          </a:bodyPr>
          <a:lstStyle/>
          <a:p>
            <a:r>
              <a:rPr lang="en-CA" sz="2000" dirty="0" smtClean="0">
                <a:solidFill>
                  <a:schemeClr val="tx2">
                    <a:lumMod val="75000"/>
                    <a:lumOff val="25000"/>
                  </a:schemeClr>
                </a:solidFill>
              </a:rPr>
              <a:t>4. With </a:t>
            </a:r>
            <a:r>
              <a:rPr lang="en-CA" sz="2000" dirty="0">
                <a:solidFill>
                  <a:schemeClr val="tx2">
                    <a:lumMod val="75000"/>
                    <a:lumOff val="25000"/>
                  </a:schemeClr>
                </a:solidFill>
              </a:rPr>
              <a:t>another </a:t>
            </a:r>
            <a:r>
              <a:rPr lang="en-CA" sz="2000" dirty="0" smtClean="0">
                <a:solidFill>
                  <a:schemeClr val="tx2">
                    <a:lumMod val="75000"/>
                    <a:lumOff val="25000"/>
                  </a:schemeClr>
                </a:solidFill>
              </a:rPr>
              <a:t>student, </a:t>
            </a:r>
            <a:r>
              <a:rPr lang="en-CA" sz="2000" b="1" dirty="0" smtClean="0">
                <a:solidFill>
                  <a:srgbClr val="9F2936"/>
                </a:solidFill>
              </a:rPr>
              <a:t>compare and contrast </a:t>
            </a:r>
            <a:r>
              <a:rPr lang="en-CA" sz="2000" dirty="0" smtClean="0">
                <a:solidFill>
                  <a:schemeClr val="tx2">
                    <a:lumMod val="75000"/>
                    <a:lumOff val="25000"/>
                  </a:schemeClr>
                </a:solidFill>
              </a:rPr>
              <a:t>the adaptations of the </a:t>
            </a:r>
            <a:r>
              <a:rPr lang="en-CA" sz="2000" dirty="0" smtClean="0">
                <a:solidFill>
                  <a:schemeClr val="tx2">
                    <a:lumMod val="75000"/>
                    <a:lumOff val="25000"/>
                  </a:schemeClr>
                </a:solidFill>
              </a:rPr>
              <a:t>invertebrates </a:t>
            </a:r>
            <a:r>
              <a:rPr lang="en-CA" sz="2000" dirty="0" smtClean="0">
                <a:solidFill>
                  <a:schemeClr val="tx2">
                    <a:lumMod val="75000"/>
                    <a:lumOff val="25000"/>
                  </a:schemeClr>
                </a:solidFill>
              </a:rPr>
              <a:t>you both </a:t>
            </a:r>
            <a:br>
              <a:rPr lang="en-CA" sz="2000" dirty="0" smtClean="0">
                <a:solidFill>
                  <a:schemeClr val="tx2">
                    <a:lumMod val="75000"/>
                    <a:lumOff val="25000"/>
                  </a:schemeClr>
                </a:solidFill>
              </a:rPr>
            </a:br>
            <a:r>
              <a:rPr lang="en-CA" sz="2000" dirty="0" smtClean="0">
                <a:solidFill>
                  <a:schemeClr val="tx2">
                    <a:lumMod val="75000"/>
                    <a:lumOff val="25000"/>
                  </a:schemeClr>
                </a:solidFill>
              </a:rPr>
              <a:t>    researched, creating a Venn Diagram or a list of the differences and similarities. </a:t>
            </a:r>
            <a:endParaRPr lang="en-CA" sz="2000" dirty="0">
              <a:solidFill>
                <a:schemeClr val="tx2">
                  <a:lumMod val="75000"/>
                  <a:lumOff val="25000"/>
                </a:schemeClr>
              </a:solidFill>
            </a:endParaRPr>
          </a:p>
        </p:txBody>
      </p:sp>
    </p:spTree>
    <p:extLst>
      <p:ext uri="{BB962C8B-B14F-4D97-AF65-F5344CB8AC3E}">
        <p14:creationId xmlns:p14="http://schemas.microsoft.com/office/powerpoint/2010/main" val="133711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9141" y="2260124"/>
            <a:ext cx="2489730" cy="2552818"/>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874" y="5185410"/>
            <a:ext cx="2809483" cy="80772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15399" y="5325271"/>
            <a:ext cx="2769983" cy="528003"/>
          </a:xfrm>
          <a:prstGeom prst="rect">
            <a:avLst/>
          </a:prstGeom>
        </p:spPr>
      </p:pic>
      <p:sp>
        <p:nvSpPr>
          <p:cNvPr id="5" name="TextBox 4"/>
          <p:cNvSpPr txBox="1"/>
          <p:nvPr/>
        </p:nvSpPr>
        <p:spPr>
          <a:xfrm>
            <a:off x="3768006" y="936198"/>
            <a:ext cx="4571999" cy="923330"/>
          </a:xfrm>
          <a:prstGeom prst="rect">
            <a:avLst/>
          </a:prstGeom>
          <a:noFill/>
        </p:spPr>
        <p:txBody>
          <a:bodyPr wrap="square" rtlCol="0">
            <a:spAutoFit/>
          </a:bodyPr>
          <a:lstStyle/>
          <a:p>
            <a:pPr algn="ctr"/>
            <a:r>
              <a:rPr lang="en-CA" sz="5400" b="1" i="1" dirty="0" smtClean="0">
                <a:solidFill>
                  <a:srgbClr val="9F2936"/>
                </a:solidFill>
                <a:latin typeface="Aleo" panose="020F0502020204030203" pitchFamily="34" charset="0"/>
              </a:rPr>
              <a:t>Thank You!</a:t>
            </a:r>
            <a:endParaRPr lang="en-CA" sz="5400" b="1" i="1" dirty="0">
              <a:solidFill>
                <a:srgbClr val="9F2936"/>
              </a:solidFill>
              <a:latin typeface="Aleo" panose="020F0502020204030203" pitchFamily="34" charset="0"/>
            </a:endParaRPr>
          </a:p>
        </p:txBody>
      </p:sp>
    </p:spTree>
    <p:extLst>
      <p:ext uri="{BB962C8B-B14F-4D97-AF65-F5344CB8AC3E}">
        <p14:creationId xmlns:p14="http://schemas.microsoft.com/office/powerpoint/2010/main" val="3652686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5400" b="1" dirty="0" smtClean="0">
                <a:solidFill>
                  <a:srgbClr val="9F2936"/>
                </a:solidFill>
              </a:rPr>
              <a:t>What are Invertebrates?</a:t>
            </a:r>
            <a:endParaRPr lang="en-CA" sz="5400" b="1" dirty="0">
              <a:solidFill>
                <a:srgbClr val="9F2936"/>
              </a:solidFill>
            </a:endParaRPr>
          </a:p>
        </p:txBody>
      </p:sp>
      <p:sp>
        <p:nvSpPr>
          <p:cNvPr id="5" name="TextBox 4"/>
          <p:cNvSpPr txBox="1"/>
          <p:nvPr/>
        </p:nvSpPr>
        <p:spPr>
          <a:xfrm>
            <a:off x="2566182" y="4792152"/>
            <a:ext cx="3103856" cy="1015663"/>
          </a:xfrm>
          <a:prstGeom prst="rect">
            <a:avLst/>
          </a:prstGeom>
          <a:noFill/>
        </p:spPr>
        <p:txBody>
          <a:bodyPr wrap="square" rtlCol="0">
            <a:spAutoFit/>
          </a:bodyPr>
          <a:lstStyle/>
          <a:p>
            <a:r>
              <a:rPr lang="en-CA" sz="2000" dirty="0">
                <a:solidFill>
                  <a:schemeClr val="tx2">
                    <a:lumMod val="75000"/>
                    <a:lumOff val="25000"/>
                  </a:schemeClr>
                </a:solidFill>
              </a:rPr>
              <a:t>is</a:t>
            </a:r>
            <a:r>
              <a:rPr lang="en-CA" sz="2000" b="1" dirty="0">
                <a:solidFill>
                  <a:schemeClr val="tx2">
                    <a:lumMod val="75000"/>
                    <a:lumOff val="25000"/>
                  </a:schemeClr>
                </a:solidFill>
              </a:rPr>
              <a:t> </a:t>
            </a:r>
            <a:r>
              <a:rPr lang="en-CA" sz="2000" dirty="0">
                <a:solidFill>
                  <a:schemeClr val="tx2">
                    <a:lumMod val="75000"/>
                    <a:lumOff val="25000"/>
                  </a:schemeClr>
                </a:solidFill>
              </a:rPr>
              <a:t>a living thing with a spine, used to support the body.</a:t>
            </a:r>
          </a:p>
          <a:p>
            <a:endParaRPr lang="en-CA" sz="2000" dirty="0"/>
          </a:p>
        </p:txBody>
      </p:sp>
      <p:sp>
        <p:nvSpPr>
          <p:cNvPr id="7" name="TextBox 6"/>
          <p:cNvSpPr txBox="1"/>
          <p:nvPr/>
        </p:nvSpPr>
        <p:spPr>
          <a:xfrm>
            <a:off x="1158801" y="4792153"/>
            <a:ext cx="2109746" cy="707886"/>
          </a:xfrm>
          <a:prstGeom prst="rect">
            <a:avLst/>
          </a:prstGeom>
          <a:noFill/>
        </p:spPr>
        <p:txBody>
          <a:bodyPr wrap="square" rtlCol="0">
            <a:spAutoFit/>
          </a:bodyPr>
          <a:lstStyle/>
          <a:p>
            <a:r>
              <a:rPr lang="en-CA" sz="2000" b="1" dirty="0" smtClean="0">
                <a:solidFill>
                  <a:srgbClr val="9F2936"/>
                </a:solidFill>
              </a:rPr>
              <a:t>A vertebrate</a:t>
            </a:r>
            <a:endParaRPr lang="en-CA" sz="2000" b="1" dirty="0">
              <a:solidFill>
                <a:srgbClr val="9F2936"/>
              </a:solidFill>
            </a:endParaRPr>
          </a:p>
          <a:p>
            <a:endParaRPr lang="en-CA" sz="2000" dirty="0"/>
          </a:p>
        </p:txBody>
      </p:sp>
      <p:sp>
        <p:nvSpPr>
          <p:cNvPr id="9" name="TextBox 8"/>
          <p:cNvSpPr txBox="1"/>
          <p:nvPr/>
        </p:nvSpPr>
        <p:spPr>
          <a:xfrm>
            <a:off x="6263460" y="4779443"/>
            <a:ext cx="2109746" cy="707886"/>
          </a:xfrm>
          <a:prstGeom prst="rect">
            <a:avLst/>
          </a:prstGeom>
          <a:noFill/>
        </p:spPr>
        <p:txBody>
          <a:bodyPr wrap="square" rtlCol="0">
            <a:spAutoFit/>
          </a:bodyPr>
          <a:lstStyle/>
          <a:p>
            <a:r>
              <a:rPr lang="en-CA" sz="2000" b="1" dirty="0" smtClean="0">
                <a:solidFill>
                  <a:srgbClr val="9F2936"/>
                </a:solidFill>
              </a:rPr>
              <a:t>An invertebrate</a:t>
            </a:r>
            <a:endParaRPr lang="en-CA" sz="2000" b="1" dirty="0">
              <a:solidFill>
                <a:srgbClr val="9F2936"/>
              </a:solidFill>
            </a:endParaRPr>
          </a:p>
          <a:p>
            <a:endParaRPr lang="en-CA" sz="2000" dirty="0"/>
          </a:p>
        </p:txBody>
      </p:sp>
      <p:sp>
        <p:nvSpPr>
          <p:cNvPr id="10" name="TextBox 9"/>
          <p:cNvSpPr txBox="1"/>
          <p:nvPr/>
        </p:nvSpPr>
        <p:spPr>
          <a:xfrm>
            <a:off x="7966191" y="4792152"/>
            <a:ext cx="3627795" cy="1015663"/>
          </a:xfrm>
          <a:prstGeom prst="rect">
            <a:avLst/>
          </a:prstGeom>
          <a:noFill/>
        </p:spPr>
        <p:txBody>
          <a:bodyPr wrap="square" rtlCol="0">
            <a:spAutoFit/>
          </a:bodyPr>
          <a:lstStyle/>
          <a:p>
            <a:r>
              <a:rPr lang="en-CA" sz="2000" dirty="0" smtClean="0">
                <a:solidFill>
                  <a:schemeClr val="tx2">
                    <a:lumMod val="75000"/>
                    <a:lumOff val="25000"/>
                  </a:schemeClr>
                </a:solidFill>
              </a:rPr>
              <a:t> is </a:t>
            </a:r>
            <a:r>
              <a:rPr lang="en-CA" sz="2000" dirty="0">
                <a:solidFill>
                  <a:schemeClr val="tx2">
                    <a:lumMod val="75000"/>
                    <a:lumOff val="25000"/>
                  </a:schemeClr>
                </a:solidFill>
              </a:rPr>
              <a:t>a living thing which does not have a spine. </a:t>
            </a:r>
            <a:r>
              <a:rPr lang="en-CA" sz="2000" dirty="0" smtClean="0">
                <a:solidFill>
                  <a:srgbClr val="D66F08"/>
                </a:solidFill>
              </a:rPr>
              <a:t/>
            </a:r>
            <a:br>
              <a:rPr lang="en-CA" sz="2000" dirty="0" smtClean="0">
                <a:solidFill>
                  <a:srgbClr val="D66F08"/>
                </a:solidFill>
              </a:rPr>
            </a:br>
            <a:endParaRPr lang="en-CA" sz="2000" dirty="0"/>
          </a:p>
        </p:txBody>
      </p:sp>
      <p:sp>
        <p:nvSpPr>
          <p:cNvPr id="18" name="TextBox 17"/>
          <p:cNvSpPr txBox="1"/>
          <p:nvPr/>
        </p:nvSpPr>
        <p:spPr>
          <a:xfrm>
            <a:off x="6685283" y="6005543"/>
            <a:ext cx="5360343" cy="338554"/>
          </a:xfrm>
          <a:prstGeom prst="rect">
            <a:avLst/>
          </a:prstGeom>
          <a:noFill/>
        </p:spPr>
        <p:txBody>
          <a:bodyPr wrap="square" rtlCol="0">
            <a:spAutoFit/>
          </a:bodyPr>
          <a:lstStyle/>
          <a:p>
            <a:r>
              <a:rPr lang="en-CA" sz="800" i="1" dirty="0" smtClean="0">
                <a:solidFill>
                  <a:srgbClr val="BCBCBC"/>
                </a:solidFill>
              </a:rPr>
              <a:t>Goose from audobon.org. </a:t>
            </a:r>
            <a:r>
              <a:rPr lang="en-CA" sz="800" i="1" dirty="0">
                <a:solidFill>
                  <a:srgbClr val="BCBCBC"/>
                </a:solidFill>
              </a:rPr>
              <a:t>Muskrat from </a:t>
            </a:r>
            <a:r>
              <a:rPr lang="en-CA" sz="800" i="1" dirty="0" smtClean="0">
                <a:solidFill>
                  <a:srgbClr val="BCBCBC"/>
                </a:solidFill>
              </a:rPr>
              <a:t>naturalunseenhazards.wordpress.com. Boreal Chorus Frog from torontozoo.com. Mussel, Dragonfly Nymph, crayfish and Pond Snail developed by Oak Hammock Marsh Interpretive Centre.</a:t>
            </a:r>
            <a:endParaRPr lang="en-CA" sz="800" i="1" dirty="0">
              <a:solidFill>
                <a:srgbClr val="BCBCBC"/>
              </a:solidFill>
            </a:endParaRPr>
          </a:p>
        </p:txBody>
      </p:sp>
      <p:sp>
        <p:nvSpPr>
          <p:cNvPr id="19" name="TextBox 18"/>
          <p:cNvSpPr txBox="1"/>
          <p:nvPr/>
        </p:nvSpPr>
        <p:spPr>
          <a:xfrm>
            <a:off x="2216113" y="4082694"/>
            <a:ext cx="4662138" cy="400110"/>
          </a:xfrm>
          <a:prstGeom prst="rect">
            <a:avLst/>
          </a:prstGeom>
          <a:noFill/>
        </p:spPr>
        <p:txBody>
          <a:bodyPr wrap="square" rtlCol="0">
            <a:spAutoFit/>
          </a:bodyPr>
          <a:lstStyle/>
          <a:p>
            <a:r>
              <a:rPr lang="en-CA" sz="2000" dirty="0" smtClean="0">
                <a:solidFill>
                  <a:schemeClr val="tx2">
                    <a:lumMod val="75000"/>
                    <a:lumOff val="25000"/>
                  </a:schemeClr>
                </a:solidFill>
              </a:rPr>
              <a:t>All animals can be divided into two groups:</a:t>
            </a:r>
            <a:endParaRPr lang="en-CA" sz="2000" dirty="0"/>
          </a:p>
        </p:txBody>
      </p:sp>
      <p:sp>
        <p:nvSpPr>
          <p:cNvPr id="4" name="TextBox 3"/>
          <p:cNvSpPr txBox="1"/>
          <p:nvPr/>
        </p:nvSpPr>
        <p:spPr>
          <a:xfrm>
            <a:off x="6697291" y="4101039"/>
            <a:ext cx="3038460" cy="923330"/>
          </a:xfrm>
          <a:prstGeom prst="rect">
            <a:avLst/>
          </a:prstGeom>
          <a:noFill/>
        </p:spPr>
        <p:txBody>
          <a:bodyPr wrap="square" rtlCol="0">
            <a:spAutoFit/>
          </a:bodyPr>
          <a:lstStyle/>
          <a:p>
            <a:r>
              <a:rPr lang="en-CA" b="1" dirty="0">
                <a:solidFill>
                  <a:srgbClr val="9F2936"/>
                </a:solidFill>
              </a:rPr>
              <a:t>vertebrates</a:t>
            </a:r>
            <a:r>
              <a:rPr lang="en-CA" dirty="0">
                <a:solidFill>
                  <a:schemeClr val="tx2">
                    <a:lumMod val="75000"/>
                    <a:lumOff val="25000"/>
                  </a:schemeClr>
                </a:solidFill>
              </a:rPr>
              <a:t> and </a:t>
            </a:r>
            <a:r>
              <a:rPr lang="en-CA" b="1" dirty="0">
                <a:solidFill>
                  <a:srgbClr val="9F2936"/>
                </a:solidFill>
              </a:rPr>
              <a:t>invertebrates</a:t>
            </a:r>
            <a:r>
              <a:rPr lang="en-CA" dirty="0">
                <a:solidFill>
                  <a:srgbClr val="9F2936"/>
                </a:solidFill>
              </a:rPr>
              <a:t>. </a:t>
            </a:r>
            <a:br>
              <a:rPr lang="en-CA" dirty="0">
                <a:solidFill>
                  <a:srgbClr val="9F2936"/>
                </a:solidFill>
              </a:rPr>
            </a:br>
            <a:endParaRPr lang="en-CA" dirty="0">
              <a:solidFill>
                <a:srgbClr val="9F2936"/>
              </a:solidFill>
            </a:endParaRPr>
          </a:p>
          <a:p>
            <a:endParaRPr lang="en-CA" dirty="0"/>
          </a:p>
        </p:txBody>
      </p:sp>
      <p:grpSp>
        <p:nvGrpSpPr>
          <p:cNvPr id="31" name="Group 30"/>
          <p:cNvGrpSpPr/>
          <p:nvPr/>
        </p:nvGrpSpPr>
        <p:grpSpPr>
          <a:xfrm>
            <a:off x="1369503" y="1764404"/>
            <a:ext cx="9123938" cy="2184250"/>
            <a:chOff x="1369503" y="1764404"/>
            <a:chExt cx="9123938" cy="2184250"/>
          </a:xfrm>
        </p:grpSpPr>
        <p:pic>
          <p:nvPicPr>
            <p:cNvPr id="11" name="Picture 10"/>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99081" y="2235160"/>
              <a:ext cx="1619252" cy="1713494"/>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69503" y="2115606"/>
              <a:ext cx="1786115" cy="1275797"/>
            </a:xfrm>
            <a:prstGeom prst="rect">
              <a:avLst/>
            </a:prstGeom>
          </p:spPr>
        </p:pic>
        <p:pic>
          <p:nvPicPr>
            <p:cNvPr id="14" name="Picture 13"/>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20377" y="2061540"/>
              <a:ext cx="1291630" cy="1000117"/>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20840" y="1764404"/>
              <a:ext cx="1815625" cy="1501140"/>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134681">
              <a:off x="2734440" y="2264456"/>
              <a:ext cx="1988888" cy="1491667"/>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9800961">
              <a:off x="9368572" y="1794079"/>
              <a:ext cx="1124869" cy="1696743"/>
            </a:xfrm>
            <a:prstGeom prst="rect">
              <a:avLst/>
            </a:prstGeom>
          </p:spPr>
        </p:pic>
        <p:pic>
          <p:nvPicPr>
            <p:cNvPr id="23" name="Picture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906243">
              <a:off x="8052226" y="2875193"/>
              <a:ext cx="1165234" cy="814830"/>
            </a:xfrm>
            <a:prstGeom prst="rect">
              <a:avLst/>
            </a:prstGeom>
          </p:spPr>
        </p:pic>
      </p:grpSp>
      <p:grpSp>
        <p:nvGrpSpPr>
          <p:cNvPr id="28" name="Group 27"/>
          <p:cNvGrpSpPr/>
          <p:nvPr/>
        </p:nvGrpSpPr>
        <p:grpSpPr>
          <a:xfrm>
            <a:off x="6396491" y="1847329"/>
            <a:ext cx="3753515" cy="1954571"/>
            <a:chOff x="375059" y="3647939"/>
            <a:chExt cx="3753515" cy="1954571"/>
          </a:xfrm>
        </p:grpSpPr>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134681">
              <a:off x="375059" y="4066098"/>
              <a:ext cx="1988888" cy="1491667"/>
            </a:xfrm>
            <a:prstGeom prst="rect">
              <a:avLst/>
            </a:prstGeom>
          </p:spPr>
        </p:pic>
        <p:pic>
          <p:nvPicPr>
            <p:cNvPr id="22" name="Picture 2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61935" y="3647939"/>
              <a:ext cx="1387122" cy="1146858"/>
            </a:xfrm>
            <a:prstGeom prst="rect">
              <a:avLst/>
            </a:prstGeom>
          </p:spPr>
        </p:pic>
        <p:pic>
          <p:nvPicPr>
            <p:cNvPr id="6" name="Picture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40010" y="4772020"/>
              <a:ext cx="1187629" cy="830490"/>
            </a:xfrm>
            <a:prstGeom prst="rect">
              <a:avLst/>
            </a:prstGeom>
          </p:spPr>
        </p:pic>
        <p:pic>
          <p:nvPicPr>
            <p:cNvPr id="24" name="Picture 2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20820410">
              <a:off x="3200664" y="3802314"/>
              <a:ext cx="927910" cy="1399652"/>
            </a:xfrm>
            <a:prstGeom prst="rect">
              <a:avLst/>
            </a:prstGeom>
          </p:spPr>
        </p:pic>
      </p:grpSp>
      <p:grpSp>
        <p:nvGrpSpPr>
          <p:cNvPr id="13" name="Group 12"/>
          <p:cNvGrpSpPr/>
          <p:nvPr/>
        </p:nvGrpSpPr>
        <p:grpSpPr>
          <a:xfrm>
            <a:off x="1633259" y="1942189"/>
            <a:ext cx="3059846" cy="1924077"/>
            <a:chOff x="8047599" y="3928030"/>
            <a:chExt cx="3059846" cy="1924077"/>
          </a:xfrm>
        </p:grpSpPr>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04864">
              <a:off x="9548898" y="4411233"/>
              <a:ext cx="1558547" cy="1118734"/>
            </a:xfrm>
            <a:prstGeom prst="rect">
              <a:avLst/>
            </a:prstGeom>
          </p:spPr>
        </p:pic>
        <p:pic>
          <p:nvPicPr>
            <p:cNvPr id="26" name="Picture 25"/>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047599" y="4138613"/>
              <a:ext cx="1619252" cy="1713494"/>
            </a:xfrm>
            <a:prstGeom prst="rect">
              <a:avLst/>
            </a:prstGeom>
          </p:spPr>
        </p:pic>
        <p:pic>
          <p:nvPicPr>
            <p:cNvPr id="27" name="Picture 26"/>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8103590" y="3928030"/>
              <a:ext cx="1014670" cy="1000117"/>
            </a:xfrm>
            <a:prstGeom prst="rect">
              <a:avLst/>
            </a:prstGeom>
          </p:spPr>
        </p:pic>
      </p:grpSp>
      <p:sp>
        <p:nvSpPr>
          <p:cNvPr id="29" name="Curved Right Arrow 28"/>
          <p:cNvSpPr/>
          <p:nvPr/>
        </p:nvSpPr>
        <p:spPr>
          <a:xfrm rot="473597" flipV="1">
            <a:off x="531796" y="3176553"/>
            <a:ext cx="660345" cy="1456315"/>
          </a:xfrm>
          <a:prstGeom prst="curv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solidFill>
                <a:schemeClr val="tx1"/>
              </a:solidFill>
            </a:endParaRPr>
          </a:p>
        </p:txBody>
      </p:sp>
      <p:sp>
        <p:nvSpPr>
          <p:cNvPr id="30" name="Curved Right Arrow 29"/>
          <p:cNvSpPr/>
          <p:nvPr/>
        </p:nvSpPr>
        <p:spPr>
          <a:xfrm flipH="1" flipV="1">
            <a:off x="11157046" y="3138109"/>
            <a:ext cx="581404" cy="1456315"/>
          </a:xfrm>
          <a:prstGeom prst="curv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791495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1"/>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19"/>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P spid="19" grpId="0"/>
      <p:bldP spid="19" grpId="1"/>
      <p:bldP spid="4" grpId="0"/>
      <p:bldP spid="4" grpId="1"/>
      <p:bldP spid="29" grpId="0" animBg="1"/>
      <p:bldP spid="3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097280" y="30565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5400" b="1" dirty="0" smtClean="0">
                <a:solidFill>
                  <a:srgbClr val="9F2936"/>
                </a:solidFill>
              </a:rPr>
              <a:t>The Diversity of Invertebrates</a:t>
            </a:r>
            <a:endParaRPr lang="en-CA" sz="5400" b="1" dirty="0">
              <a:solidFill>
                <a:srgbClr val="9F2936"/>
              </a:solidFill>
            </a:endParaRPr>
          </a:p>
        </p:txBody>
      </p:sp>
      <p:sp>
        <p:nvSpPr>
          <p:cNvPr id="5" name="TextBox 4"/>
          <p:cNvSpPr txBox="1"/>
          <p:nvPr/>
        </p:nvSpPr>
        <p:spPr>
          <a:xfrm>
            <a:off x="1097280" y="2203036"/>
            <a:ext cx="9882284" cy="1015663"/>
          </a:xfrm>
          <a:prstGeom prst="rect">
            <a:avLst/>
          </a:prstGeom>
          <a:noFill/>
        </p:spPr>
        <p:txBody>
          <a:bodyPr wrap="square" rtlCol="0">
            <a:spAutoFit/>
          </a:bodyPr>
          <a:lstStyle/>
          <a:p>
            <a:r>
              <a:rPr lang="en-CA" sz="2000" dirty="0" smtClean="0">
                <a:solidFill>
                  <a:schemeClr val="tx2">
                    <a:lumMod val="75000"/>
                    <a:lumOff val="25000"/>
                  </a:schemeClr>
                </a:solidFill>
              </a:rPr>
              <a:t>The </a:t>
            </a:r>
            <a:r>
              <a:rPr lang="en-CA" sz="2000" b="1" dirty="0" smtClean="0">
                <a:solidFill>
                  <a:schemeClr val="tx2">
                    <a:lumMod val="75000"/>
                    <a:lumOff val="25000"/>
                  </a:schemeClr>
                </a:solidFill>
              </a:rPr>
              <a:t>majority</a:t>
            </a:r>
            <a:r>
              <a:rPr lang="en-CA" sz="2000" dirty="0" smtClean="0">
                <a:solidFill>
                  <a:schemeClr val="tx2">
                    <a:lumMod val="75000"/>
                    <a:lumOff val="25000"/>
                  </a:schemeClr>
                </a:solidFill>
              </a:rPr>
              <a:t> of all living things are invertebrates. This great diversity is further classified in order to better understand this large group of living things. </a:t>
            </a:r>
            <a:endParaRPr lang="en-CA" sz="2000" dirty="0">
              <a:solidFill>
                <a:schemeClr val="tx2">
                  <a:lumMod val="75000"/>
                  <a:lumOff val="25000"/>
                </a:schemeClr>
              </a:solidFill>
            </a:endParaRPr>
          </a:p>
          <a:p>
            <a:endParaRPr lang="en-CA" sz="2000" dirty="0">
              <a:solidFill>
                <a:schemeClr val="tx2">
                  <a:lumMod val="75000"/>
                  <a:lumOff val="25000"/>
                </a:schemeClr>
              </a:solidFill>
            </a:endParaRPr>
          </a:p>
        </p:txBody>
      </p:sp>
      <p:sp>
        <p:nvSpPr>
          <p:cNvPr id="7" name="Rectangle 6"/>
          <p:cNvSpPr/>
          <p:nvPr/>
        </p:nvSpPr>
        <p:spPr>
          <a:xfrm>
            <a:off x="10229785" y="6055281"/>
            <a:ext cx="1851789" cy="215444"/>
          </a:xfrm>
          <a:prstGeom prst="rect">
            <a:avLst/>
          </a:prstGeom>
        </p:spPr>
        <p:txBody>
          <a:bodyPr wrap="none">
            <a:spAutoFit/>
          </a:bodyPr>
          <a:lstStyle/>
          <a:p>
            <a:r>
              <a:rPr lang="en-CA" sz="800" i="1" dirty="0" smtClean="0">
                <a:solidFill>
                  <a:schemeClr val="tx2">
                    <a:lumMod val="50000"/>
                    <a:lumOff val="50000"/>
                  </a:schemeClr>
                </a:solidFill>
              </a:rPr>
              <a:t>Taxonomic Rank image from 123rf.com.</a:t>
            </a:r>
            <a:endParaRPr lang="en-CA" sz="800" i="1" dirty="0">
              <a:solidFill>
                <a:schemeClr val="tx2">
                  <a:lumMod val="50000"/>
                  <a:lumOff val="50000"/>
                </a:schemeClr>
              </a:solidFill>
            </a:endParaRPr>
          </a:p>
        </p:txBody>
      </p:sp>
      <p:sp>
        <p:nvSpPr>
          <p:cNvPr id="9" name="TextBox 8"/>
          <p:cNvSpPr txBox="1"/>
          <p:nvPr/>
        </p:nvSpPr>
        <p:spPr>
          <a:xfrm>
            <a:off x="1097280" y="3115256"/>
            <a:ext cx="9132505" cy="984885"/>
          </a:xfrm>
          <a:prstGeom prst="rect">
            <a:avLst/>
          </a:prstGeom>
          <a:noFill/>
        </p:spPr>
        <p:txBody>
          <a:bodyPr wrap="square" rtlCol="0">
            <a:spAutoFit/>
          </a:bodyPr>
          <a:lstStyle/>
          <a:p>
            <a:r>
              <a:rPr lang="en-CA" altLang="en-US" sz="2000" dirty="0">
                <a:solidFill>
                  <a:schemeClr val="tx2">
                    <a:lumMod val="75000"/>
                    <a:lumOff val="25000"/>
                  </a:schemeClr>
                </a:solidFill>
                <a:latin typeface="Calibri" panose="020F0502020204030204" pitchFamily="34" charset="0"/>
              </a:rPr>
              <a:t>A </a:t>
            </a:r>
            <a:r>
              <a:rPr lang="en-CA" altLang="en-US" sz="2000" b="1" dirty="0" smtClean="0">
                <a:solidFill>
                  <a:srgbClr val="9F2936"/>
                </a:solidFill>
                <a:latin typeface="Calibri" panose="020F0502020204030204" pitchFamily="34" charset="0"/>
              </a:rPr>
              <a:t>classification </a:t>
            </a:r>
            <a:r>
              <a:rPr lang="en-CA" altLang="en-US" sz="2000" b="1" dirty="0">
                <a:solidFill>
                  <a:srgbClr val="9F2936"/>
                </a:solidFill>
                <a:latin typeface="Calibri" panose="020F0502020204030204" pitchFamily="34" charset="0"/>
              </a:rPr>
              <a:t>system </a:t>
            </a:r>
            <a:r>
              <a:rPr lang="en-CA" altLang="en-US" sz="2000" dirty="0">
                <a:solidFill>
                  <a:schemeClr val="tx2">
                    <a:lumMod val="75000"/>
                    <a:lumOff val="25000"/>
                  </a:schemeClr>
                </a:solidFill>
                <a:latin typeface="Calibri" panose="020F0502020204030204" pitchFamily="34" charset="0"/>
              </a:rPr>
              <a:t>is </a:t>
            </a:r>
            <a:r>
              <a:rPr lang="en-CA" altLang="en-US" sz="2000" dirty="0" smtClean="0">
                <a:solidFill>
                  <a:schemeClr val="tx2">
                    <a:lumMod val="75000"/>
                    <a:lumOff val="25000"/>
                  </a:schemeClr>
                </a:solidFill>
                <a:latin typeface="Calibri" panose="020F0502020204030204" pitchFamily="34" charset="0"/>
              </a:rPr>
              <a:t>a means to sort, arrange and organize a </a:t>
            </a:r>
            <a:r>
              <a:rPr lang="en-CA" altLang="en-US" sz="2000" dirty="0">
                <a:solidFill>
                  <a:schemeClr val="tx2">
                    <a:lumMod val="75000"/>
                    <a:lumOff val="25000"/>
                  </a:schemeClr>
                </a:solidFill>
                <a:latin typeface="Calibri" panose="020F0502020204030204" pitchFamily="34" charset="0"/>
              </a:rPr>
              <a:t>large </a:t>
            </a:r>
            <a:r>
              <a:rPr lang="en-CA" altLang="en-US" sz="2000" dirty="0" smtClean="0">
                <a:solidFill>
                  <a:schemeClr val="tx2">
                    <a:lumMod val="75000"/>
                    <a:lumOff val="25000"/>
                  </a:schemeClr>
                </a:solidFill>
                <a:latin typeface="Calibri" panose="020F0502020204030204" pitchFamily="34" charset="0"/>
              </a:rPr>
              <a:t>group, dividing the group into </a:t>
            </a:r>
            <a:r>
              <a:rPr lang="en-CA" altLang="en-US" sz="2000" dirty="0">
                <a:solidFill>
                  <a:schemeClr val="tx2">
                    <a:lumMod val="75000"/>
                    <a:lumOff val="25000"/>
                  </a:schemeClr>
                </a:solidFill>
                <a:latin typeface="Calibri" panose="020F0502020204030204" pitchFamily="34" charset="0"/>
              </a:rPr>
              <a:t>smaller </a:t>
            </a:r>
            <a:r>
              <a:rPr lang="en-CA" altLang="en-US" sz="2000" dirty="0" smtClean="0">
                <a:solidFill>
                  <a:schemeClr val="tx2">
                    <a:lumMod val="75000"/>
                    <a:lumOff val="25000"/>
                  </a:schemeClr>
                </a:solidFill>
                <a:latin typeface="Calibri" panose="020F0502020204030204" pitchFamily="34" charset="0"/>
              </a:rPr>
              <a:t>subgroups. </a:t>
            </a:r>
            <a:r>
              <a:rPr lang="en-CA" altLang="en-US" sz="2000" dirty="0" smtClean="0">
                <a:solidFill>
                  <a:srgbClr val="D66F08"/>
                </a:solidFill>
                <a:latin typeface="Calibri" panose="020F0502020204030204" pitchFamily="34" charset="0"/>
              </a:rPr>
              <a:t/>
            </a:r>
            <a:br>
              <a:rPr lang="en-CA" altLang="en-US" sz="2000" dirty="0" smtClean="0">
                <a:solidFill>
                  <a:srgbClr val="D66F08"/>
                </a:solidFill>
                <a:latin typeface="Calibri" panose="020F0502020204030204" pitchFamily="34" charset="0"/>
              </a:rPr>
            </a:br>
            <a:endParaRPr lang="en-CA" dirty="0"/>
          </a:p>
        </p:txBody>
      </p:sp>
      <p:sp>
        <p:nvSpPr>
          <p:cNvPr id="11" name="Rectangle 10"/>
          <p:cNvSpPr/>
          <p:nvPr/>
        </p:nvSpPr>
        <p:spPr>
          <a:xfrm>
            <a:off x="1480103" y="4392528"/>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rgbClr val="9F2936"/>
                </a:solidFill>
              </a:rPr>
              <a:t>Learn and better understand life’s </a:t>
            </a:r>
            <a:r>
              <a:rPr lang="en-CA" sz="2000" dirty="0">
                <a:solidFill>
                  <a:srgbClr val="9F2936"/>
                </a:solidFill>
              </a:rPr>
              <a:t>diversity</a:t>
            </a:r>
          </a:p>
        </p:txBody>
      </p:sp>
      <p:sp>
        <p:nvSpPr>
          <p:cNvPr id="12" name="Rectangle 11"/>
          <p:cNvSpPr/>
          <p:nvPr/>
        </p:nvSpPr>
        <p:spPr>
          <a:xfrm>
            <a:off x="1480103" y="4792638"/>
            <a:ext cx="8749682" cy="400110"/>
          </a:xfrm>
          <a:prstGeom prst="rect">
            <a:avLst/>
          </a:prstGeom>
        </p:spPr>
        <p:txBody>
          <a:bodyPr wrap="square">
            <a:spAutoFit/>
          </a:bodyPr>
          <a:lstStyle/>
          <a:p>
            <a:pPr marL="285750" indent="-285750">
              <a:buFont typeface="Arial" panose="020B0604020202020204" pitchFamily="34" charset="0"/>
              <a:buChar char="•"/>
            </a:pPr>
            <a:r>
              <a:rPr lang="en-CA" sz="2000" dirty="0">
                <a:solidFill>
                  <a:srgbClr val="9F2936"/>
                </a:solidFill>
              </a:rPr>
              <a:t>R</a:t>
            </a:r>
            <a:r>
              <a:rPr lang="en-CA" sz="2000" dirty="0" smtClean="0">
                <a:solidFill>
                  <a:srgbClr val="9F2936"/>
                </a:solidFill>
              </a:rPr>
              <a:t>ecognize </a:t>
            </a:r>
            <a:r>
              <a:rPr lang="en-CA" sz="2000" dirty="0">
                <a:solidFill>
                  <a:srgbClr val="9F2936"/>
                </a:solidFill>
              </a:rPr>
              <a:t>the similarities and differences between living </a:t>
            </a:r>
            <a:r>
              <a:rPr lang="en-CA" sz="2000" dirty="0" smtClean="0">
                <a:solidFill>
                  <a:srgbClr val="9F2936"/>
                </a:solidFill>
              </a:rPr>
              <a:t>things</a:t>
            </a:r>
            <a:endParaRPr lang="en-CA" sz="2000" dirty="0">
              <a:solidFill>
                <a:srgbClr val="9F2936"/>
              </a:solidFill>
            </a:endParaRPr>
          </a:p>
        </p:txBody>
      </p:sp>
      <p:sp>
        <p:nvSpPr>
          <p:cNvPr id="13" name="Rectangle 12"/>
          <p:cNvSpPr/>
          <p:nvPr/>
        </p:nvSpPr>
        <p:spPr>
          <a:xfrm>
            <a:off x="1480103" y="5208545"/>
            <a:ext cx="8749682" cy="400110"/>
          </a:xfrm>
          <a:prstGeom prst="rect">
            <a:avLst/>
          </a:prstGeom>
        </p:spPr>
        <p:txBody>
          <a:bodyPr wrap="square">
            <a:spAutoFit/>
          </a:bodyPr>
          <a:lstStyle/>
          <a:p>
            <a:pPr marL="285750" indent="-285750">
              <a:buFont typeface="Arial" panose="020B0604020202020204" pitchFamily="34" charset="0"/>
              <a:buChar char="•"/>
            </a:pPr>
            <a:r>
              <a:rPr lang="en-CA" sz="2000" dirty="0">
                <a:solidFill>
                  <a:srgbClr val="9F2936"/>
                </a:solidFill>
              </a:rPr>
              <a:t>H</a:t>
            </a:r>
            <a:r>
              <a:rPr lang="en-CA" sz="2000" dirty="0" smtClean="0">
                <a:solidFill>
                  <a:srgbClr val="9F2936"/>
                </a:solidFill>
              </a:rPr>
              <a:t>elp us identify living things</a:t>
            </a:r>
            <a:endParaRPr lang="en-CA" sz="2000" dirty="0">
              <a:solidFill>
                <a:srgbClr val="9F2936"/>
              </a:solidFill>
            </a:endParaRPr>
          </a:p>
        </p:txBody>
      </p:sp>
      <p:sp>
        <p:nvSpPr>
          <p:cNvPr id="14" name="TextBox 13"/>
          <p:cNvSpPr txBox="1"/>
          <p:nvPr/>
        </p:nvSpPr>
        <p:spPr>
          <a:xfrm>
            <a:off x="1097280" y="3992418"/>
            <a:ext cx="5132070" cy="400110"/>
          </a:xfrm>
          <a:prstGeom prst="rect">
            <a:avLst/>
          </a:prstGeom>
          <a:noFill/>
        </p:spPr>
        <p:txBody>
          <a:bodyPr wrap="square" rtlCol="0">
            <a:spAutoFit/>
          </a:bodyPr>
          <a:lstStyle/>
          <a:p>
            <a:r>
              <a:rPr lang="en-CA" altLang="en-US" sz="2000" b="1" dirty="0" smtClean="0">
                <a:solidFill>
                  <a:srgbClr val="9F2936"/>
                </a:solidFill>
                <a:latin typeface="Calibri" panose="020F0502020204030204" pitchFamily="34" charset="0"/>
              </a:rPr>
              <a:t>Classification </a:t>
            </a:r>
            <a:r>
              <a:rPr lang="en-CA" altLang="en-US" sz="2000" b="1" dirty="0">
                <a:solidFill>
                  <a:srgbClr val="9F2936"/>
                </a:solidFill>
                <a:latin typeface="Calibri" panose="020F0502020204030204" pitchFamily="34" charset="0"/>
              </a:rPr>
              <a:t>is used in science in order to</a:t>
            </a:r>
            <a:r>
              <a:rPr lang="en-CA" altLang="en-US" sz="2000" b="1" dirty="0" smtClean="0">
                <a:solidFill>
                  <a:srgbClr val="9F2936"/>
                </a:solidFill>
                <a:latin typeface="Calibri" panose="020F0502020204030204" pitchFamily="34" charset="0"/>
              </a:rPr>
              <a:t>:</a:t>
            </a:r>
            <a:endParaRPr lang="en-US" altLang="en-US" sz="3200" b="1" dirty="0">
              <a:solidFill>
                <a:srgbClr val="9F2936"/>
              </a:solidFill>
              <a:latin typeface="Arial" panose="020B0604020202020204" pitchFamily="34" charset="0"/>
            </a:endParaRPr>
          </a:p>
        </p:txBody>
      </p:sp>
    </p:spTree>
    <p:extLst>
      <p:ext uri="{BB962C8B-B14F-4D97-AF65-F5344CB8AC3E}">
        <p14:creationId xmlns:p14="http://schemas.microsoft.com/office/powerpoint/2010/main" val="200504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7968" y="2103374"/>
            <a:ext cx="5238750" cy="3362325"/>
          </a:xfrm>
          <a:prstGeom prst="rect">
            <a:avLst/>
          </a:prstGeom>
        </p:spPr>
      </p:pic>
      <p:grpSp>
        <p:nvGrpSpPr>
          <p:cNvPr id="9" name="Group 8"/>
          <p:cNvGrpSpPr/>
          <p:nvPr/>
        </p:nvGrpSpPr>
        <p:grpSpPr>
          <a:xfrm>
            <a:off x="9793041" y="1979170"/>
            <a:ext cx="1464005" cy="948965"/>
            <a:chOff x="9793041" y="1979170"/>
            <a:chExt cx="1464005" cy="948965"/>
          </a:xfrm>
        </p:grpSpPr>
        <p:sp>
          <p:nvSpPr>
            <p:cNvPr id="7" name="Oval 6"/>
            <p:cNvSpPr/>
            <p:nvPr/>
          </p:nvSpPr>
          <p:spPr>
            <a:xfrm>
              <a:off x="10016358" y="1979170"/>
              <a:ext cx="1240688" cy="525047"/>
            </a:xfrm>
            <a:prstGeom prst="ellipse">
              <a:avLst/>
            </a:prstGeom>
            <a:noFill/>
            <a:ln w="28575">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p:cNvSpPr/>
            <p:nvPr/>
          </p:nvSpPr>
          <p:spPr>
            <a:xfrm>
              <a:off x="9793041" y="2421852"/>
              <a:ext cx="1240688" cy="506283"/>
            </a:xfrm>
            <a:prstGeom prst="ellipse">
              <a:avLst/>
            </a:prstGeom>
            <a:noFill/>
            <a:ln w="28575">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39" name="Oval 38"/>
          <p:cNvSpPr/>
          <p:nvPr/>
        </p:nvSpPr>
        <p:spPr>
          <a:xfrm>
            <a:off x="9509192" y="2821273"/>
            <a:ext cx="1240688" cy="506283"/>
          </a:xfrm>
          <a:prstGeom prst="ellipse">
            <a:avLst/>
          </a:prstGeom>
          <a:noFill/>
          <a:ln w="28575">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1"/>
          <p:cNvSpPr txBox="1">
            <a:spLocks/>
          </p:cNvSpPr>
          <p:nvPr/>
        </p:nvSpPr>
        <p:spPr>
          <a:xfrm>
            <a:off x="1097280" y="30565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5400" b="1" dirty="0" smtClean="0">
                <a:solidFill>
                  <a:srgbClr val="9F2936"/>
                </a:solidFill>
              </a:rPr>
              <a:t>Classifying Invertebrates</a:t>
            </a:r>
            <a:endParaRPr lang="en-CA" sz="5400" b="1" dirty="0">
              <a:solidFill>
                <a:srgbClr val="9F2936"/>
              </a:solidFill>
            </a:endParaRPr>
          </a:p>
        </p:txBody>
      </p:sp>
      <p:sp>
        <p:nvSpPr>
          <p:cNvPr id="10" name="TextBox 9"/>
          <p:cNvSpPr txBox="1"/>
          <p:nvPr/>
        </p:nvSpPr>
        <p:spPr>
          <a:xfrm>
            <a:off x="1097281" y="1990456"/>
            <a:ext cx="4906492" cy="400110"/>
          </a:xfrm>
          <a:prstGeom prst="rect">
            <a:avLst/>
          </a:prstGeom>
          <a:noFill/>
        </p:spPr>
        <p:txBody>
          <a:bodyPr wrap="square" rtlCol="0">
            <a:spAutoFit/>
          </a:bodyPr>
          <a:lstStyle/>
          <a:p>
            <a:r>
              <a:rPr lang="en-CA" altLang="en-US" sz="2000" b="1" dirty="0" smtClean="0">
                <a:solidFill>
                  <a:schemeClr val="tx2">
                    <a:lumMod val="75000"/>
                    <a:lumOff val="25000"/>
                  </a:schemeClr>
                </a:solidFill>
                <a:latin typeface="Calibri" panose="020F0502020204030204" pitchFamily="34" charset="0"/>
              </a:rPr>
              <a:t>Taxonomy</a:t>
            </a:r>
            <a:r>
              <a:rPr lang="en-CA" altLang="en-US" sz="2000" dirty="0" smtClean="0">
                <a:solidFill>
                  <a:schemeClr val="tx2">
                    <a:lumMod val="75000"/>
                    <a:lumOff val="25000"/>
                  </a:schemeClr>
                </a:solidFill>
                <a:latin typeface="Calibri" panose="020F0502020204030204" pitchFamily="34" charset="0"/>
              </a:rPr>
              <a:t> is one way to classify living things.</a:t>
            </a:r>
            <a:endParaRPr lang="en-CA" dirty="0">
              <a:solidFill>
                <a:schemeClr val="tx2">
                  <a:lumMod val="75000"/>
                  <a:lumOff val="25000"/>
                </a:schemeClr>
              </a:solidFill>
            </a:endParaRPr>
          </a:p>
        </p:txBody>
      </p:sp>
      <p:sp>
        <p:nvSpPr>
          <p:cNvPr id="3" name="TextBox 2"/>
          <p:cNvSpPr txBox="1"/>
          <p:nvPr/>
        </p:nvSpPr>
        <p:spPr>
          <a:xfrm>
            <a:off x="1097279" y="3808054"/>
            <a:ext cx="4906493" cy="942197"/>
          </a:xfrm>
          <a:prstGeom prst="rect">
            <a:avLst/>
          </a:prstGeom>
          <a:noFill/>
        </p:spPr>
        <p:txBody>
          <a:bodyPr wrap="square" rtlCol="0">
            <a:spAutoFit/>
          </a:bodyPr>
          <a:lstStyle/>
          <a:p>
            <a:r>
              <a:rPr lang="en-CA" sz="2000" dirty="0" smtClean="0">
                <a:solidFill>
                  <a:schemeClr val="tx2">
                    <a:lumMod val="75000"/>
                    <a:lumOff val="25000"/>
                  </a:schemeClr>
                </a:solidFill>
              </a:rPr>
              <a:t>The rank of </a:t>
            </a:r>
            <a:r>
              <a:rPr lang="en-CA" sz="2000" b="1" dirty="0" smtClean="0">
                <a:solidFill>
                  <a:schemeClr val="tx2">
                    <a:lumMod val="75000"/>
                    <a:lumOff val="25000"/>
                  </a:schemeClr>
                </a:solidFill>
              </a:rPr>
              <a:t>Phylum </a:t>
            </a:r>
            <a:r>
              <a:rPr lang="en-CA" sz="2000" dirty="0" smtClean="0">
                <a:solidFill>
                  <a:schemeClr val="tx2">
                    <a:lumMod val="75000"/>
                    <a:lumOff val="25000"/>
                  </a:schemeClr>
                </a:solidFill>
              </a:rPr>
              <a:t>is where invertebrates greatly differ.</a:t>
            </a:r>
            <a:endParaRPr lang="en-CA" sz="2000" dirty="0">
              <a:solidFill>
                <a:schemeClr val="tx2">
                  <a:lumMod val="75000"/>
                  <a:lumOff val="25000"/>
                </a:schemeClr>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6497" y="1964822"/>
            <a:ext cx="5417409" cy="4158406"/>
          </a:xfrm>
          <a:prstGeom prst="rect">
            <a:avLst/>
          </a:prstGeom>
        </p:spPr>
      </p:pic>
      <p:sp>
        <p:nvSpPr>
          <p:cNvPr id="24" name="Rectangle 23"/>
          <p:cNvSpPr/>
          <p:nvPr/>
        </p:nvSpPr>
        <p:spPr>
          <a:xfrm>
            <a:off x="8019393" y="6056265"/>
            <a:ext cx="3993931" cy="215444"/>
          </a:xfrm>
          <a:prstGeom prst="rect">
            <a:avLst/>
          </a:prstGeom>
        </p:spPr>
        <p:txBody>
          <a:bodyPr wrap="square">
            <a:spAutoFit/>
          </a:bodyPr>
          <a:lstStyle/>
          <a:p>
            <a:r>
              <a:rPr lang="en-CA" sz="800" i="1" dirty="0" smtClean="0">
                <a:solidFill>
                  <a:schemeClr val="tx2">
                    <a:lumMod val="50000"/>
                    <a:lumOff val="50000"/>
                  </a:schemeClr>
                </a:solidFill>
              </a:rPr>
              <a:t>Taxonomic </a:t>
            </a:r>
            <a:r>
              <a:rPr lang="en-CA" sz="800" i="1" dirty="0">
                <a:solidFill>
                  <a:schemeClr val="tx2">
                    <a:lumMod val="50000"/>
                    <a:lumOff val="50000"/>
                  </a:schemeClr>
                </a:solidFill>
              </a:rPr>
              <a:t>Rank image from </a:t>
            </a:r>
            <a:r>
              <a:rPr lang="en-CA" sz="800" i="1" dirty="0" smtClean="0">
                <a:solidFill>
                  <a:schemeClr val="tx2">
                    <a:lumMod val="50000"/>
                    <a:lumOff val="50000"/>
                  </a:schemeClr>
                </a:solidFill>
              </a:rPr>
              <a:t>123rf.com. Invertebrate Phyla image </a:t>
            </a:r>
            <a:r>
              <a:rPr lang="en-CA" sz="800" i="1" dirty="0">
                <a:solidFill>
                  <a:schemeClr val="tx2">
                    <a:lumMod val="50000"/>
                    <a:lumOff val="50000"/>
                  </a:schemeClr>
                </a:solidFill>
              </a:rPr>
              <a:t>from </a:t>
            </a:r>
            <a:r>
              <a:rPr lang="en-CA" sz="800" i="1" dirty="0" smtClean="0">
                <a:solidFill>
                  <a:schemeClr val="tx2">
                    <a:lumMod val="50000"/>
                    <a:lumOff val="50000"/>
                  </a:schemeClr>
                </a:solidFill>
              </a:rPr>
              <a:t>ib.bioninja.com.au.</a:t>
            </a:r>
            <a:endParaRPr lang="en-CA" sz="800" i="1" dirty="0">
              <a:solidFill>
                <a:schemeClr val="tx2">
                  <a:lumMod val="50000"/>
                  <a:lumOff val="50000"/>
                </a:schemeClr>
              </a:solidFill>
            </a:endParaRPr>
          </a:p>
        </p:txBody>
      </p:sp>
      <p:sp>
        <p:nvSpPr>
          <p:cNvPr id="25" name="TextBox 24"/>
          <p:cNvSpPr txBox="1"/>
          <p:nvPr/>
        </p:nvSpPr>
        <p:spPr>
          <a:xfrm>
            <a:off x="1055548" y="4543751"/>
            <a:ext cx="5070932" cy="942197"/>
          </a:xfrm>
          <a:prstGeom prst="rect">
            <a:avLst/>
          </a:prstGeom>
          <a:noFill/>
        </p:spPr>
        <p:txBody>
          <a:bodyPr wrap="square" rtlCol="0">
            <a:spAutoFit/>
          </a:bodyPr>
          <a:lstStyle/>
          <a:p>
            <a:r>
              <a:rPr lang="en-CA" sz="2000" dirty="0" smtClean="0">
                <a:solidFill>
                  <a:schemeClr val="tx2">
                    <a:lumMod val="75000"/>
                    <a:lumOff val="25000"/>
                  </a:schemeClr>
                </a:solidFill>
              </a:rPr>
              <a:t>Today, we will focus on </a:t>
            </a:r>
            <a:r>
              <a:rPr lang="en-CA" sz="2000" dirty="0" smtClean="0">
                <a:solidFill>
                  <a:schemeClr val="tx2">
                    <a:lumMod val="75000"/>
                    <a:lumOff val="25000"/>
                  </a:schemeClr>
                </a:solidFill>
              </a:rPr>
              <a:t>invertebrates </a:t>
            </a:r>
            <a:r>
              <a:rPr lang="en-CA" sz="2000" dirty="0" smtClean="0">
                <a:solidFill>
                  <a:schemeClr val="tx2">
                    <a:lumMod val="75000"/>
                    <a:lumOff val="25000"/>
                  </a:schemeClr>
                </a:solidFill>
              </a:rPr>
              <a:t>from Phyla:</a:t>
            </a:r>
            <a:endParaRPr lang="en-CA" sz="2000" b="1" dirty="0" smtClean="0">
              <a:solidFill>
                <a:schemeClr val="tx2">
                  <a:lumMod val="75000"/>
                  <a:lumOff val="25000"/>
                </a:schemeClr>
              </a:solidFill>
            </a:endParaRPr>
          </a:p>
        </p:txBody>
      </p:sp>
      <p:grpSp>
        <p:nvGrpSpPr>
          <p:cNvPr id="35" name="Group 34"/>
          <p:cNvGrpSpPr/>
          <p:nvPr/>
        </p:nvGrpSpPr>
        <p:grpSpPr>
          <a:xfrm>
            <a:off x="1106513" y="2504217"/>
            <a:ext cx="6516912" cy="3100734"/>
            <a:chOff x="1106513" y="2504217"/>
            <a:chExt cx="6443431" cy="3100734"/>
          </a:xfrm>
        </p:grpSpPr>
        <p:sp>
          <p:nvSpPr>
            <p:cNvPr id="27" name="Oval 26"/>
            <p:cNvSpPr/>
            <p:nvPr/>
          </p:nvSpPr>
          <p:spPr>
            <a:xfrm>
              <a:off x="6341104" y="2504217"/>
              <a:ext cx="1208840" cy="1192844"/>
            </a:xfrm>
            <a:prstGeom prst="ellipse">
              <a:avLst/>
            </a:prstGeom>
            <a:noFill/>
            <a:ln w="38100">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TextBox 30"/>
            <p:cNvSpPr txBox="1"/>
            <p:nvPr/>
          </p:nvSpPr>
          <p:spPr>
            <a:xfrm>
              <a:off x="1106513" y="5204841"/>
              <a:ext cx="2565753" cy="400110"/>
            </a:xfrm>
            <a:prstGeom prst="rect">
              <a:avLst/>
            </a:prstGeom>
            <a:noFill/>
          </p:spPr>
          <p:txBody>
            <a:bodyPr wrap="square" rtlCol="0">
              <a:spAutoFit/>
            </a:bodyPr>
            <a:lstStyle/>
            <a:p>
              <a:r>
                <a:rPr lang="en-CA" sz="2000" b="1" dirty="0">
                  <a:solidFill>
                    <a:srgbClr val="9F2936"/>
                  </a:solidFill>
                </a:rPr>
                <a:t>Porifera</a:t>
              </a:r>
              <a:r>
                <a:rPr lang="en-CA" sz="2000" b="1" dirty="0">
                  <a:solidFill>
                    <a:schemeClr val="tx2">
                      <a:lumMod val="75000"/>
                      <a:lumOff val="25000"/>
                    </a:schemeClr>
                  </a:solidFill>
                </a:rPr>
                <a:t> </a:t>
              </a:r>
              <a:r>
                <a:rPr lang="en-CA" sz="2000" dirty="0">
                  <a:solidFill>
                    <a:schemeClr val="tx2">
                      <a:lumMod val="75000"/>
                      <a:lumOff val="25000"/>
                    </a:schemeClr>
                  </a:solidFill>
                </a:rPr>
                <a:t>(Sponges), </a:t>
              </a:r>
            </a:p>
          </p:txBody>
        </p:sp>
      </p:grpSp>
      <p:grpSp>
        <p:nvGrpSpPr>
          <p:cNvPr id="5" name="Group 4"/>
          <p:cNvGrpSpPr/>
          <p:nvPr/>
        </p:nvGrpSpPr>
        <p:grpSpPr>
          <a:xfrm>
            <a:off x="3176969" y="4162775"/>
            <a:ext cx="4271795" cy="1465646"/>
            <a:chOff x="3176969" y="4044025"/>
            <a:chExt cx="4271795" cy="1465646"/>
          </a:xfrm>
        </p:grpSpPr>
        <p:sp>
          <p:nvSpPr>
            <p:cNvPr id="28" name="Oval 27"/>
            <p:cNvSpPr/>
            <p:nvPr/>
          </p:nvSpPr>
          <p:spPr>
            <a:xfrm>
              <a:off x="6175243" y="4044025"/>
              <a:ext cx="1273521" cy="1223055"/>
            </a:xfrm>
            <a:prstGeom prst="ellipse">
              <a:avLst/>
            </a:prstGeom>
            <a:noFill/>
            <a:ln w="38100">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Rectangle 31"/>
            <p:cNvSpPr/>
            <p:nvPr/>
          </p:nvSpPr>
          <p:spPr>
            <a:xfrm>
              <a:off x="3176969" y="5109561"/>
              <a:ext cx="2315186" cy="400110"/>
            </a:xfrm>
            <a:prstGeom prst="rect">
              <a:avLst/>
            </a:prstGeom>
          </p:spPr>
          <p:txBody>
            <a:bodyPr wrap="none">
              <a:spAutoFit/>
            </a:bodyPr>
            <a:lstStyle/>
            <a:p>
              <a:r>
                <a:rPr lang="en-CA" sz="2000" b="1" dirty="0">
                  <a:solidFill>
                    <a:srgbClr val="9F2936"/>
                  </a:solidFill>
                </a:rPr>
                <a:t>Mollusca</a:t>
              </a:r>
              <a:r>
                <a:rPr lang="en-CA" b="1" dirty="0">
                  <a:solidFill>
                    <a:schemeClr val="tx2">
                      <a:lumMod val="75000"/>
                      <a:lumOff val="25000"/>
                    </a:schemeClr>
                  </a:solidFill>
                </a:rPr>
                <a:t> </a:t>
              </a:r>
              <a:r>
                <a:rPr lang="en-CA" dirty="0">
                  <a:solidFill>
                    <a:schemeClr val="tx2">
                      <a:lumMod val="75000"/>
                      <a:lumOff val="25000"/>
                    </a:schemeClr>
                  </a:solidFill>
                </a:rPr>
                <a:t>(</a:t>
              </a:r>
              <a:r>
                <a:rPr lang="en-CA" sz="2000" dirty="0" smtClean="0">
                  <a:solidFill>
                    <a:schemeClr val="tx2">
                      <a:lumMod val="75000"/>
                      <a:lumOff val="25000"/>
                    </a:schemeClr>
                  </a:solidFill>
                </a:rPr>
                <a:t>Molluscs</a:t>
              </a:r>
              <a:r>
                <a:rPr lang="en-CA" dirty="0" smtClean="0">
                  <a:solidFill>
                    <a:schemeClr val="tx2">
                      <a:lumMod val="75000"/>
                      <a:lumOff val="25000"/>
                    </a:schemeClr>
                  </a:solidFill>
                </a:rPr>
                <a:t>),</a:t>
              </a:r>
              <a:endParaRPr lang="en-CA" b="1" dirty="0">
                <a:solidFill>
                  <a:schemeClr val="tx2">
                    <a:lumMod val="75000"/>
                    <a:lumOff val="25000"/>
                  </a:schemeClr>
                </a:solidFill>
              </a:endParaRPr>
            </a:p>
          </p:txBody>
        </p:sp>
      </p:grpSp>
      <p:grpSp>
        <p:nvGrpSpPr>
          <p:cNvPr id="37" name="Group 36"/>
          <p:cNvGrpSpPr/>
          <p:nvPr/>
        </p:nvGrpSpPr>
        <p:grpSpPr>
          <a:xfrm>
            <a:off x="1097279" y="4982966"/>
            <a:ext cx="7295850" cy="1140262"/>
            <a:chOff x="1097279" y="4982966"/>
            <a:chExt cx="7293797" cy="1140262"/>
          </a:xfrm>
        </p:grpSpPr>
        <p:sp>
          <p:nvSpPr>
            <p:cNvPr id="29" name="Oval 28"/>
            <p:cNvSpPr/>
            <p:nvPr/>
          </p:nvSpPr>
          <p:spPr>
            <a:xfrm>
              <a:off x="7213330" y="4982966"/>
              <a:ext cx="1177746" cy="1140262"/>
            </a:xfrm>
            <a:prstGeom prst="ellipse">
              <a:avLst/>
            </a:prstGeom>
            <a:noFill/>
            <a:ln w="38100">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Rectangle 32"/>
            <p:cNvSpPr/>
            <p:nvPr/>
          </p:nvSpPr>
          <p:spPr>
            <a:xfrm>
              <a:off x="1097279" y="5555334"/>
              <a:ext cx="2219325" cy="400110"/>
            </a:xfrm>
            <a:prstGeom prst="rect">
              <a:avLst/>
            </a:prstGeom>
          </p:spPr>
          <p:txBody>
            <a:bodyPr wrap="none">
              <a:spAutoFit/>
            </a:bodyPr>
            <a:lstStyle/>
            <a:p>
              <a:r>
                <a:rPr lang="en-CA" sz="2000" b="1" dirty="0" smtClean="0">
                  <a:solidFill>
                    <a:srgbClr val="9F2936"/>
                  </a:solidFill>
                </a:rPr>
                <a:t>Annelida</a:t>
              </a:r>
              <a:r>
                <a:rPr lang="en-CA" sz="2000" dirty="0" smtClean="0">
                  <a:solidFill>
                    <a:schemeClr val="tx2">
                      <a:lumMod val="75000"/>
                      <a:lumOff val="25000"/>
                    </a:schemeClr>
                  </a:solidFill>
                </a:rPr>
                <a:t> </a:t>
              </a:r>
              <a:r>
                <a:rPr lang="en-CA" sz="2000" dirty="0">
                  <a:solidFill>
                    <a:schemeClr val="tx2">
                      <a:lumMod val="75000"/>
                      <a:lumOff val="25000"/>
                    </a:schemeClr>
                  </a:solidFill>
                </a:rPr>
                <a:t>(Worms), </a:t>
              </a:r>
              <a:endParaRPr lang="en-CA" sz="2000" b="1" dirty="0">
                <a:solidFill>
                  <a:schemeClr val="tx2">
                    <a:lumMod val="75000"/>
                    <a:lumOff val="25000"/>
                  </a:schemeClr>
                </a:solidFill>
              </a:endParaRPr>
            </a:p>
          </p:txBody>
        </p:sp>
      </p:grpSp>
      <p:grpSp>
        <p:nvGrpSpPr>
          <p:cNvPr id="38" name="Group 37"/>
          <p:cNvGrpSpPr/>
          <p:nvPr/>
        </p:nvGrpSpPr>
        <p:grpSpPr>
          <a:xfrm>
            <a:off x="3098065" y="4885196"/>
            <a:ext cx="7549132" cy="1298401"/>
            <a:chOff x="3098065" y="4885196"/>
            <a:chExt cx="7549132" cy="1298401"/>
          </a:xfrm>
        </p:grpSpPr>
        <p:sp>
          <p:nvSpPr>
            <p:cNvPr id="30" name="Oval 29"/>
            <p:cNvSpPr/>
            <p:nvPr/>
          </p:nvSpPr>
          <p:spPr>
            <a:xfrm>
              <a:off x="9327379" y="4885196"/>
              <a:ext cx="1319818" cy="1298401"/>
            </a:xfrm>
            <a:prstGeom prst="ellipse">
              <a:avLst/>
            </a:prstGeom>
            <a:noFill/>
            <a:ln w="38100">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Rectangle 33"/>
            <p:cNvSpPr/>
            <p:nvPr/>
          </p:nvSpPr>
          <p:spPr>
            <a:xfrm>
              <a:off x="3098065" y="5558945"/>
              <a:ext cx="3416448" cy="400110"/>
            </a:xfrm>
            <a:prstGeom prst="rect">
              <a:avLst/>
            </a:prstGeom>
          </p:spPr>
          <p:txBody>
            <a:bodyPr wrap="none">
              <a:spAutoFit/>
            </a:bodyPr>
            <a:lstStyle/>
            <a:p>
              <a:r>
                <a:rPr lang="en-CA" sz="2000" dirty="0">
                  <a:solidFill>
                    <a:schemeClr val="tx2">
                      <a:lumMod val="75000"/>
                      <a:lumOff val="25000"/>
                    </a:schemeClr>
                  </a:solidFill>
                </a:rPr>
                <a:t>a</a:t>
              </a:r>
              <a:r>
                <a:rPr lang="en-CA" sz="2000" dirty="0" smtClean="0">
                  <a:solidFill>
                    <a:schemeClr val="tx2">
                      <a:lumMod val="75000"/>
                      <a:lumOff val="25000"/>
                    </a:schemeClr>
                  </a:solidFill>
                </a:rPr>
                <a:t>nd</a:t>
              </a:r>
              <a:r>
                <a:rPr lang="en-CA" dirty="0" smtClean="0">
                  <a:solidFill>
                    <a:schemeClr val="tx2">
                      <a:lumMod val="75000"/>
                      <a:lumOff val="25000"/>
                    </a:schemeClr>
                  </a:solidFill>
                </a:rPr>
                <a:t> </a:t>
              </a:r>
              <a:r>
                <a:rPr lang="en-CA" sz="2000" b="1" dirty="0" smtClean="0">
                  <a:solidFill>
                    <a:srgbClr val="9F2936"/>
                  </a:solidFill>
                </a:rPr>
                <a:t>Arthropoda</a:t>
              </a:r>
              <a:r>
                <a:rPr lang="en-CA" sz="2000" b="1" dirty="0" smtClean="0">
                  <a:solidFill>
                    <a:schemeClr val="tx2">
                      <a:lumMod val="75000"/>
                      <a:lumOff val="25000"/>
                    </a:schemeClr>
                  </a:solidFill>
                </a:rPr>
                <a:t> </a:t>
              </a:r>
              <a:r>
                <a:rPr lang="en-CA" sz="2000" dirty="0" smtClean="0">
                  <a:solidFill>
                    <a:schemeClr val="tx2">
                      <a:lumMod val="75000"/>
                      <a:lumOff val="25000"/>
                    </a:schemeClr>
                  </a:solidFill>
                </a:rPr>
                <a:t>(Arthropods)</a:t>
              </a:r>
              <a:r>
                <a:rPr lang="en-CA" dirty="0" smtClean="0">
                  <a:solidFill>
                    <a:schemeClr val="tx2">
                      <a:lumMod val="75000"/>
                      <a:lumOff val="25000"/>
                    </a:schemeClr>
                  </a:solidFill>
                </a:rPr>
                <a:t>. </a:t>
              </a:r>
              <a:endParaRPr lang="en-CA" dirty="0">
                <a:solidFill>
                  <a:schemeClr val="tx2">
                    <a:lumMod val="75000"/>
                    <a:lumOff val="25000"/>
                  </a:schemeClr>
                </a:solidFill>
              </a:endParaRPr>
            </a:p>
          </p:txBody>
        </p:sp>
      </p:grpSp>
      <p:sp>
        <p:nvSpPr>
          <p:cNvPr id="11" name="TextBox 10"/>
          <p:cNvSpPr txBox="1"/>
          <p:nvPr/>
        </p:nvSpPr>
        <p:spPr>
          <a:xfrm>
            <a:off x="1097280" y="2438045"/>
            <a:ext cx="5303520" cy="1455783"/>
          </a:xfrm>
          <a:prstGeom prst="rect">
            <a:avLst/>
          </a:prstGeom>
          <a:noFill/>
        </p:spPr>
        <p:txBody>
          <a:bodyPr wrap="square" rtlCol="0">
            <a:spAutoFit/>
          </a:bodyPr>
          <a:lstStyle/>
          <a:p>
            <a:r>
              <a:rPr lang="en-CA" altLang="en-US" sz="2000" dirty="0" smtClean="0">
                <a:solidFill>
                  <a:schemeClr val="tx2">
                    <a:lumMod val="75000"/>
                    <a:lumOff val="25000"/>
                  </a:schemeClr>
                </a:solidFill>
                <a:latin typeface="Calibri" panose="020F0502020204030204" pitchFamily="34" charset="0"/>
              </a:rPr>
              <a:t>All </a:t>
            </a:r>
            <a:r>
              <a:rPr lang="en-CA" altLang="en-US" sz="2000" dirty="0" smtClean="0">
                <a:solidFill>
                  <a:schemeClr val="tx2">
                    <a:lumMod val="75000"/>
                    <a:lumOff val="25000"/>
                  </a:schemeClr>
                </a:solidFill>
                <a:latin typeface="Calibri" panose="020F0502020204030204" pitchFamily="34" charset="0"/>
              </a:rPr>
              <a:t>invertebrates </a:t>
            </a:r>
            <a:r>
              <a:rPr lang="en-CA" altLang="en-US" sz="2000" dirty="0" smtClean="0">
                <a:solidFill>
                  <a:schemeClr val="tx2">
                    <a:lumMod val="75000"/>
                    <a:lumOff val="25000"/>
                  </a:schemeClr>
                </a:solidFill>
                <a:latin typeface="Calibri" panose="020F0502020204030204" pitchFamily="34" charset="0"/>
              </a:rPr>
              <a:t>will be classified under the </a:t>
            </a:r>
            <a:r>
              <a:rPr lang="en-CA" altLang="en-US" sz="2000" b="1" dirty="0" smtClean="0">
                <a:solidFill>
                  <a:schemeClr val="tx2">
                    <a:lumMod val="75000"/>
                    <a:lumOff val="25000"/>
                  </a:schemeClr>
                </a:solidFill>
                <a:latin typeface="Calibri" panose="020F0502020204030204" pitchFamily="34" charset="0"/>
              </a:rPr>
              <a:t>Domain Eukarya </a:t>
            </a:r>
            <a:r>
              <a:rPr lang="en-CA" altLang="en-US" sz="2000" dirty="0" smtClean="0">
                <a:solidFill>
                  <a:schemeClr val="tx2">
                    <a:lumMod val="75000"/>
                    <a:lumOff val="25000"/>
                  </a:schemeClr>
                </a:solidFill>
                <a:latin typeface="Calibri" panose="020F0502020204030204" pitchFamily="34" charset="0"/>
              </a:rPr>
              <a:t>(living things with a membrane-bound nucleus), and in </a:t>
            </a:r>
            <a:r>
              <a:rPr lang="en-CA" altLang="en-US" sz="2000" b="1" dirty="0" smtClean="0">
                <a:solidFill>
                  <a:schemeClr val="tx2">
                    <a:lumMod val="75000"/>
                    <a:lumOff val="25000"/>
                  </a:schemeClr>
                </a:solidFill>
                <a:latin typeface="Calibri" panose="020F0502020204030204" pitchFamily="34" charset="0"/>
              </a:rPr>
              <a:t>Kingdom Animalia</a:t>
            </a:r>
            <a:r>
              <a:rPr lang="en-CA" altLang="en-US" sz="2000" dirty="0" smtClean="0">
                <a:solidFill>
                  <a:schemeClr val="tx2">
                    <a:lumMod val="75000"/>
                    <a:lumOff val="25000"/>
                  </a:schemeClr>
                </a:solidFill>
                <a:latin typeface="Calibri" panose="020F0502020204030204" pitchFamily="34" charset="0"/>
              </a:rPr>
              <a:t> (are multicellular, and have locomotion abilities).</a:t>
            </a:r>
            <a:endParaRPr lang="en-CA" dirty="0">
              <a:solidFill>
                <a:schemeClr val="tx2">
                  <a:lumMod val="75000"/>
                  <a:lumOff val="25000"/>
                </a:schemeClr>
              </a:solidFill>
            </a:endParaRPr>
          </a:p>
        </p:txBody>
      </p:sp>
    </p:spTree>
    <p:extLst>
      <p:ext uri="{BB962C8B-B14F-4D97-AF65-F5344CB8AC3E}">
        <p14:creationId xmlns:p14="http://schemas.microsoft.com/office/powerpoint/2010/main" val="421904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39"/>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39" grpId="1" animBg="1"/>
      <p:bldP spid="10" grpId="0"/>
      <p:bldP spid="3" grpId="0"/>
      <p:bldP spid="25"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097280" y="30565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5400" b="1" i="1" dirty="0" smtClean="0">
                <a:solidFill>
                  <a:srgbClr val="9F2936"/>
                </a:solidFill>
              </a:rPr>
              <a:t>Phylum Porifera</a:t>
            </a:r>
            <a:r>
              <a:rPr lang="en-CA" sz="5400" b="1" dirty="0" smtClean="0">
                <a:solidFill>
                  <a:srgbClr val="9F2936"/>
                </a:solidFill>
              </a:rPr>
              <a:t> - Sponges</a:t>
            </a:r>
            <a:endParaRPr lang="en-CA" sz="5400" b="1" dirty="0">
              <a:solidFill>
                <a:srgbClr val="9F2936"/>
              </a:solidFill>
            </a:endParaRPr>
          </a:p>
        </p:txBody>
      </p:sp>
      <p:sp>
        <p:nvSpPr>
          <p:cNvPr id="7" name="Rectangle 6"/>
          <p:cNvSpPr/>
          <p:nvPr/>
        </p:nvSpPr>
        <p:spPr>
          <a:xfrm>
            <a:off x="5073320" y="6133487"/>
            <a:ext cx="8499231" cy="200055"/>
          </a:xfrm>
          <a:prstGeom prst="rect">
            <a:avLst/>
          </a:prstGeom>
        </p:spPr>
        <p:txBody>
          <a:bodyPr wrap="square">
            <a:spAutoFit/>
          </a:bodyPr>
          <a:lstStyle/>
          <a:p>
            <a:r>
              <a:rPr lang="en-CA" sz="700" i="1" dirty="0" smtClean="0">
                <a:solidFill>
                  <a:schemeClr val="bg1">
                    <a:lumMod val="75000"/>
                  </a:schemeClr>
                </a:solidFill>
              </a:rPr>
              <a:t>Bright green sponge (Spongilla Lacustris) image </a:t>
            </a:r>
            <a:r>
              <a:rPr lang="en-CA" sz="700" i="1" dirty="0">
                <a:solidFill>
                  <a:schemeClr val="bg1">
                    <a:lumMod val="75000"/>
                  </a:schemeClr>
                </a:solidFill>
              </a:rPr>
              <a:t>from </a:t>
            </a:r>
            <a:r>
              <a:rPr lang="en-CA" sz="700" i="1" dirty="0" err="1">
                <a:solidFill>
                  <a:schemeClr val="bg1">
                    <a:lumMod val="75000"/>
                  </a:schemeClr>
                </a:solidFill>
              </a:rPr>
              <a:t>Ephydatia</a:t>
            </a:r>
            <a:r>
              <a:rPr lang="en-CA" sz="700" i="1" dirty="0">
                <a:solidFill>
                  <a:schemeClr val="bg1">
                    <a:lumMod val="75000"/>
                  </a:schemeClr>
                </a:solidFill>
              </a:rPr>
              <a:t> </a:t>
            </a:r>
            <a:r>
              <a:rPr lang="en-CA" sz="700" i="1" dirty="0" err="1" smtClean="0">
                <a:solidFill>
                  <a:schemeClr val="bg1">
                    <a:lumMod val="75000"/>
                  </a:schemeClr>
                </a:solidFill>
              </a:rPr>
              <a:t>fluviatilis</a:t>
            </a:r>
            <a:r>
              <a:rPr lang="en-CA" sz="700" i="1" dirty="0" smtClean="0">
                <a:solidFill>
                  <a:schemeClr val="bg1">
                    <a:lumMod val="75000"/>
                  </a:schemeClr>
                </a:solidFill>
              </a:rPr>
              <a:t> image </a:t>
            </a:r>
            <a:r>
              <a:rPr lang="en-CA" sz="700" i="1" dirty="0">
                <a:solidFill>
                  <a:schemeClr val="bg1">
                    <a:lumMod val="75000"/>
                  </a:schemeClr>
                </a:solidFill>
              </a:rPr>
              <a:t>from psteinmann.net. </a:t>
            </a:r>
            <a:r>
              <a:rPr lang="en-CA" sz="700" i="1" dirty="0" smtClean="0">
                <a:solidFill>
                  <a:schemeClr val="bg1">
                    <a:lumMod val="75000"/>
                  </a:schemeClr>
                </a:solidFill>
              </a:rPr>
              <a:t>Wikipedia, contributed by </a:t>
            </a:r>
            <a:r>
              <a:rPr lang="en-CA" sz="700" i="1" dirty="0" err="1" smtClean="0">
                <a:solidFill>
                  <a:schemeClr val="bg1">
                    <a:lumMod val="75000"/>
                  </a:schemeClr>
                </a:solidFill>
              </a:rPr>
              <a:t>Kirt</a:t>
            </a:r>
            <a:r>
              <a:rPr lang="en-CA" sz="700" i="1" dirty="0" smtClean="0">
                <a:solidFill>
                  <a:schemeClr val="bg1">
                    <a:lumMod val="75000"/>
                  </a:schemeClr>
                </a:solidFill>
              </a:rPr>
              <a:t> L. </a:t>
            </a:r>
            <a:r>
              <a:rPr lang="en-CA" sz="700" i="1" dirty="0" err="1" smtClean="0">
                <a:solidFill>
                  <a:schemeClr val="bg1">
                    <a:lumMod val="75000"/>
                  </a:schemeClr>
                </a:solidFill>
              </a:rPr>
              <a:t>Onthank</a:t>
            </a:r>
            <a:r>
              <a:rPr lang="en-CA" sz="700" i="1" dirty="0" smtClean="0">
                <a:solidFill>
                  <a:schemeClr val="bg1">
                    <a:lumMod val="75000"/>
                  </a:schemeClr>
                </a:solidFill>
              </a:rPr>
              <a:t>. Dark green sponge image from nps.gov. </a:t>
            </a:r>
            <a:endParaRPr lang="en-CA" sz="700" i="1" dirty="0">
              <a:solidFill>
                <a:schemeClr val="bg1">
                  <a:lumMod val="75000"/>
                </a:schemeClr>
              </a:solidFill>
            </a:endParaRPr>
          </a:p>
        </p:txBody>
      </p:sp>
      <p:sp>
        <p:nvSpPr>
          <p:cNvPr id="11" name="Rectangle 10"/>
          <p:cNvSpPr/>
          <p:nvPr/>
        </p:nvSpPr>
        <p:spPr>
          <a:xfrm>
            <a:off x="5468751" y="2338527"/>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Made up of complex tissue structures, no organs</a:t>
            </a:r>
            <a:endParaRPr lang="en-CA" sz="2000" dirty="0">
              <a:solidFill>
                <a:schemeClr val="tx2">
                  <a:lumMod val="75000"/>
                  <a:lumOff val="25000"/>
                </a:schemeClr>
              </a:solidFill>
            </a:endParaRPr>
          </a:p>
        </p:txBody>
      </p:sp>
      <p:sp>
        <p:nvSpPr>
          <p:cNvPr id="12" name="Rectangle 11"/>
          <p:cNvSpPr/>
          <p:nvPr/>
        </p:nvSpPr>
        <p:spPr>
          <a:xfrm>
            <a:off x="5468751" y="3070099"/>
            <a:ext cx="5778369" cy="707886"/>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Immobile, permanently attached to a rock or other submerged object</a:t>
            </a:r>
            <a:endParaRPr lang="en-CA" sz="2000" dirty="0">
              <a:solidFill>
                <a:schemeClr val="tx2">
                  <a:lumMod val="75000"/>
                  <a:lumOff val="25000"/>
                </a:schemeClr>
              </a:solidFill>
            </a:endParaRPr>
          </a:p>
        </p:txBody>
      </p:sp>
      <p:sp>
        <p:nvSpPr>
          <p:cNvPr id="13" name="Rectangle 12"/>
          <p:cNvSpPr/>
          <p:nvPr/>
        </p:nvSpPr>
        <p:spPr>
          <a:xfrm>
            <a:off x="5461588" y="4297491"/>
            <a:ext cx="5785532" cy="707886"/>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Filter feeders - eat particulates in the water as they pass through sponge body</a:t>
            </a:r>
            <a:endParaRPr lang="en-CA" sz="2000" dirty="0">
              <a:solidFill>
                <a:schemeClr val="tx2">
                  <a:lumMod val="75000"/>
                  <a:lumOff val="25000"/>
                </a:schemeClr>
              </a:solidFill>
            </a:endParaRPr>
          </a:p>
        </p:txBody>
      </p:sp>
      <p:sp>
        <p:nvSpPr>
          <p:cNvPr id="14" name="TextBox 13"/>
          <p:cNvSpPr txBox="1"/>
          <p:nvPr/>
        </p:nvSpPr>
        <p:spPr>
          <a:xfrm>
            <a:off x="5073320" y="1942522"/>
            <a:ext cx="5132070" cy="400110"/>
          </a:xfrm>
          <a:prstGeom prst="rect">
            <a:avLst/>
          </a:prstGeom>
          <a:noFill/>
        </p:spPr>
        <p:txBody>
          <a:bodyPr wrap="square" rtlCol="0">
            <a:spAutoFit/>
          </a:bodyPr>
          <a:lstStyle/>
          <a:p>
            <a:r>
              <a:rPr lang="en-CA" altLang="en-US" sz="2000" b="1" dirty="0" smtClean="0">
                <a:solidFill>
                  <a:srgbClr val="9F2936"/>
                </a:solidFill>
              </a:rPr>
              <a:t>Structure:</a:t>
            </a:r>
            <a:endParaRPr lang="en-US" altLang="en-US" sz="3200" b="1" dirty="0">
              <a:solidFill>
                <a:srgbClr val="9F2936"/>
              </a:solidFill>
            </a:endParaRPr>
          </a:p>
        </p:txBody>
      </p:sp>
      <p:sp>
        <p:nvSpPr>
          <p:cNvPr id="3" name="Oval 2"/>
          <p:cNvSpPr/>
          <p:nvPr/>
        </p:nvSpPr>
        <p:spPr>
          <a:xfrm>
            <a:off x="526016" y="2061494"/>
            <a:ext cx="2558443" cy="2551423"/>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p:cNvSpPr/>
          <p:nvPr/>
        </p:nvSpPr>
        <p:spPr>
          <a:xfrm>
            <a:off x="2285456" y="4386776"/>
            <a:ext cx="1569092" cy="1515679"/>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extBox 7"/>
          <p:cNvSpPr txBox="1"/>
          <p:nvPr/>
        </p:nvSpPr>
        <p:spPr>
          <a:xfrm>
            <a:off x="5164760" y="5343941"/>
            <a:ext cx="6821852" cy="707886"/>
          </a:xfrm>
          <a:prstGeom prst="rect">
            <a:avLst/>
          </a:prstGeom>
          <a:noFill/>
        </p:spPr>
        <p:txBody>
          <a:bodyPr wrap="square" rtlCol="0">
            <a:spAutoFit/>
          </a:bodyPr>
          <a:lstStyle/>
          <a:p>
            <a:r>
              <a:rPr lang="en-CA" sz="2000" i="1" dirty="0" smtClean="0">
                <a:solidFill>
                  <a:srgbClr val="9F2936"/>
                </a:solidFill>
              </a:rPr>
              <a:t>Spongilla Lacustris</a:t>
            </a:r>
            <a:r>
              <a:rPr lang="en-CA" sz="2000" i="1" dirty="0">
                <a:solidFill>
                  <a:srgbClr val="9F2936"/>
                </a:solidFill>
              </a:rPr>
              <a:t>, </a:t>
            </a:r>
            <a:r>
              <a:rPr lang="en-CA" sz="2000" i="1" dirty="0" err="1">
                <a:solidFill>
                  <a:srgbClr val="9F2936"/>
                </a:solidFill>
              </a:rPr>
              <a:t>Ephydatia</a:t>
            </a:r>
            <a:r>
              <a:rPr lang="en-CA" sz="2000" i="1" dirty="0">
                <a:solidFill>
                  <a:srgbClr val="9F2936"/>
                </a:solidFill>
              </a:rPr>
              <a:t> </a:t>
            </a:r>
            <a:r>
              <a:rPr lang="en-CA" sz="2000" i="1" dirty="0" err="1" smtClean="0">
                <a:solidFill>
                  <a:srgbClr val="9F2936"/>
                </a:solidFill>
              </a:rPr>
              <a:t>fluviatilis</a:t>
            </a:r>
            <a:r>
              <a:rPr lang="en-CA" sz="2000" i="1" dirty="0" smtClean="0">
                <a:solidFill>
                  <a:srgbClr val="9F2936"/>
                </a:solidFill>
              </a:rPr>
              <a:t>, </a:t>
            </a:r>
            <a:r>
              <a:rPr lang="en-CA" sz="2000" dirty="0" smtClean="0">
                <a:solidFill>
                  <a:srgbClr val="9F2936"/>
                </a:solidFill>
              </a:rPr>
              <a:t>Freshwater sponge species attached to a rock</a:t>
            </a:r>
            <a:endParaRPr lang="en-CA" sz="2000" dirty="0">
              <a:solidFill>
                <a:srgbClr val="9F2936"/>
              </a:solidFill>
            </a:endParaRPr>
          </a:p>
        </p:txBody>
      </p:sp>
      <p:sp>
        <p:nvSpPr>
          <p:cNvPr id="15" name="TextBox 14"/>
          <p:cNvSpPr txBox="1"/>
          <p:nvPr/>
        </p:nvSpPr>
        <p:spPr>
          <a:xfrm>
            <a:off x="5164760" y="5038030"/>
            <a:ext cx="5205227" cy="400110"/>
          </a:xfrm>
          <a:prstGeom prst="rect">
            <a:avLst/>
          </a:prstGeom>
          <a:noFill/>
        </p:spPr>
        <p:txBody>
          <a:bodyPr wrap="square" rtlCol="0">
            <a:spAutoFit/>
          </a:bodyPr>
          <a:lstStyle/>
          <a:p>
            <a:r>
              <a:rPr lang="en-CA" sz="2000" b="1" dirty="0" smtClean="0">
                <a:solidFill>
                  <a:srgbClr val="9F2936"/>
                </a:solidFill>
              </a:rPr>
              <a:t>Sponge Examples:</a:t>
            </a:r>
            <a:endParaRPr lang="en-CA" sz="2000" b="1" dirty="0">
              <a:solidFill>
                <a:srgbClr val="9F2936"/>
              </a:solidFill>
            </a:endParaRPr>
          </a:p>
        </p:txBody>
      </p:sp>
      <p:sp>
        <p:nvSpPr>
          <p:cNvPr id="9" name="Oval 8"/>
          <p:cNvSpPr/>
          <p:nvPr/>
        </p:nvSpPr>
        <p:spPr>
          <a:xfrm>
            <a:off x="3197474" y="2812984"/>
            <a:ext cx="1781115" cy="1732211"/>
          </a:xfrm>
          <a:prstGeom prst="ellipse">
            <a:avLst/>
          </a:prstGeom>
          <a:blipFill dpi="0" rotWithShape="1">
            <a:blip r:embed="rId5">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TextBox 17"/>
          <p:cNvSpPr txBox="1"/>
          <p:nvPr/>
        </p:nvSpPr>
        <p:spPr>
          <a:xfrm>
            <a:off x="5164760" y="3878332"/>
            <a:ext cx="5205227" cy="400110"/>
          </a:xfrm>
          <a:prstGeom prst="rect">
            <a:avLst/>
          </a:prstGeom>
          <a:noFill/>
        </p:spPr>
        <p:txBody>
          <a:bodyPr wrap="square" rtlCol="0">
            <a:spAutoFit/>
          </a:bodyPr>
          <a:lstStyle/>
          <a:p>
            <a:r>
              <a:rPr lang="en-CA" sz="2000" b="1" dirty="0" smtClean="0">
                <a:solidFill>
                  <a:srgbClr val="9F2936"/>
                </a:solidFill>
              </a:rPr>
              <a:t>Feeding Mechanism:</a:t>
            </a:r>
            <a:endParaRPr lang="en-CA" sz="2000" b="1" dirty="0">
              <a:solidFill>
                <a:srgbClr val="9F2936"/>
              </a:solidFill>
            </a:endParaRPr>
          </a:p>
        </p:txBody>
      </p:sp>
      <p:sp>
        <p:nvSpPr>
          <p:cNvPr id="19" name="Rectangle 18"/>
          <p:cNvSpPr/>
          <p:nvPr/>
        </p:nvSpPr>
        <p:spPr>
          <a:xfrm>
            <a:off x="5468751" y="2734846"/>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Small pore-like holes cover their body</a:t>
            </a:r>
            <a:endParaRPr lang="en-CA" sz="2000" dirty="0">
              <a:solidFill>
                <a:schemeClr val="tx2">
                  <a:lumMod val="75000"/>
                  <a:lumOff val="25000"/>
                </a:schemeClr>
              </a:solidFill>
            </a:endParaRPr>
          </a:p>
        </p:txBody>
      </p:sp>
    </p:spTree>
    <p:extLst>
      <p:ext uri="{BB962C8B-B14F-4D97-AF65-F5344CB8AC3E}">
        <p14:creationId xmlns:p14="http://schemas.microsoft.com/office/powerpoint/2010/main" val="3250602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3" grpId="0" animBg="1"/>
      <p:bldP spid="6" grpId="0" animBg="1"/>
      <p:bldP spid="8" grpId="0"/>
      <p:bldP spid="15" grpId="0"/>
      <p:bldP spid="9" grpId="0" animBg="1"/>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097280" y="30565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5400" b="1" i="1" dirty="0">
                <a:solidFill>
                  <a:srgbClr val="9F2936"/>
                </a:solidFill>
              </a:rPr>
              <a:t>Phylum Mollusca </a:t>
            </a:r>
            <a:r>
              <a:rPr lang="en-CA" sz="5400" b="1" dirty="0">
                <a:solidFill>
                  <a:srgbClr val="9F2936"/>
                </a:solidFill>
              </a:rPr>
              <a:t>- Molluscs</a:t>
            </a:r>
          </a:p>
        </p:txBody>
      </p:sp>
      <p:sp>
        <p:nvSpPr>
          <p:cNvPr id="7" name="Rectangle 6"/>
          <p:cNvSpPr/>
          <p:nvPr/>
        </p:nvSpPr>
        <p:spPr>
          <a:xfrm>
            <a:off x="7452643" y="6106335"/>
            <a:ext cx="4867969" cy="215444"/>
          </a:xfrm>
          <a:prstGeom prst="rect">
            <a:avLst/>
          </a:prstGeom>
        </p:spPr>
        <p:txBody>
          <a:bodyPr wrap="square">
            <a:spAutoFit/>
          </a:bodyPr>
          <a:lstStyle/>
          <a:p>
            <a:r>
              <a:rPr lang="en-CA" sz="800" i="1" dirty="0" smtClean="0">
                <a:solidFill>
                  <a:schemeClr val="bg1">
                    <a:lumMod val="75000"/>
                  </a:schemeClr>
                </a:solidFill>
              </a:rPr>
              <a:t>Snail photo by Ducks Unlimited Canada. Octopus photo from Wikipedia</a:t>
            </a:r>
            <a:r>
              <a:rPr lang="en-CA" sz="800" i="1" dirty="0">
                <a:solidFill>
                  <a:schemeClr val="bg1">
                    <a:lumMod val="75000"/>
                  </a:schemeClr>
                </a:solidFill>
              </a:rPr>
              <a:t>.</a:t>
            </a:r>
            <a:r>
              <a:rPr lang="en-CA" sz="800" i="1" dirty="0" smtClean="0">
                <a:solidFill>
                  <a:schemeClr val="bg1">
                    <a:lumMod val="75000"/>
                  </a:schemeClr>
                </a:solidFill>
              </a:rPr>
              <a:t> Clam image from fishpondinfo.com.</a:t>
            </a:r>
            <a:endParaRPr lang="en-CA" sz="800" i="1" dirty="0">
              <a:solidFill>
                <a:schemeClr val="bg1">
                  <a:lumMod val="75000"/>
                </a:schemeClr>
              </a:solidFill>
            </a:endParaRPr>
          </a:p>
        </p:txBody>
      </p:sp>
      <p:sp>
        <p:nvSpPr>
          <p:cNvPr id="11" name="Rectangle 10"/>
          <p:cNvSpPr/>
          <p:nvPr/>
        </p:nvSpPr>
        <p:spPr>
          <a:xfrm>
            <a:off x="5462301" y="2338710"/>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a:solidFill>
                  <a:schemeClr val="tx2">
                    <a:lumMod val="75000"/>
                    <a:lumOff val="25000"/>
                  </a:schemeClr>
                </a:solidFill>
              </a:rPr>
              <a:t>S</a:t>
            </a:r>
            <a:r>
              <a:rPr lang="en-CA" sz="2000" dirty="0" smtClean="0">
                <a:solidFill>
                  <a:schemeClr val="tx2">
                    <a:lumMod val="75000"/>
                    <a:lumOff val="25000"/>
                  </a:schemeClr>
                </a:solidFill>
              </a:rPr>
              <a:t>oft bodies, have organs</a:t>
            </a:r>
            <a:endParaRPr lang="en-CA" sz="2000" dirty="0">
              <a:solidFill>
                <a:schemeClr val="tx2">
                  <a:lumMod val="75000"/>
                  <a:lumOff val="25000"/>
                </a:schemeClr>
              </a:solidFill>
            </a:endParaRPr>
          </a:p>
        </p:txBody>
      </p:sp>
      <p:sp>
        <p:nvSpPr>
          <p:cNvPr id="13" name="Rectangle 12"/>
          <p:cNvSpPr/>
          <p:nvPr/>
        </p:nvSpPr>
        <p:spPr>
          <a:xfrm>
            <a:off x="5469465" y="4986676"/>
            <a:ext cx="5785532"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Can be herbivores, carnivores, or omnivores</a:t>
            </a:r>
            <a:endParaRPr lang="en-CA" sz="2000" dirty="0">
              <a:solidFill>
                <a:schemeClr val="tx2">
                  <a:lumMod val="75000"/>
                  <a:lumOff val="25000"/>
                </a:schemeClr>
              </a:solidFill>
            </a:endParaRPr>
          </a:p>
        </p:txBody>
      </p:sp>
      <p:sp>
        <p:nvSpPr>
          <p:cNvPr id="14" name="TextBox 13"/>
          <p:cNvSpPr txBox="1"/>
          <p:nvPr/>
        </p:nvSpPr>
        <p:spPr>
          <a:xfrm>
            <a:off x="5067652" y="1969252"/>
            <a:ext cx="5132070" cy="400110"/>
          </a:xfrm>
          <a:prstGeom prst="rect">
            <a:avLst/>
          </a:prstGeom>
          <a:noFill/>
        </p:spPr>
        <p:txBody>
          <a:bodyPr wrap="square" rtlCol="0">
            <a:spAutoFit/>
          </a:bodyPr>
          <a:lstStyle/>
          <a:p>
            <a:r>
              <a:rPr lang="en-CA" altLang="en-US" sz="2000" b="1" dirty="0" smtClean="0">
                <a:solidFill>
                  <a:srgbClr val="9F2936"/>
                </a:solidFill>
              </a:rPr>
              <a:t>Structure:</a:t>
            </a:r>
            <a:endParaRPr lang="en-US" altLang="en-US" sz="3200" b="1" dirty="0">
              <a:solidFill>
                <a:srgbClr val="9F2936"/>
              </a:solidFill>
            </a:endParaRPr>
          </a:p>
        </p:txBody>
      </p:sp>
      <p:sp>
        <p:nvSpPr>
          <p:cNvPr id="3" name="Oval 2"/>
          <p:cNvSpPr/>
          <p:nvPr/>
        </p:nvSpPr>
        <p:spPr>
          <a:xfrm>
            <a:off x="526729" y="2139148"/>
            <a:ext cx="2558443" cy="2551423"/>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p:cNvSpPr/>
          <p:nvPr/>
        </p:nvSpPr>
        <p:spPr>
          <a:xfrm>
            <a:off x="2420805" y="4407798"/>
            <a:ext cx="1569092" cy="1515679"/>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extBox 7"/>
          <p:cNvSpPr txBox="1"/>
          <p:nvPr/>
        </p:nvSpPr>
        <p:spPr>
          <a:xfrm>
            <a:off x="5165473" y="5680744"/>
            <a:ext cx="6821852" cy="400110"/>
          </a:xfrm>
          <a:prstGeom prst="rect">
            <a:avLst/>
          </a:prstGeom>
          <a:noFill/>
        </p:spPr>
        <p:txBody>
          <a:bodyPr wrap="square" rtlCol="0">
            <a:spAutoFit/>
          </a:bodyPr>
          <a:lstStyle/>
          <a:p>
            <a:r>
              <a:rPr lang="en-CA" sz="2000" dirty="0" smtClean="0">
                <a:solidFill>
                  <a:srgbClr val="9F2936"/>
                </a:solidFill>
              </a:rPr>
              <a:t>Pond Snail, Octopus, Bivalve Clam</a:t>
            </a:r>
            <a:endParaRPr lang="en-CA" sz="2000" dirty="0">
              <a:solidFill>
                <a:srgbClr val="9F2936"/>
              </a:solidFill>
            </a:endParaRPr>
          </a:p>
        </p:txBody>
      </p:sp>
      <p:sp>
        <p:nvSpPr>
          <p:cNvPr id="15" name="TextBox 14"/>
          <p:cNvSpPr txBox="1"/>
          <p:nvPr/>
        </p:nvSpPr>
        <p:spPr>
          <a:xfrm>
            <a:off x="5165474" y="5374833"/>
            <a:ext cx="2287170" cy="400110"/>
          </a:xfrm>
          <a:prstGeom prst="rect">
            <a:avLst/>
          </a:prstGeom>
          <a:noFill/>
        </p:spPr>
        <p:txBody>
          <a:bodyPr wrap="square" rtlCol="0">
            <a:spAutoFit/>
          </a:bodyPr>
          <a:lstStyle/>
          <a:p>
            <a:r>
              <a:rPr lang="en-CA" sz="2000" b="1" dirty="0" smtClean="0">
                <a:solidFill>
                  <a:srgbClr val="9F2936"/>
                </a:solidFill>
              </a:rPr>
              <a:t>Mollusc Examples:</a:t>
            </a:r>
            <a:endParaRPr lang="en-CA" sz="2000" b="1" dirty="0">
              <a:solidFill>
                <a:srgbClr val="9F2936"/>
              </a:solidFill>
            </a:endParaRPr>
          </a:p>
        </p:txBody>
      </p:sp>
      <p:sp>
        <p:nvSpPr>
          <p:cNvPr id="9" name="Oval 8"/>
          <p:cNvSpPr/>
          <p:nvPr/>
        </p:nvSpPr>
        <p:spPr>
          <a:xfrm>
            <a:off x="3205351" y="2621745"/>
            <a:ext cx="1862301" cy="1786053"/>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TextBox 17"/>
          <p:cNvSpPr txBox="1"/>
          <p:nvPr/>
        </p:nvSpPr>
        <p:spPr>
          <a:xfrm>
            <a:off x="5165473" y="4280655"/>
            <a:ext cx="5205227" cy="400110"/>
          </a:xfrm>
          <a:prstGeom prst="rect">
            <a:avLst/>
          </a:prstGeom>
          <a:noFill/>
        </p:spPr>
        <p:txBody>
          <a:bodyPr wrap="square" rtlCol="0">
            <a:spAutoFit/>
          </a:bodyPr>
          <a:lstStyle/>
          <a:p>
            <a:r>
              <a:rPr lang="en-CA" sz="2000" b="1" dirty="0" smtClean="0">
                <a:solidFill>
                  <a:srgbClr val="9F2936"/>
                </a:solidFill>
              </a:rPr>
              <a:t>Feeding Mechanism:</a:t>
            </a:r>
            <a:endParaRPr lang="en-CA" sz="2000" b="1" dirty="0">
              <a:solidFill>
                <a:srgbClr val="9F2936"/>
              </a:solidFill>
            </a:endParaRPr>
          </a:p>
        </p:txBody>
      </p:sp>
      <p:sp>
        <p:nvSpPr>
          <p:cNvPr id="19" name="Rectangle 18"/>
          <p:cNvSpPr/>
          <p:nvPr/>
        </p:nvSpPr>
        <p:spPr>
          <a:xfrm>
            <a:off x="5469465" y="3545103"/>
            <a:ext cx="6271894" cy="707886"/>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Aquatic molluscs breathe through gills, while terrestrial </a:t>
            </a:r>
            <a:r>
              <a:rPr lang="en-CA" sz="2000" dirty="0" smtClean="0">
                <a:solidFill>
                  <a:schemeClr val="tx2">
                    <a:lumMod val="75000"/>
                    <a:lumOff val="25000"/>
                  </a:schemeClr>
                </a:solidFill>
              </a:rPr>
              <a:t>(land</a:t>
            </a:r>
            <a:r>
              <a:rPr lang="en-CA" sz="2000" dirty="0" smtClean="0">
                <a:solidFill>
                  <a:schemeClr val="tx2">
                    <a:lumMod val="75000"/>
                    <a:lumOff val="25000"/>
                  </a:schemeClr>
                </a:solidFill>
              </a:rPr>
              <a:t>) molluscs breathe through their lungs</a:t>
            </a:r>
            <a:endParaRPr lang="en-CA" sz="2000" dirty="0">
              <a:solidFill>
                <a:schemeClr val="tx2">
                  <a:lumMod val="75000"/>
                  <a:lumOff val="25000"/>
                </a:schemeClr>
              </a:solidFill>
            </a:endParaRPr>
          </a:p>
        </p:txBody>
      </p:sp>
      <p:sp>
        <p:nvSpPr>
          <p:cNvPr id="17" name="Rectangle 16"/>
          <p:cNvSpPr/>
          <p:nvPr/>
        </p:nvSpPr>
        <p:spPr>
          <a:xfrm>
            <a:off x="5462301" y="2745064"/>
            <a:ext cx="6722535"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Some have </a:t>
            </a:r>
            <a:r>
              <a:rPr lang="en-CA" sz="2000" dirty="0">
                <a:solidFill>
                  <a:schemeClr val="tx2">
                    <a:lumMod val="75000"/>
                    <a:lumOff val="25000"/>
                  </a:schemeClr>
                </a:solidFill>
              </a:rPr>
              <a:t>a shell or partial </a:t>
            </a:r>
            <a:r>
              <a:rPr lang="en-CA" sz="2000" dirty="0" smtClean="0">
                <a:solidFill>
                  <a:schemeClr val="tx2">
                    <a:lumMod val="75000"/>
                    <a:lumOff val="25000"/>
                  </a:schemeClr>
                </a:solidFill>
              </a:rPr>
              <a:t>shell to protect their bodies</a:t>
            </a:r>
            <a:endParaRPr lang="en-CA" sz="2000" dirty="0">
              <a:solidFill>
                <a:schemeClr val="tx2">
                  <a:lumMod val="75000"/>
                  <a:lumOff val="25000"/>
                </a:schemeClr>
              </a:solidFill>
            </a:endParaRPr>
          </a:p>
        </p:txBody>
      </p:sp>
      <p:sp>
        <p:nvSpPr>
          <p:cNvPr id="20" name="Rectangle 19"/>
          <p:cNvSpPr/>
          <p:nvPr/>
        </p:nvSpPr>
        <p:spPr>
          <a:xfrm>
            <a:off x="5469465" y="3144993"/>
            <a:ext cx="6722535"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Mobile, wide range of locomotion mechanisms</a:t>
            </a:r>
            <a:endParaRPr lang="en-CA" sz="2000" dirty="0">
              <a:solidFill>
                <a:schemeClr val="tx2">
                  <a:lumMod val="75000"/>
                  <a:lumOff val="25000"/>
                </a:schemeClr>
              </a:solidFill>
            </a:endParaRPr>
          </a:p>
        </p:txBody>
      </p:sp>
      <p:sp>
        <p:nvSpPr>
          <p:cNvPr id="16" name="Rectangle 15"/>
          <p:cNvSpPr/>
          <p:nvPr/>
        </p:nvSpPr>
        <p:spPr>
          <a:xfrm>
            <a:off x="5469465" y="4633666"/>
            <a:ext cx="5785532"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Have a digestive system with a mouth and an anus</a:t>
            </a:r>
            <a:endParaRPr lang="en-CA" sz="2000" dirty="0">
              <a:solidFill>
                <a:schemeClr val="tx2">
                  <a:lumMod val="75000"/>
                  <a:lumOff val="25000"/>
                </a:schemeClr>
              </a:solidFill>
            </a:endParaRPr>
          </a:p>
        </p:txBody>
      </p:sp>
    </p:spTree>
    <p:extLst>
      <p:ext uri="{BB962C8B-B14F-4D97-AF65-F5344CB8AC3E}">
        <p14:creationId xmlns:p14="http://schemas.microsoft.com/office/powerpoint/2010/main" val="208557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3" grpId="0" animBg="1"/>
      <p:bldP spid="6" grpId="0" animBg="1"/>
      <p:bldP spid="8" grpId="0"/>
      <p:bldP spid="15" grpId="0"/>
      <p:bldP spid="9" grpId="0" animBg="1"/>
      <p:bldP spid="18" grpId="0"/>
      <p:bldP spid="19" grpId="0"/>
      <p:bldP spid="17" grpId="0"/>
      <p:bldP spid="20"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097280" y="30565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5400" b="1" i="1" dirty="0">
                <a:solidFill>
                  <a:srgbClr val="9F2936"/>
                </a:solidFill>
              </a:rPr>
              <a:t>Phylum Annelida </a:t>
            </a:r>
            <a:r>
              <a:rPr lang="en-CA" sz="5400" b="1" dirty="0">
                <a:solidFill>
                  <a:srgbClr val="9F2936"/>
                </a:solidFill>
              </a:rPr>
              <a:t>- Worms</a:t>
            </a:r>
          </a:p>
        </p:txBody>
      </p:sp>
      <p:sp>
        <p:nvSpPr>
          <p:cNvPr id="7" name="Rectangle 6"/>
          <p:cNvSpPr/>
          <p:nvPr/>
        </p:nvSpPr>
        <p:spPr>
          <a:xfrm>
            <a:off x="7452643" y="6106335"/>
            <a:ext cx="4867969" cy="215444"/>
          </a:xfrm>
          <a:prstGeom prst="rect">
            <a:avLst/>
          </a:prstGeom>
        </p:spPr>
        <p:txBody>
          <a:bodyPr wrap="square">
            <a:spAutoFit/>
          </a:bodyPr>
          <a:lstStyle/>
          <a:p>
            <a:r>
              <a:rPr lang="en-CA" sz="800" i="1" dirty="0" smtClean="0">
                <a:solidFill>
                  <a:schemeClr val="bg1">
                    <a:lumMod val="75000"/>
                  </a:schemeClr>
                </a:solidFill>
              </a:rPr>
              <a:t>Snail photo by Ducks Unlimited Canada. Octopus photo from Wikipedia</a:t>
            </a:r>
            <a:r>
              <a:rPr lang="en-CA" sz="800" i="1" dirty="0">
                <a:solidFill>
                  <a:schemeClr val="bg1">
                    <a:lumMod val="75000"/>
                  </a:schemeClr>
                </a:solidFill>
              </a:rPr>
              <a:t>.</a:t>
            </a:r>
            <a:r>
              <a:rPr lang="en-CA" sz="800" i="1" dirty="0" smtClean="0">
                <a:solidFill>
                  <a:schemeClr val="bg1">
                    <a:lumMod val="75000"/>
                  </a:schemeClr>
                </a:solidFill>
              </a:rPr>
              <a:t> Clam image from fishpondinfo.com.</a:t>
            </a:r>
            <a:endParaRPr lang="en-CA" sz="800" i="1" dirty="0">
              <a:solidFill>
                <a:schemeClr val="bg1">
                  <a:lumMod val="75000"/>
                </a:schemeClr>
              </a:solidFill>
            </a:endParaRPr>
          </a:p>
        </p:txBody>
      </p:sp>
      <p:sp>
        <p:nvSpPr>
          <p:cNvPr id="11" name="Rectangle 10"/>
          <p:cNvSpPr/>
          <p:nvPr/>
        </p:nvSpPr>
        <p:spPr>
          <a:xfrm>
            <a:off x="5462300" y="2181046"/>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Bodies made up of a series of identical segments</a:t>
            </a:r>
            <a:endParaRPr lang="en-CA" sz="2000" dirty="0">
              <a:solidFill>
                <a:schemeClr val="tx2">
                  <a:lumMod val="75000"/>
                  <a:lumOff val="25000"/>
                </a:schemeClr>
              </a:solidFill>
            </a:endParaRPr>
          </a:p>
        </p:txBody>
      </p:sp>
      <p:sp>
        <p:nvSpPr>
          <p:cNvPr id="13" name="Rectangle 12"/>
          <p:cNvSpPr/>
          <p:nvPr/>
        </p:nvSpPr>
        <p:spPr>
          <a:xfrm>
            <a:off x="5462300" y="4599509"/>
            <a:ext cx="5785532"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Have a digestive system with a mouth and an anus</a:t>
            </a:r>
            <a:endParaRPr lang="en-CA" sz="2000" dirty="0">
              <a:solidFill>
                <a:schemeClr val="tx2">
                  <a:lumMod val="75000"/>
                  <a:lumOff val="25000"/>
                </a:schemeClr>
              </a:solidFill>
            </a:endParaRPr>
          </a:p>
        </p:txBody>
      </p:sp>
      <p:sp>
        <p:nvSpPr>
          <p:cNvPr id="14" name="TextBox 13"/>
          <p:cNvSpPr txBox="1"/>
          <p:nvPr/>
        </p:nvSpPr>
        <p:spPr>
          <a:xfrm>
            <a:off x="5067652" y="1851776"/>
            <a:ext cx="5132070" cy="400110"/>
          </a:xfrm>
          <a:prstGeom prst="rect">
            <a:avLst/>
          </a:prstGeom>
          <a:noFill/>
        </p:spPr>
        <p:txBody>
          <a:bodyPr wrap="square" rtlCol="0">
            <a:spAutoFit/>
          </a:bodyPr>
          <a:lstStyle/>
          <a:p>
            <a:r>
              <a:rPr lang="en-CA" altLang="en-US" sz="2000" b="1" dirty="0" smtClean="0">
                <a:solidFill>
                  <a:srgbClr val="9F2936"/>
                </a:solidFill>
              </a:rPr>
              <a:t>Structure:</a:t>
            </a:r>
            <a:endParaRPr lang="en-US" altLang="en-US" sz="3200" b="1" dirty="0">
              <a:solidFill>
                <a:srgbClr val="9F2936"/>
              </a:solidFill>
            </a:endParaRPr>
          </a:p>
        </p:txBody>
      </p:sp>
      <p:sp>
        <p:nvSpPr>
          <p:cNvPr id="3" name="Oval 2"/>
          <p:cNvSpPr/>
          <p:nvPr/>
        </p:nvSpPr>
        <p:spPr>
          <a:xfrm rot="19817285">
            <a:off x="526729" y="2126085"/>
            <a:ext cx="2558443" cy="2551423"/>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p:cNvSpPr/>
          <p:nvPr/>
        </p:nvSpPr>
        <p:spPr>
          <a:xfrm>
            <a:off x="2420805" y="4394735"/>
            <a:ext cx="1569092" cy="1515679"/>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extBox 7"/>
          <p:cNvSpPr txBox="1"/>
          <p:nvPr/>
        </p:nvSpPr>
        <p:spPr>
          <a:xfrm>
            <a:off x="5186104" y="5710359"/>
            <a:ext cx="6821852" cy="400110"/>
          </a:xfrm>
          <a:prstGeom prst="rect">
            <a:avLst/>
          </a:prstGeom>
          <a:noFill/>
        </p:spPr>
        <p:txBody>
          <a:bodyPr wrap="square" rtlCol="0">
            <a:spAutoFit/>
          </a:bodyPr>
          <a:lstStyle/>
          <a:p>
            <a:r>
              <a:rPr lang="en-CA" sz="2000" dirty="0" smtClean="0">
                <a:solidFill>
                  <a:srgbClr val="9F2936"/>
                </a:solidFill>
              </a:rPr>
              <a:t>Leeches, Earthworm</a:t>
            </a:r>
            <a:r>
              <a:rPr lang="en-CA" sz="2000" dirty="0">
                <a:solidFill>
                  <a:srgbClr val="9F2936"/>
                </a:solidFill>
              </a:rPr>
              <a:t>, Polychaetes </a:t>
            </a:r>
          </a:p>
        </p:txBody>
      </p:sp>
      <p:sp>
        <p:nvSpPr>
          <p:cNvPr id="15" name="TextBox 14"/>
          <p:cNvSpPr txBox="1"/>
          <p:nvPr/>
        </p:nvSpPr>
        <p:spPr>
          <a:xfrm>
            <a:off x="5186104" y="5404448"/>
            <a:ext cx="5205227" cy="400110"/>
          </a:xfrm>
          <a:prstGeom prst="rect">
            <a:avLst/>
          </a:prstGeom>
          <a:noFill/>
        </p:spPr>
        <p:txBody>
          <a:bodyPr wrap="square" rtlCol="0">
            <a:spAutoFit/>
          </a:bodyPr>
          <a:lstStyle/>
          <a:p>
            <a:r>
              <a:rPr lang="en-CA" sz="2000" b="1" dirty="0" smtClean="0">
                <a:solidFill>
                  <a:srgbClr val="9F2936"/>
                </a:solidFill>
              </a:rPr>
              <a:t>Annelida Examples:</a:t>
            </a:r>
            <a:endParaRPr lang="en-CA" sz="2000" b="1" dirty="0">
              <a:solidFill>
                <a:srgbClr val="9F2936"/>
              </a:solidFill>
            </a:endParaRPr>
          </a:p>
        </p:txBody>
      </p:sp>
      <p:sp>
        <p:nvSpPr>
          <p:cNvPr id="9" name="Oval 8"/>
          <p:cNvSpPr/>
          <p:nvPr/>
        </p:nvSpPr>
        <p:spPr>
          <a:xfrm>
            <a:off x="3205351" y="2608682"/>
            <a:ext cx="1862301" cy="1786053"/>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TextBox 17"/>
          <p:cNvSpPr txBox="1"/>
          <p:nvPr/>
        </p:nvSpPr>
        <p:spPr>
          <a:xfrm>
            <a:off x="5186104" y="4199399"/>
            <a:ext cx="5205227" cy="400110"/>
          </a:xfrm>
          <a:prstGeom prst="rect">
            <a:avLst/>
          </a:prstGeom>
          <a:noFill/>
        </p:spPr>
        <p:txBody>
          <a:bodyPr wrap="square" rtlCol="0">
            <a:spAutoFit/>
          </a:bodyPr>
          <a:lstStyle/>
          <a:p>
            <a:r>
              <a:rPr lang="en-CA" sz="2000" b="1" dirty="0" smtClean="0">
                <a:solidFill>
                  <a:srgbClr val="9F2936"/>
                </a:solidFill>
              </a:rPr>
              <a:t>Feeding Mechanism:</a:t>
            </a:r>
            <a:endParaRPr lang="en-CA" sz="2000" b="1" dirty="0">
              <a:solidFill>
                <a:srgbClr val="9F2936"/>
              </a:solidFill>
            </a:endParaRPr>
          </a:p>
        </p:txBody>
      </p:sp>
      <p:sp>
        <p:nvSpPr>
          <p:cNvPr id="17" name="Rectangle 16"/>
          <p:cNvSpPr/>
          <p:nvPr/>
        </p:nvSpPr>
        <p:spPr>
          <a:xfrm>
            <a:off x="5462298" y="2567544"/>
            <a:ext cx="6382038" cy="707886"/>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Have tissues, organs, a nervous system, a circulatory system, but no respiratory system </a:t>
            </a:r>
            <a:endParaRPr lang="en-CA" sz="2000" dirty="0">
              <a:solidFill>
                <a:schemeClr val="tx2">
                  <a:lumMod val="75000"/>
                  <a:lumOff val="25000"/>
                </a:schemeClr>
              </a:solidFill>
            </a:endParaRPr>
          </a:p>
        </p:txBody>
      </p:sp>
      <p:sp>
        <p:nvSpPr>
          <p:cNvPr id="20" name="Rectangle 19"/>
          <p:cNvSpPr/>
          <p:nvPr/>
        </p:nvSpPr>
        <p:spPr>
          <a:xfrm>
            <a:off x="5462298" y="3296628"/>
            <a:ext cx="6722535"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Live in both terrestrial and aquatic habitats</a:t>
            </a:r>
            <a:endParaRPr lang="en-CA" sz="2000" dirty="0">
              <a:solidFill>
                <a:schemeClr val="tx2">
                  <a:lumMod val="75000"/>
                  <a:lumOff val="25000"/>
                </a:schemeClr>
              </a:solidFill>
            </a:endParaRPr>
          </a:p>
        </p:txBody>
      </p:sp>
      <p:sp>
        <p:nvSpPr>
          <p:cNvPr id="16" name="Rectangle 15"/>
          <p:cNvSpPr/>
          <p:nvPr/>
        </p:nvSpPr>
        <p:spPr>
          <a:xfrm>
            <a:off x="5462298" y="3737904"/>
            <a:ext cx="6722535"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Mobile, wide range of locomotion mechanisms</a:t>
            </a:r>
            <a:endParaRPr lang="en-CA" sz="2000" dirty="0">
              <a:solidFill>
                <a:schemeClr val="tx2">
                  <a:lumMod val="75000"/>
                  <a:lumOff val="25000"/>
                </a:schemeClr>
              </a:solidFill>
            </a:endParaRPr>
          </a:p>
        </p:txBody>
      </p:sp>
      <p:sp>
        <p:nvSpPr>
          <p:cNvPr id="21" name="Rectangle 20"/>
          <p:cNvSpPr/>
          <p:nvPr/>
        </p:nvSpPr>
        <p:spPr>
          <a:xfrm>
            <a:off x="5465661" y="4990696"/>
            <a:ext cx="5785532"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Can be herbivores, carnivores, or omnivores</a:t>
            </a:r>
            <a:endParaRPr lang="en-CA" sz="2000" dirty="0">
              <a:solidFill>
                <a:schemeClr val="tx2">
                  <a:lumMod val="75000"/>
                  <a:lumOff val="25000"/>
                </a:schemeClr>
              </a:solidFill>
            </a:endParaRPr>
          </a:p>
        </p:txBody>
      </p:sp>
    </p:spTree>
    <p:extLst>
      <p:ext uri="{BB962C8B-B14F-4D97-AF65-F5344CB8AC3E}">
        <p14:creationId xmlns:p14="http://schemas.microsoft.com/office/powerpoint/2010/main" val="512704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3" grpId="0" animBg="1"/>
      <p:bldP spid="6" grpId="0" animBg="1"/>
      <p:bldP spid="8" grpId="0"/>
      <p:bldP spid="15" grpId="0"/>
      <p:bldP spid="9" grpId="0" animBg="1"/>
      <p:bldP spid="18" grpId="0"/>
      <p:bldP spid="17" grpId="0"/>
      <p:bldP spid="20" grpId="0"/>
      <p:bldP spid="16"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097280" y="305653"/>
            <a:ext cx="10058400" cy="145075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5000" b="1" i="1" dirty="0">
                <a:solidFill>
                  <a:srgbClr val="9F2936"/>
                </a:solidFill>
              </a:rPr>
              <a:t>Phylum </a:t>
            </a:r>
            <a:r>
              <a:rPr lang="en-CA" sz="5000" b="1" i="1" dirty="0" smtClean="0">
                <a:solidFill>
                  <a:srgbClr val="9F2936"/>
                </a:solidFill>
              </a:rPr>
              <a:t>Arthropoda - </a:t>
            </a:r>
            <a:r>
              <a:rPr lang="en-CA" sz="5000" b="1" dirty="0" smtClean="0">
                <a:solidFill>
                  <a:srgbClr val="9F2936"/>
                </a:solidFill>
              </a:rPr>
              <a:t>Arthropods</a:t>
            </a:r>
            <a:endParaRPr lang="en-CA" sz="5000" b="1" dirty="0">
              <a:solidFill>
                <a:srgbClr val="9F2936"/>
              </a:solidFill>
            </a:endParaRPr>
          </a:p>
        </p:txBody>
      </p:sp>
      <p:sp>
        <p:nvSpPr>
          <p:cNvPr id="7" name="Rectangle 6"/>
          <p:cNvSpPr/>
          <p:nvPr/>
        </p:nvSpPr>
        <p:spPr>
          <a:xfrm>
            <a:off x="7452643" y="6106335"/>
            <a:ext cx="4867969" cy="215444"/>
          </a:xfrm>
          <a:prstGeom prst="rect">
            <a:avLst/>
          </a:prstGeom>
        </p:spPr>
        <p:txBody>
          <a:bodyPr wrap="square">
            <a:spAutoFit/>
          </a:bodyPr>
          <a:lstStyle/>
          <a:p>
            <a:r>
              <a:rPr lang="en-CA" sz="800" i="1" dirty="0" smtClean="0">
                <a:solidFill>
                  <a:schemeClr val="bg1">
                    <a:lumMod val="75000"/>
                  </a:schemeClr>
                </a:solidFill>
              </a:rPr>
              <a:t>Snail photo by Ducks Unlimited Canada. Octopus photo from Wikipedia</a:t>
            </a:r>
            <a:r>
              <a:rPr lang="en-CA" sz="800" i="1" dirty="0">
                <a:solidFill>
                  <a:schemeClr val="bg1">
                    <a:lumMod val="75000"/>
                  </a:schemeClr>
                </a:solidFill>
              </a:rPr>
              <a:t>.</a:t>
            </a:r>
            <a:r>
              <a:rPr lang="en-CA" sz="800" i="1" dirty="0" smtClean="0">
                <a:solidFill>
                  <a:schemeClr val="bg1">
                    <a:lumMod val="75000"/>
                  </a:schemeClr>
                </a:solidFill>
              </a:rPr>
              <a:t> Clam image from fishpondinfo.com.</a:t>
            </a:r>
            <a:endParaRPr lang="en-CA" sz="800" i="1" dirty="0">
              <a:solidFill>
                <a:schemeClr val="bg1">
                  <a:lumMod val="75000"/>
                </a:schemeClr>
              </a:solidFill>
            </a:endParaRPr>
          </a:p>
        </p:txBody>
      </p:sp>
      <p:sp>
        <p:nvSpPr>
          <p:cNvPr id="11" name="Rectangle 10"/>
          <p:cNvSpPr/>
          <p:nvPr/>
        </p:nvSpPr>
        <p:spPr>
          <a:xfrm>
            <a:off x="5462300" y="2181046"/>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Exoskeleton – hard outer cover</a:t>
            </a:r>
            <a:endParaRPr lang="en-CA" sz="2000" dirty="0">
              <a:solidFill>
                <a:schemeClr val="tx2">
                  <a:lumMod val="75000"/>
                  <a:lumOff val="25000"/>
                </a:schemeClr>
              </a:solidFill>
            </a:endParaRPr>
          </a:p>
        </p:txBody>
      </p:sp>
      <p:sp>
        <p:nvSpPr>
          <p:cNvPr id="13" name="Rectangle 12"/>
          <p:cNvSpPr/>
          <p:nvPr/>
        </p:nvSpPr>
        <p:spPr>
          <a:xfrm>
            <a:off x="5462300" y="4872733"/>
            <a:ext cx="5785532"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Have a digestive system with a mouth and an anus</a:t>
            </a:r>
            <a:endParaRPr lang="en-CA" sz="2000" dirty="0">
              <a:solidFill>
                <a:schemeClr val="tx2">
                  <a:lumMod val="75000"/>
                  <a:lumOff val="25000"/>
                </a:schemeClr>
              </a:solidFill>
            </a:endParaRPr>
          </a:p>
        </p:txBody>
      </p:sp>
      <p:sp>
        <p:nvSpPr>
          <p:cNvPr id="14" name="TextBox 13"/>
          <p:cNvSpPr txBox="1"/>
          <p:nvPr/>
        </p:nvSpPr>
        <p:spPr>
          <a:xfrm>
            <a:off x="5067652" y="1851776"/>
            <a:ext cx="5132070" cy="400110"/>
          </a:xfrm>
          <a:prstGeom prst="rect">
            <a:avLst/>
          </a:prstGeom>
          <a:noFill/>
        </p:spPr>
        <p:txBody>
          <a:bodyPr wrap="square" rtlCol="0">
            <a:spAutoFit/>
          </a:bodyPr>
          <a:lstStyle/>
          <a:p>
            <a:r>
              <a:rPr lang="en-CA" altLang="en-US" sz="2000" b="1" dirty="0" smtClean="0">
                <a:solidFill>
                  <a:srgbClr val="9F2936"/>
                </a:solidFill>
              </a:rPr>
              <a:t>Structure:</a:t>
            </a:r>
            <a:endParaRPr lang="en-US" altLang="en-US" sz="3200" b="1" dirty="0">
              <a:solidFill>
                <a:srgbClr val="9F2936"/>
              </a:solidFill>
            </a:endParaRPr>
          </a:p>
        </p:txBody>
      </p:sp>
      <p:sp>
        <p:nvSpPr>
          <p:cNvPr id="3" name="Oval 2"/>
          <p:cNvSpPr/>
          <p:nvPr/>
        </p:nvSpPr>
        <p:spPr>
          <a:xfrm rot="21355974">
            <a:off x="650646" y="2021415"/>
            <a:ext cx="2311738" cy="2264991"/>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p:cNvSpPr/>
          <p:nvPr/>
        </p:nvSpPr>
        <p:spPr>
          <a:xfrm>
            <a:off x="3180909" y="2581156"/>
            <a:ext cx="1267952" cy="1167488"/>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extBox 7"/>
          <p:cNvSpPr txBox="1"/>
          <p:nvPr/>
        </p:nvSpPr>
        <p:spPr>
          <a:xfrm>
            <a:off x="5165473" y="5647107"/>
            <a:ext cx="6821852" cy="400110"/>
          </a:xfrm>
          <a:prstGeom prst="rect">
            <a:avLst/>
          </a:prstGeom>
          <a:noFill/>
        </p:spPr>
        <p:txBody>
          <a:bodyPr wrap="square" rtlCol="0">
            <a:spAutoFit/>
          </a:bodyPr>
          <a:lstStyle/>
          <a:p>
            <a:r>
              <a:rPr lang="en-CA" sz="2000" dirty="0" smtClean="0">
                <a:solidFill>
                  <a:srgbClr val="9F2936"/>
                </a:solidFill>
              </a:rPr>
              <a:t>Dragonfly, Dock Spider</a:t>
            </a:r>
            <a:r>
              <a:rPr lang="en-CA" sz="2000" dirty="0">
                <a:solidFill>
                  <a:srgbClr val="9F2936"/>
                </a:solidFill>
              </a:rPr>
              <a:t>, </a:t>
            </a:r>
            <a:r>
              <a:rPr lang="en-CA" sz="2000" dirty="0" smtClean="0">
                <a:solidFill>
                  <a:srgbClr val="9F2936"/>
                </a:solidFill>
              </a:rPr>
              <a:t>Crayfish, Centipede</a:t>
            </a:r>
            <a:endParaRPr lang="en-CA" sz="2000" dirty="0">
              <a:solidFill>
                <a:srgbClr val="9F2936"/>
              </a:solidFill>
            </a:endParaRPr>
          </a:p>
        </p:txBody>
      </p:sp>
      <p:sp>
        <p:nvSpPr>
          <p:cNvPr id="15" name="TextBox 14"/>
          <p:cNvSpPr txBox="1"/>
          <p:nvPr/>
        </p:nvSpPr>
        <p:spPr>
          <a:xfrm>
            <a:off x="5165473" y="5341196"/>
            <a:ext cx="5205227" cy="400110"/>
          </a:xfrm>
          <a:prstGeom prst="rect">
            <a:avLst/>
          </a:prstGeom>
          <a:noFill/>
        </p:spPr>
        <p:txBody>
          <a:bodyPr wrap="square" rtlCol="0">
            <a:spAutoFit/>
          </a:bodyPr>
          <a:lstStyle/>
          <a:p>
            <a:r>
              <a:rPr lang="en-CA" sz="2000" b="1" dirty="0" smtClean="0">
                <a:solidFill>
                  <a:srgbClr val="9F2936"/>
                </a:solidFill>
              </a:rPr>
              <a:t>Arthropod Examples:</a:t>
            </a:r>
            <a:endParaRPr lang="en-CA" sz="2000" b="1" dirty="0">
              <a:solidFill>
                <a:srgbClr val="9F2936"/>
              </a:solidFill>
            </a:endParaRPr>
          </a:p>
        </p:txBody>
      </p:sp>
      <p:sp>
        <p:nvSpPr>
          <p:cNvPr id="9" name="Oval 8"/>
          <p:cNvSpPr/>
          <p:nvPr/>
        </p:nvSpPr>
        <p:spPr>
          <a:xfrm>
            <a:off x="2299074" y="3926020"/>
            <a:ext cx="1989267" cy="1967576"/>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TextBox 17"/>
          <p:cNvSpPr txBox="1"/>
          <p:nvPr/>
        </p:nvSpPr>
        <p:spPr>
          <a:xfrm>
            <a:off x="5165473" y="4173028"/>
            <a:ext cx="5205227" cy="400110"/>
          </a:xfrm>
          <a:prstGeom prst="rect">
            <a:avLst/>
          </a:prstGeom>
          <a:noFill/>
        </p:spPr>
        <p:txBody>
          <a:bodyPr wrap="square" rtlCol="0">
            <a:spAutoFit/>
          </a:bodyPr>
          <a:lstStyle/>
          <a:p>
            <a:r>
              <a:rPr lang="en-CA" sz="2000" b="1" dirty="0" smtClean="0">
                <a:solidFill>
                  <a:srgbClr val="9F2936"/>
                </a:solidFill>
              </a:rPr>
              <a:t>Feeding Mechanism:</a:t>
            </a:r>
            <a:endParaRPr lang="en-CA" sz="2000" b="1" dirty="0">
              <a:solidFill>
                <a:srgbClr val="9F2936"/>
              </a:solidFill>
            </a:endParaRPr>
          </a:p>
        </p:txBody>
      </p:sp>
      <p:sp>
        <p:nvSpPr>
          <p:cNvPr id="17" name="Rectangle 16"/>
          <p:cNvSpPr/>
          <p:nvPr/>
        </p:nvSpPr>
        <p:spPr>
          <a:xfrm>
            <a:off x="5462300" y="2565317"/>
            <a:ext cx="6382038"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Segmented bodies, open circulatory system </a:t>
            </a:r>
            <a:endParaRPr lang="en-CA" sz="2000" dirty="0">
              <a:solidFill>
                <a:schemeClr val="tx2">
                  <a:lumMod val="75000"/>
                  <a:lumOff val="25000"/>
                </a:schemeClr>
              </a:solidFill>
            </a:endParaRPr>
          </a:p>
        </p:txBody>
      </p:sp>
      <p:sp>
        <p:nvSpPr>
          <p:cNvPr id="20" name="Rectangle 19"/>
          <p:cNvSpPr/>
          <p:nvPr/>
        </p:nvSpPr>
        <p:spPr>
          <a:xfrm>
            <a:off x="5469465" y="3725965"/>
            <a:ext cx="6722535"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Live in both terrestrial and aquatic habitats</a:t>
            </a:r>
            <a:endParaRPr lang="en-CA" sz="2000" dirty="0">
              <a:solidFill>
                <a:schemeClr val="tx2">
                  <a:lumMod val="75000"/>
                  <a:lumOff val="25000"/>
                </a:schemeClr>
              </a:solidFill>
            </a:endParaRPr>
          </a:p>
        </p:txBody>
      </p:sp>
      <p:sp>
        <p:nvSpPr>
          <p:cNvPr id="21" name="Rectangle 20"/>
          <p:cNvSpPr/>
          <p:nvPr/>
        </p:nvSpPr>
        <p:spPr>
          <a:xfrm>
            <a:off x="5462300" y="4545577"/>
            <a:ext cx="5785532"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Can be herbivores, carnivores, or omnivores</a:t>
            </a:r>
            <a:endParaRPr lang="en-CA" sz="2000" dirty="0">
              <a:solidFill>
                <a:schemeClr val="tx2">
                  <a:lumMod val="75000"/>
                  <a:lumOff val="25000"/>
                </a:schemeClr>
              </a:solidFill>
            </a:endParaRPr>
          </a:p>
        </p:txBody>
      </p:sp>
      <p:sp>
        <p:nvSpPr>
          <p:cNvPr id="19" name="Rectangle 18"/>
          <p:cNvSpPr/>
          <p:nvPr/>
        </p:nvSpPr>
        <p:spPr>
          <a:xfrm>
            <a:off x="5469465" y="2971126"/>
            <a:ext cx="6066449" cy="707886"/>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lumMod val="75000"/>
                    <a:lumOff val="25000"/>
                  </a:schemeClr>
                </a:solidFill>
              </a:rPr>
              <a:t>Have jointed appendages, creating a wide range of locomotion mechanisms (like flying, jumping, walking)</a:t>
            </a:r>
            <a:endParaRPr lang="en-CA" sz="2000" dirty="0">
              <a:solidFill>
                <a:schemeClr val="tx2">
                  <a:lumMod val="75000"/>
                  <a:lumOff val="25000"/>
                </a:schemeClr>
              </a:solidFill>
            </a:endParaRPr>
          </a:p>
        </p:txBody>
      </p:sp>
      <p:sp>
        <p:nvSpPr>
          <p:cNvPr id="22" name="Oval 21"/>
          <p:cNvSpPr/>
          <p:nvPr/>
        </p:nvSpPr>
        <p:spPr>
          <a:xfrm rot="19250354">
            <a:off x="720163" y="4417723"/>
            <a:ext cx="1391642" cy="1407253"/>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759681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3" grpId="0" animBg="1"/>
      <p:bldP spid="6" grpId="0" animBg="1"/>
      <p:bldP spid="8" grpId="0"/>
      <p:bldP spid="15" grpId="0"/>
      <p:bldP spid="9" grpId="0" animBg="1"/>
      <p:bldP spid="18" grpId="0"/>
      <p:bldP spid="17" grpId="0"/>
      <p:bldP spid="20" grpId="0"/>
      <p:bldP spid="21" grpId="0"/>
      <p:bldP spid="19" grpId="0"/>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2680" y="1023203"/>
            <a:ext cx="10058400" cy="1450757"/>
          </a:xfrm>
        </p:spPr>
        <p:txBody>
          <a:bodyPr>
            <a:noAutofit/>
          </a:bodyPr>
          <a:lstStyle/>
          <a:p>
            <a:r>
              <a:rPr lang="en-CA" sz="5400" b="1" dirty="0" smtClean="0">
                <a:solidFill>
                  <a:srgbClr val="9F2936"/>
                </a:solidFill>
              </a:rPr>
              <a:t>Invertebrates in Wetlands </a:t>
            </a:r>
            <a:r>
              <a:rPr lang="en-CA" sz="5400" b="1" dirty="0">
                <a:solidFill>
                  <a:srgbClr val="9F2936"/>
                </a:solidFill>
              </a:rPr>
              <a:t/>
            </a:r>
            <a:br>
              <a:rPr lang="en-CA" sz="5400" b="1" dirty="0">
                <a:solidFill>
                  <a:srgbClr val="9F2936"/>
                </a:solidFill>
              </a:rPr>
            </a:br>
            <a:endParaRPr lang="en-CA" sz="5400" dirty="0"/>
          </a:p>
        </p:txBody>
      </p:sp>
      <p:sp>
        <p:nvSpPr>
          <p:cNvPr id="3" name="TextBox 2"/>
          <p:cNvSpPr txBox="1"/>
          <p:nvPr/>
        </p:nvSpPr>
        <p:spPr>
          <a:xfrm>
            <a:off x="1097280" y="1983521"/>
            <a:ext cx="12752094" cy="707886"/>
          </a:xfrm>
          <a:prstGeom prst="rect">
            <a:avLst/>
          </a:prstGeom>
          <a:noFill/>
        </p:spPr>
        <p:txBody>
          <a:bodyPr wrap="square" rtlCol="0">
            <a:spAutoFit/>
          </a:bodyPr>
          <a:lstStyle/>
          <a:p>
            <a:r>
              <a:rPr lang="en-CA" sz="2000" dirty="0" smtClean="0">
                <a:solidFill>
                  <a:schemeClr val="tx2">
                    <a:lumMod val="75000"/>
                    <a:lumOff val="25000"/>
                  </a:schemeClr>
                </a:solidFill>
              </a:rPr>
              <a:t>There are invertebrates from each of these phyla living in wetlands. </a:t>
            </a:r>
            <a:endParaRPr lang="en-CA" sz="2000" dirty="0">
              <a:solidFill>
                <a:schemeClr val="tx2">
                  <a:lumMod val="75000"/>
                  <a:lumOff val="25000"/>
                </a:schemeClr>
              </a:solidFill>
            </a:endParaRPr>
          </a:p>
          <a:p>
            <a:endParaRPr lang="en-CA" sz="2000" dirty="0">
              <a:solidFill>
                <a:schemeClr val="tx2">
                  <a:lumMod val="75000"/>
                  <a:lumOff val="25000"/>
                </a:schemeClr>
              </a:solidFill>
            </a:endParaRPr>
          </a:p>
        </p:txBody>
      </p:sp>
      <p:sp>
        <p:nvSpPr>
          <p:cNvPr id="4" name="TextBox 3"/>
          <p:cNvSpPr txBox="1"/>
          <p:nvPr/>
        </p:nvSpPr>
        <p:spPr>
          <a:xfrm>
            <a:off x="1097280" y="2531337"/>
            <a:ext cx="10244746" cy="1384995"/>
          </a:xfrm>
          <a:prstGeom prst="rect">
            <a:avLst/>
          </a:prstGeom>
          <a:noFill/>
        </p:spPr>
        <p:txBody>
          <a:bodyPr wrap="square" rtlCol="0">
            <a:spAutoFit/>
          </a:bodyPr>
          <a:lstStyle/>
          <a:p>
            <a:r>
              <a:rPr lang="en-CA" sz="2000" b="1" dirty="0" smtClean="0">
                <a:solidFill>
                  <a:schemeClr val="tx2">
                    <a:lumMod val="75000"/>
                    <a:lumOff val="25000"/>
                  </a:schemeClr>
                </a:solidFill>
              </a:rPr>
              <a:t>Wetlands </a:t>
            </a:r>
            <a:r>
              <a:rPr lang="en-CA" sz="2000" dirty="0" smtClean="0">
                <a:solidFill>
                  <a:schemeClr val="tx2">
                    <a:lumMod val="75000"/>
                    <a:lumOff val="25000"/>
                  </a:schemeClr>
                </a:solidFill>
              </a:rPr>
              <a:t>are shallow bodies of water that promote rich vegetation growth. The type of wetland will also determine what kinds of invertebrates live in these freshwater habitats, for each wetland type provides different kinds of vegetation, nutrients and water levels.</a:t>
            </a:r>
            <a:endParaRPr lang="en-CA" sz="2000" dirty="0">
              <a:solidFill>
                <a:schemeClr val="tx2">
                  <a:lumMod val="75000"/>
                  <a:lumOff val="25000"/>
                </a:schemeClr>
              </a:solidFill>
            </a:endParaRPr>
          </a:p>
          <a:p>
            <a:endParaRPr lang="en-CA" sz="2400" dirty="0">
              <a:solidFill>
                <a:schemeClr val="tx2">
                  <a:lumMod val="75000"/>
                  <a:lumOff val="25000"/>
                </a:schemeClr>
              </a:solidFill>
            </a:endParaRPr>
          </a:p>
        </p:txBody>
      </p:sp>
      <p:sp>
        <p:nvSpPr>
          <p:cNvPr id="9" name="TextBox 8"/>
          <p:cNvSpPr txBox="1"/>
          <p:nvPr/>
        </p:nvSpPr>
        <p:spPr>
          <a:xfrm>
            <a:off x="1122680" y="3651725"/>
            <a:ext cx="3306724" cy="461665"/>
          </a:xfrm>
          <a:prstGeom prst="rect">
            <a:avLst/>
          </a:prstGeom>
          <a:noFill/>
        </p:spPr>
        <p:txBody>
          <a:bodyPr wrap="square" rtlCol="0">
            <a:spAutoFit/>
          </a:bodyPr>
          <a:lstStyle/>
          <a:p>
            <a:r>
              <a:rPr lang="en-CA" sz="2400" b="1" dirty="0" smtClean="0">
                <a:solidFill>
                  <a:srgbClr val="9F2936"/>
                </a:solidFill>
              </a:rPr>
              <a:t>Types of Wetlands:</a:t>
            </a:r>
            <a:endParaRPr lang="en-CA" sz="2400" b="1" dirty="0">
              <a:solidFill>
                <a:srgbClr val="9F2936"/>
              </a:solidFill>
            </a:endParaRPr>
          </a:p>
        </p:txBody>
      </p:sp>
      <p:grpSp>
        <p:nvGrpSpPr>
          <p:cNvPr id="10" name="Group 9"/>
          <p:cNvGrpSpPr/>
          <p:nvPr/>
        </p:nvGrpSpPr>
        <p:grpSpPr>
          <a:xfrm>
            <a:off x="5575271" y="4310261"/>
            <a:ext cx="1303989" cy="1621217"/>
            <a:chOff x="5549871" y="4475004"/>
            <a:chExt cx="1303989" cy="1621217"/>
          </a:xfrm>
        </p:grpSpPr>
        <p:sp>
          <p:nvSpPr>
            <p:cNvPr id="11" name="Rectangle 10"/>
            <p:cNvSpPr/>
            <p:nvPr/>
          </p:nvSpPr>
          <p:spPr>
            <a:xfrm>
              <a:off x="5776823" y="5726889"/>
              <a:ext cx="885371" cy="369332"/>
            </a:xfrm>
            <a:prstGeom prst="rect">
              <a:avLst/>
            </a:prstGeom>
          </p:spPr>
          <p:txBody>
            <a:bodyPr wrap="none">
              <a:spAutoFit/>
            </a:bodyPr>
            <a:lstStyle/>
            <a:p>
              <a:r>
                <a:rPr lang="en-CA" b="1" dirty="0" smtClean="0">
                  <a:solidFill>
                    <a:srgbClr val="9F2936"/>
                  </a:solidFill>
                </a:rPr>
                <a:t>Swamp</a:t>
              </a:r>
              <a:endParaRPr lang="en-CA" b="1" dirty="0">
                <a:solidFill>
                  <a:srgbClr val="9F2936"/>
                </a:solidFill>
              </a:endParaRPr>
            </a:p>
          </p:txBody>
        </p:sp>
        <p:sp>
          <p:nvSpPr>
            <p:cNvPr id="12" name="Oval 11"/>
            <p:cNvSpPr/>
            <p:nvPr/>
          </p:nvSpPr>
          <p:spPr>
            <a:xfrm>
              <a:off x="5549871" y="4475004"/>
              <a:ext cx="1303989" cy="1251885"/>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3" name="Group 12"/>
          <p:cNvGrpSpPr/>
          <p:nvPr/>
        </p:nvGrpSpPr>
        <p:grpSpPr>
          <a:xfrm>
            <a:off x="7593718" y="4318634"/>
            <a:ext cx="1303989" cy="1621217"/>
            <a:chOff x="7568318" y="4483377"/>
            <a:chExt cx="1303989" cy="1621217"/>
          </a:xfrm>
        </p:grpSpPr>
        <p:sp>
          <p:nvSpPr>
            <p:cNvPr id="14" name="Rectangle 13"/>
            <p:cNvSpPr/>
            <p:nvPr/>
          </p:nvSpPr>
          <p:spPr>
            <a:xfrm>
              <a:off x="7888987" y="5735262"/>
              <a:ext cx="662650" cy="369332"/>
            </a:xfrm>
            <a:prstGeom prst="rect">
              <a:avLst/>
            </a:prstGeom>
          </p:spPr>
          <p:txBody>
            <a:bodyPr wrap="square">
              <a:spAutoFit/>
            </a:bodyPr>
            <a:lstStyle/>
            <a:p>
              <a:pPr algn="ctr"/>
              <a:r>
                <a:rPr lang="en-CA" b="1" dirty="0" smtClean="0">
                  <a:solidFill>
                    <a:srgbClr val="9F2936"/>
                  </a:solidFill>
                </a:rPr>
                <a:t>Bog</a:t>
              </a:r>
              <a:endParaRPr lang="en-CA" b="1" dirty="0">
                <a:solidFill>
                  <a:srgbClr val="9F2936"/>
                </a:solidFill>
              </a:endParaRPr>
            </a:p>
          </p:txBody>
        </p:sp>
        <p:sp>
          <p:nvSpPr>
            <p:cNvPr id="15" name="Oval 14"/>
            <p:cNvSpPr/>
            <p:nvPr/>
          </p:nvSpPr>
          <p:spPr>
            <a:xfrm>
              <a:off x="7568318" y="4483377"/>
              <a:ext cx="1303989" cy="1251885"/>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6" name="Group 15"/>
          <p:cNvGrpSpPr/>
          <p:nvPr/>
        </p:nvGrpSpPr>
        <p:grpSpPr>
          <a:xfrm>
            <a:off x="3556824" y="4310260"/>
            <a:ext cx="1303989" cy="1629591"/>
            <a:chOff x="3531424" y="4475003"/>
            <a:chExt cx="1303989" cy="1629591"/>
          </a:xfrm>
        </p:grpSpPr>
        <p:sp>
          <p:nvSpPr>
            <p:cNvPr id="17" name="Rectangle 16"/>
            <p:cNvSpPr/>
            <p:nvPr/>
          </p:nvSpPr>
          <p:spPr>
            <a:xfrm>
              <a:off x="3946270" y="5735262"/>
              <a:ext cx="613687" cy="369332"/>
            </a:xfrm>
            <a:prstGeom prst="rect">
              <a:avLst/>
            </a:prstGeom>
          </p:spPr>
          <p:txBody>
            <a:bodyPr wrap="square">
              <a:spAutoFit/>
            </a:bodyPr>
            <a:lstStyle/>
            <a:p>
              <a:r>
                <a:rPr lang="en-CA" b="1" dirty="0" smtClean="0">
                  <a:solidFill>
                    <a:srgbClr val="9F2936"/>
                  </a:solidFill>
                </a:rPr>
                <a:t>Fen</a:t>
              </a:r>
              <a:endParaRPr lang="en-CA" b="1" dirty="0">
                <a:solidFill>
                  <a:srgbClr val="9F2936"/>
                </a:solidFill>
              </a:endParaRPr>
            </a:p>
          </p:txBody>
        </p:sp>
        <p:sp>
          <p:nvSpPr>
            <p:cNvPr id="18" name="Oval 17"/>
            <p:cNvSpPr/>
            <p:nvPr/>
          </p:nvSpPr>
          <p:spPr>
            <a:xfrm>
              <a:off x="3531424" y="4475003"/>
              <a:ext cx="1303989" cy="1251885"/>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9" name="Group 18"/>
          <p:cNvGrpSpPr/>
          <p:nvPr/>
        </p:nvGrpSpPr>
        <p:grpSpPr>
          <a:xfrm>
            <a:off x="1285328" y="4310260"/>
            <a:ext cx="1969108" cy="1621217"/>
            <a:chOff x="1259928" y="4475003"/>
            <a:chExt cx="1969108" cy="1621217"/>
          </a:xfrm>
        </p:grpSpPr>
        <p:sp>
          <p:nvSpPr>
            <p:cNvPr id="20" name="TextBox 19"/>
            <p:cNvSpPr txBox="1"/>
            <p:nvPr/>
          </p:nvSpPr>
          <p:spPr>
            <a:xfrm>
              <a:off x="1259928" y="5726888"/>
              <a:ext cx="1969108" cy="369332"/>
            </a:xfrm>
            <a:prstGeom prst="rect">
              <a:avLst/>
            </a:prstGeom>
            <a:noFill/>
          </p:spPr>
          <p:txBody>
            <a:bodyPr wrap="square" rtlCol="0">
              <a:spAutoFit/>
            </a:bodyPr>
            <a:lstStyle/>
            <a:p>
              <a:r>
                <a:rPr lang="en-CA" b="1" dirty="0" smtClean="0">
                  <a:solidFill>
                    <a:srgbClr val="9F2936"/>
                  </a:solidFill>
                </a:rPr>
                <a:t>Freshwater Marsh</a:t>
              </a:r>
              <a:endParaRPr lang="en-CA" b="1" dirty="0">
                <a:solidFill>
                  <a:srgbClr val="9F2936"/>
                </a:solidFill>
              </a:endParaRPr>
            </a:p>
          </p:txBody>
        </p:sp>
        <p:sp>
          <p:nvSpPr>
            <p:cNvPr id="21" name="Oval 20"/>
            <p:cNvSpPr/>
            <p:nvPr/>
          </p:nvSpPr>
          <p:spPr>
            <a:xfrm>
              <a:off x="1512977" y="4475003"/>
              <a:ext cx="1303989" cy="1251885"/>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3" name="Rectangle 22"/>
          <p:cNvSpPr/>
          <p:nvPr/>
        </p:nvSpPr>
        <p:spPr>
          <a:xfrm>
            <a:off x="9218376" y="5572778"/>
            <a:ext cx="2149050" cy="369332"/>
          </a:xfrm>
          <a:prstGeom prst="rect">
            <a:avLst/>
          </a:prstGeom>
        </p:spPr>
        <p:txBody>
          <a:bodyPr wrap="none">
            <a:spAutoFit/>
          </a:bodyPr>
          <a:lstStyle/>
          <a:p>
            <a:r>
              <a:rPr lang="en-CA" b="1" dirty="0" smtClean="0">
                <a:solidFill>
                  <a:srgbClr val="9F2936"/>
                </a:solidFill>
              </a:rPr>
              <a:t>Shallow Open Water</a:t>
            </a:r>
            <a:endParaRPr lang="en-CA" dirty="0">
              <a:solidFill>
                <a:srgbClr val="9F2936"/>
              </a:solidFill>
            </a:endParaRPr>
          </a:p>
        </p:txBody>
      </p:sp>
      <p:sp>
        <p:nvSpPr>
          <p:cNvPr id="24" name="Oval 23"/>
          <p:cNvSpPr/>
          <p:nvPr/>
        </p:nvSpPr>
        <p:spPr>
          <a:xfrm>
            <a:off x="9556295" y="4318634"/>
            <a:ext cx="1303989" cy="1251885"/>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440409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P spid="23" grpId="0"/>
      <p:bldP spid="24" grpId="0" animBg="1"/>
    </p:bldLst>
  </p:timing>
</p:sld>
</file>

<file path=ppt/theme/theme1.xml><?xml version="1.0" encoding="utf-8"?>
<a:theme xmlns:a="http://schemas.openxmlformats.org/drawingml/2006/main" name="Retro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ustom 1">
      <a:majorFont>
        <a:latin typeface="Aleo"/>
        <a:ea typeface=""/>
        <a:cs typeface=""/>
      </a:majorFont>
      <a:minorFont>
        <a:latin typeface="Calibri"/>
        <a:ea typeface=""/>
        <a:cs typeface=""/>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1322</TotalTime>
  <Words>1299</Words>
  <Application>Microsoft Office PowerPoint</Application>
  <PresentationFormat>Custom</PresentationFormat>
  <Paragraphs>117</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Retrospect</vt:lpstr>
      <vt:lpstr> Invertebrate Inquiry</vt:lpstr>
      <vt:lpstr>What are Invertebrates?</vt:lpstr>
      <vt:lpstr>PowerPoint Presentation</vt:lpstr>
      <vt:lpstr>PowerPoint Presentation</vt:lpstr>
      <vt:lpstr>PowerPoint Presentation</vt:lpstr>
      <vt:lpstr>PowerPoint Presentation</vt:lpstr>
      <vt:lpstr>PowerPoint Presentation</vt:lpstr>
      <vt:lpstr>PowerPoint Presentation</vt:lpstr>
      <vt:lpstr>Invertebrates in Wetlands  </vt:lpstr>
      <vt:lpstr>PowerPoint Presentation</vt:lpstr>
      <vt:lpstr>Classification Keys</vt:lpstr>
      <vt:lpstr>Invertebrate Inquiry Assignment:</vt:lpstr>
      <vt:lpstr>PowerPoint Presentation</vt:lpstr>
    </vt:vector>
  </TitlesOfParts>
  <Company>Ducks Unlimited Canada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Ducks Unlimited</dc:creator>
  <cp:lastModifiedBy>Paula Grieef</cp:lastModifiedBy>
  <cp:revision>224</cp:revision>
  <dcterms:created xsi:type="dcterms:W3CDTF">2018-05-01T20:36:16Z</dcterms:created>
  <dcterms:modified xsi:type="dcterms:W3CDTF">2018-06-08T18:38:49Z</dcterms:modified>
</cp:coreProperties>
</file>