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64" r:id="rId3"/>
    <p:sldId id="258" r:id="rId4"/>
    <p:sldId id="262" r:id="rId5"/>
    <p:sldId id="263" r:id="rId6"/>
    <p:sldId id="259" r:id="rId7"/>
    <p:sldId id="260" r:id="rId8"/>
    <p:sldId id="267" r:id="rId9"/>
    <p:sldId id="268" r:id="rId10"/>
    <p:sldId id="269" r:id="rId11"/>
    <p:sldId id="270" r:id="rId12"/>
    <p:sldId id="271" r:id="rId13"/>
    <p:sldId id="272" r:id="rId14"/>
    <p:sldId id="273" r:id="rId15"/>
    <p:sldId id="266" r:id="rId16"/>
    <p:sldId id="276" r:id="rId17"/>
    <p:sldId id="275"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8312"/>
    <a:srgbClr val="BD582C"/>
    <a:srgbClr val="ED9223"/>
    <a:srgbClr val="B27C3D"/>
    <a:srgbClr val="3D2405"/>
    <a:srgbClr val="AB620E"/>
    <a:srgbClr val="412605"/>
    <a:srgbClr val="874C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25" autoAdjust="0"/>
    <p:restoredTop sz="57941" autoAdjust="0"/>
  </p:normalViewPr>
  <p:slideViewPr>
    <p:cSldViewPr snapToGrid="0">
      <p:cViewPr>
        <p:scale>
          <a:sx n="65" d="100"/>
          <a:sy n="65" d="100"/>
        </p:scale>
        <p:origin x="-774" y="89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9A0DA7-0EAF-4864-BEA8-EB61C779262F}" type="datetimeFigureOut">
              <a:rPr lang="en-CA" smtClean="0"/>
              <a:t>08/06/2018</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B25C6E-C4AC-4A71-920B-C44B7712E193}" type="slidenum">
              <a:rPr lang="en-CA" smtClean="0"/>
              <a:t>‹#›</a:t>
            </a:fld>
            <a:endParaRPr lang="en-CA"/>
          </a:p>
        </p:txBody>
      </p:sp>
    </p:spTree>
    <p:extLst>
      <p:ext uri="{BB962C8B-B14F-4D97-AF65-F5344CB8AC3E}">
        <p14:creationId xmlns:p14="http://schemas.microsoft.com/office/powerpoint/2010/main" val="25354514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Shorebird shown on opening slide is a Wilson’s Snipe</a:t>
            </a:r>
            <a:r>
              <a:rPr lang="en-CA" baseline="0" dirty="0" smtClean="0"/>
              <a:t> (however, you can practice your classification skills to discover which shorebird this may be).</a:t>
            </a:r>
            <a:endParaRPr lang="en-CA" dirty="0"/>
          </a:p>
        </p:txBody>
      </p:sp>
      <p:sp>
        <p:nvSpPr>
          <p:cNvPr id="4" name="Slide Number Placeholder 3"/>
          <p:cNvSpPr>
            <a:spLocks noGrp="1"/>
          </p:cNvSpPr>
          <p:nvPr>
            <p:ph type="sldNum" sz="quarter" idx="10"/>
          </p:nvPr>
        </p:nvSpPr>
        <p:spPr/>
        <p:txBody>
          <a:bodyPr/>
          <a:lstStyle/>
          <a:p>
            <a:fld id="{3AB25C6E-C4AC-4A71-920B-C44B7712E193}" type="slidenum">
              <a:rPr lang="en-CA" smtClean="0"/>
              <a:t>1</a:t>
            </a:fld>
            <a:endParaRPr lang="en-CA"/>
          </a:p>
        </p:txBody>
      </p:sp>
    </p:spTree>
    <p:extLst>
      <p:ext uri="{BB962C8B-B14F-4D97-AF65-F5344CB8AC3E}">
        <p14:creationId xmlns:p14="http://schemas.microsoft.com/office/powerpoint/2010/main" val="2067830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rgbClr val="AB620E"/>
                </a:solidFill>
                <a:latin typeface="+mn-lt"/>
                <a:ea typeface="+mn-ea"/>
                <a:cs typeface="+mn-cs"/>
              </a:rPr>
              <a:t>Read sentences </a:t>
            </a:r>
            <a:r>
              <a:rPr lang="en-US" sz="1200" dirty="0" smtClean="0">
                <a:solidFill>
                  <a:srgbClr val="AB620E"/>
                </a:solidFill>
                <a:latin typeface="Academy Engraved LET" pitchFamily="2" charset="0"/>
              </a:rPr>
              <a:t>1 and 2 </a:t>
            </a:r>
            <a:r>
              <a:rPr lang="en-US" sz="1200" kern="1200" dirty="0" smtClean="0">
                <a:solidFill>
                  <a:srgbClr val="AB620E"/>
                </a:solidFill>
                <a:latin typeface="+mn-lt"/>
                <a:ea typeface="+mn-ea"/>
                <a:cs typeface="+mn-cs"/>
              </a:rPr>
              <a:t>of the key. Study the shorebird, looking for the features discussed in</a:t>
            </a:r>
            <a:r>
              <a:rPr lang="en-US" sz="1200" kern="1200" baseline="0" dirty="0" smtClean="0">
                <a:solidFill>
                  <a:srgbClr val="AB620E"/>
                </a:solidFill>
                <a:latin typeface="+mn-lt"/>
                <a:ea typeface="+mn-ea"/>
                <a:cs typeface="+mn-cs"/>
              </a:rPr>
              <a:t> </a:t>
            </a:r>
            <a:r>
              <a:rPr lang="en-US" sz="1200" kern="1200" dirty="0" smtClean="0">
                <a:solidFill>
                  <a:srgbClr val="AB620E"/>
                </a:solidFill>
                <a:latin typeface="+mn-lt"/>
                <a:ea typeface="+mn-ea"/>
                <a:cs typeface="+mn-cs"/>
              </a:rPr>
              <a:t>the sentences. Pick the sentence which describes the shorebird best. (The correct answer will be</a:t>
            </a:r>
            <a:r>
              <a:rPr lang="en-US" sz="1200" kern="1200" baseline="0" dirty="0" smtClean="0">
                <a:solidFill>
                  <a:srgbClr val="AB620E"/>
                </a:solidFill>
                <a:latin typeface="+mn-lt"/>
                <a:ea typeface="+mn-ea"/>
                <a:cs typeface="+mn-cs"/>
              </a:rPr>
              <a:t> circled, with the following slide showing the next set of questions).</a:t>
            </a:r>
            <a:endParaRPr lang="en-US" sz="1200" kern="1200" dirty="0" smtClean="0">
              <a:solidFill>
                <a:srgbClr val="AB620E"/>
              </a:solidFill>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3AB25C6E-C4AC-4A71-920B-C44B7712E193}" type="slidenum">
              <a:rPr lang="en-CA" smtClean="0"/>
              <a:t>10</a:t>
            </a:fld>
            <a:endParaRPr lang="en-CA"/>
          </a:p>
        </p:txBody>
      </p:sp>
    </p:spTree>
    <p:extLst>
      <p:ext uri="{BB962C8B-B14F-4D97-AF65-F5344CB8AC3E}">
        <p14:creationId xmlns:p14="http://schemas.microsoft.com/office/powerpoint/2010/main" val="40820054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3AB25C6E-C4AC-4A71-920B-C44B7712E193}" type="slidenum">
              <a:rPr lang="en-CA" smtClean="0"/>
              <a:t>11</a:t>
            </a:fld>
            <a:endParaRPr lang="en-CA"/>
          </a:p>
        </p:txBody>
      </p:sp>
    </p:spTree>
    <p:extLst>
      <p:ext uri="{BB962C8B-B14F-4D97-AF65-F5344CB8AC3E}">
        <p14:creationId xmlns:p14="http://schemas.microsoft.com/office/powerpoint/2010/main" val="8754774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rgbClr val="AB620E"/>
                </a:solidFill>
                <a:latin typeface="+mn-lt"/>
                <a:ea typeface="+mn-ea"/>
                <a:cs typeface="+mn-cs"/>
              </a:rPr>
              <a:t>Read sentences </a:t>
            </a:r>
            <a:r>
              <a:rPr lang="en-US" sz="1200" dirty="0" smtClean="0">
                <a:solidFill>
                  <a:srgbClr val="AB620E"/>
                </a:solidFill>
                <a:latin typeface="Academy Engraved LET" pitchFamily="2" charset="0"/>
              </a:rPr>
              <a:t>(</a:t>
            </a:r>
            <a:r>
              <a:rPr lang="en-US" sz="1200" dirty="0" err="1" smtClean="0">
                <a:solidFill>
                  <a:srgbClr val="AB620E"/>
                </a:solidFill>
                <a:latin typeface="Academy Engraved LET" pitchFamily="2" charset="0"/>
              </a:rPr>
              <a:t>i</a:t>
            </a:r>
            <a:r>
              <a:rPr lang="en-US" sz="1200" dirty="0" smtClean="0">
                <a:solidFill>
                  <a:srgbClr val="AB620E"/>
                </a:solidFill>
                <a:latin typeface="Academy Engraved LET" pitchFamily="2" charset="0"/>
              </a:rPr>
              <a:t>) and (ii) </a:t>
            </a:r>
            <a:r>
              <a:rPr lang="en-US" sz="1200" kern="1200" dirty="0" smtClean="0">
                <a:solidFill>
                  <a:srgbClr val="AB620E"/>
                </a:solidFill>
                <a:latin typeface="+mn-lt"/>
                <a:ea typeface="+mn-ea"/>
                <a:cs typeface="+mn-cs"/>
              </a:rPr>
              <a:t>of the key. Study the shorebird, looking for the features discussed in</a:t>
            </a:r>
            <a:r>
              <a:rPr lang="en-US" sz="1200" kern="1200" baseline="0" dirty="0" smtClean="0">
                <a:solidFill>
                  <a:srgbClr val="AB620E"/>
                </a:solidFill>
                <a:latin typeface="+mn-lt"/>
                <a:ea typeface="+mn-ea"/>
                <a:cs typeface="+mn-cs"/>
              </a:rPr>
              <a:t> </a:t>
            </a:r>
            <a:r>
              <a:rPr lang="en-US" sz="1200" kern="1200" dirty="0" smtClean="0">
                <a:solidFill>
                  <a:srgbClr val="AB620E"/>
                </a:solidFill>
                <a:latin typeface="+mn-lt"/>
                <a:ea typeface="+mn-ea"/>
                <a:cs typeface="+mn-cs"/>
              </a:rPr>
              <a:t>the sentences. Pick the sentence which describes the shorebird best. (The correct answer will be</a:t>
            </a:r>
            <a:r>
              <a:rPr lang="en-US" sz="1200" kern="1200" baseline="0" dirty="0" smtClean="0">
                <a:solidFill>
                  <a:srgbClr val="AB620E"/>
                </a:solidFill>
                <a:latin typeface="+mn-lt"/>
                <a:ea typeface="+mn-ea"/>
                <a:cs typeface="+mn-cs"/>
              </a:rPr>
              <a:t> circled).</a:t>
            </a:r>
            <a:endParaRPr lang="en-CA" dirty="0"/>
          </a:p>
        </p:txBody>
      </p:sp>
      <p:sp>
        <p:nvSpPr>
          <p:cNvPr id="4" name="Slide Number Placeholder 3"/>
          <p:cNvSpPr>
            <a:spLocks noGrp="1"/>
          </p:cNvSpPr>
          <p:nvPr>
            <p:ph type="sldNum" sz="quarter" idx="10"/>
          </p:nvPr>
        </p:nvSpPr>
        <p:spPr/>
        <p:txBody>
          <a:bodyPr/>
          <a:lstStyle/>
          <a:p>
            <a:fld id="{3AB25C6E-C4AC-4A71-920B-C44B7712E193}" type="slidenum">
              <a:rPr lang="en-CA" smtClean="0"/>
              <a:t>12</a:t>
            </a:fld>
            <a:endParaRPr lang="en-CA"/>
          </a:p>
        </p:txBody>
      </p:sp>
    </p:spTree>
    <p:extLst>
      <p:ext uri="{BB962C8B-B14F-4D97-AF65-F5344CB8AC3E}">
        <p14:creationId xmlns:p14="http://schemas.microsoft.com/office/powerpoint/2010/main" val="38136183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After finding</a:t>
            </a:r>
            <a:r>
              <a:rPr lang="en-CA" baseline="0" dirty="0" smtClean="0"/>
              <a:t> an answer by using a key, double check with a bird book or looking up online, like the </a:t>
            </a:r>
            <a:r>
              <a:rPr lang="en-CA" b="1" baseline="0" dirty="0" smtClean="0"/>
              <a:t>allaboutbirds.org</a:t>
            </a:r>
            <a:r>
              <a:rPr lang="en-CA" baseline="0" dirty="0" smtClean="0"/>
              <a:t> resource, to make sure you have the correct answer. </a:t>
            </a:r>
            <a:endParaRPr lang="en-CA" dirty="0"/>
          </a:p>
        </p:txBody>
      </p:sp>
      <p:sp>
        <p:nvSpPr>
          <p:cNvPr id="4" name="Slide Number Placeholder 3"/>
          <p:cNvSpPr>
            <a:spLocks noGrp="1"/>
          </p:cNvSpPr>
          <p:nvPr>
            <p:ph type="sldNum" sz="quarter" idx="10"/>
          </p:nvPr>
        </p:nvSpPr>
        <p:spPr/>
        <p:txBody>
          <a:bodyPr/>
          <a:lstStyle/>
          <a:p>
            <a:fld id="{3AB25C6E-C4AC-4A71-920B-C44B7712E193}" type="slidenum">
              <a:rPr lang="en-CA" smtClean="0"/>
              <a:t>13</a:t>
            </a:fld>
            <a:endParaRPr lang="en-CA"/>
          </a:p>
        </p:txBody>
      </p:sp>
    </p:spTree>
    <p:extLst>
      <p:ext uri="{BB962C8B-B14F-4D97-AF65-F5344CB8AC3E}">
        <p14:creationId xmlns:p14="http://schemas.microsoft.com/office/powerpoint/2010/main" val="25234891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0" dirty="0" smtClean="0"/>
              <a:t>Example of</a:t>
            </a:r>
            <a:r>
              <a:rPr lang="en-CA" b="0" baseline="0" dirty="0" smtClean="0"/>
              <a:t> an app that uses a classification key to help the user identify birds. The images show the app in action when trying to identify a bird.</a:t>
            </a:r>
            <a:endParaRPr lang="en-CA" b="0" dirty="0" smtClean="0"/>
          </a:p>
          <a:p>
            <a:endParaRPr lang="en-CA" b="1" dirty="0" smtClean="0"/>
          </a:p>
          <a:p>
            <a:r>
              <a:rPr lang="en-CA" b="1" dirty="0" smtClean="0"/>
              <a:t>Optional Extension activity:</a:t>
            </a:r>
            <a:r>
              <a:rPr lang="en-CA" b="1" baseline="0" dirty="0" smtClean="0"/>
              <a:t> </a:t>
            </a:r>
            <a:r>
              <a:rPr lang="en-CA" baseline="0" dirty="0" smtClean="0"/>
              <a:t>download the app; show a picture or video of a Manitoba bird, having students use iPads/tablets to open the app and follow the steps, trying to see who can identify the bird in the picture or video. See next slide for an example of how to use the app. </a:t>
            </a:r>
          </a:p>
          <a:p>
            <a:endParaRPr lang="en-CA" baseline="0" dirty="0" smtClean="0"/>
          </a:p>
          <a:p>
            <a:r>
              <a:rPr lang="en-CA" baseline="0" dirty="0" smtClean="0"/>
              <a:t>Otherwise you may skip this slide. </a:t>
            </a:r>
            <a:endParaRPr lang="en-CA" dirty="0"/>
          </a:p>
        </p:txBody>
      </p:sp>
      <p:sp>
        <p:nvSpPr>
          <p:cNvPr id="4" name="Slide Number Placeholder 3"/>
          <p:cNvSpPr>
            <a:spLocks noGrp="1"/>
          </p:cNvSpPr>
          <p:nvPr>
            <p:ph type="sldNum" sz="quarter" idx="10"/>
          </p:nvPr>
        </p:nvSpPr>
        <p:spPr/>
        <p:txBody>
          <a:bodyPr/>
          <a:lstStyle/>
          <a:p>
            <a:fld id="{3AB25C6E-C4AC-4A71-920B-C44B7712E193}" type="slidenum">
              <a:rPr lang="en-CA" smtClean="0"/>
              <a:t>14</a:t>
            </a:fld>
            <a:endParaRPr lang="en-CA"/>
          </a:p>
        </p:txBody>
      </p:sp>
    </p:spTree>
    <p:extLst>
      <p:ext uri="{BB962C8B-B14F-4D97-AF65-F5344CB8AC3E}">
        <p14:creationId xmlns:p14="http://schemas.microsoft.com/office/powerpoint/2010/main" val="41825819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i="1" baseline="0" dirty="0" smtClean="0"/>
              <a:t>What are some advantages for using these classification systems? </a:t>
            </a:r>
          </a:p>
          <a:p>
            <a:r>
              <a:rPr lang="en-CA" sz="1200" kern="1200" dirty="0" smtClean="0">
                <a:solidFill>
                  <a:srgbClr val="AB620E"/>
                </a:solidFill>
                <a:latin typeface="+mn-lt"/>
                <a:ea typeface="+mn-ea"/>
                <a:cs typeface="+mn-cs"/>
              </a:rPr>
              <a:t>Classification</a:t>
            </a:r>
            <a:r>
              <a:rPr lang="en-CA" sz="1200" kern="1200" baseline="0" dirty="0" smtClean="0">
                <a:solidFill>
                  <a:srgbClr val="AB620E"/>
                </a:solidFill>
                <a:latin typeface="+mn-lt"/>
                <a:ea typeface="+mn-ea"/>
                <a:cs typeface="+mn-cs"/>
              </a:rPr>
              <a:t> systems can s</a:t>
            </a:r>
            <a:r>
              <a:rPr lang="en-CA" sz="1200" kern="1200" dirty="0" smtClean="0">
                <a:solidFill>
                  <a:srgbClr val="AB620E"/>
                </a:solidFill>
                <a:latin typeface="+mn-lt"/>
                <a:ea typeface="+mn-ea"/>
                <a:cs typeface="+mn-cs"/>
              </a:rPr>
              <a:t>implify the diversity, help</a:t>
            </a:r>
            <a:r>
              <a:rPr lang="en-CA" sz="1200" kern="1200" baseline="0" dirty="0" smtClean="0">
                <a:solidFill>
                  <a:srgbClr val="AB620E"/>
                </a:solidFill>
                <a:latin typeface="+mn-lt"/>
                <a:ea typeface="+mn-ea"/>
                <a:cs typeface="+mn-cs"/>
              </a:rPr>
              <a:t> with </a:t>
            </a:r>
            <a:r>
              <a:rPr lang="en-CA" sz="1200" kern="1200" dirty="0" smtClean="0">
                <a:solidFill>
                  <a:srgbClr val="AB620E"/>
                </a:solidFill>
                <a:latin typeface="+mn-lt"/>
                <a:ea typeface="+mn-ea"/>
                <a:cs typeface="+mn-cs"/>
              </a:rPr>
              <a:t>identification</a:t>
            </a:r>
            <a:r>
              <a:rPr lang="en-CA" sz="1200" kern="1200" baseline="0" dirty="0" smtClean="0">
                <a:solidFill>
                  <a:srgbClr val="AB620E"/>
                </a:solidFill>
                <a:latin typeface="+mn-lt"/>
                <a:ea typeface="+mn-ea"/>
                <a:cs typeface="+mn-cs"/>
              </a:rPr>
              <a:t> or with </a:t>
            </a:r>
            <a:r>
              <a:rPr lang="en-CA" sz="1200" kern="1200" dirty="0" smtClean="0">
                <a:solidFill>
                  <a:srgbClr val="AB620E"/>
                </a:solidFill>
                <a:latin typeface="+mn-lt"/>
                <a:ea typeface="+mn-ea"/>
                <a:cs typeface="+mn-cs"/>
              </a:rPr>
              <a:t>finding something, and there are many different classification system options to choose from that can help you with your specific purpose or question.</a:t>
            </a:r>
            <a:endParaRPr lang="en-CA" i="1" baseline="0" dirty="0" smtClean="0"/>
          </a:p>
          <a:p>
            <a:endParaRPr lang="en-CA" i="1"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CA" i="1" baseline="0" dirty="0" smtClean="0"/>
              <a:t>What are the disadvantages?</a:t>
            </a:r>
            <a:br>
              <a:rPr lang="en-CA" i="1" baseline="0" dirty="0" smtClean="0"/>
            </a:br>
            <a:r>
              <a:rPr lang="en-CA" sz="1200" i="0" kern="1200" baseline="0" dirty="0" smtClean="0">
                <a:solidFill>
                  <a:srgbClr val="AB620E"/>
                </a:solidFill>
                <a:latin typeface="+mn-lt"/>
                <a:ea typeface="+mn-ea"/>
                <a:cs typeface="+mn-cs"/>
              </a:rPr>
              <a:t>It takes</a:t>
            </a:r>
            <a:r>
              <a:rPr lang="en-CA" sz="1200" kern="1200" dirty="0" smtClean="0">
                <a:solidFill>
                  <a:srgbClr val="AB620E"/>
                </a:solidFill>
                <a:latin typeface="+mn-lt"/>
                <a:ea typeface="+mn-ea"/>
                <a:cs typeface="+mn-cs"/>
              </a:rPr>
              <a:t> time to become familiar with a classification system, and in some cases</a:t>
            </a:r>
            <a:r>
              <a:rPr lang="en-CA" sz="1200" kern="1200" baseline="0" dirty="0" smtClean="0">
                <a:solidFill>
                  <a:srgbClr val="AB620E"/>
                </a:solidFill>
                <a:latin typeface="+mn-lt"/>
                <a:ea typeface="+mn-ea"/>
                <a:cs typeface="+mn-cs"/>
              </a:rPr>
              <a:t>, requires the user to practice using the system several times before it becomes most useful. These systems are </a:t>
            </a:r>
            <a:r>
              <a:rPr lang="en-CA" sz="1200" kern="1200" dirty="0" smtClean="0">
                <a:solidFill>
                  <a:srgbClr val="AB620E"/>
                </a:solidFill>
                <a:latin typeface="+mn-lt"/>
                <a:ea typeface="+mn-ea"/>
                <a:cs typeface="+mn-cs"/>
              </a:rPr>
              <a:t>not perfect and require updating</a:t>
            </a:r>
            <a:r>
              <a:rPr lang="en-CA" sz="1200" kern="1200" baseline="0" dirty="0" smtClean="0">
                <a:solidFill>
                  <a:srgbClr val="AB620E"/>
                </a:solidFill>
                <a:latin typeface="+mn-lt"/>
                <a:ea typeface="+mn-ea"/>
                <a:cs typeface="+mn-cs"/>
              </a:rPr>
              <a:t> as new scientific evidence is found</a:t>
            </a:r>
            <a:r>
              <a:rPr lang="en-CA" sz="1200" kern="1200" dirty="0" smtClean="0">
                <a:solidFill>
                  <a:srgbClr val="AB620E"/>
                </a:solidFill>
                <a:latin typeface="+mn-lt"/>
                <a:ea typeface="+mn-ea"/>
                <a:cs typeface="+mn-cs"/>
              </a:rPr>
              <a:t>,</a:t>
            </a:r>
            <a:r>
              <a:rPr lang="en-CA" sz="1200" kern="1200" baseline="0" dirty="0" smtClean="0">
                <a:solidFill>
                  <a:srgbClr val="AB620E"/>
                </a:solidFill>
                <a:latin typeface="+mn-lt"/>
                <a:ea typeface="+mn-ea"/>
                <a:cs typeface="+mn-cs"/>
              </a:rPr>
              <a:t> so the answer you maybe looking for may not even be registered in the system yet. There is also a possibility for the user to have chosen the wrong classification system for their particular task or question which can confuse or frustrate the user.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kern="1200" baseline="0" dirty="0" smtClean="0">
              <a:solidFill>
                <a:srgbClr val="AB620E"/>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b="1" kern="1200" baseline="0" dirty="0" smtClean="0">
                <a:solidFill>
                  <a:srgbClr val="AB620E"/>
                </a:solidFill>
                <a:latin typeface="+mn-lt"/>
                <a:ea typeface="+mn-ea"/>
                <a:cs typeface="+mn-cs"/>
              </a:rPr>
              <a:t>It is important to remember </a:t>
            </a:r>
            <a:r>
              <a:rPr lang="en-CA" sz="1200" kern="1200" baseline="0" dirty="0" smtClean="0">
                <a:solidFill>
                  <a:srgbClr val="AB620E"/>
                </a:solidFill>
                <a:latin typeface="+mn-lt"/>
                <a:ea typeface="+mn-ea"/>
                <a:cs typeface="+mn-cs"/>
              </a:rPr>
              <a:t>that one key is not the ‘end all be all’ and may require the user to use multiple keys before they find their answer. </a:t>
            </a:r>
            <a:br>
              <a:rPr lang="en-CA" sz="1200" kern="1200" baseline="0" dirty="0" smtClean="0">
                <a:solidFill>
                  <a:srgbClr val="AB620E"/>
                </a:solidFill>
                <a:latin typeface="+mn-lt"/>
                <a:ea typeface="+mn-ea"/>
                <a:cs typeface="+mn-cs"/>
              </a:rPr>
            </a:br>
            <a:r>
              <a:rPr lang="en-CA" sz="1200" kern="1200" baseline="0" dirty="0" smtClean="0">
                <a:solidFill>
                  <a:srgbClr val="AB620E"/>
                </a:solidFill>
                <a:latin typeface="+mn-lt"/>
                <a:ea typeface="+mn-ea"/>
                <a:cs typeface="+mn-cs"/>
              </a:rPr>
              <a:t/>
            </a:r>
            <a:br>
              <a:rPr lang="en-CA" sz="1200" kern="1200" baseline="0" dirty="0" smtClean="0">
                <a:solidFill>
                  <a:srgbClr val="AB620E"/>
                </a:solidFill>
                <a:latin typeface="+mn-lt"/>
                <a:ea typeface="+mn-ea"/>
                <a:cs typeface="+mn-cs"/>
              </a:rPr>
            </a:br>
            <a:r>
              <a:rPr lang="en-CA" sz="1200" kern="1200" baseline="0" dirty="0" smtClean="0">
                <a:solidFill>
                  <a:srgbClr val="AB620E"/>
                </a:solidFill>
                <a:latin typeface="+mn-lt"/>
                <a:ea typeface="+mn-ea"/>
                <a:cs typeface="+mn-cs"/>
              </a:rPr>
              <a:t>Note that a classification system is not a search engine; although search engines may use classification keys within their algorithms, the user is not using a key themselves when accessing Google for instance. </a:t>
            </a:r>
          </a:p>
          <a:p>
            <a:endParaRPr lang="en-CA" dirty="0"/>
          </a:p>
        </p:txBody>
      </p:sp>
      <p:sp>
        <p:nvSpPr>
          <p:cNvPr id="4" name="Slide Number Placeholder 3"/>
          <p:cNvSpPr>
            <a:spLocks noGrp="1"/>
          </p:cNvSpPr>
          <p:nvPr>
            <p:ph type="sldNum" sz="quarter" idx="10"/>
          </p:nvPr>
        </p:nvSpPr>
        <p:spPr/>
        <p:txBody>
          <a:bodyPr/>
          <a:lstStyle/>
          <a:p>
            <a:fld id="{3AB25C6E-C4AC-4A71-920B-C44B7712E193}" type="slidenum">
              <a:rPr lang="en-CA" smtClean="0"/>
              <a:t>15</a:t>
            </a:fld>
            <a:endParaRPr lang="en-CA"/>
          </a:p>
        </p:txBody>
      </p:sp>
    </p:spTree>
    <p:extLst>
      <p:ext uri="{BB962C8B-B14F-4D97-AF65-F5344CB8AC3E}">
        <p14:creationId xmlns:p14="http://schemas.microsoft.com/office/powerpoint/2010/main" val="37567898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i="1" dirty="0" smtClean="0"/>
              <a:t>What does classification</a:t>
            </a:r>
            <a:r>
              <a:rPr lang="en-CA" i="1" baseline="0" dirty="0" smtClean="0"/>
              <a:t> mean?</a:t>
            </a:r>
            <a:endParaRPr lang="en-CA" i="1" dirty="0" smtClean="0"/>
          </a:p>
          <a:p>
            <a:r>
              <a:rPr lang="en-CA" dirty="0" smtClean="0"/>
              <a:t>Classification</a:t>
            </a:r>
            <a:r>
              <a:rPr lang="en-CA" baseline="0" dirty="0" smtClean="0"/>
              <a:t> is t</a:t>
            </a:r>
            <a:r>
              <a:rPr lang="en-CA" dirty="0" smtClean="0"/>
              <a:t>he action or process of classifying (sorting,</a:t>
            </a:r>
            <a:r>
              <a:rPr lang="en-CA" baseline="0" dirty="0" smtClean="0"/>
              <a:t> arranging, categorizing, organizing) something according to shared characteristics or qualities. </a:t>
            </a:r>
          </a:p>
          <a:p>
            <a:r>
              <a:rPr lang="en-CA" baseline="0" dirty="0" smtClean="0"/>
              <a:t/>
            </a:r>
            <a:br>
              <a:rPr lang="en-CA" baseline="0" dirty="0" smtClean="0"/>
            </a:br>
            <a:r>
              <a:rPr lang="en-CA" i="1" baseline="0" dirty="0" smtClean="0"/>
              <a:t>What is a classification system?</a:t>
            </a:r>
          </a:p>
          <a:p>
            <a:r>
              <a:rPr lang="en-CA" sz="1200" kern="1200" dirty="0" smtClean="0">
                <a:solidFill>
                  <a:srgbClr val="AB620E"/>
                </a:solidFill>
                <a:latin typeface="+mn-lt"/>
                <a:ea typeface="+mn-ea"/>
                <a:cs typeface="+mn-cs"/>
              </a:rPr>
              <a:t>A classification system is an approach to classification where a large group is divided into smaller subgroups and arranged in a particular way so one can better understand and </a:t>
            </a:r>
            <a:r>
              <a:rPr lang="en-CA" sz="1200" dirty="0" smtClean="0">
                <a:solidFill>
                  <a:srgbClr val="AB620E"/>
                </a:solidFill>
              </a:rPr>
              <a:t>differentiate </a:t>
            </a:r>
            <a:r>
              <a:rPr lang="en-CA" sz="1200" kern="1200" dirty="0" smtClean="0">
                <a:solidFill>
                  <a:srgbClr val="AB620E"/>
                </a:solidFill>
                <a:latin typeface="+mn-lt"/>
                <a:ea typeface="+mn-ea"/>
                <a:cs typeface="+mn-cs"/>
              </a:rPr>
              <a:t>between those in the group.</a:t>
            </a:r>
            <a:endParaRPr lang="en-CA" sz="900" kern="1200" dirty="0" smtClean="0">
              <a:solidFill>
                <a:srgbClr val="AB620E"/>
              </a:solidFill>
              <a:latin typeface="+mn-lt"/>
              <a:ea typeface="+mn-ea"/>
              <a:cs typeface="+mn-cs"/>
            </a:endParaRPr>
          </a:p>
          <a:p>
            <a:endParaRPr lang="en-CA" baseline="0" dirty="0" smtClean="0"/>
          </a:p>
          <a:p>
            <a:r>
              <a:rPr lang="en-CA" dirty="0" smtClean="0"/>
              <a:t>There are many kinds of classification systems that we use in our everyday lives. </a:t>
            </a:r>
            <a:br>
              <a:rPr lang="en-CA" dirty="0" smtClean="0"/>
            </a:br>
            <a:endParaRPr lang="en-CA" dirty="0" smtClean="0"/>
          </a:p>
          <a:p>
            <a:r>
              <a:rPr lang="en-CA" i="1" dirty="0" smtClean="0"/>
              <a:t>What</a:t>
            </a:r>
            <a:r>
              <a:rPr lang="en-CA" i="1" baseline="0" dirty="0" smtClean="0"/>
              <a:t> are some examples of classification systems that we use everyday?</a:t>
            </a:r>
            <a:endParaRPr lang="en-CA" baseline="0" dirty="0" smtClean="0"/>
          </a:p>
          <a:p>
            <a:r>
              <a:rPr lang="en-CA" dirty="0" smtClean="0"/>
              <a:t>Some</a:t>
            </a:r>
            <a:r>
              <a:rPr lang="en-CA" baseline="0" dirty="0" smtClean="0"/>
              <a:t> examples are books in a library (categorized by reading level, theme, author’s name etc.), food in a grocery store (organized by food type), or chapters in a textbook (categorized by the content’s themes). Each item is sorted in a way to help the user find what they need amongst the great number of items. </a:t>
            </a:r>
          </a:p>
          <a:p>
            <a:endParaRPr lang="en-CA" dirty="0" smtClean="0"/>
          </a:p>
        </p:txBody>
      </p:sp>
      <p:sp>
        <p:nvSpPr>
          <p:cNvPr id="4" name="Slide Number Placeholder 3"/>
          <p:cNvSpPr>
            <a:spLocks noGrp="1"/>
          </p:cNvSpPr>
          <p:nvPr>
            <p:ph type="sldNum" sz="quarter" idx="10"/>
          </p:nvPr>
        </p:nvSpPr>
        <p:spPr/>
        <p:txBody>
          <a:bodyPr/>
          <a:lstStyle/>
          <a:p>
            <a:fld id="{3AB25C6E-C4AC-4A71-920B-C44B7712E193}" type="slidenum">
              <a:rPr lang="en-CA" smtClean="0"/>
              <a:t>2</a:t>
            </a:fld>
            <a:endParaRPr lang="en-CA"/>
          </a:p>
        </p:txBody>
      </p:sp>
    </p:spTree>
    <p:extLst>
      <p:ext uri="{BB962C8B-B14F-4D97-AF65-F5344CB8AC3E}">
        <p14:creationId xmlns:p14="http://schemas.microsoft.com/office/powerpoint/2010/main" val="1865205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rgbClr val="AB620E"/>
                </a:solidFill>
                <a:latin typeface="+mn-lt"/>
                <a:ea typeface="+mn-ea"/>
                <a:cs typeface="+mn-cs"/>
              </a:rPr>
              <a:t>There are </a:t>
            </a:r>
            <a:r>
              <a:rPr lang="en-CA" sz="1200" b="0" kern="1200" dirty="0" smtClean="0">
                <a:solidFill>
                  <a:srgbClr val="AB620E"/>
                </a:solidFill>
                <a:latin typeface="+mn-lt"/>
                <a:ea typeface="+mn-ea"/>
                <a:cs typeface="+mn-cs"/>
              </a:rPr>
              <a:t>billions</a:t>
            </a:r>
            <a:r>
              <a:rPr lang="en-CA" sz="1200" kern="1200" dirty="0" smtClean="0">
                <a:solidFill>
                  <a:srgbClr val="AB620E"/>
                </a:solidFill>
                <a:latin typeface="+mn-lt"/>
                <a:ea typeface="+mn-ea"/>
                <a:cs typeface="+mn-cs"/>
              </a:rPr>
              <a:t> of species living on Earth. To make sense of this overwhelming amount of diversity, we classify living things to better understand them.</a:t>
            </a:r>
            <a:endParaRPr lang="en-CA" sz="1100" kern="1200" dirty="0" smtClean="0">
              <a:solidFill>
                <a:schemeClr val="accent1">
                  <a:lumMod val="75000"/>
                </a:schemeClr>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kern="1200" dirty="0" smtClean="0">
              <a:solidFill>
                <a:srgbClr val="AB620E"/>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rgbClr val="AB620E"/>
                </a:solidFill>
                <a:latin typeface="+mn-lt"/>
                <a:ea typeface="+mn-ea"/>
                <a:cs typeface="+mn-cs"/>
              </a:rPr>
              <a:t>One very</a:t>
            </a:r>
            <a:r>
              <a:rPr lang="en-CA" sz="1200" kern="1200" baseline="0" dirty="0" smtClean="0">
                <a:solidFill>
                  <a:srgbClr val="AB620E"/>
                </a:solidFill>
                <a:latin typeface="+mn-lt"/>
                <a:ea typeface="+mn-ea"/>
                <a:cs typeface="+mn-cs"/>
              </a:rPr>
              <a:t> common way </a:t>
            </a:r>
            <a:r>
              <a:rPr lang="en-CA" sz="1200" kern="1200" dirty="0" smtClean="0">
                <a:solidFill>
                  <a:srgbClr val="AB620E"/>
                </a:solidFill>
                <a:latin typeface="+mn-lt"/>
                <a:ea typeface="+mn-ea"/>
                <a:cs typeface="+mn-cs"/>
              </a:rPr>
              <a:t>of classifying is sorting living</a:t>
            </a:r>
            <a:r>
              <a:rPr lang="en-CA" sz="1200" kern="1200" baseline="0" dirty="0" smtClean="0">
                <a:solidFill>
                  <a:srgbClr val="AB620E"/>
                </a:solidFill>
                <a:latin typeface="+mn-lt"/>
                <a:ea typeface="+mn-ea"/>
                <a:cs typeface="+mn-cs"/>
              </a:rPr>
              <a:t> things</a:t>
            </a:r>
            <a:r>
              <a:rPr lang="en-CA" sz="1200" kern="1200" dirty="0" smtClean="0">
                <a:solidFill>
                  <a:srgbClr val="AB620E"/>
                </a:solidFill>
                <a:latin typeface="+mn-lt"/>
                <a:ea typeface="+mn-ea"/>
                <a:cs typeface="+mn-cs"/>
              </a:rPr>
              <a:t> into groups based on similar physical and behavioural character traits.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kern="1200" dirty="0" smtClean="0">
              <a:solidFill>
                <a:srgbClr val="AB620E"/>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rgbClr val="AB620E"/>
                </a:solidFill>
                <a:latin typeface="+mn-lt"/>
                <a:ea typeface="+mn-ea"/>
                <a:cs typeface="+mn-cs"/>
              </a:rPr>
              <a:t>For example, there are </a:t>
            </a:r>
            <a:r>
              <a:rPr lang="en-CA" sz="1200" b="1" kern="1200" dirty="0" smtClean="0">
                <a:solidFill>
                  <a:srgbClr val="AB620E"/>
                </a:solidFill>
                <a:latin typeface="+mn-lt"/>
                <a:ea typeface="+mn-ea"/>
                <a:cs typeface="+mn-cs"/>
              </a:rPr>
              <a:t>10 000 species of birds </a:t>
            </a:r>
            <a:r>
              <a:rPr lang="en-CA" sz="1200" kern="1200" dirty="0" smtClean="0">
                <a:solidFill>
                  <a:srgbClr val="AB620E"/>
                </a:solidFill>
                <a:latin typeface="+mn-lt"/>
                <a:ea typeface="+mn-ea"/>
                <a:cs typeface="+mn-cs"/>
              </a:rPr>
              <a:t>(according to </a:t>
            </a:r>
            <a:r>
              <a:rPr lang="en-CA" sz="1200" kern="1200" dirty="0" err="1" smtClean="0">
                <a:solidFill>
                  <a:srgbClr val="AB620E"/>
                </a:solidFill>
                <a:latin typeface="+mn-lt"/>
                <a:ea typeface="+mn-ea"/>
                <a:cs typeface="+mn-cs"/>
              </a:rPr>
              <a:t>Avibase</a:t>
            </a:r>
            <a:r>
              <a:rPr lang="en-CA" sz="1200" kern="1200" dirty="0" smtClean="0">
                <a:solidFill>
                  <a:srgbClr val="AB620E"/>
                </a:solidFill>
                <a:latin typeface="+mn-lt"/>
                <a:ea typeface="+mn-ea"/>
                <a:cs typeface="+mn-cs"/>
              </a:rPr>
              <a:t>,</a:t>
            </a:r>
            <a:r>
              <a:rPr lang="en-CA" sz="1200" kern="1200" baseline="0" dirty="0" smtClean="0">
                <a:solidFill>
                  <a:srgbClr val="AB620E"/>
                </a:solidFill>
                <a:latin typeface="+mn-lt"/>
                <a:ea typeface="+mn-ea"/>
                <a:cs typeface="+mn-cs"/>
              </a:rPr>
              <a:t> an extensive database information system on the world’s birds)</a:t>
            </a:r>
            <a:r>
              <a:rPr lang="en-CA" sz="1200" kern="1200" dirty="0" smtClean="0">
                <a:solidFill>
                  <a:srgbClr val="AB620E"/>
                </a:solidFill>
                <a:latin typeface="+mn-lt"/>
                <a:ea typeface="+mn-ea"/>
                <a:cs typeface="+mn-cs"/>
              </a:rPr>
              <a:t>. </a:t>
            </a:r>
            <a:endParaRPr lang="en-CA" sz="1100" kern="1200" dirty="0" smtClean="0">
              <a:solidFill>
                <a:schemeClr val="accent1">
                  <a:lumMod val="75000"/>
                </a:schemeClr>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rgbClr val="AB620E"/>
                </a:solidFill>
                <a:latin typeface="+mn-lt"/>
                <a:ea typeface="+mn-ea"/>
                <a:cs typeface="+mn-cs"/>
              </a:rPr>
              <a:t>Birds are classified further into smaller groupings, such as the group called </a:t>
            </a:r>
            <a:r>
              <a:rPr lang="en-CA" sz="1200" b="1" kern="1200" dirty="0" smtClean="0">
                <a:solidFill>
                  <a:srgbClr val="AB620E"/>
                </a:solidFill>
                <a:latin typeface="+mn-lt"/>
                <a:ea typeface="+mn-ea"/>
                <a:cs typeface="+mn-cs"/>
              </a:rPr>
              <a:t>Shorebirds </a:t>
            </a:r>
            <a:r>
              <a:rPr lang="en-CA" sz="1200" kern="1200" dirty="0" smtClean="0">
                <a:solidFill>
                  <a:srgbClr val="AB620E"/>
                </a:solidFill>
                <a:latin typeface="+mn-lt"/>
                <a:ea typeface="+mn-ea"/>
                <a:cs typeface="+mn-cs"/>
              </a:rPr>
              <a:t>(with only a little over 200 species included in this group</a:t>
            </a:r>
            <a:r>
              <a:rPr lang="en-CA" sz="1200" kern="1200" baseline="0" dirty="0" smtClean="0">
                <a:solidFill>
                  <a:srgbClr val="AB620E"/>
                </a:solidFill>
                <a:latin typeface="+mn-lt"/>
                <a:ea typeface="+mn-ea"/>
                <a:cs typeface="+mn-cs"/>
              </a:rPr>
              <a:t> </a:t>
            </a:r>
            <a:r>
              <a:rPr lang="en-CA" sz="1200" kern="1200" dirty="0" smtClean="0">
                <a:solidFill>
                  <a:srgbClr val="AB620E"/>
                </a:solidFill>
                <a:latin typeface="+mn-lt"/>
                <a:ea typeface="+mn-ea"/>
                <a:cs typeface="+mn-cs"/>
              </a:rPr>
              <a:t>according to the Waterbird Society). </a:t>
            </a:r>
            <a:endParaRPr lang="en-CA" sz="1100" kern="1200" dirty="0" smtClean="0">
              <a:solidFill>
                <a:srgbClr val="AB620E"/>
              </a:solidFill>
              <a:latin typeface="+mn-lt"/>
              <a:ea typeface="+mn-ea"/>
              <a:cs typeface="+mn-cs"/>
            </a:endParaRPr>
          </a:p>
          <a:p>
            <a:endParaRPr lang="en-CA"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rgbClr val="AB620E"/>
                </a:solidFill>
                <a:latin typeface="+mn-lt"/>
                <a:ea typeface="+mn-ea"/>
                <a:cs typeface="+mn-cs"/>
              </a:rPr>
              <a:t>In order for us to better understand living things it is important that we learn how to differentiate</a:t>
            </a:r>
            <a:r>
              <a:rPr lang="en-CA" sz="1200" kern="1200" baseline="0" dirty="0" smtClean="0">
                <a:solidFill>
                  <a:srgbClr val="AB620E"/>
                </a:solidFill>
                <a:latin typeface="+mn-lt"/>
                <a:ea typeface="+mn-ea"/>
                <a:cs typeface="+mn-cs"/>
              </a:rPr>
              <a:t> between living things by classifying them. </a:t>
            </a:r>
            <a:endParaRPr lang="en-CA" sz="1200" kern="1200" dirty="0" smtClean="0">
              <a:solidFill>
                <a:schemeClr val="accent1">
                  <a:lumMod val="75000"/>
                </a:schemeClr>
              </a:solidFill>
              <a:latin typeface="+mn-lt"/>
              <a:ea typeface="+mn-ea"/>
              <a:cs typeface="+mn-cs"/>
            </a:endParaRPr>
          </a:p>
          <a:p>
            <a:endParaRPr lang="en-CA" dirty="0" smtClean="0"/>
          </a:p>
          <a:p>
            <a:r>
              <a:rPr lang="en-CA" sz="1200" kern="1200" dirty="0" smtClean="0">
                <a:solidFill>
                  <a:srgbClr val="AB620E"/>
                </a:solidFill>
                <a:latin typeface="+mn-lt"/>
                <a:ea typeface="+mn-ea"/>
                <a:cs typeface="+mn-cs"/>
              </a:rPr>
              <a:t>Today we will be learning how to use a specific kind of classification system called a </a:t>
            </a:r>
            <a:r>
              <a:rPr lang="en-CA" sz="1200" b="1" kern="1200" dirty="0" smtClean="0">
                <a:solidFill>
                  <a:srgbClr val="AB620E"/>
                </a:solidFill>
                <a:latin typeface="+mn-lt"/>
                <a:ea typeface="+mn-ea"/>
                <a:cs typeface="+mn-cs"/>
              </a:rPr>
              <a:t>classification key </a:t>
            </a:r>
            <a:r>
              <a:rPr lang="en-CA" sz="1200" kern="1200" dirty="0" smtClean="0">
                <a:solidFill>
                  <a:srgbClr val="AB620E"/>
                </a:solidFill>
                <a:latin typeface="+mn-lt"/>
                <a:ea typeface="+mn-ea"/>
                <a:cs typeface="+mn-cs"/>
              </a:rPr>
              <a:t>using shorebirds as our example. </a:t>
            </a:r>
            <a:endParaRPr lang="en-CA" sz="1100" kern="1200" dirty="0" smtClean="0">
              <a:solidFill>
                <a:srgbClr val="AB620E"/>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p:txBody>
      </p:sp>
      <p:sp>
        <p:nvSpPr>
          <p:cNvPr id="4" name="Slide Number Placeholder 3"/>
          <p:cNvSpPr>
            <a:spLocks noGrp="1"/>
          </p:cNvSpPr>
          <p:nvPr>
            <p:ph type="sldNum" sz="quarter" idx="10"/>
          </p:nvPr>
        </p:nvSpPr>
        <p:spPr/>
        <p:txBody>
          <a:bodyPr/>
          <a:lstStyle/>
          <a:p>
            <a:fld id="{3AB25C6E-C4AC-4A71-920B-C44B7712E193}" type="slidenum">
              <a:rPr lang="en-CA" smtClean="0"/>
              <a:t>3</a:t>
            </a:fld>
            <a:endParaRPr lang="en-CA"/>
          </a:p>
        </p:txBody>
      </p:sp>
    </p:spTree>
    <p:extLst>
      <p:ext uri="{BB962C8B-B14F-4D97-AF65-F5344CB8AC3E}">
        <p14:creationId xmlns:p14="http://schemas.microsoft.com/office/powerpoint/2010/main" val="22195192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Before we can learn how to use the classification key,</a:t>
            </a:r>
            <a:r>
              <a:rPr lang="en-CA" baseline="0" dirty="0" smtClean="0"/>
              <a:t> it is important we know what is considered a shorebird.</a:t>
            </a:r>
          </a:p>
          <a:p>
            <a:endParaRPr lang="en-CA" baseline="0" dirty="0" smtClean="0"/>
          </a:p>
          <a:p>
            <a:r>
              <a:rPr lang="en-CA" baseline="0" dirty="0" smtClean="0"/>
              <a:t>Shorebirds generally all have similar traits both physically and behaviourally that result in them being classified within a group. The main features of this bird group include:</a:t>
            </a:r>
          </a:p>
          <a:p>
            <a:pPr marL="171450" indent="-171450">
              <a:buFontTx/>
              <a:buChar char="-"/>
            </a:pPr>
            <a:r>
              <a:rPr lang="en-CA" baseline="0" dirty="0" smtClean="0"/>
              <a:t>Prefer to live in wet habitats and shorelines</a:t>
            </a:r>
          </a:p>
          <a:p>
            <a:pPr marL="171450" indent="-171450">
              <a:buFontTx/>
              <a:buChar char="-"/>
            </a:pPr>
            <a:r>
              <a:rPr lang="en-CA" baseline="0" dirty="0" smtClean="0"/>
              <a:t>Carnivorous, eating a range of insects, crustaceans, worms, tad poles etc.</a:t>
            </a:r>
          </a:p>
          <a:p>
            <a:pPr marL="171450" indent="-171450">
              <a:buFontTx/>
              <a:buChar char="-"/>
            </a:pPr>
            <a:r>
              <a:rPr lang="en-CA" baseline="0" dirty="0" smtClean="0"/>
              <a:t>Long legs, and bills that probe in mud, sand, gravel and water for food</a:t>
            </a:r>
          </a:p>
          <a:p>
            <a:endParaRPr lang="en-CA" baseline="0" dirty="0" smtClean="0"/>
          </a:p>
          <a:p>
            <a:r>
              <a:rPr lang="en-CA" dirty="0" smtClean="0"/>
              <a:t>Shorebird</a:t>
            </a:r>
            <a:r>
              <a:rPr lang="en-CA" baseline="0" dirty="0" smtClean="0"/>
              <a:t> shown here is an American Avocet.</a:t>
            </a:r>
            <a:endParaRPr lang="en-CA" dirty="0"/>
          </a:p>
        </p:txBody>
      </p:sp>
      <p:sp>
        <p:nvSpPr>
          <p:cNvPr id="4" name="Slide Number Placeholder 3"/>
          <p:cNvSpPr>
            <a:spLocks noGrp="1"/>
          </p:cNvSpPr>
          <p:nvPr>
            <p:ph type="sldNum" sz="quarter" idx="10"/>
          </p:nvPr>
        </p:nvSpPr>
        <p:spPr/>
        <p:txBody>
          <a:bodyPr/>
          <a:lstStyle/>
          <a:p>
            <a:fld id="{3AB25C6E-C4AC-4A71-920B-C44B7712E193}" type="slidenum">
              <a:rPr lang="en-CA" smtClean="0"/>
              <a:t>4</a:t>
            </a:fld>
            <a:endParaRPr lang="en-CA"/>
          </a:p>
        </p:txBody>
      </p:sp>
    </p:spTree>
    <p:extLst>
      <p:ext uri="{BB962C8B-B14F-4D97-AF65-F5344CB8AC3E}">
        <p14:creationId xmlns:p14="http://schemas.microsoft.com/office/powerpoint/2010/main" val="31257341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CA" baseline="0" dirty="0" smtClean="0"/>
              <a:t>A little over 200 species is still a high number of possible answers when trying to identify a particular shorebird, and requires further sorting. That is why shorebirds are grouped into smaller, more distinct groups including Avocets, Plovers, and Sandpipers. </a:t>
            </a:r>
          </a:p>
          <a:p>
            <a:pPr marL="0" indent="0">
              <a:buFontTx/>
              <a:buNone/>
            </a:pPr>
            <a:r>
              <a:rPr lang="en-CA" baseline="0" dirty="0" smtClean="0"/>
              <a:t/>
            </a:r>
            <a:br>
              <a:rPr lang="en-CA" baseline="0" dirty="0" smtClean="0"/>
            </a:br>
            <a:r>
              <a:rPr lang="en-CA" b="1" baseline="0" dirty="0" smtClean="0"/>
              <a:t>Avocets</a:t>
            </a:r>
            <a:r>
              <a:rPr lang="en-CA" baseline="0" dirty="0" smtClean="0"/>
              <a:t> generally have an upturned bill, long skinny legs, and smaller heads compared to their bodies, such as an American Avocet (pictured).</a:t>
            </a:r>
            <a:br>
              <a:rPr lang="en-CA" baseline="0" dirty="0" smtClean="0"/>
            </a:br>
            <a:endParaRPr lang="en-CA" baseline="0" dirty="0" smtClean="0"/>
          </a:p>
          <a:p>
            <a:pPr marL="0" indent="0">
              <a:buFontTx/>
              <a:buNone/>
            </a:pPr>
            <a:r>
              <a:rPr lang="en-CA" b="1" baseline="0" dirty="0" smtClean="0"/>
              <a:t>Plovers</a:t>
            </a:r>
            <a:r>
              <a:rPr lang="en-CA" baseline="0" dirty="0" smtClean="0"/>
              <a:t> are generally smaller, with straight, stout bills and shorter legs, such as a </a:t>
            </a:r>
            <a:r>
              <a:rPr lang="en-CA" baseline="0" dirty="0" err="1" smtClean="0"/>
              <a:t>Semipalmated</a:t>
            </a:r>
            <a:r>
              <a:rPr lang="en-CA" baseline="0" dirty="0" smtClean="0"/>
              <a:t> </a:t>
            </a:r>
            <a:r>
              <a:rPr lang="en-CA" baseline="0" dirty="0" smtClean="0"/>
              <a:t>Plover (pictured) or a Killdeer.</a:t>
            </a:r>
          </a:p>
          <a:p>
            <a:pPr marL="0" indent="0">
              <a:buFontTx/>
              <a:buNone/>
            </a:pPr>
            <a:endParaRPr lang="en-CA" baseline="0" dirty="0" smtClean="0"/>
          </a:p>
          <a:p>
            <a:pPr marL="0" indent="0">
              <a:buFontTx/>
              <a:buNone/>
            </a:pPr>
            <a:r>
              <a:rPr lang="en-CA" b="1" baseline="0" dirty="0" smtClean="0"/>
              <a:t>Sandpipers</a:t>
            </a:r>
            <a:r>
              <a:rPr lang="en-CA" baseline="0" dirty="0" smtClean="0"/>
              <a:t> are the most diverse within their group, with a range of </a:t>
            </a:r>
            <a:r>
              <a:rPr lang="en-CA" baseline="0" dirty="0" smtClean="0"/>
              <a:t>colours</a:t>
            </a:r>
            <a:r>
              <a:rPr lang="en-CA" baseline="0" dirty="0" smtClean="0"/>
              <a:t>, and sizes. Generally they all have longer, slim bills. Godwits, Willets, Dunlins (pictured), Greater and Lesser </a:t>
            </a:r>
            <a:r>
              <a:rPr lang="en-CA" baseline="0" dirty="0" smtClean="0"/>
              <a:t>Yellowlegs </a:t>
            </a:r>
            <a:r>
              <a:rPr lang="en-CA" baseline="0" dirty="0" smtClean="0"/>
              <a:t>are all examples of a sandpiper. </a:t>
            </a:r>
            <a:endParaRPr lang="en-CA" dirty="0"/>
          </a:p>
        </p:txBody>
      </p:sp>
      <p:sp>
        <p:nvSpPr>
          <p:cNvPr id="4" name="Slide Number Placeholder 3"/>
          <p:cNvSpPr>
            <a:spLocks noGrp="1"/>
          </p:cNvSpPr>
          <p:nvPr>
            <p:ph type="sldNum" sz="quarter" idx="10"/>
          </p:nvPr>
        </p:nvSpPr>
        <p:spPr/>
        <p:txBody>
          <a:bodyPr/>
          <a:lstStyle/>
          <a:p>
            <a:fld id="{3AB25C6E-C4AC-4A71-920B-C44B7712E193}" type="slidenum">
              <a:rPr lang="en-CA" smtClean="0"/>
              <a:t>5</a:t>
            </a:fld>
            <a:endParaRPr lang="en-CA"/>
          </a:p>
        </p:txBody>
      </p:sp>
    </p:spTree>
    <p:extLst>
      <p:ext uri="{BB962C8B-B14F-4D97-AF65-F5344CB8AC3E}">
        <p14:creationId xmlns:p14="http://schemas.microsoft.com/office/powerpoint/2010/main" val="28264607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rgbClr val="AB620E"/>
                </a:solidFill>
                <a:latin typeface="+mn-lt"/>
                <a:ea typeface="+mn-ea"/>
                <a:cs typeface="+mn-cs"/>
              </a:rPr>
              <a:t>Now that we</a:t>
            </a:r>
            <a:r>
              <a:rPr lang="en-CA" sz="1200" kern="1200" baseline="0" dirty="0" smtClean="0">
                <a:solidFill>
                  <a:srgbClr val="AB620E"/>
                </a:solidFill>
                <a:latin typeface="+mn-lt"/>
                <a:ea typeface="+mn-ea"/>
                <a:cs typeface="+mn-cs"/>
              </a:rPr>
              <a:t> have an idea of </a:t>
            </a:r>
            <a:r>
              <a:rPr lang="en-CA" sz="1200" kern="1200" baseline="0" dirty="0" smtClean="0">
                <a:solidFill>
                  <a:srgbClr val="AB620E"/>
                </a:solidFill>
                <a:latin typeface="+mn-lt"/>
                <a:ea typeface="+mn-ea"/>
                <a:cs typeface="+mn-cs"/>
              </a:rPr>
              <a:t>what </a:t>
            </a:r>
            <a:r>
              <a:rPr lang="en-CA" sz="1200" kern="1200" baseline="0" dirty="0" smtClean="0">
                <a:solidFill>
                  <a:srgbClr val="AB620E"/>
                </a:solidFill>
                <a:latin typeface="+mn-lt"/>
                <a:ea typeface="+mn-ea"/>
                <a:cs typeface="+mn-cs"/>
              </a:rPr>
              <a:t>a shorebird looks like, what do you think a classification key is?</a:t>
            </a:r>
            <a:endParaRPr lang="en-CA" sz="1200" kern="1200" dirty="0" smtClean="0">
              <a:solidFill>
                <a:srgbClr val="AB620E"/>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kern="1200" dirty="0" smtClean="0">
              <a:solidFill>
                <a:srgbClr val="AB620E"/>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rgbClr val="AB620E"/>
                </a:solidFill>
                <a:latin typeface="+mn-lt"/>
                <a:ea typeface="+mn-ea"/>
                <a:cs typeface="+mn-cs"/>
              </a:rPr>
              <a:t>A </a:t>
            </a:r>
            <a:r>
              <a:rPr lang="en-CA" sz="1200" b="1" kern="1200" dirty="0" smtClean="0">
                <a:solidFill>
                  <a:srgbClr val="AB620E"/>
                </a:solidFill>
                <a:latin typeface="+mn-lt"/>
                <a:ea typeface="+mn-ea"/>
                <a:cs typeface="+mn-cs"/>
              </a:rPr>
              <a:t>classification key</a:t>
            </a:r>
            <a:r>
              <a:rPr lang="en-CA" sz="1200" kern="1200" dirty="0" smtClean="0">
                <a:solidFill>
                  <a:srgbClr val="AB620E"/>
                </a:solidFill>
                <a:latin typeface="+mn-lt"/>
                <a:ea typeface="+mn-ea"/>
                <a:cs typeface="+mn-cs"/>
              </a:rPr>
              <a:t>, also known as a </a:t>
            </a:r>
            <a:r>
              <a:rPr lang="en-CA" sz="1200" i="1" kern="1200" dirty="0" smtClean="0">
                <a:solidFill>
                  <a:srgbClr val="AB620E"/>
                </a:solidFill>
                <a:latin typeface="+mn-lt"/>
                <a:ea typeface="+mn-ea"/>
                <a:cs typeface="+mn-cs"/>
              </a:rPr>
              <a:t>Dichotomous Key</a:t>
            </a:r>
            <a:r>
              <a:rPr lang="en-CA" sz="1200" kern="1200" dirty="0" smtClean="0">
                <a:solidFill>
                  <a:srgbClr val="AB620E"/>
                </a:solidFill>
                <a:latin typeface="+mn-lt"/>
                <a:ea typeface="+mn-ea"/>
                <a:cs typeface="+mn-cs"/>
              </a:rPr>
              <a:t>, is a tool that allows us to determine the identity of something in the natural world, like birds, through the process of elimination. </a:t>
            </a:r>
          </a:p>
          <a:p>
            <a:endParaRPr lang="en-CA" dirty="0" smtClean="0"/>
          </a:p>
          <a:p>
            <a:r>
              <a:rPr lang="en-CA" sz="1200" kern="1200" dirty="0" smtClean="0">
                <a:solidFill>
                  <a:srgbClr val="AB620E"/>
                </a:solidFill>
                <a:latin typeface="+mn-lt"/>
                <a:ea typeface="+mn-ea"/>
                <a:cs typeface="+mn-cs"/>
              </a:rPr>
              <a:t>The key gives you choices based on structural or behavioural features, and as you select one it narrows down the possibilities until you get to a species. </a:t>
            </a:r>
          </a:p>
          <a:p>
            <a:endParaRPr lang="en-CA" sz="1200" kern="1200" dirty="0" smtClean="0">
              <a:solidFill>
                <a:srgbClr val="AB620E"/>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rgbClr val="AB620E"/>
                </a:solidFill>
                <a:latin typeface="+mn-lt"/>
                <a:ea typeface="+mn-ea"/>
                <a:cs typeface="+mn-cs"/>
              </a:rPr>
              <a:t>If you have correctly used the key and have chosen the right key(s), you arrive at the correct name of the species you are trying to identify.</a:t>
            </a:r>
            <a:br>
              <a:rPr lang="en-CA" sz="1200" kern="1200" dirty="0" smtClean="0">
                <a:solidFill>
                  <a:srgbClr val="AB620E"/>
                </a:solidFill>
                <a:latin typeface="+mn-lt"/>
                <a:ea typeface="+mn-ea"/>
                <a:cs typeface="+mn-cs"/>
              </a:rPr>
            </a:br>
            <a:endParaRPr lang="en-CA" sz="1200" kern="1200" dirty="0" smtClean="0">
              <a:solidFill>
                <a:srgbClr val="AB620E"/>
              </a:solidFill>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CA" sz="1200" kern="1200" dirty="0" smtClean="0">
                <a:solidFill>
                  <a:srgbClr val="AB620E"/>
                </a:solidFill>
                <a:latin typeface="+mn-lt"/>
                <a:ea typeface="+mn-ea"/>
                <a:cs typeface="+mn-cs"/>
              </a:rPr>
              <a:t>Choices in a key can be word or pictured-based, or a combination of both</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CA" sz="1200" kern="1200" dirty="0" smtClean="0">
                <a:solidFill>
                  <a:srgbClr val="AB620E"/>
                </a:solidFill>
                <a:latin typeface="+mn-lt"/>
                <a:ea typeface="+mn-ea"/>
                <a:cs typeface="+mn-cs"/>
              </a:rPr>
              <a:t>Keys can be found in books, websites, and even apps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CA" sz="1200" kern="1200" dirty="0" smtClean="0">
                <a:solidFill>
                  <a:srgbClr val="AB620E"/>
                </a:solidFill>
                <a:latin typeface="+mn-lt"/>
                <a:ea typeface="+mn-ea"/>
                <a:cs typeface="+mn-cs"/>
              </a:rPr>
              <a:t>Important tool used by many scientists, including </a:t>
            </a:r>
            <a:r>
              <a:rPr lang="en-CA" sz="1200" b="1" kern="1200" dirty="0" smtClean="0">
                <a:solidFill>
                  <a:srgbClr val="AB620E"/>
                </a:solidFill>
                <a:latin typeface="+mn-lt"/>
                <a:ea typeface="+mn-ea"/>
                <a:cs typeface="+mn-cs"/>
              </a:rPr>
              <a:t>Ornithologist</a:t>
            </a:r>
            <a:r>
              <a:rPr lang="en-CA" sz="1200" kern="1200" dirty="0" smtClean="0">
                <a:solidFill>
                  <a:srgbClr val="AB620E"/>
                </a:solidFill>
                <a:latin typeface="+mn-lt"/>
                <a:ea typeface="+mn-ea"/>
                <a:cs typeface="+mn-cs"/>
              </a:rPr>
              <a:t> (a person who studies birds) and bird watchers; classification</a:t>
            </a:r>
            <a:r>
              <a:rPr lang="en-CA" sz="1200" kern="1200" baseline="0" dirty="0" smtClean="0">
                <a:solidFill>
                  <a:srgbClr val="AB620E"/>
                </a:solidFill>
                <a:latin typeface="+mn-lt"/>
                <a:ea typeface="+mn-ea"/>
                <a:cs typeface="+mn-cs"/>
              </a:rPr>
              <a:t> keys are made for all kinds of living things</a:t>
            </a:r>
            <a:endParaRPr lang="en-CA" sz="1200" kern="1200" dirty="0" smtClean="0">
              <a:solidFill>
                <a:srgbClr val="AB620E"/>
              </a:solidFill>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3AB25C6E-C4AC-4A71-920B-C44B7712E193}" type="slidenum">
              <a:rPr lang="en-CA" smtClean="0"/>
              <a:t>6</a:t>
            </a:fld>
            <a:endParaRPr lang="en-CA"/>
          </a:p>
        </p:txBody>
      </p:sp>
    </p:spTree>
    <p:extLst>
      <p:ext uri="{BB962C8B-B14F-4D97-AF65-F5344CB8AC3E}">
        <p14:creationId xmlns:p14="http://schemas.microsoft.com/office/powerpoint/2010/main" val="40812968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Refer to the</a:t>
            </a:r>
            <a:r>
              <a:rPr lang="en-CA" baseline="0" dirty="0" smtClean="0"/>
              <a:t> Shorebird Key included in this activity (shown on the slide), each student having their own key to refer to (they will be needing it for the next part of the activity). </a:t>
            </a:r>
          </a:p>
          <a:p>
            <a:endParaRPr lang="en-CA" baseline="0" dirty="0" smtClean="0"/>
          </a:p>
          <a:p>
            <a:r>
              <a:rPr lang="en-CA" b="1" baseline="0" dirty="0" smtClean="0"/>
              <a:t>Note: </a:t>
            </a:r>
            <a:r>
              <a:rPr lang="en-CA" baseline="0" dirty="0" smtClean="0"/>
              <a:t>Another activity which uses keys </a:t>
            </a:r>
            <a:r>
              <a:rPr lang="en-CA" baseline="0" dirty="0" smtClean="0"/>
              <a:t>to which </a:t>
            </a:r>
            <a:r>
              <a:rPr lang="en-CA" baseline="0" dirty="0" smtClean="0"/>
              <a:t>you can refer to is the </a:t>
            </a:r>
            <a:r>
              <a:rPr lang="en-CA" i="1" baseline="0" dirty="0" smtClean="0"/>
              <a:t>This Plant Key is All Wet!</a:t>
            </a:r>
            <a:r>
              <a:rPr lang="en-CA" baseline="0" dirty="0" smtClean="0"/>
              <a:t> activity from </a:t>
            </a:r>
            <a:r>
              <a:rPr lang="en-CA" b="1" baseline="0" dirty="0" smtClean="0"/>
              <a:t>WOW! The Wonders of Wetlands</a:t>
            </a:r>
            <a:r>
              <a:rPr lang="en-CA" baseline="0" dirty="0" smtClean="0"/>
              <a:t> book (page 123). </a:t>
            </a:r>
            <a:endParaRPr lang="en-CA" dirty="0"/>
          </a:p>
        </p:txBody>
      </p:sp>
      <p:sp>
        <p:nvSpPr>
          <p:cNvPr id="4" name="Slide Number Placeholder 3"/>
          <p:cNvSpPr>
            <a:spLocks noGrp="1"/>
          </p:cNvSpPr>
          <p:nvPr>
            <p:ph type="sldNum" sz="quarter" idx="10"/>
          </p:nvPr>
        </p:nvSpPr>
        <p:spPr/>
        <p:txBody>
          <a:bodyPr/>
          <a:lstStyle/>
          <a:p>
            <a:fld id="{3AB25C6E-C4AC-4A71-920B-C44B7712E193}" type="slidenum">
              <a:rPr lang="en-CA" smtClean="0"/>
              <a:t>7</a:t>
            </a:fld>
            <a:endParaRPr lang="en-CA"/>
          </a:p>
        </p:txBody>
      </p:sp>
    </p:spTree>
    <p:extLst>
      <p:ext uri="{BB962C8B-B14F-4D97-AF65-F5344CB8AC3E}">
        <p14:creationId xmlns:p14="http://schemas.microsoft.com/office/powerpoint/2010/main" val="18947700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rgbClr val="AB620E"/>
                </a:solidFill>
                <a:latin typeface="+mn-lt"/>
                <a:ea typeface="+mn-ea"/>
                <a:cs typeface="+mn-cs"/>
              </a:rPr>
              <a:t>Read sentences </a:t>
            </a:r>
            <a:r>
              <a:rPr lang="en-US" sz="1200" dirty="0" smtClean="0">
                <a:solidFill>
                  <a:srgbClr val="AB620E"/>
                </a:solidFill>
                <a:latin typeface="Academy Engraved LET" pitchFamily="2" charset="0"/>
              </a:rPr>
              <a:t>I</a:t>
            </a:r>
            <a:r>
              <a:rPr lang="en-US" sz="1200" kern="1200" dirty="0" smtClean="0">
                <a:solidFill>
                  <a:srgbClr val="AB620E"/>
                </a:solidFill>
                <a:latin typeface="+mn-lt"/>
                <a:ea typeface="+mn-ea"/>
                <a:cs typeface="+mn-cs"/>
              </a:rPr>
              <a:t>, </a:t>
            </a:r>
            <a:r>
              <a:rPr lang="en-US" sz="1200" dirty="0" smtClean="0">
                <a:solidFill>
                  <a:srgbClr val="AB620E"/>
                </a:solidFill>
                <a:latin typeface="Academy Engraved LET" pitchFamily="2" charset="0"/>
              </a:rPr>
              <a:t>II</a:t>
            </a:r>
            <a:r>
              <a:rPr lang="en-US" sz="1200" kern="1200" dirty="0" smtClean="0">
                <a:solidFill>
                  <a:srgbClr val="AB620E"/>
                </a:solidFill>
                <a:latin typeface="+mn-lt"/>
                <a:ea typeface="+mn-ea"/>
                <a:cs typeface="+mn-cs"/>
              </a:rPr>
              <a:t> and </a:t>
            </a:r>
            <a:r>
              <a:rPr lang="en-US" sz="1200" dirty="0" smtClean="0">
                <a:solidFill>
                  <a:srgbClr val="AB620E"/>
                </a:solidFill>
                <a:latin typeface="Academy Engraved LET" pitchFamily="2" charset="0"/>
              </a:rPr>
              <a:t>III </a:t>
            </a:r>
            <a:r>
              <a:rPr lang="en-US" sz="1200" kern="1200" dirty="0" smtClean="0">
                <a:solidFill>
                  <a:srgbClr val="AB620E"/>
                </a:solidFill>
                <a:latin typeface="+mn-lt"/>
                <a:ea typeface="+mn-ea"/>
                <a:cs typeface="+mn-cs"/>
              </a:rPr>
              <a:t>of the key. Study the shorebird, looking for the features discussed in</a:t>
            </a:r>
            <a:r>
              <a:rPr lang="en-US" sz="1200" kern="1200" baseline="0" dirty="0" smtClean="0">
                <a:solidFill>
                  <a:srgbClr val="AB620E"/>
                </a:solidFill>
                <a:latin typeface="+mn-lt"/>
                <a:ea typeface="+mn-ea"/>
                <a:cs typeface="+mn-cs"/>
              </a:rPr>
              <a:t> </a:t>
            </a:r>
            <a:r>
              <a:rPr lang="en-US" sz="1200" kern="1200" dirty="0" smtClean="0">
                <a:solidFill>
                  <a:srgbClr val="AB620E"/>
                </a:solidFill>
                <a:latin typeface="+mn-lt"/>
                <a:ea typeface="+mn-ea"/>
                <a:cs typeface="+mn-cs"/>
              </a:rPr>
              <a:t>the sentences. Pick the sentence which describes the shorebird best. (The correct answer will be</a:t>
            </a:r>
            <a:r>
              <a:rPr lang="en-US" sz="1200" kern="1200" baseline="0" dirty="0" smtClean="0">
                <a:solidFill>
                  <a:srgbClr val="AB620E"/>
                </a:solidFill>
                <a:latin typeface="+mn-lt"/>
                <a:ea typeface="+mn-ea"/>
                <a:cs typeface="+mn-cs"/>
              </a:rPr>
              <a:t> circled, with the following slide showing the next set of questions).</a:t>
            </a:r>
            <a:endParaRPr lang="en-US" sz="1200" kern="1200" dirty="0" smtClean="0">
              <a:solidFill>
                <a:srgbClr val="AB620E"/>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rgbClr val="AB620E"/>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dirty="0" smtClean="0"/>
          </a:p>
        </p:txBody>
      </p:sp>
      <p:sp>
        <p:nvSpPr>
          <p:cNvPr id="4" name="Slide Number Placeholder 3"/>
          <p:cNvSpPr>
            <a:spLocks noGrp="1"/>
          </p:cNvSpPr>
          <p:nvPr>
            <p:ph type="sldNum" sz="quarter" idx="10"/>
          </p:nvPr>
        </p:nvSpPr>
        <p:spPr/>
        <p:txBody>
          <a:bodyPr/>
          <a:lstStyle/>
          <a:p>
            <a:fld id="{3AB25C6E-C4AC-4A71-920B-C44B7712E193}" type="slidenum">
              <a:rPr lang="en-CA" smtClean="0"/>
              <a:t>8</a:t>
            </a:fld>
            <a:endParaRPr lang="en-CA"/>
          </a:p>
        </p:txBody>
      </p:sp>
    </p:spTree>
    <p:extLst>
      <p:ext uri="{BB962C8B-B14F-4D97-AF65-F5344CB8AC3E}">
        <p14:creationId xmlns:p14="http://schemas.microsoft.com/office/powerpoint/2010/main" val="33379745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rgbClr val="AB620E"/>
                </a:solidFill>
                <a:latin typeface="+mn-lt"/>
                <a:ea typeface="+mn-ea"/>
                <a:cs typeface="+mn-cs"/>
              </a:rPr>
              <a:t>Read sentences </a:t>
            </a:r>
            <a:r>
              <a:rPr lang="en-US" sz="1200" kern="1200" dirty="0" smtClean="0">
                <a:solidFill>
                  <a:srgbClr val="AB620E"/>
                </a:solidFill>
                <a:latin typeface="Academy Engraved LET" pitchFamily="2" charset="0"/>
                <a:ea typeface="+mn-ea"/>
                <a:cs typeface="+mn-cs"/>
              </a:rPr>
              <a:t>A</a:t>
            </a:r>
            <a:r>
              <a:rPr lang="en-US" sz="1200" kern="1200" dirty="0" smtClean="0">
                <a:solidFill>
                  <a:srgbClr val="AB620E"/>
                </a:solidFill>
                <a:latin typeface="+mn-lt"/>
                <a:ea typeface="+mn-ea"/>
                <a:cs typeface="+mn-cs"/>
              </a:rPr>
              <a:t>, </a:t>
            </a:r>
            <a:r>
              <a:rPr lang="en-US" sz="1200" kern="1200" dirty="0" smtClean="0">
                <a:solidFill>
                  <a:srgbClr val="AB620E"/>
                </a:solidFill>
                <a:latin typeface="Academy Engraved LET" pitchFamily="2" charset="0"/>
                <a:ea typeface="+mn-ea"/>
                <a:cs typeface="+mn-cs"/>
              </a:rPr>
              <a:t>B</a:t>
            </a:r>
            <a:r>
              <a:rPr lang="en-US" sz="1200" kern="1200" dirty="0" smtClean="0">
                <a:solidFill>
                  <a:srgbClr val="AB620E"/>
                </a:solidFill>
                <a:latin typeface="+mn-lt"/>
                <a:ea typeface="+mn-ea"/>
                <a:cs typeface="+mn-cs"/>
              </a:rPr>
              <a:t> and </a:t>
            </a:r>
            <a:r>
              <a:rPr lang="en-US" sz="1200" kern="1200" dirty="0" smtClean="0">
                <a:solidFill>
                  <a:srgbClr val="AB620E"/>
                </a:solidFill>
                <a:latin typeface="Academy Engraved LET" pitchFamily="2" charset="0"/>
                <a:ea typeface="+mn-ea"/>
                <a:cs typeface="+mn-cs"/>
              </a:rPr>
              <a:t>C</a:t>
            </a:r>
            <a:r>
              <a:rPr lang="en-US" sz="1200" dirty="0" smtClean="0">
                <a:solidFill>
                  <a:srgbClr val="AB620E"/>
                </a:solidFill>
                <a:latin typeface="Academy Engraved LET" pitchFamily="2" charset="0"/>
              </a:rPr>
              <a:t> </a:t>
            </a:r>
            <a:r>
              <a:rPr lang="en-US" sz="1200" kern="1200" dirty="0" smtClean="0">
                <a:solidFill>
                  <a:srgbClr val="AB620E"/>
                </a:solidFill>
                <a:latin typeface="+mn-lt"/>
                <a:ea typeface="+mn-ea"/>
                <a:cs typeface="+mn-cs"/>
              </a:rPr>
              <a:t>of the key. Study the shorebird, looking for the features discussed in</a:t>
            </a:r>
            <a:r>
              <a:rPr lang="en-US" sz="1200" kern="1200" baseline="0" dirty="0" smtClean="0">
                <a:solidFill>
                  <a:srgbClr val="AB620E"/>
                </a:solidFill>
                <a:latin typeface="+mn-lt"/>
                <a:ea typeface="+mn-ea"/>
                <a:cs typeface="+mn-cs"/>
              </a:rPr>
              <a:t> </a:t>
            </a:r>
            <a:r>
              <a:rPr lang="en-US" sz="1200" kern="1200" dirty="0" smtClean="0">
                <a:solidFill>
                  <a:srgbClr val="AB620E"/>
                </a:solidFill>
                <a:latin typeface="+mn-lt"/>
                <a:ea typeface="+mn-ea"/>
                <a:cs typeface="+mn-cs"/>
              </a:rPr>
              <a:t>the sentences. Pick the sentence which describes the shorebird best. (The correct answer will be</a:t>
            </a:r>
            <a:r>
              <a:rPr lang="en-US" sz="1200" kern="1200" baseline="0" dirty="0" smtClean="0">
                <a:solidFill>
                  <a:srgbClr val="AB620E"/>
                </a:solidFill>
                <a:latin typeface="+mn-lt"/>
                <a:ea typeface="+mn-ea"/>
                <a:cs typeface="+mn-cs"/>
              </a:rPr>
              <a:t> circled, with the following slide showing the next set of questions).</a:t>
            </a:r>
            <a:endParaRPr lang="en-US" sz="1200" kern="1200" dirty="0" smtClean="0">
              <a:solidFill>
                <a:srgbClr val="AB620E"/>
              </a:solidFill>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3AB25C6E-C4AC-4A71-920B-C44B7712E193}" type="slidenum">
              <a:rPr lang="en-CA" smtClean="0"/>
              <a:t>9</a:t>
            </a:fld>
            <a:endParaRPr lang="en-CA"/>
          </a:p>
        </p:txBody>
      </p:sp>
    </p:spTree>
    <p:extLst>
      <p:ext uri="{BB962C8B-B14F-4D97-AF65-F5344CB8AC3E}">
        <p14:creationId xmlns:p14="http://schemas.microsoft.com/office/powerpoint/2010/main" val="39558583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306C5C6-FC0E-4CB7-8700-420D100C0238}" type="datetimeFigureOut">
              <a:rPr lang="en-CA" smtClean="0"/>
              <a:t>08/06/2018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796E259-D65E-48A1-8CBC-EADDAE5F1E28}" type="slidenum">
              <a:rPr lang="en-CA" smtClean="0"/>
              <a:t>‹#›</a:t>
            </a:fld>
            <a:endParaRPr lang="en-C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17731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06C5C6-FC0E-4CB7-8700-420D100C0238}" type="datetimeFigureOut">
              <a:rPr lang="en-CA" smtClean="0"/>
              <a:t>08/06/2018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796E259-D65E-48A1-8CBC-EADDAE5F1E28}" type="slidenum">
              <a:rPr lang="en-CA" smtClean="0"/>
              <a:t>‹#›</a:t>
            </a:fld>
            <a:endParaRPr lang="en-CA"/>
          </a:p>
        </p:txBody>
      </p:sp>
    </p:spTree>
    <p:extLst>
      <p:ext uri="{BB962C8B-B14F-4D97-AF65-F5344CB8AC3E}">
        <p14:creationId xmlns:p14="http://schemas.microsoft.com/office/powerpoint/2010/main" val="2147987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06C5C6-FC0E-4CB7-8700-420D100C0238}" type="datetimeFigureOut">
              <a:rPr lang="en-CA" smtClean="0"/>
              <a:t>08/06/2018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796E259-D65E-48A1-8CBC-EADDAE5F1E28}" type="slidenum">
              <a:rPr lang="en-CA" smtClean="0"/>
              <a:t>‹#›</a:t>
            </a:fld>
            <a:endParaRPr lang="en-CA"/>
          </a:p>
        </p:txBody>
      </p:sp>
    </p:spTree>
    <p:extLst>
      <p:ext uri="{BB962C8B-B14F-4D97-AF65-F5344CB8AC3E}">
        <p14:creationId xmlns:p14="http://schemas.microsoft.com/office/powerpoint/2010/main" val="2746009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06C5C6-FC0E-4CB7-8700-420D100C0238}" type="datetimeFigureOut">
              <a:rPr lang="en-CA" smtClean="0"/>
              <a:t>08/06/2018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796E259-D65E-48A1-8CBC-EADDAE5F1E28}" type="slidenum">
              <a:rPr lang="en-CA" smtClean="0"/>
              <a:t>‹#›</a:t>
            </a:fld>
            <a:endParaRPr lang="en-CA"/>
          </a:p>
        </p:txBody>
      </p:sp>
    </p:spTree>
    <p:extLst>
      <p:ext uri="{BB962C8B-B14F-4D97-AF65-F5344CB8AC3E}">
        <p14:creationId xmlns:p14="http://schemas.microsoft.com/office/powerpoint/2010/main" val="2157341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306C5C6-FC0E-4CB7-8700-420D100C0238}" type="datetimeFigureOut">
              <a:rPr lang="en-CA" smtClean="0"/>
              <a:t>08/06/2018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796E259-D65E-48A1-8CBC-EADDAE5F1E28}" type="slidenum">
              <a:rPr lang="en-CA" smtClean="0"/>
              <a:t>‹#›</a:t>
            </a:fld>
            <a:endParaRPr lang="en-C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16945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06C5C6-FC0E-4CB7-8700-420D100C0238}" type="datetimeFigureOut">
              <a:rPr lang="en-CA" smtClean="0"/>
              <a:t>08/06/2018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796E259-D65E-48A1-8CBC-EADDAE5F1E28}" type="slidenum">
              <a:rPr lang="en-CA" smtClean="0"/>
              <a:t>‹#›</a:t>
            </a:fld>
            <a:endParaRPr lang="en-CA"/>
          </a:p>
        </p:txBody>
      </p:sp>
    </p:spTree>
    <p:extLst>
      <p:ext uri="{BB962C8B-B14F-4D97-AF65-F5344CB8AC3E}">
        <p14:creationId xmlns:p14="http://schemas.microsoft.com/office/powerpoint/2010/main" val="1120627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306C5C6-FC0E-4CB7-8700-420D100C0238}" type="datetimeFigureOut">
              <a:rPr lang="en-CA" smtClean="0"/>
              <a:t>08/06/2018</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6796E259-D65E-48A1-8CBC-EADDAE5F1E28}" type="slidenum">
              <a:rPr lang="en-CA" smtClean="0"/>
              <a:t>‹#›</a:t>
            </a:fld>
            <a:endParaRPr lang="en-CA"/>
          </a:p>
        </p:txBody>
      </p:sp>
    </p:spTree>
    <p:extLst>
      <p:ext uri="{BB962C8B-B14F-4D97-AF65-F5344CB8AC3E}">
        <p14:creationId xmlns:p14="http://schemas.microsoft.com/office/powerpoint/2010/main" val="2139405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306C5C6-FC0E-4CB7-8700-420D100C0238}" type="datetimeFigureOut">
              <a:rPr lang="en-CA" smtClean="0"/>
              <a:t>08/06/2018</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6796E259-D65E-48A1-8CBC-EADDAE5F1E28}" type="slidenum">
              <a:rPr lang="en-CA" smtClean="0"/>
              <a:t>‹#›</a:t>
            </a:fld>
            <a:endParaRPr lang="en-CA"/>
          </a:p>
        </p:txBody>
      </p:sp>
    </p:spTree>
    <p:extLst>
      <p:ext uri="{BB962C8B-B14F-4D97-AF65-F5344CB8AC3E}">
        <p14:creationId xmlns:p14="http://schemas.microsoft.com/office/powerpoint/2010/main" val="3688011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306C5C6-FC0E-4CB7-8700-420D100C0238}" type="datetimeFigureOut">
              <a:rPr lang="en-CA" smtClean="0"/>
              <a:t>08/06/2018</a:t>
            </a:fld>
            <a:endParaRPr lang="en-CA"/>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CA"/>
          </a:p>
        </p:txBody>
      </p:sp>
      <p:sp>
        <p:nvSpPr>
          <p:cNvPr id="9" name="Slide Number Placeholder 8"/>
          <p:cNvSpPr>
            <a:spLocks noGrp="1"/>
          </p:cNvSpPr>
          <p:nvPr>
            <p:ph type="sldNum" sz="quarter" idx="12"/>
          </p:nvPr>
        </p:nvSpPr>
        <p:spPr/>
        <p:txBody>
          <a:bodyPr/>
          <a:lstStyle/>
          <a:p>
            <a:fld id="{6796E259-D65E-48A1-8CBC-EADDAE5F1E28}" type="slidenum">
              <a:rPr lang="en-CA" smtClean="0"/>
              <a:t>‹#›</a:t>
            </a:fld>
            <a:endParaRPr lang="en-CA"/>
          </a:p>
        </p:txBody>
      </p:sp>
    </p:spTree>
    <p:extLst>
      <p:ext uri="{BB962C8B-B14F-4D97-AF65-F5344CB8AC3E}">
        <p14:creationId xmlns:p14="http://schemas.microsoft.com/office/powerpoint/2010/main" val="1001244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306C5C6-FC0E-4CB7-8700-420D100C0238}" type="datetimeFigureOut">
              <a:rPr lang="en-CA" smtClean="0"/>
              <a:t>08/06/2018</a:t>
            </a:fld>
            <a:endParaRPr lang="en-CA"/>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CA"/>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796E259-D65E-48A1-8CBC-EADDAE5F1E28}" type="slidenum">
              <a:rPr lang="en-CA" smtClean="0"/>
              <a:t>‹#›</a:t>
            </a:fld>
            <a:endParaRPr lang="en-CA"/>
          </a:p>
        </p:txBody>
      </p:sp>
    </p:spTree>
    <p:extLst>
      <p:ext uri="{BB962C8B-B14F-4D97-AF65-F5344CB8AC3E}">
        <p14:creationId xmlns:p14="http://schemas.microsoft.com/office/powerpoint/2010/main" val="11852526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306C5C6-FC0E-4CB7-8700-420D100C0238}" type="datetimeFigureOut">
              <a:rPr lang="en-CA" smtClean="0"/>
              <a:t>08/06/2018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796E259-D65E-48A1-8CBC-EADDAE5F1E28}" type="slidenum">
              <a:rPr lang="en-CA" smtClean="0"/>
              <a:t>‹#›</a:t>
            </a:fld>
            <a:endParaRPr lang="en-CA"/>
          </a:p>
        </p:txBody>
      </p:sp>
    </p:spTree>
    <p:extLst>
      <p:ext uri="{BB962C8B-B14F-4D97-AF65-F5344CB8AC3E}">
        <p14:creationId xmlns:p14="http://schemas.microsoft.com/office/powerpoint/2010/main" val="4039463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306C5C6-FC0E-4CB7-8700-420D100C0238}" type="datetimeFigureOut">
              <a:rPr lang="en-CA" smtClean="0"/>
              <a:t>08/06/2018</a:t>
            </a:fld>
            <a:endParaRPr lang="en-CA"/>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CA"/>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6796E259-D65E-48A1-8CBC-EADDAE5F1E28}" type="slidenum">
              <a:rPr lang="en-CA" smtClean="0"/>
              <a:t>‹#›</a:t>
            </a:fld>
            <a:endParaRPr lang="en-CA"/>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9142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jpeg"/><Relationship Id="rId9"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9.jp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54360" y="1379366"/>
            <a:ext cx="9420814" cy="2458538"/>
          </a:xfrm>
        </p:spPr>
        <p:txBody>
          <a:bodyPr>
            <a:noAutofit/>
          </a:bodyPr>
          <a:lstStyle/>
          <a:p>
            <a:pPr algn="ctr"/>
            <a:r>
              <a:rPr lang="en-CA" sz="8500" dirty="0" smtClean="0">
                <a:solidFill>
                  <a:srgbClr val="3D2405"/>
                </a:solidFill>
                <a:latin typeface="Aleo" panose="020F0502020204030203" pitchFamily="34" charset="0"/>
              </a:rPr>
              <a:t>Classification Keys</a:t>
            </a:r>
            <a:endParaRPr lang="en-CA" sz="8500" dirty="0">
              <a:solidFill>
                <a:srgbClr val="3D2405"/>
              </a:solidFill>
              <a:latin typeface="Aleo" panose="020F0502020204030203" pitchFamily="34" charset="0"/>
            </a:endParaRPr>
          </a:p>
        </p:txBody>
      </p:sp>
      <p:pic>
        <p:nvPicPr>
          <p:cNvPr id="10" name="Picture 9"/>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flipH="1">
            <a:off x="-331901" y="3725205"/>
            <a:ext cx="3552826" cy="3813998"/>
          </a:xfrm>
          <a:prstGeom prst="rect">
            <a:avLst/>
          </a:prstGeom>
        </p:spPr>
      </p:pic>
      <p:pic>
        <p:nvPicPr>
          <p:cNvPr id="13" name="Picture 12"/>
          <p:cNvPicPr>
            <a:picLocks noChangeAspect="1"/>
          </p:cNvPicPr>
          <p:nvPr/>
        </p:nvPicPr>
        <p:blipFill>
          <a:blip r:embed="rId4"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5251152" y="703776"/>
            <a:ext cx="1627230" cy="1668463"/>
          </a:xfrm>
          <a:prstGeom prst="rect">
            <a:avLst/>
          </a:prstGeom>
        </p:spPr>
      </p:pic>
      <p:sp>
        <p:nvSpPr>
          <p:cNvPr id="15" name="TextBox 14"/>
          <p:cNvSpPr txBox="1"/>
          <p:nvPr/>
        </p:nvSpPr>
        <p:spPr>
          <a:xfrm>
            <a:off x="2088456" y="3725205"/>
            <a:ext cx="8583072" cy="523220"/>
          </a:xfrm>
          <a:prstGeom prst="rect">
            <a:avLst/>
          </a:prstGeom>
          <a:noFill/>
        </p:spPr>
        <p:txBody>
          <a:bodyPr wrap="square" rtlCol="0">
            <a:spAutoFit/>
          </a:bodyPr>
          <a:lstStyle/>
          <a:p>
            <a:r>
              <a:rPr lang="en-CA" sz="2800" dirty="0" smtClean="0">
                <a:solidFill>
                  <a:schemeClr val="accent1">
                    <a:lumMod val="75000"/>
                  </a:schemeClr>
                </a:solidFill>
                <a:latin typeface="+mj-lt"/>
              </a:rPr>
              <a:t>L e a r n i n g   H o w   t o   I d e n t </a:t>
            </a:r>
            <a:r>
              <a:rPr lang="en-CA" sz="2800" dirty="0">
                <a:solidFill>
                  <a:schemeClr val="accent1">
                    <a:lumMod val="75000"/>
                  </a:schemeClr>
                </a:solidFill>
                <a:latin typeface="+mj-lt"/>
              </a:rPr>
              <a:t>i</a:t>
            </a:r>
            <a:r>
              <a:rPr lang="en-CA" sz="2800" dirty="0" smtClean="0">
                <a:solidFill>
                  <a:schemeClr val="accent1">
                    <a:lumMod val="75000"/>
                  </a:schemeClr>
                </a:solidFill>
                <a:latin typeface="+mj-lt"/>
              </a:rPr>
              <a:t> f y   S h o r e b i r d s</a:t>
            </a:r>
            <a:endParaRPr lang="en-CA" sz="2800" dirty="0">
              <a:solidFill>
                <a:schemeClr val="accent1">
                  <a:lumMod val="75000"/>
                </a:schemeClr>
              </a:solidFill>
              <a:latin typeface="+mj-lt"/>
            </a:endParaRPr>
          </a:p>
        </p:txBody>
      </p:sp>
    </p:spTree>
    <p:extLst>
      <p:ext uri="{BB962C8B-B14F-4D97-AF65-F5344CB8AC3E}">
        <p14:creationId xmlns:p14="http://schemas.microsoft.com/office/powerpoint/2010/main" val="10915250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3D2405"/>
                </a:solidFill>
                <a:latin typeface="Aleo" panose="020F0502020204030203" pitchFamily="34" charset="0"/>
              </a:rPr>
              <a:t>Let’s Do One Together</a:t>
            </a:r>
            <a:endParaRPr lang="en-CA" dirty="0">
              <a:solidFill>
                <a:srgbClr val="3D2405"/>
              </a:solidFill>
              <a:latin typeface="Aleo" panose="020F0502020204030203" pitchFamily="34" charset="0"/>
            </a:endParaRPr>
          </a:p>
        </p:txBody>
      </p:sp>
      <p:sp>
        <p:nvSpPr>
          <p:cNvPr id="20" name="TextBox 19"/>
          <p:cNvSpPr txBox="1"/>
          <p:nvPr/>
        </p:nvSpPr>
        <p:spPr>
          <a:xfrm>
            <a:off x="5282267" y="2119680"/>
            <a:ext cx="5285584" cy="646331"/>
          </a:xfrm>
          <a:prstGeom prst="rect">
            <a:avLst/>
          </a:prstGeom>
          <a:noFill/>
        </p:spPr>
        <p:txBody>
          <a:bodyPr wrap="square" rtlCol="0">
            <a:spAutoFit/>
          </a:bodyPr>
          <a:lstStyle/>
          <a:p>
            <a:r>
              <a:rPr lang="en-CA" b="1" dirty="0" smtClean="0">
                <a:latin typeface="Academy Engraved LET" pitchFamily="2" charset="0"/>
              </a:rPr>
              <a:t>III. </a:t>
            </a:r>
            <a:r>
              <a:rPr lang="en-CA" dirty="0" smtClean="0"/>
              <a:t>Small head, small eye, thin bill and neck, forages </a:t>
            </a:r>
            <a:br>
              <a:rPr lang="en-CA" dirty="0" smtClean="0"/>
            </a:br>
            <a:r>
              <a:rPr lang="en-CA" dirty="0" smtClean="0"/>
              <a:t>       by probing – Sandpipers group.</a:t>
            </a:r>
            <a:endParaRPr lang="en-CA" dirty="0"/>
          </a:p>
        </p:txBody>
      </p:sp>
      <p:sp>
        <p:nvSpPr>
          <p:cNvPr id="3" name="TextBox 2"/>
          <p:cNvSpPr txBox="1"/>
          <p:nvPr/>
        </p:nvSpPr>
        <p:spPr>
          <a:xfrm>
            <a:off x="5737653" y="2854298"/>
            <a:ext cx="5302704" cy="369332"/>
          </a:xfrm>
          <a:prstGeom prst="rect">
            <a:avLst/>
          </a:prstGeom>
          <a:noFill/>
        </p:spPr>
        <p:txBody>
          <a:bodyPr wrap="square" rtlCol="0">
            <a:spAutoFit/>
          </a:bodyPr>
          <a:lstStyle/>
          <a:p>
            <a:r>
              <a:rPr lang="en-CA" dirty="0" smtClean="0"/>
              <a:t>A. Body equal to or larger than a Mourning Dove:</a:t>
            </a:r>
            <a:endParaRPr lang="en-CA" dirty="0"/>
          </a:p>
        </p:txBody>
      </p:sp>
      <p:sp>
        <p:nvSpPr>
          <p:cNvPr id="13" name="TextBox 12"/>
          <p:cNvSpPr txBox="1"/>
          <p:nvPr/>
        </p:nvSpPr>
        <p:spPr>
          <a:xfrm>
            <a:off x="6126480" y="3523108"/>
            <a:ext cx="5302704" cy="646331"/>
          </a:xfrm>
          <a:prstGeom prst="rect">
            <a:avLst/>
          </a:prstGeom>
          <a:noFill/>
        </p:spPr>
        <p:txBody>
          <a:bodyPr wrap="square" rtlCol="0">
            <a:spAutoFit/>
          </a:bodyPr>
          <a:lstStyle/>
          <a:p>
            <a:r>
              <a:rPr lang="en-CA" dirty="0"/>
              <a:t>1</a:t>
            </a:r>
            <a:r>
              <a:rPr lang="en-CA" dirty="0" smtClean="0"/>
              <a:t>. </a:t>
            </a:r>
            <a:r>
              <a:rPr lang="en-CA" b="1" dirty="0" smtClean="0"/>
              <a:t>Upland habitat </a:t>
            </a:r>
            <a:r>
              <a:rPr lang="en-CA" dirty="0" smtClean="0"/>
              <a:t>(dry area alongside rivers), bill same </a:t>
            </a:r>
            <a:br>
              <a:rPr lang="en-CA" dirty="0" smtClean="0"/>
            </a:br>
            <a:r>
              <a:rPr lang="en-CA" dirty="0" smtClean="0"/>
              <a:t>     length as head, plumage brown, sits on fence posts.</a:t>
            </a:r>
            <a:endParaRPr lang="en-CA" dirty="0"/>
          </a:p>
        </p:txBody>
      </p:sp>
      <p:sp>
        <p:nvSpPr>
          <p:cNvPr id="22" name="TextBox 21"/>
          <p:cNvSpPr txBox="1"/>
          <p:nvPr/>
        </p:nvSpPr>
        <p:spPr>
          <a:xfrm>
            <a:off x="6126480" y="4468918"/>
            <a:ext cx="5302704" cy="923330"/>
          </a:xfrm>
          <a:prstGeom prst="rect">
            <a:avLst/>
          </a:prstGeom>
          <a:noFill/>
        </p:spPr>
        <p:txBody>
          <a:bodyPr wrap="square" rtlCol="0">
            <a:spAutoFit/>
          </a:bodyPr>
          <a:lstStyle/>
          <a:p>
            <a:r>
              <a:rPr lang="en-CA" dirty="0"/>
              <a:t>2</a:t>
            </a:r>
            <a:r>
              <a:rPr lang="en-CA" dirty="0" smtClean="0"/>
              <a:t>. </a:t>
            </a:r>
            <a:r>
              <a:rPr lang="en-CA" b="1" dirty="0" smtClean="0"/>
              <a:t>Wetland habitat </a:t>
            </a:r>
            <a:r>
              <a:rPr lang="en-CA" dirty="0" smtClean="0"/>
              <a:t>(wet area with vegetation growing </a:t>
            </a:r>
            <a:br>
              <a:rPr lang="en-CA" dirty="0" smtClean="0"/>
            </a:br>
            <a:r>
              <a:rPr lang="en-CA" dirty="0" smtClean="0"/>
              <a:t>     in and around the water), bill longer than head, </a:t>
            </a:r>
            <a:br>
              <a:rPr lang="en-CA" dirty="0" smtClean="0"/>
            </a:br>
            <a:r>
              <a:rPr lang="en-CA" dirty="0" smtClean="0"/>
              <a:t>     long legs.</a:t>
            </a:r>
            <a:endParaRPr lang="en-CA" dirty="0"/>
          </a:p>
        </p:txBody>
      </p:sp>
      <p:sp>
        <p:nvSpPr>
          <p:cNvPr id="14" name="Oval 13"/>
          <p:cNvSpPr/>
          <p:nvPr/>
        </p:nvSpPr>
        <p:spPr>
          <a:xfrm>
            <a:off x="5737653" y="4120686"/>
            <a:ext cx="5875227" cy="1619794"/>
          </a:xfrm>
          <a:prstGeom prst="ellipse">
            <a:avLst/>
          </a:prstGeom>
          <a:noFill/>
          <a:ln>
            <a:solidFill>
              <a:srgbClr val="ED9223"/>
            </a:solid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n-CA">
              <a:ln>
                <a:solidFill>
                  <a:schemeClr val="accent6">
                    <a:lumMod val="75000"/>
                  </a:schemeClr>
                </a:solidFill>
              </a:ln>
              <a:noFill/>
            </a:endParaRPr>
          </a:p>
        </p:txBody>
      </p:sp>
      <p:sp>
        <p:nvSpPr>
          <p:cNvPr id="19" name="Oval 18"/>
          <p:cNvSpPr/>
          <p:nvPr/>
        </p:nvSpPr>
        <p:spPr>
          <a:xfrm>
            <a:off x="1567543" y="2152000"/>
            <a:ext cx="3516841" cy="3296437"/>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125665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2" grpId="0"/>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3D2405"/>
                </a:solidFill>
                <a:latin typeface="Aleo" panose="020F0502020204030203" pitchFamily="34" charset="0"/>
              </a:rPr>
              <a:t>Let’s Do One Together</a:t>
            </a:r>
            <a:endParaRPr lang="en-CA" dirty="0">
              <a:solidFill>
                <a:srgbClr val="3D2405"/>
              </a:solidFill>
              <a:latin typeface="Aleo" panose="020F0502020204030203" pitchFamily="34" charset="0"/>
            </a:endParaRPr>
          </a:p>
        </p:txBody>
      </p:sp>
      <p:sp>
        <p:nvSpPr>
          <p:cNvPr id="20" name="TextBox 19"/>
          <p:cNvSpPr txBox="1"/>
          <p:nvPr/>
        </p:nvSpPr>
        <p:spPr>
          <a:xfrm>
            <a:off x="5282267" y="2119680"/>
            <a:ext cx="5285584" cy="646331"/>
          </a:xfrm>
          <a:prstGeom prst="rect">
            <a:avLst/>
          </a:prstGeom>
          <a:noFill/>
        </p:spPr>
        <p:txBody>
          <a:bodyPr wrap="square" rtlCol="0">
            <a:spAutoFit/>
          </a:bodyPr>
          <a:lstStyle/>
          <a:p>
            <a:r>
              <a:rPr lang="en-CA" b="1" dirty="0" smtClean="0">
                <a:latin typeface="Academy Engraved LET" pitchFamily="2" charset="0"/>
              </a:rPr>
              <a:t>III. </a:t>
            </a:r>
            <a:r>
              <a:rPr lang="en-CA" dirty="0" smtClean="0"/>
              <a:t>Small head, small eye, thin bill and neck, forages </a:t>
            </a:r>
            <a:br>
              <a:rPr lang="en-CA" dirty="0" smtClean="0"/>
            </a:br>
            <a:r>
              <a:rPr lang="en-CA" dirty="0" smtClean="0"/>
              <a:t>       by probing – Sandpipers group.</a:t>
            </a:r>
            <a:endParaRPr lang="en-CA" dirty="0"/>
          </a:p>
        </p:txBody>
      </p:sp>
      <p:sp>
        <p:nvSpPr>
          <p:cNvPr id="3" name="TextBox 2"/>
          <p:cNvSpPr txBox="1"/>
          <p:nvPr/>
        </p:nvSpPr>
        <p:spPr>
          <a:xfrm>
            <a:off x="5737653" y="2854298"/>
            <a:ext cx="5302704" cy="369332"/>
          </a:xfrm>
          <a:prstGeom prst="rect">
            <a:avLst/>
          </a:prstGeom>
          <a:noFill/>
        </p:spPr>
        <p:txBody>
          <a:bodyPr wrap="square" rtlCol="0">
            <a:spAutoFit/>
          </a:bodyPr>
          <a:lstStyle/>
          <a:p>
            <a:r>
              <a:rPr lang="en-CA" dirty="0" smtClean="0"/>
              <a:t>A. Body equal to or larger than a Mourning Dove.</a:t>
            </a:r>
            <a:endParaRPr lang="en-CA" dirty="0"/>
          </a:p>
        </p:txBody>
      </p:sp>
      <p:sp>
        <p:nvSpPr>
          <p:cNvPr id="22" name="TextBox 21"/>
          <p:cNvSpPr txBox="1"/>
          <p:nvPr/>
        </p:nvSpPr>
        <p:spPr>
          <a:xfrm>
            <a:off x="6126480" y="3311917"/>
            <a:ext cx="5302704" cy="923330"/>
          </a:xfrm>
          <a:prstGeom prst="rect">
            <a:avLst/>
          </a:prstGeom>
          <a:noFill/>
        </p:spPr>
        <p:txBody>
          <a:bodyPr wrap="square" rtlCol="0">
            <a:spAutoFit/>
          </a:bodyPr>
          <a:lstStyle/>
          <a:p>
            <a:r>
              <a:rPr lang="en-CA" dirty="0"/>
              <a:t>2</a:t>
            </a:r>
            <a:r>
              <a:rPr lang="en-CA" dirty="0" smtClean="0"/>
              <a:t>. Wetland habitat (wet area with vegetation growing </a:t>
            </a:r>
            <a:br>
              <a:rPr lang="en-CA" dirty="0" smtClean="0"/>
            </a:br>
            <a:r>
              <a:rPr lang="en-CA" dirty="0" smtClean="0"/>
              <a:t>     in and around the water), bill longer than head, </a:t>
            </a:r>
            <a:br>
              <a:rPr lang="en-CA" dirty="0" smtClean="0"/>
            </a:br>
            <a:r>
              <a:rPr lang="en-CA" dirty="0" smtClean="0"/>
              <a:t>     long legs:</a:t>
            </a:r>
            <a:endParaRPr lang="en-CA" dirty="0"/>
          </a:p>
        </p:txBody>
      </p:sp>
      <p:sp>
        <p:nvSpPr>
          <p:cNvPr id="14" name="Oval 13"/>
          <p:cNvSpPr/>
          <p:nvPr/>
        </p:nvSpPr>
        <p:spPr>
          <a:xfrm>
            <a:off x="5853167" y="4986899"/>
            <a:ext cx="2535838" cy="638239"/>
          </a:xfrm>
          <a:prstGeom prst="ellipse">
            <a:avLst/>
          </a:prstGeom>
          <a:noFill/>
          <a:ln>
            <a:solidFill>
              <a:srgbClr val="ED9223"/>
            </a:solid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n-CA">
              <a:ln>
                <a:solidFill>
                  <a:schemeClr val="accent6">
                    <a:lumMod val="75000"/>
                  </a:schemeClr>
                </a:solidFill>
              </a:ln>
              <a:noFill/>
            </a:endParaRPr>
          </a:p>
        </p:txBody>
      </p:sp>
      <p:sp>
        <p:nvSpPr>
          <p:cNvPr id="5" name="TextBox 4"/>
          <p:cNvSpPr txBox="1"/>
          <p:nvPr/>
        </p:nvSpPr>
        <p:spPr>
          <a:xfrm>
            <a:off x="6246565" y="4340568"/>
            <a:ext cx="4549966" cy="646331"/>
          </a:xfrm>
          <a:prstGeom prst="rect">
            <a:avLst/>
          </a:prstGeom>
          <a:noFill/>
        </p:spPr>
        <p:txBody>
          <a:bodyPr wrap="square" rtlCol="0">
            <a:spAutoFit/>
          </a:bodyPr>
          <a:lstStyle/>
          <a:p>
            <a:r>
              <a:rPr lang="en-CA" dirty="0" smtClean="0"/>
              <a:t>(a) Legs greyish, bill straight and thick, </a:t>
            </a:r>
            <a:r>
              <a:rPr lang="en-CA" b="1" dirty="0" smtClean="0"/>
              <a:t>black &amp; white wing pattern</a:t>
            </a:r>
            <a:r>
              <a:rPr lang="en-CA" dirty="0" smtClean="0"/>
              <a:t> - WILLET</a:t>
            </a:r>
            <a:endParaRPr lang="en-CA" dirty="0"/>
          </a:p>
        </p:txBody>
      </p:sp>
      <p:sp>
        <p:nvSpPr>
          <p:cNvPr id="11" name="TextBox 10"/>
          <p:cNvSpPr txBox="1"/>
          <p:nvPr/>
        </p:nvSpPr>
        <p:spPr>
          <a:xfrm>
            <a:off x="6246565" y="5092220"/>
            <a:ext cx="4549966" cy="369332"/>
          </a:xfrm>
          <a:prstGeom prst="rect">
            <a:avLst/>
          </a:prstGeom>
          <a:noFill/>
        </p:spPr>
        <p:txBody>
          <a:bodyPr wrap="square" rtlCol="0">
            <a:spAutoFit/>
          </a:bodyPr>
          <a:lstStyle/>
          <a:p>
            <a:r>
              <a:rPr lang="en-CA" dirty="0" smtClean="0"/>
              <a:t>(b) Legs yellow</a:t>
            </a:r>
            <a:endParaRPr lang="en-CA" dirty="0"/>
          </a:p>
        </p:txBody>
      </p:sp>
      <p:sp>
        <p:nvSpPr>
          <p:cNvPr id="12" name="TextBox 11"/>
          <p:cNvSpPr txBox="1"/>
          <p:nvPr/>
        </p:nvSpPr>
        <p:spPr>
          <a:xfrm>
            <a:off x="6246565" y="5625138"/>
            <a:ext cx="4549966" cy="369332"/>
          </a:xfrm>
          <a:prstGeom prst="rect">
            <a:avLst/>
          </a:prstGeom>
          <a:noFill/>
        </p:spPr>
        <p:txBody>
          <a:bodyPr wrap="square" rtlCol="0">
            <a:spAutoFit/>
          </a:bodyPr>
          <a:lstStyle/>
          <a:p>
            <a:r>
              <a:rPr lang="en-CA" dirty="0" smtClean="0"/>
              <a:t>(c) Legs dark, bill curves up</a:t>
            </a:r>
            <a:endParaRPr lang="en-CA" dirty="0"/>
          </a:p>
        </p:txBody>
      </p:sp>
      <p:sp>
        <p:nvSpPr>
          <p:cNvPr id="15" name="Oval 14"/>
          <p:cNvSpPr/>
          <p:nvPr/>
        </p:nvSpPr>
        <p:spPr>
          <a:xfrm>
            <a:off x="1567543" y="2152000"/>
            <a:ext cx="3516841" cy="3296437"/>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4225972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5" grpId="0"/>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3D2405"/>
                </a:solidFill>
                <a:latin typeface="Aleo" panose="020F0502020204030203" pitchFamily="34" charset="0"/>
              </a:rPr>
              <a:t>Let’s Do One Together</a:t>
            </a:r>
            <a:endParaRPr lang="en-CA" dirty="0">
              <a:solidFill>
                <a:srgbClr val="3D2405"/>
              </a:solidFill>
              <a:latin typeface="Aleo" panose="020F0502020204030203" pitchFamily="34" charset="0"/>
            </a:endParaRPr>
          </a:p>
        </p:txBody>
      </p:sp>
      <p:sp>
        <p:nvSpPr>
          <p:cNvPr id="20" name="TextBox 19"/>
          <p:cNvSpPr txBox="1"/>
          <p:nvPr/>
        </p:nvSpPr>
        <p:spPr>
          <a:xfrm>
            <a:off x="5282267" y="2119680"/>
            <a:ext cx="5285584" cy="646331"/>
          </a:xfrm>
          <a:prstGeom prst="rect">
            <a:avLst/>
          </a:prstGeom>
          <a:noFill/>
        </p:spPr>
        <p:txBody>
          <a:bodyPr wrap="square" rtlCol="0">
            <a:spAutoFit/>
          </a:bodyPr>
          <a:lstStyle/>
          <a:p>
            <a:r>
              <a:rPr lang="en-CA" b="1" dirty="0" smtClean="0">
                <a:latin typeface="Academy Engraved LET" pitchFamily="2" charset="0"/>
              </a:rPr>
              <a:t>III. </a:t>
            </a:r>
            <a:r>
              <a:rPr lang="en-CA" dirty="0" smtClean="0"/>
              <a:t>Small head, small eye, thin bill and neck, forages </a:t>
            </a:r>
            <a:br>
              <a:rPr lang="en-CA" dirty="0" smtClean="0"/>
            </a:br>
            <a:r>
              <a:rPr lang="en-CA" dirty="0" smtClean="0"/>
              <a:t>       by probing – Sandpipers group.</a:t>
            </a:r>
            <a:endParaRPr lang="en-CA" dirty="0"/>
          </a:p>
        </p:txBody>
      </p:sp>
      <p:sp>
        <p:nvSpPr>
          <p:cNvPr id="3" name="TextBox 2"/>
          <p:cNvSpPr txBox="1"/>
          <p:nvPr/>
        </p:nvSpPr>
        <p:spPr>
          <a:xfrm>
            <a:off x="5737653" y="2854298"/>
            <a:ext cx="5302704" cy="369332"/>
          </a:xfrm>
          <a:prstGeom prst="rect">
            <a:avLst/>
          </a:prstGeom>
          <a:noFill/>
        </p:spPr>
        <p:txBody>
          <a:bodyPr wrap="square" rtlCol="0">
            <a:spAutoFit/>
          </a:bodyPr>
          <a:lstStyle/>
          <a:p>
            <a:r>
              <a:rPr lang="en-CA" dirty="0" smtClean="0"/>
              <a:t>A. Body equal to or larger than a Mourning Dove.</a:t>
            </a:r>
            <a:endParaRPr lang="en-CA" dirty="0"/>
          </a:p>
        </p:txBody>
      </p:sp>
      <p:sp>
        <p:nvSpPr>
          <p:cNvPr id="22" name="TextBox 21"/>
          <p:cNvSpPr txBox="1"/>
          <p:nvPr/>
        </p:nvSpPr>
        <p:spPr>
          <a:xfrm>
            <a:off x="6126480" y="3311917"/>
            <a:ext cx="5302704" cy="923330"/>
          </a:xfrm>
          <a:prstGeom prst="rect">
            <a:avLst/>
          </a:prstGeom>
          <a:noFill/>
        </p:spPr>
        <p:txBody>
          <a:bodyPr wrap="square" rtlCol="0">
            <a:spAutoFit/>
          </a:bodyPr>
          <a:lstStyle/>
          <a:p>
            <a:r>
              <a:rPr lang="en-CA" dirty="0"/>
              <a:t>2</a:t>
            </a:r>
            <a:r>
              <a:rPr lang="en-CA" dirty="0" smtClean="0"/>
              <a:t>. Wetland habitat (wet area with vegetation growing </a:t>
            </a:r>
            <a:br>
              <a:rPr lang="en-CA" dirty="0" smtClean="0"/>
            </a:br>
            <a:r>
              <a:rPr lang="en-CA" dirty="0" smtClean="0"/>
              <a:t>     in and around the water), bill longer than head, </a:t>
            </a:r>
            <a:br>
              <a:rPr lang="en-CA" dirty="0" smtClean="0"/>
            </a:br>
            <a:r>
              <a:rPr lang="en-CA" dirty="0" smtClean="0"/>
              <a:t>     long legs.</a:t>
            </a:r>
            <a:endParaRPr lang="en-CA" dirty="0"/>
          </a:p>
        </p:txBody>
      </p:sp>
      <p:sp>
        <p:nvSpPr>
          <p:cNvPr id="14" name="Oval 13"/>
          <p:cNvSpPr/>
          <p:nvPr/>
        </p:nvSpPr>
        <p:spPr>
          <a:xfrm>
            <a:off x="6726899" y="4594034"/>
            <a:ext cx="4428781" cy="928288"/>
          </a:xfrm>
          <a:prstGeom prst="ellipse">
            <a:avLst/>
          </a:prstGeom>
          <a:noFill/>
          <a:ln>
            <a:solidFill>
              <a:srgbClr val="ED9223"/>
            </a:solid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n-CA">
              <a:ln>
                <a:solidFill>
                  <a:schemeClr val="accent6">
                    <a:lumMod val="75000"/>
                  </a:schemeClr>
                </a:solidFill>
              </a:ln>
              <a:noFill/>
            </a:endParaRPr>
          </a:p>
        </p:txBody>
      </p:sp>
      <p:sp>
        <p:nvSpPr>
          <p:cNvPr id="11" name="TextBox 10"/>
          <p:cNvSpPr txBox="1"/>
          <p:nvPr/>
        </p:nvSpPr>
        <p:spPr>
          <a:xfrm>
            <a:off x="6502849" y="4323534"/>
            <a:ext cx="4549966" cy="369332"/>
          </a:xfrm>
          <a:prstGeom prst="rect">
            <a:avLst/>
          </a:prstGeom>
          <a:noFill/>
        </p:spPr>
        <p:txBody>
          <a:bodyPr wrap="square" rtlCol="0">
            <a:spAutoFit/>
          </a:bodyPr>
          <a:lstStyle/>
          <a:p>
            <a:r>
              <a:rPr lang="en-CA" dirty="0" smtClean="0"/>
              <a:t>(b) Legs yellow:</a:t>
            </a:r>
            <a:endParaRPr lang="en-CA" dirty="0"/>
          </a:p>
        </p:txBody>
      </p:sp>
      <p:sp>
        <p:nvSpPr>
          <p:cNvPr id="12" name="TextBox 11"/>
          <p:cNvSpPr txBox="1"/>
          <p:nvPr/>
        </p:nvSpPr>
        <p:spPr>
          <a:xfrm>
            <a:off x="6984695" y="4781153"/>
            <a:ext cx="4549966" cy="646331"/>
          </a:xfrm>
          <a:prstGeom prst="rect">
            <a:avLst/>
          </a:prstGeom>
          <a:noFill/>
        </p:spPr>
        <p:txBody>
          <a:bodyPr wrap="square" rtlCol="0">
            <a:spAutoFit/>
          </a:bodyPr>
          <a:lstStyle/>
          <a:p>
            <a:pPr marL="400050" indent="-400050">
              <a:buAutoNum type="romanLcParenBoth"/>
            </a:pPr>
            <a:r>
              <a:rPr lang="en-CA" dirty="0" smtClean="0"/>
              <a:t>Bill less than 1.25X the head length – LESSER YELLOWLEGS</a:t>
            </a:r>
          </a:p>
        </p:txBody>
      </p:sp>
      <p:sp>
        <p:nvSpPr>
          <p:cNvPr id="15" name="Oval 14"/>
          <p:cNvSpPr/>
          <p:nvPr/>
        </p:nvSpPr>
        <p:spPr>
          <a:xfrm>
            <a:off x="1567543" y="2152000"/>
            <a:ext cx="3516841" cy="3296437"/>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Rectangle 3"/>
          <p:cNvSpPr/>
          <p:nvPr/>
        </p:nvSpPr>
        <p:spPr>
          <a:xfrm>
            <a:off x="6984695" y="5522322"/>
            <a:ext cx="6096000" cy="646331"/>
          </a:xfrm>
          <a:prstGeom prst="rect">
            <a:avLst/>
          </a:prstGeom>
        </p:spPr>
        <p:txBody>
          <a:bodyPr>
            <a:spAutoFit/>
          </a:bodyPr>
          <a:lstStyle/>
          <a:p>
            <a:r>
              <a:rPr lang="en-CA" dirty="0" smtClean="0"/>
              <a:t>(ii)   Bill </a:t>
            </a:r>
            <a:r>
              <a:rPr lang="en-CA" dirty="0"/>
              <a:t>greater than 1.25X the head length – </a:t>
            </a:r>
            <a:r>
              <a:rPr lang="en-CA" dirty="0" smtClean="0"/>
              <a:t/>
            </a:r>
            <a:br>
              <a:rPr lang="en-CA" dirty="0" smtClean="0"/>
            </a:br>
            <a:r>
              <a:rPr lang="en-CA" dirty="0" smtClean="0"/>
              <a:t>        GREATER </a:t>
            </a:r>
            <a:r>
              <a:rPr lang="en-CA" dirty="0"/>
              <a:t>YELLOWLEGS</a:t>
            </a:r>
          </a:p>
        </p:txBody>
      </p:sp>
    </p:spTree>
    <p:extLst>
      <p:ext uri="{BB962C8B-B14F-4D97-AF65-F5344CB8AC3E}">
        <p14:creationId xmlns:p14="http://schemas.microsoft.com/office/powerpoint/2010/main" val="1561276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3D2405"/>
                </a:solidFill>
                <a:latin typeface="Aleo" panose="020F0502020204030203" pitchFamily="34" charset="0"/>
              </a:rPr>
              <a:t>First Classification Key Completed!</a:t>
            </a:r>
            <a:endParaRPr lang="en-CA" dirty="0">
              <a:solidFill>
                <a:srgbClr val="3D2405"/>
              </a:solidFill>
              <a:latin typeface="Aleo" panose="020F0502020204030203" pitchFamily="34" charset="0"/>
            </a:endParaRPr>
          </a:p>
        </p:txBody>
      </p:sp>
      <p:sp>
        <p:nvSpPr>
          <p:cNvPr id="20" name="TextBox 19"/>
          <p:cNvSpPr txBox="1"/>
          <p:nvPr/>
        </p:nvSpPr>
        <p:spPr>
          <a:xfrm>
            <a:off x="5282267" y="2295950"/>
            <a:ext cx="5285584" cy="646331"/>
          </a:xfrm>
          <a:prstGeom prst="rect">
            <a:avLst/>
          </a:prstGeom>
          <a:noFill/>
        </p:spPr>
        <p:txBody>
          <a:bodyPr wrap="square" rtlCol="0">
            <a:spAutoFit/>
          </a:bodyPr>
          <a:lstStyle/>
          <a:p>
            <a:r>
              <a:rPr lang="en-CA" b="1" dirty="0" smtClean="0">
                <a:latin typeface="Academy Engraved LET" pitchFamily="2" charset="0"/>
              </a:rPr>
              <a:t>III. </a:t>
            </a:r>
            <a:r>
              <a:rPr lang="en-CA" dirty="0" smtClean="0"/>
              <a:t>Small head, small eye, thin bill and neck, forages </a:t>
            </a:r>
            <a:br>
              <a:rPr lang="en-CA" dirty="0" smtClean="0"/>
            </a:br>
            <a:r>
              <a:rPr lang="en-CA" dirty="0" smtClean="0"/>
              <a:t>       by probing – Sandpipers group.</a:t>
            </a:r>
            <a:endParaRPr lang="en-CA" dirty="0"/>
          </a:p>
        </p:txBody>
      </p:sp>
      <p:sp>
        <p:nvSpPr>
          <p:cNvPr id="3" name="TextBox 2"/>
          <p:cNvSpPr txBox="1"/>
          <p:nvPr/>
        </p:nvSpPr>
        <p:spPr>
          <a:xfrm>
            <a:off x="5737653" y="3030568"/>
            <a:ext cx="5302704" cy="369332"/>
          </a:xfrm>
          <a:prstGeom prst="rect">
            <a:avLst/>
          </a:prstGeom>
          <a:noFill/>
        </p:spPr>
        <p:txBody>
          <a:bodyPr wrap="square" rtlCol="0">
            <a:spAutoFit/>
          </a:bodyPr>
          <a:lstStyle/>
          <a:p>
            <a:r>
              <a:rPr lang="en-CA" dirty="0" smtClean="0"/>
              <a:t>A. Body equal to or larger than a Mourning Dove.</a:t>
            </a:r>
            <a:endParaRPr lang="en-CA" dirty="0"/>
          </a:p>
        </p:txBody>
      </p:sp>
      <p:sp>
        <p:nvSpPr>
          <p:cNvPr id="22" name="TextBox 21"/>
          <p:cNvSpPr txBox="1"/>
          <p:nvPr/>
        </p:nvSpPr>
        <p:spPr>
          <a:xfrm>
            <a:off x="6126480" y="3488187"/>
            <a:ext cx="5302704" cy="923330"/>
          </a:xfrm>
          <a:prstGeom prst="rect">
            <a:avLst/>
          </a:prstGeom>
          <a:noFill/>
        </p:spPr>
        <p:txBody>
          <a:bodyPr wrap="square" rtlCol="0">
            <a:spAutoFit/>
          </a:bodyPr>
          <a:lstStyle/>
          <a:p>
            <a:r>
              <a:rPr lang="en-CA" dirty="0"/>
              <a:t>2</a:t>
            </a:r>
            <a:r>
              <a:rPr lang="en-CA" dirty="0" smtClean="0"/>
              <a:t>. Wetland habitat (wet area with vegetation growing </a:t>
            </a:r>
            <a:br>
              <a:rPr lang="en-CA" dirty="0" smtClean="0"/>
            </a:br>
            <a:r>
              <a:rPr lang="en-CA" dirty="0" smtClean="0"/>
              <a:t>     in and around the water), bill longer than head, </a:t>
            </a:r>
            <a:br>
              <a:rPr lang="en-CA" dirty="0" smtClean="0"/>
            </a:br>
            <a:r>
              <a:rPr lang="en-CA" dirty="0" smtClean="0"/>
              <a:t>     long legs.</a:t>
            </a:r>
            <a:endParaRPr lang="en-CA" dirty="0"/>
          </a:p>
        </p:txBody>
      </p:sp>
      <p:sp>
        <p:nvSpPr>
          <p:cNvPr id="11" name="TextBox 10"/>
          <p:cNvSpPr txBox="1"/>
          <p:nvPr/>
        </p:nvSpPr>
        <p:spPr>
          <a:xfrm>
            <a:off x="6502849" y="4499804"/>
            <a:ext cx="4549966" cy="369332"/>
          </a:xfrm>
          <a:prstGeom prst="rect">
            <a:avLst/>
          </a:prstGeom>
          <a:noFill/>
        </p:spPr>
        <p:txBody>
          <a:bodyPr wrap="square" rtlCol="0">
            <a:spAutoFit/>
          </a:bodyPr>
          <a:lstStyle/>
          <a:p>
            <a:r>
              <a:rPr lang="en-CA" dirty="0" smtClean="0"/>
              <a:t>(b) Legs yellow:</a:t>
            </a:r>
            <a:endParaRPr lang="en-CA" dirty="0"/>
          </a:p>
        </p:txBody>
      </p:sp>
      <p:sp>
        <p:nvSpPr>
          <p:cNvPr id="12" name="TextBox 11"/>
          <p:cNvSpPr txBox="1"/>
          <p:nvPr/>
        </p:nvSpPr>
        <p:spPr>
          <a:xfrm>
            <a:off x="6984695" y="4957423"/>
            <a:ext cx="4549966" cy="646331"/>
          </a:xfrm>
          <a:prstGeom prst="rect">
            <a:avLst/>
          </a:prstGeom>
          <a:noFill/>
        </p:spPr>
        <p:txBody>
          <a:bodyPr wrap="square" rtlCol="0">
            <a:spAutoFit/>
          </a:bodyPr>
          <a:lstStyle/>
          <a:p>
            <a:pPr marL="400050" indent="-400050">
              <a:buAutoNum type="romanLcParenBoth"/>
            </a:pPr>
            <a:r>
              <a:rPr lang="en-CA" dirty="0" smtClean="0"/>
              <a:t>Bill less than 1.25X the head length – LESSER YELLOWLEGS</a:t>
            </a:r>
          </a:p>
        </p:txBody>
      </p:sp>
      <p:sp>
        <p:nvSpPr>
          <p:cNvPr id="15" name="Oval 14"/>
          <p:cNvSpPr/>
          <p:nvPr/>
        </p:nvSpPr>
        <p:spPr>
          <a:xfrm>
            <a:off x="1567543" y="2152000"/>
            <a:ext cx="3516841" cy="3296437"/>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extBox 3"/>
          <p:cNvSpPr txBox="1"/>
          <p:nvPr/>
        </p:nvSpPr>
        <p:spPr>
          <a:xfrm rot="21066519">
            <a:off x="1111816" y="3729867"/>
            <a:ext cx="4310411" cy="523220"/>
          </a:xfrm>
          <a:prstGeom prst="rect">
            <a:avLst/>
          </a:prstGeom>
          <a:solidFill>
            <a:schemeClr val="bg1"/>
          </a:solidFill>
          <a:ln>
            <a:solidFill>
              <a:srgbClr val="E48312"/>
            </a:solidFill>
          </a:ln>
        </p:spPr>
        <p:txBody>
          <a:bodyPr wrap="square" rtlCol="0">
            <a:spAutoFit/>
          </a:bodyPr>
          <a:lstStyle/>
          <a:p>
            <a:pPr algn="ctr"/>
            <a:r>
              <a:rPr lang="en-CA" sz="2800" b="1" dirty="0" smtClean="0">
                <a:solidFill>
                  <a:srgbClr val="E48312"/>
                </a:solidFill>
                <a:latin typeface="Aleo" panose="020F0502020204030203" pitchFamily="34" charset="0"/>
              </a:rPr>
              <a:t>It’s a Lesser Yellowlegs!</a:t>
            </a:r>
            <a:endParaRPr lang="en-CA" sz="2800" b="1" dirty="0">
              <a:solidFill>
                <a:srgbClr val="E48312"/>
              </a:solidFill>
              <a:latin typeface="Aleo" panose="020F0502020204030203" pitchFamily="34" charset="0"/>
            </a:endParaRPr>
          </a:p>
        </p:txBody>
      </p:sp>
    </p:spTree>
    <p:extLst>
      <p:ext uri="{BB962C8B-B14F-4D97-AF65-F5344CB8AC3E}">
        <p14:creationId xmlns:p14="http://schemas.microsoft.com/office/powerpoint/2010/main" val="24960977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3D2405"/>
                </a:solidFill>
                <a:latin typeface="Aleo" panose="020F0502020204030203" pitchFamily="34" charset="0"/>
              </a:rPr>
              <a:t>Merlin Bird ID by Cornell Lab</a:t>
            </a:r>
            <a:endParaRPr lang="en-CA" dirty="0"/>
          </a:p>
        </p:txBody>
      </p:sp>
      <p:sp>
        <p:nvSpPr>
          <p:cNvPr id="6" name="Rectangle 5"/>
          <p:cNvSpPr/>
          <p:nvPr/>
        </p:nvSpPr>
        <p:spPr>
          <a:xfrm>
            <a:off x="1097280" y="1862368"/>
            <a:ext cx="10058400" cy="1323439"/>
          </a:xfrm>
          <a:prstGeom prst="rect">
            <a:avLst/>
          </a:prstGeom>
        </p:spPr>
        <p:txBody>
          <a:bodyPr wrap="square">
            <a:spAutoFit/>
          </a:bodyPr>
          <a:lstStyle/>
          <a:p>
            <a:r>
              <a:rPr lang="en-CA" sz="2000" dirty="0" smtClean="0">
                <a:solidFill>
                  <a:srgbClr val="AB620E"/>
                </a:solidFill>
                <a:latin typeface="+mj-lt"/>
              </a:rPr>
              <a:t>Another version of a classification key is the </a:t>
            </a:r>
            <a:r>
              <a:rPr lang="en-CA" sz="2000" b="1" dirty="0" smtClean="0">
                <a:solidFill>
                  <a:srgbClr val="AB620E"/>
                </a:solidFill>
                <a:latin typeface="+mj-lt"/>
              </a:rPr>
              <a:t>Merlin Bird ID app</a:t>
            </a:r>
            <a:r>
              <a:rPr lang="en-CA" sz="2000" dirty="0" smtClean="0">
                <a:solidFill>
                  <a:srgbClr val="AB620E"/>
                </a:solidFill>
                <a:latin typeface="+mj-lt"/>
              </a:rPr>
              <a:t>. The user answers five questions about the bird including its location, the date when you saw it, its size, colours, and what it was doing at the time (on the ground, swimming, at a feeder, etc.) and through the process of elimination the app will then show you the likely birds it could be. </a:t>
            </a:r>
            <a:endParaRPr lang="en-CA" sz="2000" dirty="0">
              <a:solidFill>
                <a:srgbClr val="AB620E"/>
              </a:solidFill>
              <a:latin typeface="+mj-lt"/>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465181">
            <a:off x="7793189" y="3784285"/>
            <a:ext cx="2728739" cy="1404498"/>
          </a:xfrm>
          <a:prstGeom prst="rect">
            <a:avLst/>
          </a:prstGeom>
        </p:spPr>
      </p:pic>
      <p:sp>
        <p:nvSpPr>
          <p:cNvPr id="5" name="TextBox 4"/>
          <p:cNvSpPr txBox="1"/>
          <p:nvPr/>
        </p:nvSpPr>
        <p:spPr>
          <a:xfrm rot="20755643">
            <a:off x="1338067" y="3091520"/>
            <a:ext cx="3356823" cy="584775"/>
          </a:xfrm>
          <a:prstGeom prst="rect">
            <a:avLst/>
          </a:prstGeom>
          <a:noFill/>
        </p:spPr>
        <p:txBody>
          <a:bodyPr wrap="square" rtlCol="0">
            <a:spAutoFit/>
          </a:bodyPr>
          <a:lstStyle/>
          <a:p>
            <a:r>
              <a:rPr lang="en-CA" sz="3200" b="1" dirty="0" smtClean="0">
                <a:solidFill>
                  <a:srgbClr val="BD582C"/>
                </a:solidFill>
                <a:latin typeface="Aleo" panose="020F0502020204030203" pitchFamily="34" charset="0"/>
              </a:rPr>
              <a:t>What am I?</a:t>
            </a:r>
            <a:endParaRPr lang="en-CA" sz="3200" b="1" dirty="0">
              <a:solidFill>
                <a:srgbClr val="BD582C"/>
              </a:solidFill>
              <a:latin typeface="Aleo" panose="020F0502020204030203" pitchFamily="34" charset="0"/>
            </a:endParaRPr>
          </a:p>
        </p:txBody>
      </p:sp>
      <p:sp>
        <p:nvSpPr>
          <p:cNvPr id="7" name="Oval 6"/>
          <p:cNvSpPr/>
          <p:nvPr/>
        </p:nvSpPr>
        <p:spPr>
          <a:xfrm rot="21031359">
            <a:off x="1730478" y="3777062"/>
            <a:ext cx="2243751" cy="2096878"/>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00990" y="2222047"/>
            <a:ext cx="2209859" cy="3930603"/>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00990" y="2233885"/>
            <a:ext cx="2209859" cy="3930603"/>
          </a:xfrm>
          <a:prstGeom prst="rect">
            <a:avLst/>
          </a:prstGeom>
          <a:ln>
            <a:noFill/>
          </a:ln>
          <a:effectLst>
            <a:outerShdw blurRad="292100" dist="139700" dir="2700000" algn="tl" rotWithShape="0">
              <a:srgbClr val="333333">
                <a:alpha val="65000"/>
              </a:srgbClr>
            </a:outerShdw>
          </a:effectLst>
        </p:spPr>
      </p:pic>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00990" y="2216443"/>
            <a:ext cx="2218186" cy="3945414"/>
          </a:xfrm>
          <a:prstGeom prst="rect">
            <a:avLst/>
          </a:prstGeom>
          <a:ln>
            <a:noFill/>
          </a:ln>
          <a:effectLst>
            <a:outerShdw blurRad="292100" dist="139700" dir="2700000" algn="tl" rotWithShape="0">
              <a:srgbClr val="333333">
                <a:alpha val="65000"/>
              </a:srgbClr>
            </a:outerShdw>
          </a:effectLst>
        </p:spPr>
      </p:pic>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900990" y="2211903"/>
            <a:ext cx="2231560" cy="3969202"/>
          </a:xfrm>
          <a:prstGeom prst="rect">
            <a:avLst/>
          </a:prstGeom>
          <a:ln>
            <a:noFill/>
          </a:ln>
          <a:effectLst>
            <a:outerShdw blurRad="292100" dist="139700" dir="2700000" algn="tl" rotWithShape="0">
              <a:srgbClr val="333333">
                <a:alpha val="65000"/>
              </a:srgbClr>
            </a:outerShdw>
          </a:effectLst>
        </p:spPr>
      </p:pic>
      <p:pic>
        <p:nvPicPr>
          <p:cNvPr id="13" name="Picture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911583" y="2247827"/>
            <a:ext cx="2205953" cy="3923654"/>
          </a:xfrm>
          <a:prstGeom prst="rect">
            <a:avLst/>
          </a:prstGeom>
          <a:ln>
            <a:noFill/>
          </a:ln>
          <a:effectLst>
            <a:outerShdw blurRad="292100" dist="139700" dir="2700000" algn="tl" rotWithShape="0">
              <a:srgbClr val="333333">
                <a:alpha val="65000"/>
              </a:srgbClr>
            </a:outerShdw>
          </a:effectLst>
        </p:spPr>
      </p:pic>
      <p:pic>
        <p:nvPicPr>
          <p:cNvPr id="14" name="Picture 1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894303" y="2203938"/>
            <a:ext cx="2209861" cy="3971019"/>
          </a:xfrm>
          <a:prstGeom prst="rect">
            <a:avLst/>
          </a:prstGeom>
        </p:spPr>
      </p:pic>
      <p:pic>
        <p:nvPicPr>
          <p:cNvPr id="15" name="Picture 1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911583" y="2183447"/>
            <a:ext cx="2231561" cy="3969203"/>
          </a:xfrm>
          <a:prstGeom prst="rect">
            <a:avLst/>
          </a:prstGeom>
        </p:spPr>
      </p:pic>
      <p:pic>
        <p:nvPicPr>
          <p:cNvPr id="16" name="Picture 1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909943" y="2194042"/>
            <a:ext cx="2241348" cy="3986612"/>
          </a:xfrm>
          <a:prstGeom prst="rect">
            <a:avLst/>
          </a:prstGeom>
        </p:spPr>
      </p:pic>
    </p:spTree>
    <p:extLst>
      <p:ext uri="{BB962C8B-B14F-4D97-AF65-F5344CB8AC3E}">
        <p14:creationId xmlns:p14="http://schemas.microsoft.com/office/powerpoint/2010/main" val="3861717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6"/>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5"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97280" y="2174410"/>
            <a:ext cx="9747504" cy="1107996"/>
          </a:xfrm>
          <a:prstGeom prst="rect">
            <a:avLst/>
          </a:prstGeom>
          <a:noFill/>
        </p:spPr>
        <p:txBody>
          <a:bodyPr wrap="square" rtlCol="0">
            <a:spAutoFit/>
          </a:bodyPr>
          <a:lstStyle/>
          <a:p>
            <a:r>
              <a:rPr lang="en-CA" sz="2400" b="1" i="1" dirty="0" smtClean="0">
                <a:solidFill>
                  <a:srgbClr val="AB620E"/>
                </a:solidFill>
                <a:latin typeface="+mj-lt"/>
              </a:rPr>
              <a:t>What </a:t>
            </a:r>
            <a:r>
              <a:rPr lang="en-CA" sz="2400" b="1" i="1" dirty="0">
                <a:solidFill>
                  <a:srgbClr val="AB620E"/>
                </a:solidFill>
                <a:latin typeface="+mj-lt"/>
              </a:rPr>
              <a:t>are some advantages for using a</a:t>
            </a:r>
            <a:r>
              <a:rPr lang="en-CA" sz="2400" b="1" i="1" dirty="0" smtClean="0">
                <a:solidFill>
                  <a:srgbClr val="AB620E"/>
                </a:solidFill>
                <a:latin typeface="+mj-lt"/>
              </a:rPr>
              <a:t> </a:t>
            </a:r>
            <a:r>
              <a:rPr lang="en-CA" sz="2400" b="1" i="1" dirty="0">
                <a:solidFill>
                  <a:srgbClr val="AB620E"/>
                </a:solidFill>
                <a:latin typeface="+mj-lt"/>
              </a:rPr>
              <a:t>classification </a:t>
            </a:r>
            <a:r>
              <a:rPr lang="en-CA" sz="2400" b="1" i="1" dirty="0" smtClean="0">
                <a:solidFill>
                  <a:srgbClr val="AB620E"/>
                </a:solidFill>
                <a:latin typeface="+mj-lt"/>
              </a:rPr>
              <a:t>system, like a key? </a:t>
            </a:r>
            <a:br>
              <a:rPr lang="en-CA" sz="2400" b="1" i="1" dirty="0" smtClean="0">
                <a:solidFill>
                  <a:srgbClr val="AB620E"/>
                </a:solidFill>
                <a:latin typeface="+mj-lt"/>
              </a:rPr>
            </a:br>
            <a:endParaRPr lang="en-CA" sz="2400" b="1" i="1" dirty="0">
              <a:solidFill>
                <a:srgbClr val="AB620E"/>
              </a:solidFill>
              <a:latin typeface="+mj-lt"/>
            </a:endParaRPr>
          </a:p>
          <a:p>
            <a:endParaRPr lang="en-CA" dirty="0"/>
          </a:p>
        </p:txBody>
      </p:sp>
      <p:sp>
        <p:nvSpPr>
          <p:cNvPr id="3" name="Rectangle 2"/>
          <p:cNvSpPr/>
          <p:nvPr/>
        </p:nvSpPr>
        <p:spPr>
          <a:xfrm>
            <a:off x="1097280" y="3788627"/>
            <a:ext cx="3997120" cy="461665"/>
          </a:xfrm>
          <a:prstGeom prst="rect">
            <a:avLst/>
          </a:prstGeom>
        </p:spPr>
        <p:txBody>
          <a:bodyPr wrap="none">
            <a:spAutoFit/>
          </a:bodyPr>
          <a:lstStyle/>
          <a:p>
            <a:r>
              <a:rPr lang="en-CA" sz="2400" b="1" i="1" dirty="0">
                <a:solidFill>
                  <a:srgbClr val="AB620E"/>
                </a:solidFill>
                <a:latin typeface="+mj-lt"/>
              </a:rPr>
              <a:t>What are </a:t>
            </a:r>
            <a:r>
              <a:rPr lang="en-CA" sz="2400" b="1" i="1" dirty="0" smtClean="0">
                <a:solidFill>
                  <a:srgbClr val="AB620E"/>
                </a:solidFill>
                <a:latin typeface="+mj-lt"/>
              </a:rPr>
              <a:t>some </a:t>
            </a:r>
            <a:r>
              <a:rPr lang="en-CA" sz="2400" b="1" i="1" dirty="0">
                <a:solidFill>
                  <a:srgbClr val="AB620E"/>
                </a:solidFill>
                <a:latin typeface="+mj-lt"/>
              </a:rPr>
              <a:t>disadvantages?</a:t>
            </a:r>
          </a:p>
        </p:txBody>
      </p:sp>
      <p:sp>
        <p:nvSpPr>
          <p:cNvPr id="4" name="TextBox 3"/>
          <p:cNvSpPr txBox="1"/>
          <p:nvPr/>
        </p:nvSpPr>
        <p:spPr>
          <a:xfrm>
            <a:off x="1097280" y="2672191"/>
            <a:ext cx="9604690" cy="830997"/>
          </a:xfrm>
          <a:prstGeom prst="rect">
            <a:avLst/>
          </a:prstGeom>
          <a:noFill/>
        </p:spPr>
        <p:txBody>
          <a:bodyPr wrap="square" rtlCol="0">
            <a:spAutoFit/>
          </a:bodyPr>
          <a:lstStyle/>
          <a:p>
            <a:r>
              <a:rPr lang="en-CA" sz="2400" dirty="0" smtClean="0">
                <a:solidFill>
                  <a:srgbClr val="AB620E"/>
                </a:solidFill>
                <a:latin typeface="+mj-lt"/>
              </a:rPr>
              <a:t>Simplifies the diversity, helps you identify/find something, and there are many different classification system options to choose from.</a:t>
            </a:r>
            <a:endParaRPr lang="en-CA" sz="2000" dirty="0">
              <a:solidFill>
                <a:schemeClr val="accent1">
                  <a:lumMod val="75000"/>
                </a:schemeClr>
              </a:solidFill>
            </a:endParaRPr>
          </a:p>
        </p:txBody>
      </p:sp>
      <p:sp>
        <p:nvSpPr>
          <p:cNvPr id="5" name="TextBox 4"/>
          <p:cNvSpPr txBox="1"/>
          <p:nvPr/>
        </p:nvSpPr>
        <p:spPr>
          <a:xfrm>
            <a:off x="1097280" y="4250292"/>
            <a:ext cx="9604690" cy="1200329"/>
          </a:xfrm>
          <a:prstGeom prst="rect">
            <a:avLst/>
          </a:prstGeom>
          <a:noFill/>
        </p:spPr>
        <p:txBody>
          <a:bodyPr wrap="square" rtlCol="0">
            <a:spAutoFit/>
          </a:bodyPr>
          <a:lstStyle/>
          <a:p>
            <a:r>
              <a:rPr lang="en-CA" sz="2400" dirty="0" smtClean="0">
                <a:solidFill>
                  <a:srgbClr val="AB620E"/>
                </a:solidFill>
                <a:latin typeface="+mj-lt"/>
              </a:rPr>
              <a:t>Takes time to become familiar with a classification system, they are not perfect and require updating, and one may not choose the right classification system to use for their particular purpose.</a:t>
            </a:r>
            <a:endParaRPr lang="en-CA" sz="2000" dirty="0">
              <a:solidFill>
                <a:schemeClr val="accent1">
                  <a:lumMod val="75000"/>
                </a:schemeClr>
              </a:solidFill>
            </a:endParaRPr>
          </a:p>
        </p:txBody>
      </p:sp>
      <p:sp>
        <p:nvSpPr>
          <p:cNvPr id="6" name="Title 5"/>
          <p:cNvSpPr>
            <a:spLocks noGrp="1"/>
          </p:cNvSpPr>
          <p:nvPr>
            <p:ph type="title"/>
          </p:nvPr>
        </p:nvSpPr>
        <p:spPr/>
        <p:txBody>
          <a:bodyPr/>
          <a:lstStyle/>
          <a:p>
            <a:r>
              <a:rPr lang="en-CA" dirty="0" smtClean="0">
                <a:solidFill>
                  <a:srgbClr val="3D2405"/>
                </a:solidFill>
                <a:latin typeface="Aleo" panose="020F0502020204030203" pitchFamily="34" charset="0"/>
              </a:rPr>
              <a:t>How was that?</a:t>
            </a:r>
            <a:endParaRPr lang="en-CA" dirty="0"/>
          </a:p>
        </p:txBody>
      </p:sp>
    </p:spTree>
    <p:extLst>
      <p:ext uri="{BB962C8B-B14F-4D97-AF65-F5344CB8AC3E}">
        <p14:creationId xmlns:p14="http://schemas.microsoft.com/office/powerpoint/2010/main" val="3714156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3D2405"/>
                </a:solidFill>
                <a:latin typeface="Aleo" panose="020F0502020204030203" pitchFamily="34" charset="0"/>
              </a:rPr>
              <a:t>Summary</a:t>
            </a:r>
            <a:endParaRPr lang="en-CA" dirty="0"/>
          </a:p>
        </p:txBody>
      </p:sp>
      <p:sp>
        <p:nvSpPr>
          <p:cNvPr id="3" name="Rectangle 2"/>
          <p:cNvSpPr/>
          <p:nvPr/>
        </p:nvSpPr>
        <p:spPr>
          <a:xfrm>
            <a:off x="1097280" y="1878373"/>
            <a:ext cx="9949543" cy="707886"/>
          </a:xfrm>
          <a:prstGeom prst="rect">
            <a:avLst/>
          </a:prstGeom>
        </p:spPr>
        <p:txBody>
          <a:bodyPr wrap="square">
            <a:spAutoFit/>
          </a:bodyPr>
          <a:lstStyle/>
          <a:p>
            <a:r>
              <a:rPr lang="en-CA" sz="2000" dirty="0" smtClean="0">
                <a:solidFill>
                  <a:srgbClr val="AB620E"/>
                </a:solidFill>
                <a:latin typeface="+mj-lt"/>
              </a:rPr>
              <a:t>                                         </a:t>
            </a:r>
            <a:r>
              <a:rPr lang="en-CA" sz="2000" dirty="0" smtClean="0">
                <a:solidFill>
                  <a:srgbClr val="AB620E"/>
                </a:solidFill>
                <a:latin typeface="+mj-lt"/>
              </a:rPr>
              <a:t> approach </a:t>
            </a:r>
            <a:r>
              <a:rPr lang="en-CA" sz="2000" dirty="0">
                <a:solidFill>
                  <a:srgbClr val="AB620E"/>
                </a:solidFill>
                <a:latin typeface="+mj-lt"/>
              </a:rPr>
              <a:t>to </a:t>
            </a:r>
            <a:r>
              <a:rPr lang="en-CA" sz="2000" dirty="0" smtClean="0">
                <a:solidFill>
                  <a:srgbClr val="AB620E"/>
                </a:solidFill>
                <a:latin typeface="+mj-lt"/>
              </a:rPr>
              <a:t>classification, large </a:t>
            </a:r>
            <a:r>
              <a:rPr lang="en-CA" sz="2000" dirty="0">
                <a:solidFill>
                  <a:srgbClr val="AB620E"/>
                </a:solidFill>
                <a:latin typeface="+mj-lt"/>
              </a:rPr>
              <a:t>group is divided into smaller subgroups </a:t>
            </a:r>
            <a:r>
              <a:rPr lang="en-CA" sz="2000" dirty="0" smtClean="0">
                <a:solidFill>
                  <a:srgbClr val="AB620E"/>
                </a:solidFill>
                <a:latin typeface="+mj-lt"/>
              </a:rPr>
              <a:t>then arranged </a:t>
            </a:r>
            <a:r>
              <a:rPr lang="en-CA" sz="2000" dirty="0">
                <a:solidFill>
                  <a:srgbClr val="AB620E"/>
                </a:solidFill>
                <a:latin typeface="+mj-lt"/>
              </a:rPr>
              <a:t>in a particular </a:t>
            </a:r>
            <a:r>
              <a:rPr lang="en-CA" sz="2000" dirty="0" smtClean="0">
                <a:solidFill>
                  <a:srgbClr val="AB620E"/>
                </a:solidFill>
                <a:latin typeface="+mj-lt"/>
              </a:rPr>
              <a:t>way, used to better differentiate between </a:t>
            </a:r>
            <a:r>
              <a:rPr lang="en-CA" sz="2000" dirty="0">
                <a:solidFill>
                  <a:srgbClr val="AB620E"/>
                </a:solidFill>
                <a:latin typeface="+mj-lt"/>
              </a:rPr>
              <a:t>those in a</a:t>
            </a:r>
            <a:r>
              <a:rPr lang="en-CA" sz="2000" dirty="0" smtClean="0">
                <a:solidFill>
                  <a:srgbClr val="AB620E"/>
                </a:solidFill>
                <a:latin typeface="+mj-lt"/>
              </a:rPr>
              <a:t> group.</a:t>
            </a:r>
            <a:endParaRPr lang="en-CA" dirty="0">
              <a:solidFill>
                <a:srgbClr val="AB620E"/>
              </a:solidFill>
              <a:latin typeface="+mj-lt"/>
            </a:endParaRPr>
          </a:p>
        </p:txBody>
      </p:sp>
      <p:sp>
        <p:nvSpPr>
          <p:cNvPr id="4" name="Rectangle 3"/>
          <p:cNvSpPr/>
          <p:nvPr/>
        </p:nvSpPr>
        <p:spPr>
          <a:xfrm>
            <a:off x="1097278" y="2660526"/>
            <a:ext cx="9505407" cy="707886"/>
          </a:xfrm>
          <a:prstGeom prst="rect">
            <a:avLst/>
          </a:prstGeom>
        </p:spPr>
        <p:txBody>
          <a:bodyPr wrap="square">
            <a:spAutoFit/>
          </a:bodyPr>
          <a:lstStyle/>
          <a:p>
            <a:r>
              <a:rPr lang="en-CA" sz="2000" dirty="0" smtClean="0">
                <a:solidFill>
                  <a:srgbClr val="AB620E"/>
                </a:solidFill>
                <a:latin typeface="+mj-lt"/>
              </a:rPr>
              <a:t>                                   </a:t>
            </a:r>
            <a:r>
              <a:rPr lang="en-CA" sz="2000" dirty="0" smtClean="0">
                <a:solidFill>
                  <a:srgbClr val="AB620E"/>
                </a:solidFill>
                <a:latin typeface="+mj-lt"/>
              </a:rPr>
              <a:t> tool </a:t>
            </a:r>
            <a:r>
              <a:rPr lang="en-CA" sz="2000" dirty="0" smtClean="0">
                <a:solidFill>
                  <a:srgbClr val="AB620E"/>
                </a:solidFill>
                <a:latin typeface="+mj-lt"/>
              </a:rPr>
              <a:t>that helps determine </a:t>
            </a:r>
            <a:r>
              <a:rPr lang="en-CA" sz="2000" dirty="0">
                <a:solidFill>
                  <a:srgbClr val="AB620E"/>
                </a:solidFill>
                <a:latin typeface="+mj-lt"/>
              </a:rPr>
              <a:t>the identity of something in the natural </a:t>
            </a:r>
            <a:r>
              <a:rPr lang="en-CA" sz="2000" dirty="0" smtClean="0">
                <a:solidFill>
                  <a:srgbClr val="AB620E"/>
                </a:solidFill>
                <a:latin typeface="+mj-lt"/>
              </a:rPr>
              <a:t>world through </a:t>
            </a:r>
            <a:r>
              <a:rPr lang="en-CA" sz="2000" dirty="0">
                <a:solidFill>
                  <a:srgbClr val="AB620E"/>
                </a:solidFill>
                <a:latin typeface="+mj-lt"/>
              </a:rPr>
              <a:t>the process of </a:t>
            </a:r>
            <a:r>
              <a:rPr lang="en-CA" sz="2000" dirty="0" smtClean="0">
                <a:solidFill>
                  <a:srgbClr val="AB620E"/>
                </a:solidFill>
                <a:latin typeface="+mj-lt"/>
              </a:rPr>
              <a:t>elimination. </a:t>
            </a:r>
            <a:endParaRPr lang="en-CA" sz="2000" dirty="0">
              <a:solidFill>
                <a:srgbClr val="AB620E"/>
              </a:solidFill>
              <a:latin typeface="+mj-lt"/>
            </a:endParaRPr>
          </a:p>
        </p:txBody>
      </p:sp>
      <p:sp>
        <p:nvSpPr>
          <p:cNvPr id="6" name="TextBox 5"/>
          <p:cNvSpPr txBox="1"/>
          <p:nvPr/>
        </p:nvSpPr>
        <p:spPr>
          <a:xfrm>
            <a:off x="1097278" y="3434448"/>
            <a:ext cx="10058402" cy="1015663"/>
          </a:xfrm>
          <a:prstGeom prst="rect">
            <a:avLst/>
          </a:prstGeom>
          <a:noFill/>
        </p:spPr>
        <p:txBody>
          <a:bodyPr wrap="square" rtlCol="0">
            <a:spAutoFit/>
          </a:bodyPr>
          <a:lstStyle/>
          <a:p>
            <a:r>
              <a:rPr lang="en-CA" sz="2000" dirty="0" smtClean="0">
                <a:solidFill>
                  <a:srgbClr val="AB620E"/>
                </a:solidFill>
                <a:latin typeface="+mj-lt"/>
              </a:rPr>
              <a:t>                                                  </a:t>
            </a:r>
            <a:r>
              <a:rPr lang="en-CA" sz="2000" dirty="0" smtClean="0">
                <a:solidFill>
                  <a:srgbClr val="AB620E"/>
                </a:solidFill>
                <a:latin typeface="+mj-lt"/>
              </a:rPr>
              <a:t> billions </a:t>
            </a:r>
            <a:r>
              <a:rPr lang="en-CA" sz="2000" dirty="0" smtClean="0">
                <a:solidFill>
                  <a:srgbClr val="AB620E"/>
                </a:solidFill>
                <a:latin typeface="+mj-lt"/>
              </a:rPr>
              <a:t>of species on Earth; to make sense of this overwhelming amount of diversity in nature we classify living things to </a:t>
            </a:r>
            <a:r>
              <a:rPr lang="en-CA" sz="2000" i="1" dirty="0" smtClean="0">
                <a:solidFill>
                  <a:srgbClr val="AB620E"/>
                </a:solidFill>
                <a:latin typeface="+mj-lt"/>
              </a:rPr>
              <a:t>better understand </a:t>
            </a:r>
            <a:r>
              <a:rPr lang="en-CA" sz="2000" dirty="0" smtClean="0">
                <a:solidFill>
                  <a:srgbClr val="AB620E"/>
                </a:solidFill>
                <a:latin typeface="+mj-lt"/>
              </a:rPr>
              <a:t>them,</a:t>
            </a:r>
            <a:r>
              <a:rPr lang="en-CA" sz="2000" i="1" dirty="0" smtClean="0">
                <a:solidFill>
                  <a:srgbClr val="AB620E"/>
                </a:solidFill>
                <a:latin typeface="+mj-lt"/>
              </a:rPr>
              <a:t> recognize the differences</a:t>
            </a:r>
            <a:r>
              <a:rPr lang="en-CA" sz="2000" dirty="0" smtClean="0">
                <a:solidFill>
                  <a:srgbClr val="AB620E"/>
                </a:solidFill>
                <a:latin typeface="+mj-lt"/>
              </a:rPr>
              <a:t> between similar living things, and </a:t>
            </a:r>
            <a:r>
              <a:rPr lang="en-CA" sz="2000" i="1" dirty="0" smtClean="0">
                <a:solidFill>
                  <a:srgbClr val="AB620E"/>
                </a:solidFill>
                <a:latin typeface="+mj-lt"/>
              </a:rPr>
              <a:t>learn more </a:t>
            </a:r>
            <a:r>
              <a:rPr lang="en-CA" sz="2000" dirty="0" smtClean="0">
                <a:solidFill>
                  <a:srgbClr val="AB620E"/>
                </a:solidFill>
                <a:latin typeface="+mj-lt"/>
              </a:rPr>
              <a:t>about earth’s diversity.</a:t>
            </a:r>
            <a:endParaRPr lang="en-CA" sz="2000" dirty="0">
              <a:solidFill>
                <a:schemeClr val="accent1">
                  <a:lumMod val="75000"/>
                </a:schemeClr>
              </a:solidFill>
              <a:latin typeface="+mj-lt"/>
            </a:endParaRPr>
          </a:p>
        </p:txBody>
      </p:sp>
      <p:sp>
        <p:nvSpPr>
          <p:cNvPr id="7" name="TextBox 6"/>
          <p:cNvSpPr txBox="1"/>
          <p:nvPr/>
        </p:nvSpPr>
        <p:spPr>
          <a:xfrm>
            <a:off x="1097277" y="4516147"/>
            <a:ext cx="10175967" cy="1015663"/>
          </a:xfrm>
          <a:prstGeom prst="rect">
            <a:avLst/>
          </a:prstGeom>
          <a:noFill/>
        </p:spPr>
        <p:txBody>
          <a:bodyPr wrap="square" rtlCol="0">
            <a:spAutoFit/>
          </a:bodyPr>
          <a:lstStyle/>
          <a:p>
            <a:r>
              <a:rPr lang="en-CA" sz="2000" dirty="0" smtClean="0">
                <a:solidFill>
                  <a:srgbClr val="AB620E"/>
                </a:solidFill>
                <a:latin typeface="+mj-lt"/>
              </a:rPr>
              <a:t>                      </a:t>
            </a:r>
            <a:r>
              <a:rPr lang="en-CA" sz="2000" dirty="0">
                <a:solidFill>
                  <a:srgbClr val="AB620E"/>
                </a:solidFill>
                <a:latin typeface="+mj-lt"/>
              </a:rPr>
              <a:t> </a:t>
            </a:r>
            <a:r>
              <a:rPr lang="en-CA" sz="2000" dirty="0" smtClean="0">
                <a:solidFill>
                  <a:srgbClr val="AB620E"/>
                </a:solidFill>
                <a:latin typeface="+mj-lt"/>
              </a:rPr>
              <a:t>simplifies </a:t>
            </a:r>
            <a:r>
              <a:rPr lang="en-CA" sz="2000" dirty="0" smtClean="0">
                <a:solidFill>
                  <a:srgbClr val="AB620E"/>
                </a:solidFill>
                <a:latin typeface="+mj-lt"/>
              </a:rPr>
              <a:t>diversity</a:t>
            </a:r>
            <a:r>
              <a:rPr lang="en-CA" sz="2000" dirty="0">
                <a:solidFill>
                  <a:srgbClr val="AB620E"/>
                </a:solidFill>
                <a:latin typeface="+mj-lt"/>
              </a:rPr>
              <a:t>, </a:t>
            </a:r>
            <a:r>
              <a:rPr lang="en-CA" sz="2000" dirty="0" smtClean="0">
                <a:solidFill>
                  <a:srgbClr val="AB620E"/>
                </a:solidFill>
                <a:latin typeface="+mj-lt"/>
              </a:rPr>
              <a:t>helps user identify living things, many </a:t>
            </a:r>
            <a:r>
              <a:rPr lang="en-CA" sz="2000" dirty="0">
                <a:solidFill>
                  <a:srgbClr val="AB620E"/>
                </a:solidFill>
                <a:latin typeface="+mj-lt"/>
              </a:rPr>
              <a:t>different </a:t>
            </a:r>
            <a:r>
              <a:rPr lang="en-CA" sz="2000" dirty="0" smtClean="0">
                <a:solidFill>
                  <a:srgbClr val="AB620E"/>
                </a:solidFill>
                <a:latin typeface="+mj-lt"/>
              </a:rPr>
              <a:t>key options </a:t>
            </a:r>
            <a:r>
              <a:rPr lang="en-CA" sz="2000" dirty="0">
                <a:solidFill>
                  <a:srgbClr val="AB620E"/>
                </a:solidFill>
                <a:latin typeface="+mj-lt"/>
              </a:rPr>
              <a:t>to choose from.</a:t>
            </a:r>
            <a:endParaRPr lang="en-CA" dirty="0">
              <a:solidFill>
                <a:schemeClr val="accent1">
                  <a:lumMod val="75000"/>
                </a:schemeClr>
              </a:solidFill>
              <a:latin typeface="+mj-lt"/>
            </a:endParaRPr>
          </a:p>
          <a:p>
            <a:endParaRPr lang="en-CA" sz="2000" dirty="0">
              <a:solidFill>
                <a:schemeClr val="accent1">
                  <a:lumMod val="75000"/>
                </a:schemeClr>
              </a:solidFill>
              <a:latin typeface="+mj-lt"/>
            </a:endParaRPr>
          </a:p>
        </p:txBody>
      </p:sp>
      <p:sp>
        <p:nvSpPr>
          <p:cNvPr id="8" name="Rectangle 7"/>
          <p:cNvSpPr/>
          <p:nvPr/>
        </p:nvSpPr>
        <p:spPr>
          <a:xfrm>
            <a:off x="1097278" y="5332097"/>
            <a:ext cx="10175967" cy="707886"/>
          </a:xfrm>
          <a:prstGeom prst="rect">
            <a:avLst/>
          </a:prstGeom>
        </p:spPr>
        <p:txBody>
          <a:bodyPr wrap="square">
            <a:spAutoFit/>
          </a:bodyPr>
          <a:lstStyle/>
          <a:p>
            <a:r>
              <a:rPr lang="en-CA" sz="2000" dirty="0" smtClean="0">
                <a:solidFill>
                  <a:srgbClr val="AB620E"/>
                </a:solidFill>
                <a:latin typeface="+mj-lt"/>
              </a:rPr>
              <a:t>                           </a:t>
            </a:r>
            <a:r>
              <a:rPr lang="en-CA" sz="2000" dirty="0" smtClean="0">
                <a:solidFill>
                  <a:srgbClr val="AB620E"/>
                </a:solidFill>
                <a:latin typeface="+mj-lt"/>
              </a:rPr>
              <a:t> requires </a:t>
            </a:r>
            <a:r>
              <a:rPr lang="en-CA" sz="2000" dirty="0" smtClean="0">
                <a:solidFill>
                  <a:srgbClr val="AB620E"/>
                </a:solidFill>
                <a:latin typeface="+mj-lt"/>
              </a:rPr>
              <a:t>practice, not perfect, </a:t>
            </a:r>
            <a:r>
              <a:rPr lang="en-CA" sz="2000" dirty="0">
                <a:solidFill>
                  <a:srgbClr val="AB620E"/>
                </a:solidFill>
                <a:latin typeface="+mj-lt"/>
              </a:rPr>
              <a:t>require updating, </a:t>
            </a:r>
            <a:r>
              <a:rPr lang="en-CA" sz="2000" dirty="0" smtClean="0">
                <a:solidFill>
                  <a:srgbClr val="AB620E"/>
                </a:solidFill>
                <a:latin typeface="+mj-lt"/>
              </a:rPr>
              <a:t>may choose </a:t>
            </a:r>
            <a:r>
              <a:rPr lang="en-CA" sz="2000" dirty="0">
                <a:solidFill>
                  <a:srgbClr val="AB620E"/>
                </a:solidFill>
                <a:latin typeface="+mj-lt"/>
              </a:rPr>
              <a:t>the </a:t>
            </a:r>
            <a:r>
              <a:rPr lang="en-CA" sz="2000" dirty="0" smtClean="0">
                <a:solidFill>
                  <a:srgbClr val="AB620E"/>
                </a:solidFill>
                <a:latin typeface="+mj-lt"/>
              </a:rPr>
              <a:t>wrong </a:t>
            </a:r>
            <a:r>
              <a:rPr lang="en-CA" sz="2000" dirty="0">
                <a:solidFill>
                  <a:srgbClr val="AB620E"/>
                </a:solidFill>
                <a:latin typeface="+mj-lt"/>
              </a:rPr>
              <a:t>classification system </a:t>
            </a:r>
            <a:r>
              <a:rPr lang="en-CA" sz="2000" dirty="0" smtClean="0">
                <a:solidFill>
                  <a:srgbClr val="AB620E"/>
                </a:solidFill>
                <a:latin typeface="+mj-lt"/>
              </a:rPr>
              <a:t>for user’s particular purpose.</a:t>
            </a:r>
            <a:endParaRPr lang="en-CA" dirty="0">
              <a:solidFill>
                <a:schemeClr val="accent1">
                  <a:lumMod val="75000"/>
                </a:schemeClr>
              </a:solidFill>
              <a:latin typeface="+mj-lt"/>
            </a:endParaRPr>
          </a:p>
        </p:txBody>
      </p:sp>
      <p:sp>
        <p:nvSpPr>
          <p:cNvPr id="9" name="Rectangle 8"/>
          <p:cNvSpPr/>
          <p:nvPr/>
        </p:nvSpPr>
        <p:spPr>
          <a:xfrm>
            <a:off x="1097277" y="1868447"/>
            <a:ext cx="2552750" cy="400110"/>
          </a:xfrm>
          <a:prstGeom prst="rect">
            <a:avLst/>
          </a:prstGeom>
        </p:spPr>
        <p:txBody>
          <a:bodyPr wrap="none">
            <a:spAutoFit/>
          </a:bodyPr>
          <a:lstStyle/>
          <a:p>
            <a:r>
              <a:rPr lang="en-CA" sz="2000" b="1" dirty="0">
                <a:solidFill>
                  <a:srgbClr val="AB620E"/>
                </a:solidFill>
                <a:latin typeface="+mj-lt"/>
              </a:rPr>
              <a:t>A classification system</a:t>
            </a:r>
            <a:r>
              <a:rPr lang="en-CA" sz="2000" b="1" dirty="0" smtClean="0">
                <a:solidFill>
                  <a:srgbClr val="AB620E"/>
                </a:solidFill>
                <a:latin typeface="+mj-lt"/>
              </a:rPr>
              <a:t>: </a:t>
            </a:r>
            <a:endParaRPr lang="en-CA" sz="2000" dirty="0">
              <a:latin typeface="+mj-lt"/>
            </a:endParaRPr>
          </a:p>
        </p:txBody>
      </p:sp>
      <p:sp>
        <p:nvSpPr>
          <p:cNvPr id="10" name="Rectangle 9"/>
          <p:cNvSpPr/>
          <p:nvPr/>
        </p:nvSpPr>
        <p:spPr>
          <a:xfrm>
            <a:off x="1097277" y="2651447"/>
            <a:ext cx="2189382" cy="400110"/>
          </a:xfrm>
          <a:prstGeom prst="rect">
            <a:avLst/>
          </a:prstGeom>
        </p:spPr>
        <p:txBody>
          <a:bodyPr wrap="none">
            <a:spAutoFit/>
          </a:bodyPr>
          <a:lstStyle/>
          <a:p>
            <a:r>
              <a:rPr lang="en-CA" sz="2000" b="1" dirty="0">
                <a:solidFill>
                  <a:srgbClr val="AB620E"/>
                </a:solidFill>
                <a:latin typeface="+mj-lt"/>
              </a:rPr>
              <a:t>A classification key: </a:t>
            </a:r>
            <a:endParaRPr lang="en-CA" sz="2000" dirty="0">
              <a:latin typeface="+mj-lt"/>
            </a:endParaRPr>
          </a:p>
        </p:txBody>
      </p:sp>
      <p:sp>
        <p:nvSpPr>
          <p:cNvPr id="11" name="Rectangle 10"/>
          <p:cNvSpPr/>
          <p:nvPr/>
        </p:nvSpPr>
        <p:spPr>
          <a:xfrm>
            <a:off x="1097277" y="3428658"/>
            <a:ext cx="3090141" cy="400110"/>
          </a:xfrm>
          <a:prstGeom prst="rect">
            <a:avLst/>
          </a:prstGeom>
        </p:spPr>
        <p:txBody>
          <a:bodyPr wrap="none">
            <a:spAutoFit/>
          </a:bodyPr>
          <a:lstStyle/>
          <a:p>
            <a:r>
              <a:rPr lang="en-CA" sz="2000" b="1" dirty="0">
                <a:solidFill>
                  <a:srgbClr val="AB620E"/>
                </a:solidFill>
                <a:latin typeface="+mj-lt"/>
              </a:rPr>
              <a:t>Importance of classification: </a:t>
            </a:r>
            <a:endParaRPr lang="en-CA" sz="2000" dirty="0">
              <a:latin typeface="+mj-lt"/>
            </a:endParaRPr>
          </a:p>
        </p:txBody>
      </p:sp>
      <p:sp>
        <p:nvSpPr>
          <p:cNvPr id="12" name="Rectangle 11"/>
          <p:cNvSpPr/>
          <p:nvPr/>
        </p:nvSpPr>
        <p:spPr>
          <a:xfrm>
            <a:off x="1111863" y="4516147"/>
            <a:ext cx="1530484" cy="400110"/>
          </a:xfrm>
          <a:prstGeom prst="rect">
            <a:avLst/>
          </a:prstGeom>
        </p:spPr>
        <p:txBody>
          <a:bodyPr wrap="none">
            <a:spAutoFit/>
          </a:bodyPr>
          <a:lstStyle/>
          <a:p>
            <a:r>
              <a:rPr lang="en-CA" sz="2000" b="1" dirty="0">
                <a:solidFill>
                  <a:schemeClr val="accent1">
                    <a:lumMod val="75000"/>
                  </a:schemeClr>
                </a:solidFill>
                <a:latin typeface="+mj-lt"/>
              </a:rPr>
              <a:t>Advantages: </a:t>
            </a:r>
            <a:r>
              <a:rPr lang="en-CA" sz="2000" b="1" dirty="0" smtClean="0">
                <a:solidFill>
                  <a:schemeClr val="accent1">
                    <a:lumMod val="75000"/>
                  </a:schemeClr>
                </a:solidFill>
                <a:latin typeface="+mj-lt"/>
              </a:rPr>
              <a:t> </a:t>
            </a:r>
            <a:endParaRPr lang="en-CA" sz="2000" dirty="0">
              <a:latin typeface="+mj-lt"/>
            </a:endParaRPr>
          </a:p>
        </p:txBody>
      </p:sp>
      <p:sp>
        <p:nvSpPr>
          <p:cNvPr id="13" name="Rectangle 12"/>
          <p:cNvSpPr/>
          <p:nvPr/>
        </p:nvSpPr>
        <p:spPr>
          <a:xfrm>
            <a:off x="1097276" y="5332097"/>
            <a:ext cx="1756506" cy="400110"/>
          </a:xfrm>
          <a:prstGeom prst="rect">
            <a:avLst/>
          </a:prstGeom>
        </p:spPr>
        <p:txBody>
          <a:bodyPr wrap="none">
            <a:spAutoFit/>
          </a:bodyPr>
          <a:lstStyle/>
          <a:p>
            <a:r>
              <a:rPr lang="en-CA" sz="2000" b="1" dirty="0">
                <a:solidFill>
                  <a:srgbClr val="AB620E"/>
                </a:solidFill>
                <a:latin typeface="+mj-lt"/>
              </a:rPr>
              <a:t>Disadvantages: </a:t>
            </a:r>
            <a:endParaRPr lang="en-CA" sz="2000" dirty="0">
              <a:latin typeface="+mj-lt"/>
            </a:endParaRPr>
          </a:p>
        </p:txBody>
      </p:sp>
    </p:spTree>
    <p:extLst>
      <p:ext uri="{BB962C8B-B14F-4D97-AF65-F5344CB8AC3E}">
        <p14:creationId xmlns:p14="http://schemas.microsoft.com/office/powerpoint/2010/main" val="2344822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8" grpId="0"/>
      <p:bldP spid="9" grpId="0"/>
      <p:bldP spid="10" grpId="0"/>
      <p:bldP spid="11" grpId="0"/>
      <p:bldP spid="12"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09141" y="2260124"/>
            <a:ext cx="2489730" cy="2552818"/>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7874" y="5185410"/>
            <a:ext cx="2809483" cy="807727"/>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15399" y="5325271"/>
            <a:ext cx="2769983" cy="528003"/>
          </a:xfrm>
          <a:prstGeom prst="rect">
            <a:avLst/>
          </a:prstGeom>
        </p:spPr>
      </p:pic>
      <p:sp>
        <p:nvSpPr>
          <p:cNvPr id="6" name="TextBox 5"/>
          <p:cNvSpPr txBox="1"/>
          <p:nvPr/>
        </p:nvSpPr>
        <p:spPr>
          <a:xfrm>
            <a:off x="3768006" y="936198"/>
            <a:ext cx="4571999" cy="923330"/>
          </a:xfrm>
          <a:prstGeom prst="rect">
            <a:avLst/>
          </a:prstGeom>
          <a:noFill/>
        </p:spPr>
        <p:txBody>
          <a:bodyPr wrap="square" rtlCol="0">
            <a:spAutoFit/>
          </a:bodyPr>
          <a:lstStyle/>
          <a:p>
            <a:pPr algn="ctr"/>
            <a:r>
              <a:rPr lang="en-CA" sz="5400" b="1" i="1" dirty="0" smtClean="0">
                <a:solidFill>
                  <a:srgbClr val="BD582C"/>
                </a:solidFill>
                <a:latin typeface="Aleo" panose="020F0502020204030203" pitchFamily="34" charset="0"/>
              </a:rPr>
              <a:t>Thank You!</a:t>
            </a:r>
            <a:endParaRPr lang="en-CA" sz="5400" b="1" i="1" dirty="0">
              <a:solidFill>
                <a:srgbClr val="BD582C"/>
              </a:solidFill>
              <a:latin typeface="Aleo" panose="020F0502020204030203" pitchFamily="34" charset="0"/>
            </a:endParaRPr>
          </a:p>
        </p:txBody>
      </p:sp>
    </p:spTree>
    <p:extLst>
      <p:ext uri="{BB962C8B-B14F-4D97-AF65-F5344CB8AC3E}">
        <p14:creationId xmlns:p14="http://schemas.microsoft.com/office/powerpoint/2010/main" val="14171424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solidFill>
                  <a:srgbClr val="3D2405"/>
                </a:solidFill>
                <a:latin typeface="Aleo" panose="020F0502020204030203" pitchFamily="34" charset="0"/>
              </a:rPr>
              <a:t>Sorting, Arranging, Categorizing...</a:t>
            </a:r>
            <a:endParaRPr lang="en-CA" dirty="0"/>
          </a:p>
        </p:txBody>
      </p:sp>
      <p:sp>
        <p:nvSpPr>
          <p:cNvPr id="5" name="TextBox 4"/>
          <p:cNvSpPr txBox="1"/>
          <p:nvPr/>
        </p:nvSpPr>
        <p:spPr>
          <a:xfrm>
            <a:off x="1097282" y="2096347"/>
            <a:ext cx="9777984" cy="677108"/>
          </a:xfrm>
          <a:prstGeom prst="rect">
            <a:avLst/>
          </a:prstGeom>
          <a:noFill/>
        </p:spPr>
        <p:txBody>
          <a:bodyPr wrap="square" rtlCol="0">
            <a:spAutoFit/>
          </a:bodyPr>
          <a:lstStyle/>
          <a:p>
            <a:r>
              <a:rPr lang="en-CA" sz="2000" b="1" i="1" dirty="0" smtClean="0">
                <a:solidFill>
                  <a:srgbClr val="AB620E"/>
                </a:solidFill>
                <a:latin typeface="+mj-lt"/>
              </a:rPr>
              <a:t>What does classification mean?</a:t>
            </a:r>
            <a:endParaRPr lang="en-CA" sz="2000" b="1" i="1" dirty="0">
              <a:solidFill>
                <a:srgbClr val="AB620E"/>
              </a:solidFill>
              <a:latin typeface="+mj-lt"/>
            </a:endParaRPr>
          </a:p>
          <a:p>
            <a:endParaRPr lang="en-CA" dirty="0"/>
          </a:p>
        </p:txBody>
      </p:sp>
      <p:sp>
        <p:nvSpPr>
          <p:cNvPr id="6" name="TextBox 5"/>
          <p:cNvSpPr txBox="1"/>
          <p:nvPr/>
        </p:nvSpPr>
        <p:spPr>
          <a:xfrm>
            <a:off x="1097282" y="2468190"/>
            <a:ext cx="8682341" cy="707886"/>
          </a:xfrm>
          <a:prstGeom prst="rect">
            <a:avLst/>
          </a:prstGeom>
          <a:noFill/>
        </p:spPr>
        <p:txBody>
          <a:bodyPr wrap="square" rtlCol="0">
            <a:spAutoFit/>
          </a:bodyPr>
          <a:lstStyle/>
          <a:p>
            <a:r>
              <a:rPr lang="en-CA" sz="2000" dirty="0">
                <a:solidFill>
                  <a:srgbClr val="AB620E"/>
                </a:solidFill>
                <a:latin typeface="+mj-lt"/>
              </a:rPr>
              <a:t>Classification is the action or process of classifying (sorting, arranging, categorizing, organizing) something according to shared characteristics or qualities. </a:t>
            </a:r>
          </a:p>
        </p:txBody>
      </p:sp>
      <p:sp>
        <p:nvSpPr>
          <p:cNvPr id="7" name="TextBox 6"/>
          <p:cNvSpPr txBox="1"/>
          <p:nvPr/>
        </p:nvSpPr>
        <p:spPr>
          <a:xfrm>
            <a:off x="1097281" y="3327520"/>
            <a:ext cx="9350149" cy="984885"/>
          </a:xfrm>
          <a:prstGeom prst="rect">
            <a:avLst/>
          </a:prstGeom>
          <a:noFill/>
        </p:spPr>
        <p:txBody>
          <a:bodyPr wrap="square" rtlCol="0">
            <a:spAutoFit/>
          </a:bodyPr>
          <a:lstStyle/>
          <a:p>
            <a:r>
              <a:rPr lang="en-CA" sz="2000" b="1" i="1" dirty="0" smtClean="0">
                <a:solidFill>
                  <a:srgbClr val="AB620E"/>
                </a:solidFill>
                <a:latin typeface="+mj-lt"/>
              </a:rPr>
              <a:t>What is a classification system?</a:t>
            </a:r>
            <a:br>
              <a:rPr lang="en-CA" sz="2000" b="1" i="1" dirty="0" smtClean="0">
                <a:solidFill>
                  <a:srgbClr val="AB620E"/>
                </a:solidFill>
                <a:latin typeface="+mj-lt"/>
              </a:rPr>
            </a:br>
            <a:endParaRPr lang="en-CA" sz="2000" b="1" i="1" dirty="0">
              <a:solidFill>
                <a:srgbClr val="AB620E"/>
              </a:solidFill>
              <a:latin typeface="+mj-lt"/>
            </a:endParaRPr>
          </a:p>
          <a:p>
            <a:endParaRPr lang="en-CA" sz="1600" dirty="0"/>
          </a:p>
        </p:txBody>
      </p:sp>
      <p:sp>
        <p:nvSpPr>
          <p:cNvPr id="9" name="TextBox 8"/>
          <p:cNvSpPr txBox="1"/>
          <p:nvPr/>
        </p:nvSpPr>
        <p:spPr>
          <a:xfrm>
            <a:off x="1097281" y="3697006"/>
            <a:ext cx="10198904" cy="1015663"/>
          </a:xfrm>
          <a:prstGeom prst="rect">
            <a:avLst/>
          </a:prstGeom>
          <a:noFill/>
        </p:spPr>
        <p:txBody>
          <a:bodyPr wrap="square" rtlCol="0">
            <a:spAutoFit/>
          </a:bodyPr>
          <a:lstStyle/>
          <a:p>
            <a:r>
              <a:rPr lang="en-CA" sz="2000" dirty="0">
                <a:solidFill>
                  <a:srgbClr val="AB620E"/>
                </a:solidFill>
                <a:latin typeface="+mj-lt"/>
              </a:rPr>
              <a:t>A classification system is an approach </a:t>
            </a:r>
            <a:r>
              <a:rPr lang="en-CA" sz="2000" dirty="0" smtClean="0">
                <a:solidFill>
                  <a:srgbClr val="AB620E"/>
                </a:solidFill>
                <a:latin typeface="+mj-lt"/>
              </a:rPr>
              <a:t>to classification where a large group is divided into smaller subgroups </a:t>
            </a:r>
            <a:r>
              <a:rPr lang="en-CA" sz="2000" dirty="0">
                <a:solidFill>
                  <a:srgbClr val="AB620E"/>
                </a:solidFill>
                <a:latin typeface="+mj-lt"/>
              </a:rPr>
              <a:t>and arranged in a particular way so one can </a:t>
            </a:r>
            <a:r>
              <a:rPr lang="en-CA" sz="2000" dirty="0" smtClean="0">
                <a:solidFill>
                  <a:srgbClr val="AB620E"/>
                </a:solidFill>
                <a:latin typeface="+mj-lt"/>
              </a:rPr>
              <a:t>better understand and </a:t>
            </a:r>
            <a:r>
              <a:rPr lang="en-CA" sz="2000" dirty="0">
                <a:solidFill>
                  <a:srgbClr val="AB620E"/>
                </a:solidFill>
              </a:rPr>
              <a:t>differentiate </a:t>
            </a:r>
            <a:r>
              <a:rPr lang="en-CA" sz="2000" dirty="0" smtClean="0">
                <a:solidFill>
                  <a:srgbClr val="AB620E"/>
                </a:solidFill>
                <a:latin typeface="+mj-lt"/>
              </a:rPr>
              <a:t>between those in the group.</a:t>
            </a:r>
            <a:endParaRPr lang="en-CA" dirty="0">
              <a:solidFill>
                <a:srgbClr val="AB620E"/>
              </a:solidFill>
              <a:latin typeface="+mj-lt"/>
            </a:endParaRPr>
          </a:p>
        </p:txBody>
      </p:sp>
      <p:sp>
        <p:nvSpPr>
          <p:cNvPr id="15" name="TextBox 14"/>
          <p:cNvSpPr txBox="1"/>
          <p:nvPr/>
        </p:nvSpPr>
        <p:spPr>
          <a:xfrm>
            <a:off x="1097280" y="4866624"/>
            <a:ext cx="9777984" cy="646331"/>
          </a:xfrm>
          <a:prstGeom prst="rect">
            <a:avLst/>
          </a:prstGeom>
          <a:noFill/>
        </p:spPr>
        <p:txBody>
          <a:bodyPr wrap="square" rtlCol="0">
            <a:spAutoFit/>
          </a:bodyPr>
          <a:lstStyle/>
          <a:p>
            <a:r>
              <a:rPr lang="en-CA" sz="2000" b="1" i="1" dirty="0">
                <a:solidFill>
                  <a:srgbClr val="AB620E"/>
                </a:solidFill>
                <a:latin typeface="+mj-lt"/>
              </a:rPr>
              <a:t>What are some examples of classification systems that we use everyday?</a:t>
            </a:r>
          </a:p>
          <a:p>
            <a:endParaRPr lang="en-CA" sz="1600" dirty="0"/>
          </a:p>
        </p:txBody>
      </p:sp>
      <p:sp>
        <p:nvSpPr>
          <p:cNvPr id="16" name="TextBox 15"/>
          <p:cNvSpPr txBox="1"/>
          <p:nvPr/>
        </p:nvSpPr>
        <p:spPr>
          <a:xfrm>
            <a:off x="1097281" y="5235956"/>
            <a:ext cx="10058400" cy="400110"/>
          </a:xfrm>
          <a:prstGeom prst="rect">
            <a:avLst/>
          </a:prstGeom>
          <a:noFill/>
        </p:spPr>
        <p:txBody>
          <a:bodyPr wrap="square" rtlCol="0">
            <a:spAutoFit/>
          </a:bodyPr>
          <a:lstStyle/>
          <a:p>
            <a:r>
              <a:rPr lang="en-CA" sz="2000" dirty="0">
                <a:solidFill>
                  <a:srgbClr val="AB620E"/>
                </a:solidFill>
                <a:latin typeface="+mj-lt"/>
              </a:rPr>
              <a:t>B</a:t>
            </a:r>
            <a:r>
              <a:rPr lang="en-CA" sz="2000" dirty="0" smtClean="0">
                <a:solidFill>
                  <a:srgbClr val="AB620E"/>
                </a:solidFill>
                <a:latin typeface="+mj-lt"/>
              </a:rPr>
              <a:t>ooks in a library, food in a grocery store, chapters in a textbook… etc.</a:t>
            </a:r>
            <a:endParaRPr lang="en-CA" dirty="0">
              <a:solidFill>
                <a:schemeClr val="accent1">
                  <a:lumMod val="75000"/>
                </a:schemeClr>
              </a:solidFill>
            </a:endParaRPr>
          </a:p>
        </p:txBody>
      </p:sp>
    </p:spTree>
    <p:extLst>
      <p:ext uri="{BB962C8B-B14F-4D97-AF65-F5344CB8AC3E}">
        <p14:creationId xmlns:p14="http://schemas.microsoft.com/office/powerpoint/2010/main" val="2721952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p:bldP spid="15"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3D2405"/>
                </a:solidFill>
                <a:latin typeface="Aleo" panose="020F0502020204030203" pitchFamily="34" charset="0"/>
              </a:rPr>
              <a:t>Classifying Livings Things</a:t>
            </a:r>
            <a:endParaRPr lang="en-CA" dirty="0">
              <a:solidFill>
                <a:srgbClr val="3D2405"/>
              </a:solidFill>
              <a:latin typeface="Aleo" panose="020F0502020204030203" pitchFamily="34" charset="0"/>
            </a:endParaRPr>
          </a:p>
        </p:txBody>
      </p:sp>
      <p:sp>
        <p:nvSpPr>
          <p:cNvPr id="6" name="TextBox 5"/>
          <p:cNvSpPr txBox="1"/>
          <p:nvPr/>
        </p:nvSpPr>
        <p:spPr>
          <a:xfrm>
            <a:off x="1097280" y="2044242"/>
            <a:ext cx="9262203" cy="707886"/>
          </a:xfrm>
          <a:prstGeom prst="rect">
            <a:avLst/>
          </a:prstGeom>
          <a:noFill/>
        </p:spPr>
        <p:txBody>
          <a:bodyPr wrap="square" rtlCol="0">
            <a:spAutoFit/>
          </a:bodyPr>
          <a:lstStyle/>
          <a:p>
            <a:r>
              <a:rPr lang="en-CA" sz="2000" dirty="0" smtClean="0">
                <a:solidFill>
                  <a:srgbClr val="AB620E"/>
                </a:solidFill>
                <a:latin typeface="+mj-lt"/>
              </a:rPr>
              <a:t>There are </a:t>
            </a:r>
            <a:r>
              <a:rPr lang="en-CA" sz="2000" b="1" dirty="0" smtClean="0">
                <a:solidFill>
                  <a:srgbClr val="AB620E"/>
                </a:solidFill>
                <a:latin typeface="+mj-lt"/>
              </a:rPr>
              <a:t>billions</a:t>
            </a:r>
            <a:r>
              <a:rPr lang="en-CA" sz="2000" dirty="0" smtClean="0">
                <a:solidFill>
                  <a:srgbClr val="AB620E"/>
                </a:solidFill>
                <a:latin typeface="+mj-lt"/>
              </a:rPr>
              <a:t> of species living on Earth. To make sense of this overwhelming amount of diversity, we classify living things to better understand them.</a:t>
            </a:r>
            <a:endParaRPr lang="en-CA" sz="2000" dirty="0">
              <a:solidFill>
                <a:schemeClr val="accent1">
                  <a:lumMod val="75000"/>
                </a:schemeClr>
              </a:solidFill>
              <a:latin typeface="+mj-lt"/>
            </a:endParaRPr>
          </a:p>
        </p:txBody>
      </p:sp>
      <p:sp>
        <p:nvSpPr>
          <p:cNvPr id="4" name="TextBox 3"/>
          <p:cNvSpPr txBox="1"/>
          <p:nvPr/>
        </p:nvSpPr>
        <p:spPr>
          <a:xfrm>
            <a:off x="1576782" y="3218369"/>
            <a:ext cx="10058400" cy="400110"/>
          </a:xfrm>
          <a:prstGeom prst="rect">
            <a:avLst/>
          </a:prstGeom>
          <a:noFill/>
        </p:spPr>
        <p:txBody>
          <a:bodyPr wrap="square" rtlCol="0">
            <a:spAutoFit/>
          </a:bodyPr>
          <a:lstStyle/>
          <a:p>
            <a:pPr marL="342900" indent="-342900">
              <a:buFont typeface="Arial" panose="020B0604020202020204" pitchFamily="34" charset="0"/>
              <a:buChar char="•"/>
            </a:pPr>
            <a:r>
              <a:rPr lang="en-CA" sz="2000" dirty="0" smtClean="0">
                <a:solidFill>
                  <a:srgbClr val="AB620E"/>
                </a:solidFill>
                <a:latin typeface="+mj-lt"/>
              </a:rPr>
              <a:t>Sorted into groups based on similar physical and behavioural character traits</a:t>
            </a:r>
          </a:p>
        </p:txBody>
      </p:sp>
      <p:sp>
        <p:nvSpPr>
          <p:cNvPr id="7" name="TextBox 6"/>
          <p:cNvSpPr txBox="1"/>
          <p:nvPr/>
        </p:nvSpPr>
        <p:spPr>
          <a:xfrm>
            <a:off x="1097280" y="5392129"/>
            <a:ext cx="9262203" cy="707886"/>
          </a:xfrm>
          <a:prstGeom prst="rect">
            <a:avLst/>
          </a:prstGeom>
          <a:noFill/>
        </p:spPr>
        <p:txBody>
          <a:bodyPr wrap="square" rtlCol="0">
            <a:spAutoFit/>
          </a:bodyPr>
          <a:lstStyle/>
          <a:p>
            <a:r>
              <a:rPr lang="en-CA" sz="2000" dirty="0" smtClean="0">
                <a:solidFill>
                  <a:srgbClr val="AB620E"/>
                </a:solidFill>
                <a:latin typeface="+mj-lt"/>
              </a:rPr>
              <a:t>Today we will be learning how to use a specific kind of classification system called a </a:t>
            </a:r>
            <a:r>
              <a:rPr lang="en-CA" sz="2000" b="1" dirty="0" smtClean="0">
                <a:solidFill>
                  <a:srgbClr val="AB620E"/>
                </a:solidFill>
                <a:latin typeface="+mj-lt"/>
              </a:rPr>
              <a:t>classification key </a:t>
            </a:r>
            <a:r>
              <a:rPr lang="en-CA" sz="2000" dirty="0" smtClean="0">
                <a:solidFill>
                  <a:srgbClr val="AB620E"/>
                </a:solidFill>
                <a:latin typeface="+mj-lt"/>
              </a:rPr>
              <a:t>in order to identify shorebirds. </a:t>
            </a:r>
            <a:endParaRPr lang="en-CA" sz="2000" dirty="0">
              <a:solidFill>
                <a:srgbClr val="AB620E"/>
              </a:solidFill>
              <a:latin typeface="+mj-lt"/>
            </a:endParaRPr>
          </a:p>
        </p:txBody>
      </p:sp>
      <p:sp>
        <p:nvSpPr>
          <p:cNvPr id="8" name="TextBox 7"/>
          <p:cNvSpPr txBox="1"/>
          <p:nvPr/>
        </p:nvSpPr>
        <p:spPr>
          <a:xfrm>
            <a:off x="1576782" y="2834414"/>
            <a:ext cx="9786311" cy="707886"/>
          </a:xfrm>
          <a:prstGeom prst="rect">
            <a:avLst/>
          </a:prstGeom>
          <a:noFill/>
        </p:spPr>
        <p:txBody>
          <a:bodyPr wrap="square" rtlCol="0">
            <a:spAutoFit/>
          </a:bodyPr>
          <a:lstStyle/>
          <a:p>
            <a:pPr marL="342900" indent="-342900">
              <a:buFont typeface="Arial" panose="020B0604020202020204" pitchFamily="34" charset="0"/>
              <a:buChar char="•"/>
            </a:pPr>
            <a:r>
              <a:rPr lang="en-CA" sz="2000" dirty="0">
                <a:solidFill>
                  <a:srgbClr val="AB620E"/>
                </a:solidFill>
              </a:rPr>
              <a:t>For example, there are </a:t>
            </a:r>
            <a:r>
              <a:rPr lang="en-CA" sz="2000" b="1" dirty="0">
                <a:solidFill>
                  <a:srgbClr val="AB620E"/>
                </a:solidFill>
              </a:rPr>
              <a:t>10 000 </a:t>
            </a:r>
            <a:r>
              <a:rPr lang="en-CA" sz="2000" dirty="0">
                <a:solidFill>
                  <a:srgbClr val="AB620E"/>
                </a:solidFill>
              </a:rPr>
              <a:t>species of birds</a:t>
            </a:r>
          </a:p>
          <a:p>
            <a:endParaRPr lang="en-CA" sz="2000" dirty="0">
              <a:solidFill>
                <a:srgbClr val="AB620E"/>
              </a:solidFill>
              <a:latin typeface="+mj-lt"/>
            </a:endParaRPr>
          </a:p>
        </p:txBody>
      </p:sp>
      <p:sp>
        <p:nvSpPr>
          <p:cNvPr id="9" name="TextBox 8"/>
          <p:cNvSpPr txBox="1"/>
          <p:nvPr/>
        </p:nvSpPr>
        <p:spPr>
          <a:xfrm>
            <a:off x="1576782" y="3624587"/>
            <a:ext cx="8782701" cy="707886"/>
          </a:xfrm>
          <a:prstGeom prst="rect">
            <a:avLst/>
          </a:prstGeom>
          <a:noFill/>
        </p:spPr>
        <p:txBody>
          <a:bodyPr wrap="square" rtlCol="0">
            <a:spAutoFit/>
          </a:bodyPr>
          <a:lstStyle/>
          <a:p>
            <a:pPr marL="342900" indent="-342900">
              <a:buFont typeface="Arial" panose="020B0604020202020204" pitchFamily="34" charset="0"/>
              <a:buChar char="•"/>
            </a:pPr>
            <a:r>
              <a:rPr lang="en-CA" sz="2000" dirty="0">
                <a:solidFill>
                  <a:srgbClr val="AB620E"/>
                </a:solidFill>
                <a:latin typeface="+mj-lt"/>
              </a:rPr>
              <a:t>Birds are classified further into smaller groupings, such as the group called </a:t>
            </a:r>
            <a:r>
              <a:rPr lang="en-CA" sz="2000" b="1" dirty="0">
                <a:solidFill>
                  <a:srgbClr val="AB620E"/>
                </a:solidFill>
                <a:latin typeface="+mj-lt"/>
              </a:rPr>
              <a:t>Shorebirds </a:t>
            </a:r>
            <a:r>
              <a:rPr lang="en-CA" sz="2000" dirty="0">
                <a:solidFill>
                  <a:srgbClr val="AB620E"/>
                </a:solidFill>
                <a:latin typeface="+mj-lt"/>
              </a:rPr>
              <a:t>(with a little over 200 species included in this </a:t>
            </a:r>
            <a:r>
              <a:rPr lang="en-CA" sz="2000" dirty="0" smtClean="0">
                <a:solidFill>
                  <a:srgbClr val="AB620E"/>
                </a:solidFill>
                <a:latin typeface="+mj-lt"/>
              </a:rPr>
              <a:t>group)</a:t>
            </a:r>
          </a:p>
        </p:txBody>
      </p:sp>
      <p:sp>
        <p:nvSpPr>
          <p:cNvPr id="10" name="TextBox 9"/>
          <p:cNvSpPr txBox="1"/>
          <p:nvPr/>
        </p:nvSpPr>
        <p:spPr>
          <a:xfrm>
            <a:off x="1576782" y="4332473"/>
            <a:ext cx="9685949" cy="1323439"/>
          </a:xfrm>
          <a:prstGeom prst="rect">
            <a:avLst/>
          </a:prstGeom>
          <a:noFill/>
        </p:spPr>
        <p:txBody>
          <a:bodyPr wrap="square" rtlCol="0">
            <a:spAutoFit/>
          </a:bodyPr>
          <a:lstStyle/>
          <a:p>
            <a:pPr marL="285750" indent="-285750">
              <a:buFont typeface="Arial" panose="020B0604020202020204" pitchFamily="34" charset="0"/>
              <a:buChar char="•"/>
            </a:pPr>
            <a:r>
              <a:rPr lang="en-CA" sz="2000" dirty="0" smtClean="0">
                <a:solidFill>
                  <a:srgbClr val="AB620E"/>
                </a:solidFill>
                <a:latin typeface="+mj-lt"/>
              </a:rPr>
              <a:t>Important </a:t>
            </a:r>
            <a:r>
              <a:rPr lang="en-CA" sz="2000" dirty="0">
                <a:solidFill>
                  <a:srgbClr val="AB620E"/>
                </a:solidFill>
                <a:latin typeface="+mj-lt"/>
              </a:rPr>
              <a:t>to develop our skills in </a:t>
            </a:r>
            <a:r>
              <a:rPr lang="en-CA" sz="2000" dirty="0" smtClean="0">
                <a:solidFill>
                  <a:srgbClr val="AB620E"/>
                </a:solidFill>
                <a:latin typeface="+mj-lt"/>
              </a:rPr>
              <a:t>classification in order to </a:t>
            </a:r>
            <a:r>
              <a:rPr lang="en-CA" sz="2000" i="1" dirty="0" smtClean="0">
                <a:solidFill>
                  <a:srgbClr val="AB620E"/>
                </a:solidFill>
                <a:latin typeface="+mj-lt"/>
              </a:rPr>
              <a:t>better </a:t>
            </a:r>
            <a:r>
              <a:rPr lang="en-CA" sz="2000" i="1" dirty="0">
                <a:solidFill>
                  <a:srgbClr val="AB620E"/>
                </a:solidFill>
                <a:latin typeface="+mj-lt"/>
              </a:rPr>
              <a:t>understand </a:t>
            </a:r>
            <a:r>
              <a:rPr lang="en-CA" sz="2000" dirty="0" smtClean="0">
                <a:solidFill>
                  <a:srgbClr val="AB620E"/>
                </a:solidFill>
                <a:latin typeface="+mj-lt"/>
              </a:rPr>
              <a:t>living things,</a:t>
            </a:r>
            <a:r>
              <a:rPr lang="en-CA" sz="2000" i="1" dirty="0" smtClean="0">
                <a:solidFill>
                  <a:srgbClr val="AB620E"/>
                </a:solidFill>
                <a:latin typeface="+mj-lt"/>
              </a:rPr>
              <a:t> </a:t>
            </a:r>
            <a:r>
              <a:rPr lang="en-CA" sz="2000" i="1" dirty="0">
                <a:solidFill>
                  <a:srgbClr val="AB620E"/>
                </a:solidFill>
                <a:latin typeface="+mj-lt"/>
              </a:rPr>
              <a:t>recognize the differences</a:t>
            </a:r>
            <a:r>
              <a:rPr lang="en-CA" sz="2000" dirty="0">
                <a:solidFill>
                  <a:srgbClr val="AB620E"/>
                </a:solidFill>
                <a:latin typeface="+mj-lt"/>
              </a:rPr>
              <a:t> between similar living things, and </a:t>
            </a:r>
            <a:r>
              <a:rPr lang="en-CA" sz="2000" i="1" dirty="0">
                <a:solidFill>
                  <a:srgbClr val="AB620E"/>
                </a:solidFill>
                <a:latin typeface="+mj-lt"/>
              </a:rPr>
              <a:t>learn more </a:t>
            </a:r>
            <a:r>
              <a:rPr lang="en-CA" sz="2000" dirty="0">
                <a:solidFill>
                  <a:srgbClr val="AB620E"/>
                </a:solidFill>
                <a:latin typeface="+mj-lt"/>
              </a:rPr>
              <a:t>about earth’s diversity</a:t>
            </a:r>
          </a:p>
          <a:p>
            <a:endParaRPr lang="en-CA" sz="2000" dirty="0"/>
          </a:p>
        </p:txBody>
      </p:sp>
    </p:spTree>
    <p:extLst>
      <p:ext uri="{BB962C8B-B14F-4D97-AF65-F5344CB8AC3E}">
        <p14:creationId xmlns:p14="http://schemas.microsoft.com/office/powerpoint/2010/main" val="1105834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3D2405"/>
                </a:solidFill>
                <a:latin typeface="Aleo" panose="020F0502020204030203" pitchFamily="34" charset="0"/>
              </a:rPr>
              <a:t>Identifying Shorebirds</a:t>
            </a:r>
            <a:endParaRPr lang="en-CA" dirty="0">
              <a:solidFill>
                <a:srgbClr val="3D2405"/>
              </a:solidFill>
              <a:latin typeface="Aleo" panose="020F0502020204030203" pitchFamily="34"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57691" y="2300898"/>
            <a:ext cx="3441861" cy="3154568"/>
          </a:xfrm>
          <a:prstGeom prst="rect">
            <a:avLst/>
          </a:prstGeom>
        </p:spPr>
      </p:pic>
      <p:sp>
        <p:nvSpPr>
          <p:cNvPr id="6" name="TextBox 5"/>
          <p:cNvSpPr txBox="1"/>
          <p:nvPr/>
        </p:nvSpPr>
        <p:spPr>
          <a:xfrm>
            <a:off x="1224121" y="2665239"/>
            <a:ext cx="5521036" cy="461665"/>
          </a:xfrm>
          <a:prstGeom prst="rect">
            <a:avLst/>
          </a:prstGeom>
          <a:noFill/>
        </p:spPr>
        <p:txBody>
          <a:bodyPr wrap="square" rtlCol="0">
            <a:spAutoFit/>
          </a:bodyPr>
          <a:lstStyle/>
          <a:p>
            <a:r>
              <a:rPr lang="en-CA" sz="2400" b="1" dirty="0" smtClean="0">
                <a:solidFill>
                  <a:schemeClr val="accent1">
                    <a:lumMod val="75000"/>
                  </a:schemeClr>
                </a:solidFill>
              </a:rPr>
              <a:t>Main features of Shorebirds:</a:t>
            </a:r>
            <a:endParaRPr lang="en-CA" sz="2400" b="1" dirty="0">
              <a:solidFill>
                <a:schemeClr val="accent1">
                  <a:lumMod val="75000"/>
                </a:schemeClr>
              </a:solidFill>
            </a:endParaRPr>
          </a:p>
        </p:txBody>
      </p:sp>
      <p:sp>
        <p:nvSpPr>
          <p:cNvPr id="7" name="TextBox 6"/>
          <p:cNvSpPr txBox="1"/>
          <p:nvPr/>
        </p:nvSpPr>
        <p:spPr>
          <a:xfrm>
            <a:off x="1416878" y="3201074"/>
            <a:ext cx="6544498" cy="677108"/>
          </a:xfrm>
          <a:prstGeom prst="rect">
            <a:avLst/>
          </a:prstGeom>
          <a:noFill/>
        </p:spPr>
        <p:txBody>
          <a:bodyPr wrap="square" rtlCol="0">
            <a:spAutoFit/>
          </a:bodyPr>
          <a:lstStyle/>
          <a:p>
            <a:pPr marL="285750" indent="-285750">
              <a:buFont typeface="Arial" panose="020B0604020202020204" pitchFamily="34" charset="0"/>
              <a:buChar char="•"/>
            </a:pPr>
            <a:r>
              <a:rPr lang="en-CA" sz="2000" dirty="0">
                <a:solidFill>
                  <a:schemeClr val="accent1">
                    <a:lumMod val="75000"/>
                  </a:schemeClr>
                </a:solidFill>
                <a:latin typeface="+mj-lt"/>
              </a:rPr>
              <a:t>Prefer to live in wet habitats and shorelines</a:t>
            </a:r>
          </a:p>
          <a:p>
            <a:pPr marL="285750" indent="-285750">
              <a:buFont typeface="Arial" panose="020B0604020202020204" pitchFamily="34" charset="0"/>
              <a:buChar char="•"/>
            </a:pPr>
            <a:endParaRPr lang="en-CA" dirty="0">
              <a:solidFill>
                <a:schemeClr val="accent1">
                  <a:lumMod val="75000"/>
                </a:schemeClr>
              </a:solidFill>
            </a:endParaRPr>
          </a:p>
        </p:txBody>
      </p:sp>
      <p:sp>
        <p:nvSpPr>
          <p:cNvPr id="8" name="TextBox 7"/>
          <p:cNvSpPr txBox="1"/>
          <p:nvPr/>
        </p:nvSpPr>
        <p:spPr>
          <a:xfrm>
            <a:off x="1416878" y="3575529"/>
            <a:ext cx="6433581" cy="984885"/>
          </a:xfrm>
          <a:prstGeom prst="rect">
            <a:avLst/>
          </a:prstGeom>
          <a:noFill/>
        </p:spPr>
        <p:txBody>
          <a:bodyPr wrap="square" rtlCol="0">
            <a:spAutoFit/>
          </a:bodyPr>
          <a:lstStyle/>
          <a:p>
            <a:pPr marL="285750" indent="-285750">
              <a:buFont typeface="Arial" panose="020B0604020202020204" pitchFamily="34" charset="0"/>
              <a:buChar char="•"/>
            </a:pPr>
            <a:r>
              <a:rPr lang="en-CA" sz="2000" dirty="0" smtClean="0">
                <a:solidFill>
                  <a:schemeClr val="accent1">
                    <a:lumMod val="75000"/>
                  </a:schemeClr>
                </a:solidFill>
                <a:latin typeface="+mj-lt"/>
              </a:rPr>
              <a:t>Carnivorous, eating a range of insects, crustaceans, worms, tad poles etc.</a:t>
            </a:r>
          </a:p>
          <a:p>
            <a:pPr marL="285750" indent="-285750">
              <a:buFont typeface="Arial" panose="020B0604020202020204" pitchFamily="34" charset="0"/>
              <a:buChar char="•"/>
            </a:pPr>
            <a:endParaRPr lang="en-CA" dirty="0">
              <a:solidFill>
                <a:schemeClr val="accent1">
                  <a:lumMod val="75000"/>
                </a:schemeClr>
              </a:solidFill>
            </a:endParaRPr>
          </a:p>
        </p:txBody>
      </p:sp>
      <p:sp>
        <p:nvSpPr>
          <p:cNvPr id="9" name="TextBox 8"/>
          <p:cNvSpPr txBox="1"/>
          <p:nvPr/>
        </p:nvSpPr>
        <p:spPr>
          <a:xfrm>
            <a:off x="1416878" y="4637340"/>
            <a:ext cx="5965229" cy="400110"/>
          </a:xfrm>
          <a:prstGeom prst="rect">
            <a:avLst/>
          </a:prstGeom>
          <a:noFill/>
        </p:spPr>
        <p:txBody>
          <a:bodyPr wrap="square" rtlCol="0">
            <a:spAutoFit/>
          </a:bodyPr>
          <a:lstStyle/>
          <a:p>
            <a:pPr marL="285750" indent="-285750">
              <a:buFont typeface="Arial" panose="020B0604020202020204" pitchFamily="34" charset="0"/>
              <a:buChar char="•"/>
            </a:pPr>
            <a:r>
              <a:rPr lang="en-CA" sz="2000" dirty="0">
                <a:solidFill>
                  <a:srgbClr val="AB620E"/>
                </a:solidFill>
                <a:latin typeface="+mj-lt"/>
              </a:rPr>
              <a:t>Bills</a:t>
            </a:r>
            <a:r>
              <a:rPr lang="en-CA" sz="2000" dirty="0">
                <a:solidFill>
                  <a:schemeClr val="accent1">
                    <a:lumMod val="75000"/>
                  </a:schemeClr>
                </a:solidFill>
                <a:latin typeface="+mj-lt"/>
              </a:rPr>
              <a:t> that probe mud, sand, gravel and water for </a:t>
            </a:r>
            <a:r>
              <a:rPr lang="en-CA" sz="2000" dirty="0" smtClean="0">
                <a:solidFill>
                  <a:schemeClr val="accent1">
                    <a:lumMod val="75000"/>
                  </a:schemeClr>
                </a:solidFill>
                <a:latin typeface="+mj-lt"/>
              </a:rPr>
              <a:t>food</a:t>
            </a:r>
            <a:endParaRPr lang="en-CA" dirty="0">
              <a:solidFill>
                <a:schemeClr val="accent1">
                  <a:lumMod val="75000"/>
                </a:schemeClr>
              </a:solidFill>
              <a:latin typeface="+mj-lt"/>
            </a:endParaRPr>
          </a:p>
        </p:txBody>
      </p:sp>
      <p:sp>
        <p:nvSpPr>
          <p:cNvPr id="10" name="TextBox 9"/>
          <p:cNvSpPr txBox="1"/>
          <p:nvPr/>
        </p:nvSpPr>
        <p:spPr>
          <a:xfrm>
            <a:off x="1416878" y="4257761"/>
            <a:ext cx="9958258" cy="400110"/>
          </a:xfrm>
          <a:prstGeom prst="rect">
            <a:avLst/>
          </a:prstGeom>
          <a:noFill/>
        </p:spPr>
        <p:txBody>
          <a:bodyPr wrap="square" rtlCol="0">
            <a:spAutoFit/>
          </a:bodyPr>
          <a:lstStyle/>
          <a:p>
            <a:pPr marL="285750" indent="-285750">
              <a:buFont typeface="Arial" panose="020B0604020202020204" pitchFamily="34" charset="0"/>
              <a:buChar char="•"/>
            </a:pPr>
            <a:r>
              <a:rPr lang="en-CA" sz="2000" dirty="0">
                <a:solidFill>
                  <a:schemeClr val="accent1">
                    <a:lumMod val="75000"/>
                  </a:schemeClr>
                </a:solidFill>
                <a:latin typeface="+mj-lt"/>
              </a:rPr>
              <a:t>Generally have long legs </a:t>
            </a:r>
            <a:endParaRPr lang="en-CA" dirty="0">
              <a:solidFill>
                <a:schemeClr val="accent1">
                  <a:lumMod val="75000"/>
                </a:schemeClr>
              </a:solidFill>
              <a:latin typeface="+mj-lt"/>
            </a:endParaRPr>
          </a:p>
        </p:txBody>
      </p:sp>
    </p:spTree>
    <p:extLst>
      <p:ext uri="{BB962C8B-B14F-4D97-AF65-F5344CB8AC3E}">
        <p14:creationId xmlns:p14="http://schemas.microsoft.com/office/powerpoint/2010/main" val="1082882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flipH="1">
            <a:off x="838526" y="1319798"/>
            <a:ext cx="2541121" cy="2442253"/>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Oval 5"/>
          <p:cNvSpPr/>
          <p:nvPr/>
        </p:nvSpPr>
        <p:spPr>
          <a:xfrm>
            <a:off x="4760070" y="1315678"/>
            <a:ext cx="2584612" cy="2442253"/>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Oval 6"/>
          <p:cNvSpPr/>
          <p:nvPr/>
        </p:nvSpPr>
        <p:spPr>
          <a:xfrm flipH="1">
            <a:off x="8573542" y="1287964"/>
            <a:ext cx="2562568" cy="2442254"/>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TextBox 7"/>
          <p:cNvSpPr txBox="1"/>
          <p:nvPr/>
        </p:nvSpPr>
        <p:spPr>
          <a:xfrm>
            <a:off x="1270887" y="3938338"/>
            <a:ext cx="1676400" cy="523220"/>
          </a:xfrm>
          <a:prstGeom prst="rect">
            <a:avLst/>
          </a:prstGeom>
          <a:noFill/>
        </p:spPr>
        <p:txBody>
          <a:bodyPr wrap="square" rtlCol="0">
            <a:spAutoFit/>
          </a:bodyPr>
          <a:lstStyle/>
          <a:p>
            <a:pPr algn="ctr"/>
            <a:r>
              <a:rPr lang="en-CA" sz="2800" dirty="0" smtClean="0">
                <a:solidFill>
                  <a:srgbClr val="3D2405"/>
                </a:solidFill>
                <a:latin typeface="Aleo" panose="020F0502020204030203" pitchFamily="34" charset="0"/>
              </a:rPr>
              <a:t>Avocets</a:t>
            </a:r>
            <a:endParaRPr lang="en-CA" sz="2800" dirty="0">
              <a:solidFill>
                <a:srgbClr val="3D2405"/>
              </a:solidFill>
              <a:latin typeface="Aleo" panose="020F0502020204030203" pitchFamily="34" charset="0"/>
            </a:endParaRPr>
          </a:p>
        </p:txBody>
      </p:sp>
      <p:sp>
        <p:nvSpPr>
          <p:cNvPr id="9" name="TextBox 8"/>
          <p:cNvSpPr txBox="1"/>
          <p:nvPr/>
        </p:nvSpPr>
        <p:spPr>
          <a:xfrm>
            <a:off x="5178020" y="3934678"/>
            <a:ext cx="1676400" cy="523220"/>
          </a:xfrm>
          <a:prstGeom prst="rect">
            <a:avLst/>
          </a:prstGeom>
          <a:noFill/>
        </p:spPr>
        <p:txBody>
          <a:bodyPr wrap="square" rtlCol="0">
            <a:spAutoFit/>
          </a:bodyPr>
          <a:lstStyle/>
          <a:p>
            <a:pPr algn="ctr"/>
            <a:r>
              <a:rPr lang="en-CA" sz="2800" dirty="0" smtClean="0">
                <a:solidFill>
                  <a:srgbClr val="3D2405"/>
                </a:solidFill>
                <a:latin typeface="Aleo" panose="020F0502020204030203" pitchFamily="34" charset="0"/>
              </a:rPr>
              <a:t>Plovers</a:t>
            </a:r>
            <a:endParaRPr lang="en-CA" sz="2800" dirty="0">
              <a:solidFill>
                <a:srgbClr val="3D2405"/>
              </a:solidFill>
              <a:latin typeface="Aleo" panose="020F0502020204030203" pitchFamily="34" charset="0"/>
            </a:endParaRPr>
          </a:p>
        </p:txBody>
      </p:sp>
      <p:sp>
        <p:nvSpPr>
          <p:cNvPr id="10" name="TextBox 9"/>
          <p:cNvSpPr txBox="1"/>
          <p:nvPr/>
        </p:nvSpPr>
        <p:spPr>
          <a:xfrm>
            <a:off x="8846766" y="3934678"/>
            <a:ext cx="2030414" cy="523220"/>
          </a:xfrm>
          <a:prstGeom prst="rect">
            <a:avLst/>
          </a:prstGeom>
          <a:noFill/>
        </p:spPr>
        <p:txBody>
          <a:bodyPr wrap="square" rtlCol="0">
            <a:spAutoFit/>
          </a:bodyPr>
          <a:lstStyle/>
          <a:p>
            <a:pPr algn="ctr"/>
            <a:r>
              <a:rPr lang="en-CA" sz="2800" dirty="0" smtClean="0">
                <a:solidFill>
                  <a:srgbClr val="3D2405"/>
                </a:solidFill>
                <a:latin typeface="Aleo" panose="020F0502020204030203" pitchFamily="34" charset="0"/>
              </a:rPr>
              <a:t>Sandpipers</a:t>
            </a:r>
            <a:endParaRPr lang="en-CA" sz="2800" dirty="0">
              <a:solidFill>
                <a:srgbClr val="3D2405"/>
              </a:solidFill>
              <a:latin typeface="Aleo" panose="020F0502020204030203" pitchFamily="34" charset="0"/>
            </a:endParaRPr>
          </a:p>
        </p:txBody>
      </p:sp>
      <p:sp>
        <p:nvSpPr>
          <p:cNvPr id="11" name="TextBox 10"/>
          <p:cNvSpPr txBox="1"/>
          <p:nvPr/>
        </p:nvSpPr>
        <p:spPr>
          <a:xfrm>
            <a:off x="1054391" y="4825218"/>
            <a:ext cx="2913888" cy="400110"/>
          </a:xfrm>
          <a:prstGeom prst="rect">
            <a:avLst/>
          </a:prstGeom>
          <a:noFill/>
        </p:spPr>
        <p:txBody>
          <a:bodyPr wrap="square" rtlCol="0">
            <a:spAutoFit/>
          </a:bodyPr>
          <a:lstStyle/>
          <a:p>
            <a:pPr marL="342900" indent="-342900">
              <a:buFont typeface="Arial" panose="020B0604020202020204" pitchFamily="34" charset="0"/>
              <a:buChar char="•"/>
            </a:pPr>
            <a:r>
              <a:rPr lang="en-CA" sz="2000" dirty="0" smtClean="0">
                <a:solidFill>
                  <a:srgbClr val="AB620E"/>
                </a:solidFill>
                <a:latin typeface="+mj-lt"/>
              </a:rPr>
              <a:t>Upturned bill</a:t>
            </a:r>
            <a:r>
              <a:rPr lang="en-CA" sz="2000" dirty="0" smtClean="0">
                <a:solidFill>
                  <a:srgbClr val="874C0B"/>
                </a:solidFill>
              </a:rPr>
              <a:t> </a:t>
            </a:r>
            <a:endParaRPr lang="en-CA" sz="2000" dirty="0">
              <a:solidFill>
                <a:srgbClr val="874C0B"/>
              </a:solidFill>
            </a:endParaRPr>
          </a:p>
        </p:txBody>
      </p:sp>
      <p:sp>
        <p:nvSpPr>
          <p:cNvPr id="12" name="TextBox 11"/>
          <p:cNvSpPr txBox="1"/>
          <p:nvPr/>
        </p:nvSpPr>
        <p:spPr>
          <a:xfrm>
            <a:off x="1054391" y="5156138"/>
            <a:ext cx="2913888" cy="400110"/>
          </a:xfrm>
          <a:prstGeom prst="rect">
            <a:avLst/>
          </a:prstGeom>
          <a:noFill/>
        </p:spPr>
        <p:txBody>
          <a:bodyPr wrap="square" rtlCol="0">
            <a:spAutoFit/>
          </a:bodyPr>
          <a:lstStyle/>
          <a:p>
            <a:pPr marL="342900" indent="-342900">
              <a:buFont typeface="Arial" panose="020B0604020202020204" pitchFamily="34" charset="0"/>
              <a:buChar char="•"/>
            </a:pPr>
            <a:r>
              <a:rPr lang="en-CA" sz="2000" dirty="0" smtClean="0">
                <a:solidFill>
                  <a:srgbClr val="AB620E"/>
                </a:solidFill>
                <a:latin typeface="+mj-lt"/>
              </a:rPr>
              <a:t>Long, skinny legs</a:t>
            </a:r>
            <a:endParaRPr lang="en-CA" sz="2000" dirty="0">
              <a:solidFill>
                <a:srgbClr val="874C0B"/>
              </a:solidFill>
            </a:endParaRPr>
          </a:p>
        </p:txBody>
      </p:sp>
      <p:sp>
        <p:nvSpPr>
          <p:cNvPr id="13" name="TextBox 12"/>
          <p:cNvSpPr txBox="1"/>
          <p:nvPr/>
        </p:nvSpPr>
        <p:spPr>
          <a:xfrm>
            <a:off x="1054391" y="5532631"/>
            <a:ext cx="3877056" cy="400110"/>
          </a:xfrm>
          <a:prstGeom prst="rect">
            <a:avLst/>
          </a:prstGeom>
          <a:noFill/>
        </p:spPr>
        <p:txBody>
          <a:bodyPr wrap="square" rtlCol="0">
            <a:spAutoFit/>
          </a:bodyPr>
          <a:lstStyle/>
          <a:p>
            <a:pPr marL="342900" indent="-342900">
              <a:buFont typeface="Arial" panose="020B0604020202020204" pitchFamily="34" charset="0"/>
              <a:buChar char="•"/>
            </a:pPr>
            <a:r>
              <a:rPr lang="en-CA" sz="2000" dirty="0" smtClean="0">
                <a:solidFill>
                  <a:srgbClr val="AB620E"/>
                </a:solidFill>
                <a:latin typeface="+mj-lt"/>
              </a:rPr>
              <a:t>Small head to body ratio</a:t>
            </a:r>
            <a:endParaRPr lang="en-CA" sz="2000" dirty="0">
              <a:solidFill>
                <a:srgbClr val="874C0B"/>
              </a:solidFill>
            </a:endParaRPr>
          </a:p>
        </p:txBody>
      </p:sp>
      <p:sp>
        <p:nvSpPr>
          <p:cNvPr id="14" name="TextBox 13"/>
          <p:cNvSpPr txBox="1"/>
          <p:nvPr/>
        </p:nvSpPr>
        <p:spPr>
          <a:xfrm>
            <a:off x="4962563" y="5452078"/>
            <a:ext cx="2913888" cy="400110"/>
          </a:xfrm>
          <a:prstGeom prst="rect">
            <a:avLst/>
          </a:prstGeom>
          <a:noFill/>
        </p:spPr>
        <p:txBody>
          <a:bodyPr wrap="square" rtlCol="0">
            <a:spAutoFit/>
          </a:bodyPr>
          <a:lstStyle/>
          <a:p>
            <a:pPr marL="342900" indent="-342900">
              <a:buFont typeface="Arial" panose="020B0604020202020204" pitchFamily="34" charset="0"/>
              <a:buChar char="•"/>
            </a:pPr>
            <a:r>
              <a:rPr lang="en-CA" sz="2000" dirty="0" smtClean="0">
                <a:solidFill>
                  <a:srgbClr val="AB620E"/>
                </a:solidFill>
                <a:latin typeface="+mj-lt"/>
              </a:rPr>
              <a:t>Smaller in size</a:t>
            </a:r>
            <a:endParaRPr lang="en-CA" sz="2000" dirty="0">
              <a:solidFill>
                <a:srgbClr val="874C0B"/>
              </a:solidFill>
            </a:endParaRPr>
          </a:p>
        </p:txBody>
      </p:sp>
      <p:sp>
        <p:nvSpPr>
          <p:cNvPr id="15" name="TextBox 14"/>
          <p:cNvSpPr txBox="1"/>
          <p:nvPr/>
        </p:nvSpPr>
        <p:spPr>
          <a:xfrm>
            <a:off x="4963028" y="4767664"/>
            <a:ext cx="2913888" cy="400110"/>
          </a:xfrm>
          <a:prstGeom prst="rect">
            <a:avLst/>
          </a:prstGeom>
          <a:noFill/>
        </p:spPr>
        <p:txBody>
          <a:bodyPr wrap="square" rtlCol="0">
            <a:spAutoFit/>
          </a:bodyPr>
          <a:lstStyle/>
          <a:p>
            <a:pPr marL="342900" indent="-342900">
              <a:buFont typeface="Arial" panose="020B0604020202020204" pitchFamily="34" charset="0"/>
              <a:buChar char="•"/>
            </a:pPr>
            <a:r>
              <a:rPr lang="en-CA" sz="2000" dirty="0" smtClean="0">
                <a:solidFill>
                  <a:srgbClr val="AB620E"/>
                </a:solidFill>
                <a:latin typeface="+mj-lt"/>
              </a:rPr>
              <a:t>Straight, stout bill</a:t>
            </a:r>
            <a:endParaRPr lang="en-CA" sz="2000" dirty="0">
              <a:solidFill>
                <a:srgbClr val="874C0B"/>
              </a:solidFill>
            </a:endParaRPr>
          </a:p>
        </p:txBody>
      </p:sp>
      <p:sp>
        <p:nvSpPr>
          <p:cNvPr id="16" name="TextBox 15"/>
          <p:cNvSpPr txBox="1"/>
          <p:nvPr/>
        </p:nvSpPr>
        <p:spPr>
          <a:xfrm>
            <a:off x="4962563" y="5098584"/>
            <a:ext cx="3877056" cy="400110"/>
          </a:xfrm>
          <a:prstGeom prst="rect">
            <a:avLst/>
          </a:prstGeom>
          <a:noFill/>
        </p:spPr>
        <p:txBody>
          <a:bodyPr wrap="square" rtlCol="0">
            <a:spAutoFit/>
          </a:bodyPr>
          <a:lstStyle/>
          <a:p>
            <a:pPr marL="342900" indent="-342900">
              <a:buFont typeface="Arial" panose="020B0604020202020204" pitchFamily="34" charset="0"/>
              <a:buChar char="•"/>
            </a:pPr>
            <a:r>
              <a:rPr lang="en-CA" sz="2000" dirty="0" smtClean="0">
                <a:solidFill>
                  <a:srgbClr val="AB620E"/>
                </a:solidFill>
                <a:latin typeface="+mj-lt"/>
              </a:rPr>
              <a:t>Shorter legs</a:t>
            </a:r>
            <a:endParaRPr lang="en-CA" sz="2000" dirty="0">
              <a:solidFill>
                <a:srgbClr val="874C0B"/>
              </a:solidFill>
            </a:endParaRPr>
          </a:p>
        </p:txBody>
      </p:sp>
      <p:sp>
        <p:nvSpPr>
          <p:cNvPr id="18" name="TextBox 17"/>
          <p:cNvSpPr txBox="1"/>
          <p:nvPr/>
        </p:nvSpPr>
        <p:spPr>
          <a:xfrm>
            <a:off x="8611473" y="4762856"/>
            <a:ext cx="2913888" cy="400110"/>
          </a:xfrm>
          <a:prstGeom prst="rect">
            <a:avLst/>
          </a:prstGeom>
          <a:noFill/>
        </p:spPr>
        <p:txBody>
          <a:bodyPr wrap="square" rtlCol="0">
            <a:spAutoFit/>
          </a:bodyPr>
          <a:lstStyle/>
          <a:p>
            <a:pPr marL="342900" indent="-342900">
              <a:buFont typeface="Arial" panose="020B0604020202020204" pitchFamily="34" charset="0"/>
              <a:buChar char="•"/>
            </a:pPr>
            <a:r>
              <a:rPr lang="en-CA" sz="2000" dirty="0" smtClean="0">
                <a:solidFill>
                  <a:srgbClr val="AB620E"/>
                </a:solidFill>
                <a:latin typeface="+mj-lt"/>
              </a:rPr>
              <a:t>Longer, slim build</a:t>
            </a:r>
            <a:endParaRPr lang="en-CA" sz="2000" dirty="0">
              <a:solidFill>
                <a:srgbClr val="874C0B"/>
              </a:solidFill>
            </a:endParaRPr>
          </a:p>
        </p:txBody>
      </p:sp>
      <p:sp>
        <p:nvSpPr>
          <p:cNvPr id="20" name="TextBox 19"/>
          <p:cNvSpPr txBox="1"/>
          <p:nvPr/>
        </p:nvSpPr>
        <p:spPr>
          <a:xfrm>
            <a:off x="8611473" y="5128463"/>
            <a:ext cx="3042556" cy="707886"/>
          </a:xfrm>
          <a:prstGeom prst="rect">
            <a:avLst/>
          </a:prstGeom>
          <a:noFill/>
        </p:spPr>
        <p:txBody>
          <a:bodyPr wrap="square" rtlCol="0">
            <a:spAutoFit/>
          </a:bodyPr>
          <a:lstStyle/>
          <a:p>
            <a:pPr marL="342900" indent="-342900">
              <a:buFont typeface="Arial" panose="020B0604020202020204" pitchFamily="34" charset="0"/>
              <a:buChar char="•"/>
            </a:pPr>
            <a:r>
              <a:rPr lang="en-CA" sz="2000" dirty="0" smtClean="0">
                <a:solidFill>
                  <a:srgbClr val="AB620E"/>
                </a:solidFill>
                <a:latin typeface="+mj-lt"/>
              </a:rPr>
              <a:t>Most diversity within this group of shorebirds</a:t>
            </a:r>
            <a:endParaRPr lang="en-CA" sz="2000" dirty="0">
              <a:solidFill>
                <a:srgbClr val="874C0B"/>
              </a:solidFill>
            </a:endParaRPr>
          </a:p>
        </p:txBody>
      </p:sp>
      <p:sp>
        <p:nvSpPr>
          <p:cNvPr id="21" name="TextBox 20"/>
          <p:cNvSpPr txBox="1"/>
          <p:nvPr/>
        </p:nvSpPr>
        <p:spPr>
          <a:xfrm>
            <a:off x="530222" y="4399529"/>
            <a:ext cx="3157728" cy="369332"/>
          </a:xfrm>
          <a:prstGeom prst="rect">
            <a:avLst/>
          </a:prstGeom>
          <a:noFill/>
        </p:spPr>
        <p:txBody>
          <a:bodyPr wrap="square" rtlCol="0">
            <a:spAutoFit/>
          </a:bodyPr>
          <a:lstStyle/>
          <a:p>
            <a:pPr algn="ctr"/>
            <a:r>
              <a:rPr lang="en-CA" i="1" dirty="0" smtClean="0">
                <a:solidFill>
                  <a:srgbClr val="AB620E"/>
                </a:solidFill>
                <a:latin typeface="+mj-lt"/>
              </a:rPr>
              <a:t>American Avocet</a:t>
            </a:r>
            <a:endParaRPr lang="en-CA" i="1" dirty="0">
              <a:solidFill>
                <a:srgbClr val="AB620E"/>
              </a:solidFill>
              <a:latin typeface="+mj-lt"/>
            </a:endParaRPr>
          </a:p>
        </p:txBody>
      </p:sp>
      <p:sp>
        <p:nvSpPr>
          <p:cNvPr id="22" name="TextBox 21"/>
          <p:cNvSpPr txBox="1"/>
          <p:nvPr/>
        </p:nvSpPr>
        <p:spPr>
          <a:xfrm>
            <a:off x="4473512" y="4385944"/>
            <a:ext cx="3157728" cy="369332"/>
          </a:xfrm>
          <a:prstGeom prst="rect">
            <a:avLst/>
          </a:prstGeom>
          <a:noFill/>
        </p:spPr>
        <p:txBody>
          <a:bodyPr wrap="square" rtlCol="0">
            <a:spAutoFit/>
          </a:bodyPr>
          <a:lstStyle/>
          <a:p>
            <a:pPr algn="ctr"/>
            <a:r>
              <a:rPr lang="en-CA" i="1" dirty="0" smtClean="0">
                <a:solidFill>
                  <a:srgbClr val="AB620E"/>
                </a:solidFill>
                <a:latin typeface="+mj-lt"/>
              </a:rPr>
              <a:t>Semipalmated Plover</a:t>
            </a:r>
            <a:endParaRPr lang="en-CA" i="1" dirty="0">
              <a:solidFill>
                <a:srgbClr val="AB620E"/>
              </a:solidFill>
              <a:latin typeface="+mj-lt"/>
            </a:endParaRPr>
          </a:p>
        </p:txBody>
      </p:sp>
      <p:sp>
        <p:nvSpPr>
          <p:cNvPr id="23" name="TextBox 22"/>
          <p:cNvSpPr txBox="1"/>
          <p:nvPr/>
        </p:nvSpPr>
        <p:spPr>
          <a:xfrm>
            <a:off x="8275962" y="4385944"/>
            <a:ext cx="3157728" cy="369332"/>
          </a:xfrm>
          <a:prstGeom prst="rect">
            <a:avLst/>
          </a:prstGeom>
          <a:noFill/>
        </p:spPr>
        <p:txBody>
          <a:bodyPr wrap="square" rtlCol="0">
            <a:spAutoFit/>
          </a:bodyPr>
          <a:lstStyle/>
          <a:p>
            <a:pPr algn="ctr"/>
            <a:r>
              <a:rPr lang="en-CA" i="1" dirty="0" smtClean="0">
                <a:solidFill>
                  <a:srgbClr val="AB620E"/>
                </a:solidFill>
                <a:latin typeface="+mj-lt"/>
              </a:rPr>
              <a:t>Dunlin</a:t>
            </a:r>
            <a:endParaRPr lang="en-CA" i="1" dirty="0">
              <a:solidFill>
                <a:srgbClr val="AB620E"/>
              </a:solidFill>
              <a:latin typeface="+mj-lt"/>
            </a:endParaRPr>
          </a:p>
        </p:txBody>
      </p:sp>
      <p:sp>
        <p:nvSpPr>
          <p:cNvPr id="19" name="TextBox 18"/>
          <p:cNvSpPr txBox="1"/>
          <p:nvPr/>
        </p:nvSpPr>
        <p:spPr>
          <a:xfrm>
            <a:off x="2805684" y="375265"/>
            <a:ext cx="6421072" cy="830997"/>
          </a:xfrm>
          <a:prstGeom prst="rect">
            <a:avLst/>
          </a:prstGeom>
          <a:noFill/>
        </p:spPr>
        <p:txBody>
          <a:bodyPr wrap="square" rtlCol="0">
            <a:spAutoFit/>
          </a:bodyPr>
          <a:lstStyle/>
          <a:p>
            <a:pPr algn="ctr"/>
            <a:r>
              <a:rPr lang="en-CA" sz="4800" dirty="0" smtClean="0">
                <a:solidFill>
                  <a:srgbClr val="3D2405"/>
                </a:solidFill>
                <a:latin typeface="Aleo" panose="020F0502020204030203" pitchFamily="34" charset="0"/>
              </a:rPr>
              <a:t>Types of Shorebirds</a:t>
            </a:r>
            <a:endParaRPr lang="en-CA" sz="4800" dirty="0">
              <a:solidFill>
                <a:srgbClr val="3D2405"/>
              </a:solidFill>
              <a:latin typeface="Aleo" panose="020F0502020204030203" pitchFamily="34" charset="0"/>
            </a:endParaRPr>
          </a:p>
        </p:txBody>
      </p:sp>
    </p:spTree>
    <p:extLst>
      <p:ext uri="{BB962C8B-B14F-4D97-AF65-F5344CB8AC3E}">
        <p14:creationId xmlns:p14="http://schemas.microsoft.com/office/powerpoint/2010/main" val="3925587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P spid="8" grpId="0"/>
      <p:bldP spid="9" grpId="0"/>
      <p:bldP spid="10" grpId="0"/>
      <p:bldP spid="11" grpId="0"/>
      <p:bldP spid="12" grpId="0"/>
      <p:bldP spid="13" grpId="0"/>
      <p:bldP spid="14" grpId="0"/>
      <p:bldP spid="15" grpId="0"/>
      <p:bldP spid="16" grpId="0"/>
      <p:bldP spid="18" grpId="0"/>
      <p:bldP spid="20" grpId="0"/>
      <p:bldP spid="21" grpId="0"/>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3D2405"/>
                </a:solidFill>
                <a:latin typeface="Aleo" panose="020F0502020204030203" pitchFamily="34" charset="0"/>
              </a:rPr>
              <a:t>What is a Classification Key?</a:t>
            </a:r>
            <a:endParaRPr lang="en-CA" dirty="0">
              <a:solidFill>
                <a:srgbClr val="3D2405"/>
              </a:solidFill>
              <a:latin typeface="Aleo" panose="020F0502020204030203" pitchFamily="34" charset="0"/>
            </a:endParaRPr>
          </a:p>
        </p:txBody>
      </p:sp>
      <p:sp>
        <p:nvSpPr>
          <p:cNvPr id="4" name="TextBox 3"/>
          <p:cNvSpPr txBox="1"/>
          <p:nvPr/>
        </p:nvSpPr>
        <p:spPr>
          <a:xfrm>
            <a:off x="1097280" y="2052045"/>
            <a:ext cx="9262203" cy="707886"/>
          </a:xfrm>
          <a:prstGeom prst="rect">
            <a:avLst/>
          </a:prstGeom>
          <a:noFill/>
        </p:spPr>
        <p:txBody>
          <a:bodyPr wrap="square" rtlCol="0">
            <a:spAutoFit/>
          </a:bodyPr>
          <a:lstStyle/>
          <a:p>
            <a:r>
              <a:rPr lang="en-CA" sz="2000" dirty="0" smtClean="0">
                <a:solidFill>
                  <a:srgbClr val="AB620E"/>
                </a:solidFill>
                <a:latin typeface="+mj-lt"/>
              </a:rPr>
              <a:t>A </a:t>
            </a:r>
            <a:r>
              <a:rPr lang="en-CA" sz="2000" b="1" dirty="0" smtClean="0">
                <a:solidFill>
                  <a:srgbClr val="AB620E"/>
                </a:solidFill>
                <a:latin typeface="+mj-lt"/>
              </a:rPr>
              <a:t>classification key</a:t>
            </a:r>
            <a:r>
              <a:rPr lang="en-CA" sz="2000" dirty="0">
                <a:solidFill>
                  <a:srgbClr val="AB620E"/>
                </a:solidFill>
                <a:latin typeface="+mj-lt"/>
              </a:rPr>
              <a:t> </a:t>
            </a:r>
            <a:r>
              <a:rPr lang="en-CA" sz="2000" dirty="0" smtClean="0">
                <a:solidFill>
                  <a:srgbClr val="AB620E"/>
                </a:solidFill>
                <a:latin typeface="+mj-lt"/>
              </a:rPr>
              <a:t>is a tool that allows us to determine the identity of something in the natural world, like birds, through the process of elimination. </a:t>
            </a:r>
            <a:endParaRPr lang="en-CA" sz="2000" dirty="0">
              <a:solidFill>
                <a:srgbClr val="AB620E"/>
              </a:solidFill>
              <a:latin typeface="+mj-lt"/>
            </a:endParaRPr>
          </a:p>
        </p:txBody>
      </p:sp>
      <p:sp>
        <p:nvSpPr>
          <p:cNvPr id="5" name="Rectangle 4"/>
          <p:cNvSpPr/>
          <p:nvPr/>
        </p:nvSpPr>
        <p:spPr>
          <a:xfrm>
            <a:off x="1604514" y="4667690"/>
            <a:ext cx="9789256" cy="400110"/>
          </a:xfrm>
          <a:prstGeom prst="rect">
            <a:avLst/>
          </a:prstGeom>
        </p:spPr>
        <p:txBody>
          <a:bodyPr wrap="square">
            <a:spAutoFit/>
          </a:bodyPr>
          <a:lstStyle/>
          <a:p>
            <a:pPr marL="285750" lvl="0" indent="-285750" defTabSz="914400">
              <a:buFont typeface="Arial" panose="020B0604020202020204" pitchFamily="34" charset="0"/>
              <a:buChar char="•"/>
              <a:defRPr/>
            </a:pPr>
            <a:r>
              <a:rPr lang="en-CA" sz="2000" dirty="0" smtClean="0">
                <a:solidFill>
                  <a:srgbClr val="AB620E"/>
                </a:solidFill>
                <a:latin typeface="+mj-lt"/>
              </a:rPr>
              <a:t>Choices in a key can be word or pictured-based, or a combination of both</a:t>
            </a:r>
          </a:p>
        </p:txBody>
      </p:sp>
      <p:sp>
        <p:nvSpPr>
          <p:cNvPr id="6" name="Rectangle 5"/>
          <p:cNvSpPr/>
          <p:nvPr/>
        </p:nvSpPr>
        <p:spPr>
          <a:xfrm>
            <a:off x="1097279" y="2945286"/>
            <a:ext cx="9477555" cy="984885"/>
          </a:xfrm>
          <a:prstGeom prst="rect">
            <a:avLst/>
          </a:prstGeom>
        </p:spPr>
        <p:txBody>
          <a:bodyPr wrap="square">
            <a:spAutoFit/>
          </a:bodyPr>
          <a:lstStyle/>
          <a:p>
            <a:r>
              <a:rPr lang="en-CA" sz="2000" dirty="0">
                <a:solidFill>
                  <a:srgbClr val="AB620E"/>
                </a:solidFill>
                <a:latin typeface="+mj-lt"/>
              </a:rPr>
              <a:t>The key gives you choices based on structural or behavioural features, and as you select one it narrows down the possibilities until you get to a species.  </a:t>
            </a:r>
            <a:r>
              <a:rPr lang="en-CA" dirty="0">
                <a:solidFill>
                  <a:srgbClr val="AB620E"/>
                </a:solidFill>
              </a:rPr>
              <a:t/>
            </a:r>
            <a:br>
              <a:rPr lang="en-CA" dirty="0">
                <a:solidFill>
                  <a:srgbClr val="AB620E"/>
                </a:solidFill>
              </a:rPr>
            </a:br>
            <a:endParaRPr lang="en-CA" dirty="0">
              <a:solidFill>
                <a:srgbClr val="AB620E"/>
              </a:solidFill>
            </a:endParaRPr>
          </a:p>
        </p:txBody>
      </p:sp>
      <p:sp>
        <p:nvSpPr>
          <p:cNvPr id="7" name="Rectangle 6"/>
          <p:cNvSpPr/>
          <p:nvPr/>
        </p:nvSpPr>
        <p:spPr>
          <a:xfrm>
            <a:off x="1097279" y="3892802"/>
            <a:ext cx="9262203" cy="707886"/>
          </a:xfrm>
          <a:prstGeom prst="rect">
            <a:avLst/>
          </a:prstGeom>
        </p:spPr>
        <p:txBody>
          <a:bodyPr wrap="square">
            <a:spAutoFit/>
          </a:bodyPr>
          <a:lstStyle/>
          <a:p>
            <a:r>
              <a:rPr lang="en-CA" sz="2000" dirty="0">
                <a:solidFill>
                  <a:srgbClr val="AB620E"/>
                </a:solidFill>
                <a:latin typeface="+mj-lt"/>
              </a:rPr>
              <a:t>If you have correctly used the key and have chosen the right key(s), you arrive at the correct name of the species you are trying to identify.</a:t>
            </a:r>
          </a:p>
        </p:txBody>
      </p:sp>
      <p:sp>
        <p:nvSpPr>
          <p:cNvPr id="8" name="Rectangle 7"/>
          <p:cNvSpPr/>
          <p:nvPr/>
        </p:nvSpPr>
        <p:spPr>
          <a:xfrm>
            <a:off x="1604514" y="5055761"/>
            <a:ext cx="8674723" cy="400110"/>
          </a:xfrm>
          <a:prstGeom prst="rect">
            <a:avLst/>
          </a:prstGeom>
        </p:spPr>
        <p:txBody>
          <a:bodyPr wrap="square">
            <a:spAutoFit/>
          </a:bodyPr>
          <a:lstStyle/>
          <a:p>
            <a:pPr marL="285750" lvl="0" indent="-285750" defTabSz="914400">
              <a:buFont typeface="Arial" panose="020B0604020202020204" pitchFamily="34" charset="0"/>
              <a:buChar char="•"/>
              <a:defRPr/>
            </a:pPr>
            <a:r>
              <a:rPr lang="en-CA" sz="2000" dirty="0" smtClean="0">
                <a:solidFill>
                  <a:srgbClr val="AB620E"/>
                </a:solidFill>
                <a:latin typeface="+mj-lt"/>
              </a:rPr>
              <a:t>Keys can be found in books, websites, and even apps</a:t>
            </a:r>
            <a:endParaRPr lang="en-CA" sz="2000" dirty="0">
              <a:solidFill>
                <a:srgbClr val="AB620E"/>
              </a:solidFill>
              <a:latin typeface="+mj-lt"/>
            </a:endParaRPr>
          </a:p>
        </p:txBody>
      </p:sp>
      <p:sp>
        <p:nvSpPr>
          <p:cNvPr id="9" name="Rectangle 8"/>
          <p:cNvSpPr/>
          <p:nvPr/>
        </p:nvSpPr>
        <p:spPr>
          <a:xfrm>
            <a:off x="1604514" y="5467177"/>
            <a:ext cx="9934180" cy="400110"/>
          </a:xfrm>
          <a:prstGeom prst="rect">
            <a:avLst/>
          </a:prstGeom>
        </p:spPr>
        <p:txBody>
          <a:bodyPr wrap="square">
            <a:spAutoFit/>
          </a:bodyPr>
          <a:lstStyle/>
          <a:p>
            <a:pPr marL="285750" lvl="0" indent="-285750" defTabSz="914400">
              <a:buFont typeface="Arial" panose="020B0604020202020204" pitchFamily="34" charset="0"/>
              <a:buChar char="•"/>
              <a:defRPr/>
            </a:pPr>
            <a:r>
              <a:rPr lang="en-CA" sz="2000" dirty="0">
                <a:solidFill>
                  <a:srgbClr val="AB620E"/>
                </a:solidFill>
                <a:latin typeface="+mj-lt"/>
              </a:rPr>
              <a:t>Important tool used by many </a:t>
            </a:r>
            <a:r>
              <a:rPr lang="en-CA" sz="2000" b="1" dirty="0">
                <a:solidFill>
                  <a:srgbClr val="AB620E"/>
                </a:solidFill>
                <a:latin typeface="+mj-lt"/>
              </a:rPr>
              <a:t>Ornithologist</a:t>
            </a:r>
            <a:r>
              <a:rPr lang="en-CA" sz="2000" dirty="0">
                <a:solidFill>
                  <a:srgbClr val="AB620E"/>
                </a:solidFill>
                <a:latin typeface="+mj-lt"/>
              </a:rPr>
              <a:t> (a person who studies birds) and bird watchers</a:t>
            </a:r>
          </a:p>
        </p:txBody>
      </p:sp>
    </p:spTree>
    <p:extLst>
      <p:ext uri="{BB962C8B-B14F-4D97-AF65-F5344CB8AC3E}">
        <p14:creationId xmlns:p14="http://schemas.microsoft.com/office/powerpoint/2010/main" val="1525150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3D2405"/>
                </a:solidFill>
                <a:latin typeface="Aleo" panose="020F0502020204030203" pitchFamily="34" charset="0"/>
              </a:rPr>
              <a:t>How to Use a Classification Key</a:t>
            </a:r>
            <a:endParaRPr lang="en-CA" dirty="0">
              <a:solidFill>
                <a:srgbClr val="3D2405"/>
              </a:solidFill>
              <a:latin typeface="Aleo" panose="020F0502020204030203" pitchFamily="34" charset="0"/>
            </a:endParaRPr>
          </a:p>
        </p:txBody>
      </p:sp>
      <p:sp>
        <p:nvSpPr>
          <p:cNvPr id="3" name="TextBox 2"/>
          <p:cNvSpPr txBox="1"/>
          <p:nvPr/>
        </p:nvSpPr>
        <p:spPr>
          <a:xfrm>
            <a:off x="4444406" y="2372209"/>
            <a:ext cx="8282763" cy="1015663"/>
          </a:xfrm>
          <a:prstGeom prst="rect">
            <a:avLst/>
          </a:prstGeom>
          <a:noFill/>
        </p:spPr>
        <p:txBody>
          <a:bodyPr wrap="square" rtlCol="0">
            <a:spAutoFit/>
          </a:bodyPr>
          <a:lstStyle/>
          <a:p>
            <a:pPr marL="457200" indent="-457200">
              <a:buFont typeface="+mj-lt"/>
              <a:buAutoNum type="arabicPeriod"/>
            </a:pPr>
            <a:r>
              <a:rPr lang="en-US" sz="2000" dirty="0">
                <a:solidFill>
                  <a:srgbClr val="AB620E"/>
                </a:solidFill>
                <a:latin typeface="+mj-lt"/>
              </a:rPr>
              <a:t>Read sentences </a:t>
            </a:r>
            <a:r>
              <a:rPr lang="en-US" sz="2000" dirty="0" smtClean="0">
                <a:solidFill>
                  <a:srgbClr val="AB620E"/>
                </a:solidFill>
                <a:latin typeface="Academy Engraved LET" pitchFamily="2" charset="0"/>
              </a:rPr>
              <a:t>I</a:t>
            </a:r>
            <a:r>
              <a:rPr lang="en-US" sz="2000" dirty="0" smtClean="0">
                <a:solidFill>
                  <a:srgbClr val="AB620E"/>
                </a:solidFill>
                <a:latin typeface="+mj-lt"/>
              </a:rPr>
              <a:t>, </a:t>
            </a:r>
            <a:r>
              <a:rPr lang="en-US" sz="2000" dirty="0" smtClean="0">
                <a:solidFill>
                  <a:srgbClr val="AB620E"/>
                </a:solidFill>
                <a:latin typeface="Academy Engraved LET" pitchFamily="2" charset="0"/>
              </a:rPr>
              <a:t>II</a:t>
            </a:r>
            <a:r>
              <a:rPr lang="en-US" sz="2000" dirty="0" smtClean="0">
                <a:solidFill>
                  <a:srgbClr val="AB620E"/>
                </a:solidFill>
                <a:latin typeface="+mj-lt"/>
              </a:rPr>
              <a:t> and </a:t>
            </a:r>
            <a:r>
              <a:rPr lang="en-US" sz="2000" dirty="0" smtClean="0">
                <a:solidFill>
                  <a:srgbClr val="AB620E"/>
                </a:solidFill>
                <a:latin typeface="Academy Engraved LET" pitchFamily="2" charset="0"/>
              </a:rPr>
              <a:t>III </a:t>
            </a:r>
            <a:r>
              <a:rPr lang="en-US" sz="2000" dirty="0" smtClean="0">
                <a:solidFill>
                  <a:srgbClr val="AB620E"/>
                </a:solidFill>
                <a:latin typeface="+mj-lt"/>
              </a:rPr>
              <a:t>of </a:t>
            </a:r>
            <a:r>
              <a:rPr lang="en-US" sz="2000" dirty="0">
                <a:solidFill>
                  <a:srgbClr val="AB620E"/>
                </a:solidFill>
                <a:latin typeface="+mj-lt"/>
              </a:rPr>
              <a:t>the key.  </a:t>
            </a:r>
            <a:r>
              <a:rPr lang="en-US" sz="2400" dirty="0" smtClean="0">
                <a:solidFill>
                  <a:srgbClr val="AB620E"/>
                </a:solidFill>
                <a:latin typeface="+mj-lt"/>
              </a:rPr>
              <a:t/>
            </a:r>
            <a:br>
              <a:rPr lang="en-US" sz="2400" dirty="0" smtClean="0">
                <a:solidFill>
                  <a:srgbClr val="AB620E"/>
                </a:solidFill>
                <a:latin typeface="+mj-lt"/>
              </a:rPr>
            </a:br>
            <a:r>
              <a:rPr lang="en-US" sz="2000" dirty="0" smtClean="0">
                <a:solidFill>
                  <a:srgbClr val="AB620E"/>
                </a:solidFill>
                <a:latin typeface="+mj-lt"/>
              </a:rPr>
              <a:t/>
            </a:r>
            <a:br>
              <a:rPr lang="en-US" sz="2000" dirty="0" smtClean="0">
                <a:solidFill>
                  <a:srgbClr val="AB620E"/>
                </a:solidFill>
                <a:latin typeface="+mj-lt"/>
              </a:rPr>
            </a:br>
            <a:endParaRPr lang="en-CA" sz="2000" dirty="0"/>
          </a:p>
        </p:txBody>
      </p:sp>
      <p:sp>
        <p:nvSpPr>
          <p:cNvPr id="4" name="Rectangle 3"/>
          <p:cNvSpPr/>
          <p:nvPr/>
        </p:nvSpPr>
        <p:spPr>
          <a:xfrm>
            <a:off x="4452049" y="2822394"/>
            <a:ext cx="8888819" cy="707886"/>
          </a:xfrm>
          <a:prstGeom prst="rect">
            <a:avLst/>
          </a:prstGeom>
        </p:spPr>
        <p:txBody>
          <a:bodyPr wrap="square">
            <a:spAutoFit/>
          </a:bodyPr>
          <a:lstStyle/>
          <a:p>
            <a:r>
              <a:rPr lang="en-US" sz="2000" dirty="0" smtClean="0">
                <a:solidFill>
                  <a:srgbClr val="AB620E"/>
                </a:solidFill>
                <a:latin typeface="+mj-lt"/>
              </a:rPr>
              <a:t>2.	Study </a:t>
            </a:r>
            <a:r>
              <a:rPr lang="en-US" sz="2000" dirty="0">
                <a:solidFill>
                  <a:srgbClr val="AB620E"/>
                </a:solidFill>
                <a:latin typeface="+mj-lt"/>
              </a:rPr>
              <a:t>the shorebird, looking for the features </a:t>
            </a:r>
            <a:r>
              <a:rPr lang="en-US" sz="2000" dirty="0" smtClean="0">
                <a:solidFill>
                  <a:srgbClr val="AB620E"/>
                </a:solidFill>
                <a:latin typeface="+mj-lt"/>
              </a:rPr>
              <a:t>discussed </a:t>
            </a:r>
            <a:r>
              <a:rPr lang="en-US" sz="2000" dirty="0">
                <a:solidFill>
                  <a:srgbClr val="AB620E"/>
                </a:solidFill>
                <a:latin typeface="+mj-lt"/>
              </a:rPr>
              <a:t>in </a:t>
            </a:r>
            <a:r>
              <a:rPr lang="en-US" sz="2000" dirty="0" smtClean="0">
                <a:solidFill>
                  <a:srgbClr val="AB620E"/>
                </a:solidFill>
                <a:latin typeface="+mj-lt"/>
              </a:rPr>
              <a:t/>
            </a:r>
            <a:br>
              <a:rPr lang="en-US" sz="2000" dirty="0" smtClean="0">
                <a:solidFill>
                  <a:srgbClr val="AB620E"/>
                </a:solidFill>
                <a:latin typeface="+mj-lt"/>
              </a:rPr>
            </a:br>
            <a:r>
              <a:rPr lang="en-US" sz="2000" dirty="0" smtClean="0">
                <a:solidFill>
                  <a:srgbClr val="AB620E"/>
                </a:solidFill>
                <a:latin typeface="+mj-lt"/>
              </a:rPr>
              <a:t>        the </a:t>
            </a:r>
            <a:r>
              <a:rPr lang="en-US" sz="2000" dirty="0">
                <a:solidFill>
                  <a:srgbClr val="AB620E"/>
                </a:solidFill>
                <a:latin typeface="+mj-lt"/>
              </a:rPr>
              <a:t>sentences. </a:t>
            </a:r>
          </a:p>
        </p:txBody>
      </p:sp>
      <p:sp>
        <p:nvSpPr>
          <p:cNvPr id="5" name="Rectangle 4"/>
          <p:cNvSpPr/>
          <p:nvPr/>
        </p:nvSpPr>
        <p:spPr>
          <a:xfrm>
            <a:off x="4444406" y="3530280"/>
            <a:ext cx="6096000" cy="400110"/>
          </a:xfrm>
          <a:prstGeom prst="rect">
            <a:avLst/>
          </a:prstGeom>
        </p:spPr>
        <p:txBody>
          <a:bodyPr>
            <a:spAutoFit/>
          </a:bodyPr>
          <a:lstStyle/>
          <a:p>
            <a:r>
              <a:rPr lang="en-US" sz="2000" dirty="0" smtClean="0">
                <a:solidFill>
                  <a:srgbClr val="AB620E"/>
                </a:solidFill>
                <a:latin typeface="+mj-lt"/>
              </a:rPr>
              <a:t>3.	Pick </a:t>
            </a:r>
            <a:r>
              <a:rPr lang="en-US" sz="2000" dirty="0">
                <a:solidFill>
                  <a:srgbClr val="AB620E"/>
                </a:solidFill>
                <a:latin typeface="+mj-lt"/>
              </a:rPr>
              <a:t>the sentence which describes the shorebird best</a:t>
            </a:r>
            <a:r>
              <a:rPr lang="en-US" sz="2000" dirty="0" smtClean="0">
                <a:solidFill>
                  <a:srgbClr val="AB620E"/>
                </a:solidFill>
                <a:latin typeface="+mj-lt"/>
              </a:rPr>
              <a:t>.</a:t>
            </a:r>
            <a:endParaRPr lang="en-US" sz="2000" dirty="0">
              <a:solidFill>
                <a:srgbClr val="AB620E"/>
              </a:solidFill>
              <a:latin typeface="+mj-lt"/>
            </a:endParaRPr>
          </a:p>
        </p:txBody>
      </p:sp>
      <p:sp>
        <p:nvSpPr>
          <p:cNvPr id="6" name="Rectangle 5"/>
          <p:cNvSpPr/>
          <p:nvPr/>
        </p:nvSpPr>
        <p:spPr>
          <a:xfrm>
            <a:off x="4444406" y="3943303"/>
            <a:ext cx="7680251" cy="707886"/>
          </a:xfrm>
          <a:prstGeom prst="rect">
            <a:avLst/>
          </a:prstGeom>
        </p:spPr>
        <p:txBody>
          <a:bodyPr wrap="square">
            <a:spAutoFit/>
          </a:bodyPr>
          <a:lstStyle/>
          <a:p>
            <a:r>
              <a:rPr lang="en-US" sz="2000" dirty="0" smtClean="0">
                <a:solidFill>
                  <a:srgbClr val="AB620E"/>
                </a:solidFill>
                <a:latin typeface="+mj-lt"/>
              </a:rPr>
              <a:t>4.	Read sentences </a:t>
            </a:r>
            <a:r>
              <a:rPr lang="en-US" sz="2000" b="1" dirty="0" smtClean="0">
                <a:solidFill>
                  <a:srgbClr val="AB620E"/>
                </a:solidFill>
                <a:latin typeface="+mj-lt"/>
              </a:rPr>
              <a:t>A</a:t>
            </a:r>
            <a:r>
              <a:rPr lang="en-US" sz="2000" dirty="0" smtClean="0">
                <a:solidFill>
                  <a:srgbClr val="AB620E"/>
                </a:solidFill>
                <a:latin typeface="+mj-lt"/>
              </a:rPr>
              <a:t>, </a:t>
            </a:r>
            <a:r>
              <a:rPr lang="en-US" sz="2000" b="1" dirty="0" smtClean="0">
                <a:solidFill>
                  <a:srgbClr val="AB620E"/>
                </a:solidFill>
                <a:latin typeface="+mj-lt"/>
              </a:rPr>
              <a:t>B</a:t>
            </a:r>
            <a:r>
              <a:rPr lang="en-US" sz="2000" dirty="0" smtClean="0">
                <a:solidFill>
                  <a:srgbClr val="AB620E"/>
                </a:solidFill>
                <a:latin typeface="+mj-lt"/>
              </a:rPr>
              <a:t>, and </a:t>
            </a:r>
            <a:r>
              <a:rPr lang="en-US" sz="2000" b="1" dirty="0" smtClean="0">
                <a:solidFill>
                  <a:srgbClr val="AB620E"/>
                </a:solidFill>
                <a:latin typeface="+mj-lt"/>
              </a:rPr>
              <a:t>C</a:t>
            </a:r>
            <a:r>
              <a:rPr lang="en-US" sz="2000" dirty="0" smtClean="0">
                <a:solidFill>
                  <a:srgbClr val="AB620E"/>
                </a:solidFill>
                <a:latin typeface="+mj-lt"/>
              </a:rPr>
              <a:t> that </a:t>
            </a:r>
            <a:r>
              <a:rPr lang="en-US" sz="2000" dirty="0">
                <a:solidFill>
                  <a:srgbClr val="AB620E"/>
                </a:solidFill>
                <a:latin typeface="+mj-lt"/>
              </a:rPr>
              <a:t>fall under the </a:t>
            </a:r>
            <a:r>
              <a:rPr lang="en-US" sz="2000" dirty="0" smtClean="0">
                <a:solidFill>
                  <a:srgbClr val="AB620E"/>
                </a:solidFill>
                <a:latin typeface="+mj-lt"/>
              </a:rPr>
              <a:t>sentence </a:t>
            </a:r>
            <a:r>
              <a:rPr lang="en-US" sz="2000" dirty="0">
                <a:solidFill>
                  <a:srgbClr val="AB620E"/>
                </a:solidFill>
                <a:latin typeface="+mj-lt"/>
              </a:rPr>
              <a:t/>
            </a:r>
            <a:br>
              <a:rPr lang="en-US" sz="2000" dirty="0">
                <a:solidFill>
                  <a:srgbClr val="AB620E"/>
                </a:solidFill>
                <a:latin typeface="+mj-lt"/>
              </a:rPr>
            </a:br>
            <a:r>
              <a:rPr lang="en-US" sz="2000" dirty="0" smtClean="0">
                <a:solidFill>
                  <a:srgbClr val="AB620E"/>
                </a:solidFill>
                <a:latin typeface="+mj-lt"/>
              </a:rPr>
              <a:t>        you chose. </a:t>
            </a:r>
            <a:endParaRPr lang="en-US" sz="2000" dirty="0">
              <a:solidFill>
                <a:srgbClr val="AB620E"/>
              </a:solidFill>
              <a:latin typeface="+mj-lt"/>
            </a:endParaRPr>
          </a:p>
        </p:txBody>
      </p:sp>
      <p:sp>
        <p:nvSpPr>
          <p:cNvPr id="7" name="Rectangle 6"/>
          <p:cNvSpPr/>
          <p:nvPr/>
        </p:nvSpPr>
        <p:spPr>
          <a:xfrm>
            <a:off x="4444406" y="4634685"/>
            <a:ext cx="8431620" cy="1015663"/>
          </a:xfrm>
          <a:prstGeom prst="rect">
            <a:avLst/>
          </a:prstGeom>
        </p:spPr>
        <p:txBody>
          <a:bodyPr wrap="square">
            <a:spAutoFit/>
          </a:bodyPr>
          <a:lstStyle/>
          <a:p>
            <a:r>
              <a:rPr lang="en-US" sz="2000" dirty="0" smtClean="0">
                <a:solidFill>
                  <a:srgbClr val="AB620E"/>
                </a:solidFill>
                <a:latin typeface="+mj-lt"/>
              </a:rPr>
              <a:t>5.	Continue </a:t>
            </a:r>
            <a:r>
              <a:rPr lang="en-US" sz="2000" dirty="0">
                <a:solidFill>
                  <a:srgbClr val="AB620E"/>
                </a:solidFill>
                <a:latin typeface="+mj-lt"/>
              </a:rPr>
              <a:t>with this process of reading the different </a:t>
            </a:r>
            <a:r>
              <a:rPr lang="en-US" sz="2000" dirty="0" smtClean="0">
                <a:solidFill>
                  <a:srgbClr val="AB620E"/>
                </a:solidFill>
                <a:latin typeface="+mj-lt"/>
              </a:rPr>
              <a:t/>
            </a:r>
            <a:br>
              <a:rPr lang="en-US" sz="2000" dirty="0" smtClean="0">
                <a:solidFill>
                  <a:srgbClr val="AB620E"/>
                </a:solidFill>
                <a:latin typeface="+mj-lt"/>
              </a:rPr>
            </a:br>
            <a:r>
              <a:rPr lang="en-US" sz="2000" dirty="0" smtClean="0">
                <a:solidFill>
                  <a:srgbClr val="AB620E"/>
                </a:solidFill>
                <a:latin typeface="+mj-lt"/>
              </a:rPr>
              <a:t>        sentences </a:t>
            </a:r>
            <a:r>
              <a:rPr lang="en-US" sz="2000" dirty="0">
                <a:solidFill>
                  <a:srgbClr val="AB620E"/>
                </a:solidFill>
                <a:latin typeface="+mj-lt"/>
              </a:rPr>
              <a:t>and choosing </a:t>
            </a:r>
            <a:r>
              <a:rPr lang="en-US" sz="2000" dirty="0" smtClean="0">
                <a:solidFill>
                  <a:srgbClr val="AB620E"/>
                </a:solidFill>
                <a:latin typeface="+mj-lt"/>
              </a:rPr>
              <a:t>which </a:t>
            </a:r>
            <a:r>
              <a:rPr lang="en-US" sz="2000" dirty="0">
                <a:solidFill>
                  <a:srgbClr val="AB620E"/>
                </a:solidFill>
                <a:latin typeface="+mj-lt"/>
              </a:rPr>
              <a:t>describes your shorebird </a:t>
            </a:r>
            <a:r>
              <a:rPr lang="en-US" sz="2000" dirty="0" smtClean="0">
                <a:solidFill>
                  <a:srgbClr val="AB620E"/>
                </a:solidFill>
                <a:latin typeface="+mj-lt"/>
              </a:rPr>
              <a:t/>
            </a:r>
            <a:br>
              <a:rPr lang="en-US" sz="2000" dirty="0" smtClean="0">
                <a:solidFill>
                  <a:srgbClr val="AB620E"/>
                </a:solidFill>
                <a:latin typeface="+mj-lt"/>
              </a:rPr>
            </a:br>
            <a:r>
              <a:rPr lang="en-US" sz="2000" dirty="0" smtClean="0">
                <a:solidFill>
                  <a:srgbClr val="AB620E"/>
                </a:solidFill>
                <a:latin typeface="+mj-lt"/>
              </a:rPr>
              <a:t>        best </a:t>
            </a:r>
            <a:r>
              <a:rPr lang="en-US" sz="2000" dirty="0">
                <a:solidFill>
                  <a:srgbClr val="AB620E"/>
                </a:solidFill>
                <a:latin typeface="+mj-lt"/>
              </a:rPr>
              <a:t>until a species name for your </a:t>
            </a:r>
            <a:r>
              <a:rPr lang="en-US" sz="2000" dirty="0" smtClean="0">
                <a:solidFill>
                  <a:srgbClr val="AB620E"/>
                </a:solidFill>
                <a:latin typeface="+mj-lt"/>
              </a:rPr>
              <a:t>shorebird is determined.</a:t>
            </a:r>
            <a:endParaRPr lang="en-CA" sz="2000" dirty="0">
              <a:latin typeface="+mj-lt"/>
            </a:endParaRPr>
          </a:p>
        </p:txBody>
      </p:sp>
      <p:pic>
        <p:nvPicPr>
          <p:cNvPr id="9" name="Picture 8"/>
          <p:cNvPicPr>
            <a:picLocks noChangeAspect="1"/>
          </p:cNvPicPr>
          <p:nvPr/>
        </p:nvPicPr>
        <p:blipFill>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rot="21171171">
            <a:off x="1311498" y="2304031"/>
            <a:ext cx="2815347" cy="3635795"/>
          </a:xfrm>
          <a:prstGeom prst="rect">
            <a:avLst/>
          </a:prstGeom>
          <a:ln w="3175">
            <a:solidFill>
              <a:srgbClr val="3D2405"/>
            </a:solidFill>
          </a:ln>
        </p:spPr>
      </p:pic>
      <p:sp>
        <p:nvSpPr>
          <p:cNvPr id="10" name="Oval 9"/>
          <p:cNvSpPr/>
          <p:nvPr/>
        </p:nvSpPr>
        <p:spPr>
          <a:xfrm rot="21329620">
            <a:off x="442447" y="1978440"/>
            <a:ext cx="967150" cy="956044"/>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Oval 12"/>
          <p:cNvSpPr/>
          <p:nvPr/>
        </p:nvSpPr>
        <p:spPr>
          <a:xfrm rot="21147253">
            <a:off x="1385505" y="3636874"/>
            <a:ext cx="2594206" cy="253089"/>
          </a:xfrm>
          <a:prstGeom prst="ellipse">
            <a:avLst/>
          </a:prstGeom>
          <a:noFill/>
          <a:ln>
            <a:solidFill>
              <a:srgbClr val="E483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E48312"/>
              </a:solidFill>
            </a:endParaRPr>
          </a:p>
        </p:txBody>
      </p:sp>
      <p:pic>
        <p:nvPicPr>
          <p:cNvPr id="19" name="Picture 18"/>
          <p:cNvPicPr>
            <a:picLocks noChangeAspect="1"/>
          </p:cNvPicPr>
          <p:nvPr/>
        </p:nvPicPr>
        <p:blipFill>
          <a:blip r:embed="rId5" cstate="print">
            <a:clrChange>
              <a:clrFrom>
                <a:srgbClr val="FBF9FA"/>
              </a:clrFrom>
              <a:clrTo>
                <a:srgbClr val="FBF9FA">
                  <a:alpha val="0"/>
                </a:srgbClr>
              </a:clrTo>
            </a:clrChange>
            <a:extLst>
              <a:ext uri="{28A0092B-C50C-407E-A947-70E740481C1C}">
                <a14:useLocalDpi xmlns:a14="http://schemas.microsoft.com/office/drawing/2010/main" val="0"/>
              </a:ext>
            </a:extLst>
          </a:blip>
          <a:stretch>
            <a:fillRect/>
          </a:stretch>
        </p:blipFill>
        <p:spPr>
          <a:xfrm rot="20850960">
            <a:off x="440459" y="2187222"/>
            <a:ext cx="971126" cy="582676"/>
          </a:xfrm>
          <a:prstGeom prst="rect">
            <a:avLst/>
          </a:prstGeom>
        </p:spPr>
      </p:pic>
      <p:sp>
        <p:nvSpPr>
          <p:cNvPr id="24" name="Oval 23"/>
          <p:cNvSpPr/>
          <p:nvPr/>
        </p:nvSpPr>
        <p:spPr>
          <a:xfrm rot="21147253">
            <a:off x="1531792" y="4465481"/>
            <a:ext cx="896950" cy="135074"/>
          </a:xfrm>
          <a:prstGeom prst="ellipse">
            <a:avLst/>
          </a:prstGeom>
          <a:noFill/>
          <a:ln>
            <a:solidFill>
              <a:srgbClr val="E483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E48312"/>
              </a:solidFill>
            </a:endParaRPr>
          </a:p>
        </p:txBody>
      </p:sp>
      <p:grpSp>
        <p:nvGrpSpPr>
          <p:cNvPr id="36" name="Group 35"/>
          <p:cNvGrpSpPr/>
          <p:nvPr/>
        </p:nvGrpSpPr>
        <p:grpSpPr>
          <a:xfrm>
            <a:off x="903902" y="4000640"/>
            <a:ext cx="594515" cy="307777"/>
            <a:chOff x="903902" y="4000640"/>
            <a:chExt cx="594515" cy="307777"/>
          </a:xfrm>
        </p:grpSpPr>
        <p:cxnSp>
          <p:nvCxnSpPr>
            <p:cNvPr id="21" name="Straight Arrow Connector 20"/>
            <p:cNvCxnSpPr/>
            <p:nvPr/>
          </p:nvCxnSpPr>
          <p:spPr>
            <a:xfrm flipV="1">
              <a:off x="1150038" y="4095461"/>
              <a:ext cx="348379" cy="429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rot="21180027">
              <a:off x="903902" y="4000640"/>
              <a:ext cx="282388" cy="307777"/>
            </a:xfrm>
            <a:prstGeom prst="rect">
              <a:avLst/>
            </a:prstGeom>
            <a:noFill/>
          </p:spPr>
          <p:txBody>
            <a:bodyPr wrap="square" rtlCol="0">
              <a:spAutoFit/>
            </a:bodyPr>
            <a:lstStyle/>
            <a:p>
              <a:r>
                <a:rPr lang="en-CA" sz="1400" b="1" dirty="0" smtClean="0">
                  <a:solidFill>
                    <a:srgbClr val="E48312"/>
                  </a:solidFill>
                  <a:latin typeface="Aleo" panose="020F0502020204030203" pitchFamily="34" charset="0"/>
                </a:rPr>
                <a:t>A</a:t>
              </a:r>
              <a:endParaRPr lang="en-CA" sz="1400" b="1" dirty="0">
                <a:solidFill>
                  <a:srgbClr val="E48312"/>
                </a:solidFill>
                <a:latin typeface="Aleo" panose="020F0502020204030203" pitchFamily="34" charset="0"/>
              </a:endParaRPr>
            </a:p>
          </p:txBody>
        </p:sp>
      </p:grpSp>
      <p:grpSp>
        <p:nvGrpSpPr>
          <p:cNvPr id="37" name="Group 36"/>
          <p:cNvGrpSpPr/>
          <p:nvPr/>
        </p:nvGrpSpPr>
        <p:grpSpPr>
          <a:xfrm>
            <a:off x="971534" y="4502109"/>
            <a:ext cx="591893" cy="307777"/>
            <a:chOff x="971534" y="4502109"/>
            <a:chExt cx="591893" cy="307777"/>
          </a:xfrm>
        </p:grpSpPr>
        <p:cxnSp>
          <p:nvCxnSpPr>
            <p:cNvPr id="23" name="Straight Arrow Connector 22"/>
            <p:cNvCxnSpPr/>
            <p:nvPr/>
          </p:nvCxnSpPr>
          <p:spPr>
            <a:xfrm flipV="1">
              <a:off x="1215048" y="4591708"/>
              <a:ext cx="348379" cy="429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rot="21123638">
              <a:off x="971534" y="4502109"/>
              <a:ext cx="282388" cy="307777"/>
            </a:xfrm>
            <a:prstGeom prst="rect">
              <a:avLst/>
            </a:prstGeom>
            <a:noFill/>
          </p:spPr>
          <p:txBody>
            <a:bodyPr wrap="square" rtlCol="0">
              <a:spAutoFit/>
            </a:bodyPr>
            <a:lstStyle/>
            <a:p>
              <a:r>
                <a:rPr lang="en-CA" sz="1400" b="1" dirty="0">
                  <a:solidFill>
                    <a:srgbClr val="E48312"/>
                  </a:solidFill>
                  <a:latin typeface="Aleo" panose="020F0502020204030203" pitchFamily="34" charset="0"/>
                </a:rPr>
                <a:t>B</a:t>
              </a:r>
            </a:p>
          </p:txBody>
        </p:sp>
      </p:grpSp>
      <p:grpSp>
        <p:nvGrpSpPr>
          <p:cNvPr id="33" name="Group 32"/>
          <p:cNvGrpSpPr/>
          <p:nvPr/>
        </p:nvGrpSpPr>
        <p:grpSpPr>
          <a:xfrm>
            <a:off x="475311" y="3609529"/>
            <a:ext cx="889113" cy="307777"/>
            <a:chOff x="475311" y="3609529"/>
            <a:chExt cx="889113" cy="307777"/>
          </a:xfrm>
        </p:grpSpPr>
        <p:cxnSp>
          <p:nvCxnSpPr>
            <p:cNvPr id="12" name="Straight Arrow Connector 11"/>
            <p:cNvCxnSpPr/>
            <p:nvPr/>
          </p:nvCxnSpPr>
          <p:spPr>
            <a:xfrm flipV="1">
              <a:off x="667665" y="3659774"/>
              <a:ext cx="696759" cy="1089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rot="21123638">
              <a:off x="475311" y="3609529"/>
              <a:ext cx="282388" cy="307777"/>
            </a:xfrm>
            <a:prstGeom prst="rect">
              <a:avLst/>
            </a:prstGeom>
            <a:noFill/>
          </p:spPr>
          <p:txBody>
            <a:bodyPr wrap="square" rtlCol="0">
              <a:spAutoFit/>
            </a:bodyPr>
            <a:lstStyle/>
            <a:p>
              <a:r>
                <a:rPr lang="en-CA" sz="1400" b="1" dirty="0">
                  <a:solidFill>
                    <a:srgbClr val="E48312"/>
                  </a:solidFill>
                  <a:latin typeface="Aleo" panose="020F0502020204030203" pitchFamily="34" charset="0"/>
                </a:rPr>
                <a:t>I</a:t>
              </a:r>
            </a:p>
          </p:txBody>
        </p:sp>
      </p:grpSp>
      <p:grpSp>
        <p:nvGrpSpPr>
          <p:cNvPr id="34" name="Group 33"/>
          <p:cNvGrpSpPr/>
          <p:nvPr/>
        </p:nvGrpSpPr>
        <p:grpSpPr>
          <a:xfrm>
            <a:off x="461928" y="3883199"/>
            <a:ext cx="927310" cy="307777"/>
            <a:chOff x="461928" y="3883199"/>
            <a:chExt cx="927310" cy="307777"/>
          </a:xfrm>
        </p:grpSpPr>
        <p:cxnSp>
          <p:nvCxnSpPr>
            <p:cNvPr id="15" name="Straight Arrow Connector 14"/>
            <p:cNvCxnSpPr/>
            <p:nvPr/>
          </p:nvCxnSpPr>
          <p:spPr>
            <a:xfrm flipV="1">
              <a:off x="692479" y="3928139"/>
              <a:ext cx="696759" cy="1089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rot="21123638">
              <a:off x="461928" y="3883199"/>
              <a:ext cx="374080" cy="307777"/>
            </a:xfrm>
            <a:prstGeom prst="rect">
              <a:avLst/>
            </a:prstGeom>
            <a:noFill/>
          </p:spPr>
          <p:txBody>
            <a:bodyPr wrap="square" rtlCol="0">
              <a:spAutoFit/>
            </a:bodyPr>
            <a:lstStyle/>
            <a:p>
              <a:r>
                <a:rPr lang="en-CA" sz="1400" b="1" dirty="0" smtClean="0">
                  <a:solidFill>
                    <a:srgbClr val="E48312"/>
                  </a:solidFill>
                  <a:latin typeface="Aleo" panose="020F0502020204030203" pitchFamily="34" charset="0"/>
                </a:rPr>
                <a:t>II</a:t>
              </a:r>
              <a:endParaRPr lang="en-CA" sz="1400" b="1" dirty="0">
                <a:solidFill>
                  <a:srgbClr val="E48312"/>
                </a:solidFill>
                <a:latin typeface="Aleo" panose="020F0502020204030203" pitchFamily="34" charset="0"/>
              </a:endParaRPr>
            </a:p>
          </p:txBody>
        </p:sp>
      </p:grpSp>
      <p:grpSp>
        <p:nvGrpSpPr>
          <p:cNvPr id="35" name="Group 34"/>
          <p:cNvGrpSpPr/>
          <p:nvPr/>
        </p:nvGrpSpPr>
        <p:grpSpPr>
          <a:xfrm>
            <a:off x="586305" y="5130047"/>
            <a:ext cx="987414" cy="307777"/>
            <a:chOff x="586305" y="5130047"/>
            <a:chExt cx="987414" cy="307777"/>
          </a:xfrm>
        </p:grpSpPr>
        <p:cxnSp>
          <p:nvCxnSpPr>
            <p:cNvPr id="16" name="Straight Arrow Connector 15"/>
            <p:cNvCxnSpPr/>
            <p:nvPr/>
          </p:nvCxnSpPr>
          <p:spPr>
            <a:xfrm flipV="1">
              <a:off x="876960" y="5173556"/>
              <a:ext cx="696759" cy="1089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rot="21123638">
              <a:off x="586305" y="5130047"/>
              <a:ext cx="410449" cy="307777"/>
            </a:xfrm>
            <a:prstGeom prst="rect">
              <a:avLst/>
            </a:prstGeom>
            <a:noFill/>
          </p:spPr>
          <p:txBody>
            <a:bodyPr wrap="square" rtlCol="0">
              <a:spAutoFit/>
            </a:bodyPr>
            <a:lstStyle/>
            <a:p>
              <a:r>
                <a:rPr lang="en-CA" sz="1400" b="1" dirty="0" smtClean="0">
                  <a:solidFill>
                    <a:srgbClr val="E48312"/>
                  </a:solidFill>
                  <a:latin typeface="Aleo" panose="020F0502020204030203" pitchFamily="34" charset="0"/>
                </a:rPr>
                <a:t>III</a:t>
              </a:r>
              <a:endParaRPr lang="en-CA" sz="1400" b="1" dirty="0">
                <a:solidFill>
                  <a:srgbClr val="E48312"/>
                </a:solidFill>
                <a:latin typeface="Aleo" panose="020F0502020204030203" pitchFamily="34" charset="0"/>
              </a:endParaRPr>
            </a:p>
          </p:txBody>
        </p:sp>
      </p:grpSp>
      <p:grpSp>
        <p:nvGrpSpPr>
          <p:cNvPr id="44" name="Group 43"/>
          <p:cNvGrpSpPr/>
          <p:nvPr/>
        </p:nvGrpSpPr>
        <p:grpSpPr>
          <a:xfrm>
            <a:off x="836630" y="4662479"/>
            <a:ext cx="869285" cy="440696"/>
            <a:chOff x="836630" y="4662479"/>
            <a:chExt cx="843743" cy="440696"/>
          </a:xfrm>
        </p:grpSpPr>
        <p:cxnSp>
          <p:nvCxnSpPr>
            <p:cNvPr id="26" name="Straight Connector 25"/>
            <p:cNvCxnSpPr/>
            <p:nvPr/>
          </p:nvCxnSpPr>
          <p:spPr>
            <a:xfrm>
              <a:off x="1632411" y="4662479"/>
              <a:ext cx="47962" cy="440696"/>
            </a:xfrm>
            <a:prstGeom prst="line">
              <a:avLst/>
            </a:prstGeom>
          </p:spPr>
          <p:style>
            <a:lnRef idx="1">
              <a:schemeClr val="accent1"/>
            </a:lnRef>
            <a:fillRef idx="0">
              <a:schemeClr val="accent1"/>
            </a:fillRef>
            <a:effectRef idx="0">
              <a:schemeClr val="accent1"/>
            </a:effectRef>
            <a:fontRef idx="minor">
              <a:schemeClr val="tx1"/>
            </a:fontRef>
          </p:style>
        </p:cxnSp>
        <p:grpSp>
          <p:nvGrpSpPr>
            <p:cNvPr id="42" name="Group 41"/>
            <p:cNvGrpSpPr/>
            <p:nvPr/>
          </p:nvGrpSpPr>
          <p:grpSpPr>
            <a:xfrm>
              <a:off x="836630" y="4786426"/>
              <a:ext cx="763530" cy="276999"/>
              <a:chOff x="836630" y="4786426"/>
              <a:chExt cx="763530" cy="276999"/>
            </a:xfrm>
          </p:grpSpPr>
          <p:cxnSp>
            <p:nvCxnSpPr>
              <p:cNvPr id="39" name="Straight Arrow Connector 38"/>
              <p:cNvCxnSpPr/>
              <p:nvPr/>
            </p:nvCxnSpPr>
            <p:spPr>
              <a:xfrm flipV="1">
                <a:off x="1316664" y="4867879"/>
                <a:ext cx="283496" cy="362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rot="21214416">
                <a:off x="836630" y="4786426"/>
                <a:ext cx="566212" cy="276999"/>
              </a:xfrm>
              <a:prstGeom prst="rect">
                <a:avLst/>
              </a:prstGeom>
              <a:noFill/>
            </p:spPr>
            <p:txBody>
              <a:bodyPr wrap="square" rtlCol="0">
                <a:spAutoFit/>
              </a:bodyPr>
              <a:lstStyle/>
              <a:p>
                <a:r>
                  <a:rPr lang="en-CA" sz="1200" b="1" dirty="0" smtClean="0">
                    <a:solidFill>
                      <a:srgbClr val="E48312"/>
                    </a:solidFill>
                    <a:latin typeface="Aleo" panose="020F0502020204030203" pitchFamily="34" charset="0"/>
                  </a:rPr>
                  <a:t>1, 2, 3</a:t>
                </a:r>
                <a:endParaRPr lang="en-CA" sz="1200" b="1" dirty="0">
                  <a:solidFill>
                    <a:srgbClr val="E48312"/>
                  </a:solidFill>
                  <a:latin typeface="Aleo" panose="020F0502020204030203" pitchFamily="34" charset="0"/>
                </a:endParaRPr>
              </a:p>
            </p:txBody>
          </p:sp>
        </p:grpSp>
      </p:grpSp>
      <p:sp>
        <p:nvSpPr>
          <p:cNvPr id="45" name="Oval 44"/>
          <p:cNvSpPr/>
          <p:nvPr/>
        </p:nvSpPr>
        <p:spPr>
          <a:xfrm rot="21128866">
            <a:off x="1825243" y="4647343"/>
            <a:ext cx="711769" cy="120000"/>
          </a:xfrm>
          <a:prstGeom prst="ellipse">
            <a:avLst/>
          </a:prstGeom>
          <a:noFill/>
          <a:ln>
            <a:solidFill>
              <a:srgbClr val="E483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8" name="TextBox 37"/>
          <p:cNvSpPr txBox="1"/>
          <p:nvPr/>
        </p:nvSpPr>
        <p:spPr>
          <a:xfrm>
            <a:off x="358823" y="6118956"/>
            <a:ext cx="1831372" cy="215444"/>
          </a:xfrm>
          <a:prstGeom prst="rect">
            <a:avLst/>
          </a:prstGeom>
          <a:noFill/>
        </p:spPr>
        <p:txBody>
          <a:bodyPr wrap="square" rtlCol="0">
            <a:spAutoFit/>
          </a:bodyPr>
          <a:lstStyle/>
          <a:p>
            <a:r>
              <a:rPr lang="en-CA" sz="800" i="1" dirty="0" smtClean="0">
                <a:solidFill>
                  <a:schemeClr val="bg1">
                    <a:lumMod val="65000"/>
                  </a:schemeClr>
                </a:solidFill>
              </a:rPr>
              <a:t>Plover image from pinterest.com.</a:t>
            </a:r>
            <a:endParaRPr lang="en-CA" sz="800" i="1" dirty="0">
              <a:solidFill>
                <a:schemeClr val="bg1">
                  <a:lumMod val="65000"/>
                </a:schemeClr>
              </a:solidFill>
            </a:endParaRPr>
          </a:p>
        </p:txBody>
      </p:sp>
    </p:spTree>
    <p:extLst>
      <p:ext uri="{BB962C8B-B14F-4D97-AF65-F5344CB8AC3E}">
        <p14:creationId xmlns:p14="http://schemas.microsoft.com/office/powerpoint/2010/main" val="3443253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33"/>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34"/>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35"/>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1" nodeType="clickEffect">
                                  <p:stCondLst>
                                    <p:cond delay="0"/>
                                  </p:stCondLst>
                                  <p:childTnLst>
                                    <p:set>
                                      <p:cBhvr>
                                        <p:cTn id="54" dur="1" fill="hold">
                                          <p:stCondLst>
                                            <p:cond delay="0"/>
                                          </p:stCondLst>
                                        </p:cTn>
                                        <p:tgtEl>
                                          <p:spTgt spid="13"/>
                                        </p:tgtEl>
                                        <p:attrNameLst>
                                          <p:attrName>style.visibility</p:attrName>
                                        </p:attrNameLst>
                                      </p:cBhvr>
                                      <p:to>
                                        <p:strVal val="hidden"/>
                                      </p:to>
                                    </p:set>
                                  </p:childTnLst>
                                </p:cTn>
                              </p:par>
                              <p:par>
                                <p:cTn id="55" presetID="1" presetClass="exit" presetSubtype="0" fill="hold" nodeType="withEffect">
                                  <p:stCondLst>
                                    <p:cond delay="0"/>
                                  </p:stCondLst>
                                  <p:childTnLst>
                                    <p:set>
                                      <p:cBhvr>
                                        <p:cTn id="56" dur="1" fill="hold">
                                          <p:stCondLst>
                                            <p:cond delay="0"/>
                                          </p:stCondLst>
                                        </p:cTn>
                                        <p:tgtEl>
                                          <p:spTgt spid="36"/>
                                        </p:tgtEl>
                                        <p:attrNameLst>
                                          <p:attrName>style.visibility</p:attrName>
                                        </p:attrNameLst>
                                      </p:cBhvr>
                                      <p:to>
                                        <p:strVal val="hidden"/>
                                      </p:to>
                                    </p:set>
                                  </p:childTnLst>
                                </p:cTn>
                              </p:par>
                              <p:par>
                                <p:cTn id="57" presetID="1" presetClass="exit" presetSubtype="0" fill="hold" nodeType="withEffect">
                                  <p:stCondLst>
                                    <p:cond delay="0"/>
                                  </p:stCondLst>
                                  <p:childTnLst>
                                    <p:set>
                                      <p:cBhvr>
                                        <p:cTn id="58" dur="1" fill="hold">
                                          <p:stCondLst>
                                            <p:cond delay="0"/>
                                          </p:stCondLst>
                                        </p:cTn>
                                        <p:tgtEl>
                                          <p:spTgt spid="37"/>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7"/>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4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10" grpId="0" animBg="1"/>
      <p:bldP spid="13" grpId="0" animBg="1"/>
      <p:bldP spid="13" grpId="1" animBg="1"/>
      <p:bldP spid="24" grpId="0" animBg="1"/>
      <p:bldP spid="4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3D2405"/>
                </a:solidFill>
                <a:latin typeface="Aleo" panose="020F0502020204030203" pitchFamily="34" charset="0"/>
              </a:rPr>
              <a:t>Let’s Do One Together</a:t>
            </a:r>
            <a:endParaRPr lang="en-CA" dirty="0">
              <a:solidFill>
                <a:srgbClr val="3D2405"/>
              </a:solidFill>
              <a:latin typeface="Aleo" panose="020F0502020204030203" pitchFamily="34" charset="0"/>
            </a:endParaRPr>
          </a:p>
        </p:txBody>
      </p:sp>
      <p:sp>
        <p:nvSpPr>
          <p:cNvPr id="17" name="TextBox 16"/>
          <p:cNvSpPr txBox="1"/>
          <p:nvPr/>
        </p:nvSpPr>
        <p:spPr>
          <a:xfrm>
            <a:off x="4770244" y="6154184"/>
            <a:ext cx="1831372" cy="215444"/>
          </a:xfrm>
          <a:prstGeom prst="rect">
            <a:avLst/>
          </a:prstGeom>
          <a:noFill/>
        </p:spPr>
        <p:txBody>
          <a:bodyPr wrap="square" rtlCol="0">
            <a:spAutoFit/>
          </a:bodyPr>
          <a:lstStyle/>
          <a:p>
            <a:r>
              <a:rPr lang="en-CA" sz="800" i="1" dirty="0" smtClean="0">
                <a:solidFill>
                  <a:schemeClr val="bg1">
                    <a:lumMod val="65000"/>
                  </a:schemeClr>
                </a:solidFill>
              </a:rPr>
              <a:t>Dove image from allaboutbirds.org.</a:t>
            </a:r>
            <a:endParaRPr lang="en-CA" sz="800" i="1" dirty="0">
              <a:solidFill>
                <a:schemeClr val="bg1">
                  <a:lumMod val="65000"/>
                </a:schemeClr>
              </a:solidFill>
            </a:endParaRPr>
          </a:p>
        </p:txBody>
      </p:sp>
      <p:sp>
        <p:nvSpPr>
          <p:cNvPr id="8" name="Oval 7"/>
          <p:cNvSpPr/>
          <p:nvPr/>
        </p:nvSpPr>
        <p:spPr>
          <a:xfrm>
            <a:off x="1567543" y="2152000"/>
            <a:ext cx="3516841" cy="3296437"/>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TextBox 10"/>
          <p:cNvSpPr txBox="1"/>
          <p:nvPr/>
        </p:nvSpPr>
        <p:spPr>
          <a:xfrm>
            <a:off x="6719182" y="2227052"/>
            <a:ext cx="4820194" cy="954107"/>
          </a:xfrm>
          <a:prstGeom prst="rect">
            <a:avLst/>
          </a:prstGeom>
          <a:noFill/>
        </p:spPr>
        <p:txBody>
          <a:bodyPr wrap="square" rtlCol="0">
            <a:spAutoFit/>
          </a:bodyPr>
          <a:lstStyle/>
          <a:p>
            <a:r>
              <a:rPr lang="en-CA" b="1" dirty="0" smtClean="0">
                <a:latin typeface="Academy Engraved LET" pitchFamily="2" charset="0"/>
              </a:rPr>
              <a:t>I. </a:t>
            </a:r>
            <a:r>
              <a:rPr lang="en-CA" dirty="0" smtClean="0"/>
              <a:t>Body size larger then a Mourning Dove and </a:t>
            </a:r>
            <a:br>
              <a:rPr lang="en-CA" dirty="0" smtClean="0"/>
            </a:br>
            <a:r>
              <a:rPr lang="en-CA" dirty="0" smtClean="0"/>
              <a:t>    body colours mostly black and white – </a:t>
            </a:r>
            <a:r>
              <a:rPr lang="en-CA" b="1" dirty="0" smtClean="0"/>
              <a:t>Avocets</a:t>
            </a:r>
            <a:r>
              <a:rPr lang="en-CA" dirty="0" smtClean="0"/>
              <a:t> </a:t>
            </a:r>
            <a:br>
              <a:rPr lang="en-CA" dirty="0" smtClean="0"/>
            </a:br>
            <a:r>
              <a:rPr lang="en-CA" dirty="0" smtClean="0"/>
              <a:t>    group.</a:t>
            </a:r>
            <a:endParaRPr lang="en-CA" dirty="0"/>
          </a:p>
        </p:txBody>
      </p:sp>
      <p:sp>
        <p:nvSpPr>
          <p:cNvPr id="19" name="TextBox 18"/>
          <p:cNvSpPr txBox="1"/>
          <p:nvPr/>
        </p:nvSpPr>
        <p:spPr>
          <a:xfrm>
            <a:off x="6643579" y="3481232"/>
            <a:ext cx="4820194" cy="923330"/>
          </a:xfrm>
          <a:prstGeom prst="rect">
            <a:avLst/>
          </a:prstGeom>
          <a:noFill/>
        </p:spPr>
        <p:txBody>
          <a:bodyPr wrap="square" rtlCol="0">
            <a:spAutoFit/>
          </a:bodyPr>
          <a:lstStyle/>
          <a:p>
            <a:r>
              <a:rPr lang="en-CA" b="1" dirty="0" smtClean="0">
                <a:latin typeface="Academy Engraved LET" pitchFamily="2" charset="0"/>
              </a:rPr>
              <a:t>II. </a:t>
            </a:r>
            <a:r>
              <a:rPr lang="en-CA" dirty="0" smtClean="0"/>
              <a:t>Large head, large eye, short neck, short and </a:t>
            </a:r>
            <a:br>
              <a:rPr lang="en-CA" dirty="0" smtClean="0"/>
            </a:br>
            <a:r>
              <a:rPr lang="en-CA" dirty="0" smtClean="0"/>
              <a:t>     stout bill; typically forages in a run/stop &amp;     </a:t>
            </a:r>
            <a:br>
              <a:rPr lang="en-CA" dirty="0" smtClean="0"/>
            </a:br>
            <a:r>
              <a:rPr lang="en-CA" dirty="0" smtClean="0"/>
              <a:t>     look/run &amp; grab manner – </a:t>
            </a:r>
            <a:r>
              <a:rPr lang="en-CA" b="1" dirty="0" smtClean="0"/>
              <a:t>Plovers</a:t>
            </a:r>
            <a:r>
              <a:rPr lang="en-CA" dirty="0" smtClean="0"/>
              <a:t> group.</a:t>
            </a:r>
            <a:endParaRPr lang="en-CA" dirty="0"/>
          </a:p>
        </p:txBody>
      </p:sp>
      <p:sp>
        <p:nvSpPr>
          <p:cNvPr id="20" name="TextBox 19"/>
          <p:cNvSpPr txBox="1"/>
          <p:nvPr/>
        </p:nvSpPr>
        <p:spPr>
          <a:xfrm>
            <a:off x="6643579" y="4730465"/>
            <a:ext cx="4820194" cy="646331"/>
          </a:xfrm>
          <a:prstGeom prst="rect">
            <a:avLst/>
          </a:prstGeom>
          <a:noFill/>
        </p:spPr>
        <p:txBody>
          <a:bodyPr wrap="square" rtlCol="0">
            <a:spAutoFit/>
          </a:bodyPr>
          <a:lstStyle/>
          <a:p>
            <a:r>
              <a:rPr lang="en-CA" b="1" dirty="0" smtClean="0">
                <a:latin typeface="Academy Engraved LET" pitchFamily="2" charset="0"/>
              </a:rPr>
              <a:t>III. </a:t>
            </a:r>
            <a:r>
              <a:rPr lang="en-CA" dirty="0" smtClean="0"/>
              <a:t>Small head, small eye, thin bill and neck, </a:t>
            </a:r>
            <a:br>
              <a:rPr lang="en-CA" dirty="0" smtClean="0"/>
            </a:br>
            <a:r>
              <a:rPr lang="en-CA" dirty="0" smtClean="0"/>
              <a:t>       forages by probing – </a:t>
            </a:r>
            <a:r>
              <a:rPr lang="en-CA" b="1" dirty="0" smtClean="0"/>
              <a:t>Sandpipers</a:t>
            </a:r>
            <a:r>
              <a:rPr lang="en-CA" dirty="0" smtClean="0"/>
              <a:t> group.</a:t>
            </a:r>
            <a:endParaRPr lang="en-CA" dirty="0"/>
          </a:p>
        </p:txBody>
      </p:sp>
      <p:pic>
        <p:nvPicPr>
          <p:cNvPr id="25" name="Picture 2" descr="Image result for mourning dove outline"/>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21109227">
            <a:off x="4255175" y="2993344"/>
            <a:ext cx="2871580" cy="1791557"/>
          </a:xfrm>
          <a:prstGeom prst="rect">
            <a:avLst/>
          </a:prstGeom>
          <a:noFill/>
          <a:extLst>
            <a:ext uri="{909E8E84-426E-40DD-AFC4-6F175D3DCCD1}">
              <a14:hiddenFill xmlns:a14="http://schemas.microsoft.com/office/drawing/2010/main">
                <a:solidFill>
                  <a:srgbClr val="FFFFFF"/>
                </a:solidFill>
              </a14:hiddenFill>
            </a:ext>
          </a:extLst>
        </p:spPr>
      </p:pic>
      <p:sp>
        <p:nvSpPr>
          <p:cNvPr id="26" name="Oval 25"/>
          <p:cNvSpPr/>
          <p:nvPr/>
        </p:nvSpPr>
        <p:spPr>
          <a:xfrm>
            <a:off x="6253707" y="4407312"/>
            <a:ext cx="5090170" cy="1326959"/>
          </a:xfrm>
          <a:prstGeom prst="ellipse">
            <a:avLst/>
          </a:prstGeom>
          <a:noFill/>
          <a:ln>
            <a:solidFill>
              <a:srgbClr val="ED9223"/>
            </a:solid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n-CA">
              <a:ln>
                <a:solidFill>
                  <a:schemeClr val="accent6">
                    <a:lumMod val="75000"/>
                  </a:schemeClr>
                </a:solidFill>
              </a:ln>
              <a:noFill/>
            </a:endParaRPr>
          </a:p>
        </p:txBody>
      </p:sp>
    </p:spTree>
    <p:extLst>
      <p:ext uri="{BB962C8B-B14F-4D97-AF65-F5344CB8AC3E}">
        <p14:creationId xmlns:p14="http://schemas.microsoft.com/office/powerpoint/2010/main" val="3859585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P spid="19" grpId="0"/>
      <p:bldP spid="20" grpId="0"/>
      <p:bldP spid="2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val 22"/>
          <p:cNvSpPr/>
          <p:nvPr/>
        </p:nvSpPr>
        <p:spPr>
          <a:xfrm>
            <a:off x="6653339" y="2987088"/>
            <a:ext cx="5090170" cy="693851"/>
          </a:xfrm>
          <a:prstGeom prst="ellipse">
            <a:avLst/>
          </a:prstGeom>
          <a:noFill/>
          <a:ln>
            <a:solidFill>
              <a:srgbClr val="ED9223"/>
            </a:solid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n-CA">
              <a:ln>
                <a:solidFill>
                  <a:schemeClr val="accent6">
                    <a:lumMod val="75000"/>
                  </a:schemeClr>
                </a:solidFill>
              </a:ln>
              <a:noFill/>
            </a:endParaRPr>
          </a:p>
        </p:txBody>
      </p:sp>
      <p:sp>
        <p:nvSpPr>
          <p:cNvPr id="2" name="Title 1"/>
          <p:cNvSpPr>
            <a:spLocks noGrp="1"/>
          </p:cNvSpPr>
          <p:nvPr>
            <p:ph type="title"/>
          </p:nvPr>
        </p:nvSpPr>
        <p:spPr/>
        <p:txBody>
          <a:bodyPr/>
          <a:lstStyle/>
          <a:p>
            <a:r>
              <a:rPr lang="en-CA" dirty="0" smtClean="0">
                <a:solidFill>
                  <a:srgbClr val="3D2405"/>
                </a:solidFill>
                <a:latin typeface="Aleo" panose="020F0502020204030203" pitchFamily="34" charset="0"/>
              </a:rPr>
              <a:t>Let’s Do One Together</a:t>
            </a:r>
            <a:endParaRPr lang="en-CA" dirty="0">
              <a:solidFill>
                <a:srgbClr val="3D2405"/>
              </a:solidFill>
              <a:latin typeface="Aleo" panose="020F0502020204030203" pitchFamily="34" charset="0"/>
            </a:endParaRPr>
          </a:p>
        </p:txBody>
      </p:sp>
      <p:sp>
        <p:nvSpPr>
          <p:cNvPr id="17" name="TextBox 16"/>
          <p:cNvSpPr txBox="1"/>
          <p:nvPr/>
        </p:nvSpPr>
        <p:spPr>
          <a:xfrm>
            <a:off x="358823" y="6118956"/>
            <a:ext cx="1831372" cy="215444"/>
          </a:xfrm>
          <a:prstGeom prst="rect">
            <a:avLst/>
          </a:prstGeom>
          <a:noFill/>
        </p:spPr>
        <p:txBody>
          <a:bodyPr wrap="square" rtlCol="0">
            <a:spAutoFit/>
          </a:bodyPr>
          <a:lstStyle/>
          <a:p>
            <a:r>
              <a:rPr lang="en-CA" sz="800" i="1" dirty="0" smtClean="0">
                <a:solidFill>
                  <a:schemeClr val="bg1">
                    <a:lumMod val="65000"/>
                  </a:schemeClr>
                </a:solidFill>
              </a:rPr>
              <a:t>Blackbird image from pinterest.com.</a:t>
            </a:r>
            <a:endParaRPr lang="en-CA" sz="800" i="1" dirty="0">
              <a:solidFill>
                <a:schemeClr val="bg1">
                  <a:lumMod val="65000"/>
                </a:schemeClr>
              </a:solidFill>
            </a:endParaRPr>
          </a:p>
        </p:txBody>
      </p:sp>
      <p:sp>
        <p:nvSpPr>
          <p:cNvPr id="20" name="TextBox 19"/>
          <p:cNvSpPr txBox="1"/>
          <p:nvPr/>
        </p:nvSpPr>
        <p:spPr>
          <a:xfrm>
            <a:off x="6026850" y="2120554"/>
            <a:ext cx="5285584" cy="646331"/>
          </a:xfrm>
          <a:prstGeom prst="rect">
            <a:avLst/>
          </a:prstGeom>
          <a:noFill/>
        </p:spPr>
        <p:txBody>
          <a:bodyPr wrap="square" rtlCol="0">
            <a:spAutoFit/>
          </a:bodyPr>
          <a:lstStyle/>
          <a:p>
            <a:r>
              <a:rPr lang="en-CA" b="1" dirty="0" smtClean="0">
                <a:latin typeface="Academy Engraved LET" pitchFamily="2" charset="0"/>
              </a:rPr>
              <a:t>III. </a:t>
            </a:r>
            <a:r>
              <a:rPr lang="en-CA" dirty="0" smtClean="0"/>
              <a:t>Small head, small eye, thin bill and neck, forages </a:t>
            </a:r>
            <a:br>
              <a:rPr lang="en-CA" dirty="0" smtClean="0"/>
            </a:br>
            <a:r>
              <a:rPr lang="en-CA" dirty="0" smtClean="0"/>
              <a:t>       by probing – Sandpipers group:</a:t>
            </a:r>
            <a:endParaRPr lang="en-CA" dirty="0"/>
          </a:p>
        </p:txBody>
      </p:sp>
      <p:sp>
        <p:nvSpPr>
          <p:cNvPr id="3" name="TextBox 2"/>
          <p:cNvSpPr txBox="1"/>
          <p:nvPr/>
        </p:nvSpPr>
        <p:spPr>
          <a:xfrm>
            <a:off x="6831916" y="3150079"/>
            <a:ext cx="5302704" cy="369332"/>
          </a:xfrm>
          <a:prstGeom prst="rect">
            <a:avLst/>
          </a:prstGeom>
          <a:noFill/>
        </p:spPr>
        <p:txBody>
          <a:bodyPr wrap="square" rtlCol="0">
            <a:spAutoFit/>
          </a:bodyPr>
          <a:lstStyle/>
          <a:p>
            <a:r>
              <a:rPr lang="en-CA" dirty="0" smtClean="0"/>
              <a:t>A. Body </a:t>
            </a:r>
            <a:r>
              <a:rPr lang="en-CA" b="1" dirty="0" smtClean="0"/>
              <a:t>equal</a:t>
            </a:r>
            <a:r>
              <a:rPr lang="en-CA" dirty="0" smtClean="0"/>
              <a:t> to or </a:t>
            </a:r>
            <a:r>
              <a:rPr lang="en-CA" b="1" dirty="0" smtClean="0"/>
              <a:t>larger</a:t>
            </a:r>
            <a:r>
              <a:rPr lang="en-CA" dirty="0" smtClean="0"/>
              <a:t> than a Mourning Dove</a:t>
            </a:r>
            <a:endParaRPr lang="en-CA" dirty="0"/>
          </a:p>
        </p:txBody>
      </p:sp>
      <p:sp>
        <p:nvSpPr>
          <p:cNvPr id="13" name="TextBox 12"/>
          <p:cNvSpPr txBox="1"/>
          <p:nvPr/>
        </p:nvSpPr>
        <p:spPr>
          <a:xfrm>
            <a:off x="6831916" y="3842468"/>
            <a:ext cx="5302704" cy="646331"/>
          </a:xfrm>
          <a:prstGeom prst="rect">
            <a:avLst/>
          </a:prstGeom>
          <a:noFill/>
        </p:spPr>
        <p:txBody>
          <a:bodyPr wrap="square" rtlCol="0">
            <a:spAutoFit/>
          </a:bodyPr>
          <a:lstStyle/>
          <a:p>
            <a:r>
              <a:rPr lang="en-CA" dirty="0" smtClean="0"/>
              <a:t>B. Body </a:t>
            </a:r>
            <a:r>
              <a:rPr lang="en-CA" b="1" dirty="0" smtClean="0"/>
              <a:t>smaller</a:t>
            </a:r>
            <a:r>
              <a:rPr lang="en-CA" dirty="0" smtClean="0"/>
              <a:t> than a Mourning Dove and </a:t>
            </a:r>
            <a:r>
              <a:rPr lang="en-CA" b="1" dirty="0" smtClean="0"/>
              <a:t>larger</a:t>
            </a:r>
            <a:br>
              <a:rPr lang="en-CA" b="1" dirty="0" smtClean="0"/>
            </a:br>
            <a:r>
              <a:rPr lang="en-CA" dirty="0" smtClean="0"/>
              <a:t>     than a Red-winged Blackbird.</a:t>
            </a:r>
            <a:endParaRPr lang="en-CA" dirty="0"/>
          </a:p>
        </p:txBody>
      </p:sp>
      <p:pic>
        <p:nvPicPr>
          <p:cNvPr id="2050" name="Picture 2" descr="Image result for red-winged blackbird silhouette"/>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8156" y="3334013"/>
            <a:ext cx="2278351" cy="1367011"/>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4821967" y="6107883"/>
            <a:ext cx="1831372" cy="215444"/>
          </a:xfrm>
          <a:prstGeom prst="rect">
            <a:avLst/>
          </a:prstGeom>
          <a:noFill/>
        </p:spPr>
        <p:txBody>
          <a:bodyPr wrap="square" rtlCol="0">
            <a:spAutoFit/>
          </a:bodyPr>
          <a:lstStyle/>
          <a:p>
            <a:r>
              <a:rPr lang="en-CA" sz="800" i="1" dirty="0" smtClean="0">
                <a:solidFill>
                  <a:schemeClr val="bg1">
                    <a:lumMod val="65000"/>
                  </a:schemeClr>
                </a:solidFill>
              </a:rPr>
              <a:t>Dove image from allaboutbirds.org.</a:t>
            </a:r>
            <a:endParaRPr lang="en-CA" sz="800" i="1" dirty="0">
              <a:solidFill>
                <a:schemeClr val="bg1">
                  <a:lumMod val="65000"/>
                </a:schemeClr>
              </a:solidFill>
            </a:endParaRPr>
          </a:p>
        </p:txBody>
      </p:sp>
      <p:sp>
        <p:nvSpPr>
          <p:cNvPr id="22" name="TextBox 21"/>
          <p:cNvSpPr txBox="1"/>
          <p:nvPr/>
        </p:nvSpPr>
        <p:spPr>
          <a:xfrm>
            <a:off x="6831916" y="4679665"/>
            <a:ext cx="5302704" cy="369332"/>
          </a:xfrm>
          <a:prstGeom prst="rect">
            <a:avLst/>
          </a:prstGeom>
          <a:noFill/>
        </p:spPr>
        <p:txBody>
          <a:bodyPr wrap="square" rtlCol="0">
            <a:spAutoFit/>
          </a:bodyPr>
          <a:lstStyle/>
          <a:p>
            <a:r>
              <a:rPr lang="en-CA" dirty="0"/>
              <a:t>C</a:t>
            </a:r>
            <a:r>
              <a:rPr lang="en-CA" dirty="0" smtClean="0"/>
              <a:t>. Body </a:t>
            </a:r>
            <a:r>
              <a:rPr lang="en-CA" b="1" dirty="0" smtClean="0"/>
              <a:t>smaller</a:t>
            </a:r>
            <a:r>
              <a:rPr lang="en-CA" dirty="0" smtClean="0"/>
              <a:t> than a Red-winged Blackbird.</a:t>
            </a:r>
            <a:endParaRPr lang="en-CA" dirty="0"/>
          </a:p>
        </p:txBody>
      </p:sp>
      <p:pic>
        <p:nvPicPr>
          <p:cNvPr id="24" name="Picture 2" descr="Image result for mourning dove outline"/>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21109227">
            <a:off x="4255056" y="2993569"/>
            <a:ext cx="2868559" cy="1789672"/>
          </a:xfrm>
          <a:prstGeom prst="rect">
            <a:avLst/>
          </a:prstGeom>
          <a:noFill/>
          <a:extLst>
            <a:ext uri="{909E8E84-426E-40DD-AFC4-6F175D3DCCD1}">
              <a14:hiddenFill xmlns:a14="http://schemas.microsoft.com/office/drawing/2010/main">
                <a:solidFill>
                  <a:srgbClr val="FFFFFF"/>
                </a:solidFill>
              </a14:hiddenFill>
            </a:ext>
          </a:extLst>
        </p:spPr>
      </p:pic>
      <p:sp>
        <p:nvSpPr>
          <p:cNvPr id="26" name="Oval 25"/>
          <p:cNvSpPr/>
          <p:nvPr/>
        </p:nvSpPr>
        <p:spPr>
          <a:xfrm>
            <a:off x="1567543" y="2152000"/>
            <a:ext cx="3516841" cy="3296437"/>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783509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5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 grpId="0"/>
      <p:bldP spid="13" grpId="0"/>
      <p:bldP spid="22" grpId="0"/>
    </p:bld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1075</TotalTime>
  <Words>2147</Words>
  <Application>Microsoft Office PowerPoint</Application>
  <PresentationFormat>Custom</PresentationFormat>
  <Paragraphs>192</Paragraphs>
  <Slides>17</Slides>
  <Notes>15</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Retrospect</vt:lpstr>
      <vt:lpstr>Classification Keys</vt:lpstr>
      <vt:lpstr>Sorting, Arranging, Categorizing...</vt:lpstr>
      <vt:lpstr>Classifying Livings Things</vt:lpstr>
      <vt:lpstr>Identifying Shorebirds</vt:lpstr>
      <vt:lpstr>PowerPoint Presentation</vt:lpstr>
      <vt:lpstr>What is a Classification Key?</vt:lpstr>
      <vt:lpstr>How to Use a Classification Key</vt:lpstr>
      <vt:lpstr>Let’s Do One Together</vt:lpstr>
      <vt:lpstr>Let’s Do One Together</vt:lpstr>
      <vt:lpstr>Let’s Do One Together</vt:lpstr>
      <vt:lpstr>Let’s Do One Together</vt:lpstr>
      <vt:lpstr>Let’s Do One Together</vt:lpstr>
      <vt:lpstr>First Classification Key Completed!</vt:lpstr>
      <vt:lpstr>Merlin Bird ID by Cornell Lab</vt:lpstr>
      <vt:lpstr>How was that?</vt:lpstr>
      <vt:lpstr>Summary</vt:lpstr>
      <vt:lpstr>PowerPoint Presentation</vt:lpstr>
    </vt:vector>
  </TitlesOfParts>
  <Company>Ducks Unlimited Canada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Ducks Unlimited</dc:creator>
  <cp:lastModifiedBy>Paula Grieef</cp:lastModifiedBy>
  <cp:revision>279</cp:revision>
  <dcterms:created xsi:type="dcterms:W3CDTF">2018-03-09T16:54:46Z</dcterms:created>
  <dcterms:modified xsi:type="dcterms:W3CDTF">2018-06-08T16:11:04Z</dcterms:modified>
</cp:coreProperties>
</file>