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04" r:id="rId1"/>
  </p:sldMasterIdLst>
  <p:notesMasterIdLst>
    <p:notesMasterId r:id="rId25"/>
  </p:notesMasterIdLst>
  <p:sldIdLst>
    <p:sldId id="256" r:id="rId2"/>
    <p:sldId id="257" r:id="rId3"/>
    <p:sldId id="262" r:id="rId4"/>
    <p:sldId id="263" r:id="rId5"/>
    <p:sldId id="270" r:id="rId6"/>
    <p:sldId id="282" r:id="rId7"/>
    <p:sldId id="264" r:id="rId8"/>
    <p:sldId id="265" r:id="rId9"/>
    <p:sldId id="266" r:id="rId10"/>
    <p:sldId id="267" r:id="rId11"/>
    <p:sldId id="268" r:id="rId12"/>
    <p:sldId id="269" r:id="rId13"/>
    <p:sldId id="271" r:id="rId14"/>
    <p:sldId id="272" r:id="rId15"/>
    <p:sldId id="274" r:id="rId16"/>
    <p:sldId id="273" r:id="rId17"/>
    <p:sldId id="275" r:id="rId18"/>
    <p:sldId id="276" r:id="rId19"/>
    <p:sldId id="277" r:id="rId20"/>
    <p:sldId id="278" r:id="rId21"/>
    <p:sldId id="281" r:id="rId22"/>
    <p:sldId id="279" r:id="rId23"/>
    <p:sldId id="283" r:id="rId24"/>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807" autoAdjust="0"/>
    <p:restoredTop sz="85840" autoAdjust="0"/>
  </p:normalViewPr>
  <p:slideViewPr>
    <p:cSldViewPr>
      <p:cViewPr varScale="1">
        <p:scale>
          <a:sx n="95" d="100"/>
          <a:sy n="95" d="100"/>
        </p:scale>
        <p:origin x="492" y="90"/>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CA"/>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4CFDFFB-3B2E-47F7-9C0D-C961B81F1C20}" type="datetimeFigureOut">
              <a:rPr lang="en-CA" smtClean="0"/>
              <a:t>05/07/2018</a:t>
            </a:fld>
            <a:endParaRPr lang="en-CA"/>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CA"/>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CA"/>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6714C0C-0C3B-4096-BA64-2F7A74252504}" type="slidenum">
              <a:rPr lang="en-CA" smtClean="0"/>
              <a:t>‹#›</a:t>
            </a:fld>
            <a:endParaRPr lang="en-CA"/>
          </a:p>
        </p:txBody>
      </p:sp>
    </p:spTree>
    <p:extLst>
      <p:ext uri="{BB962C8B-B14F-4D97-AF65-F5344CB8AC3E}">
        <p14:creationId xmlns:p14="http://schemas.microsoft.com/office/powerpoint/2010/main" val="331926807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CA" dirty="0" smtClean="0"/>
              <a:t>It is important to differentiate</a:t>
            </a:r>
            <a:r>
              <a:rPr lang="en-CA" baseline="0" dirty="0" smtClean="0"/>
              <a:t> between ‘weather’ and ‘climate’ (which is the average weather conditions for a particular place over a period of time). </a:t>
            </a:r>
            <a:endParaRPr lang="en-CA" dirty="0"/>
          </a:p>
        </p:txBody>
      </p:sp>
      <p:sp>
        <p:nvSpPr>
          <p:cNvPr id="4" name="Slide Number Placeholder 3"/>
          <p:cNvSpPr>
            <a:spLocks noGrp="1"/>
          </p:cNvSpPr>
          <p:nvPr>
            <p:ph type="sldNum" sz="quarter" idx="10"/>
          </p:nvPr>
        </p:nvSpPr>
        <p:spPr/>
        <p:txBody>
          <a:bodyPr/>
          <a:lstStyle/>
          <a:p>
            <a:fld id="{36714C0C-0C3B-4096-BA64-2F7A74252504}" type="slidenum">
              <a:rPr lang="en-CA" smtClean="0"/>
              <a:t>2</a:t>
            </a:fld>
            <a:endParaRPr lang="en-CA"/>
          </a:p>
        </p:txBody>
      </p:sp>
    </p:spTree>
    <p:extLst>
      <p:ext uri="{BB962C8B-B14F-4D97-AF65-F5344CB8AC3E}">
        <p14:creationId xmlns:p14="http://schemas.microsoft.com/office/powerpoint/2010/main" val="107165121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CA" dirty="0" smtClean="0"/>
              <a:t>This behaviour is also true during times</a:t>
            </a:r>
            <a:r>
              <a:rPr lang="en-CA" baseline="0" dirty="0" smtClean="0"/>
              <a:t> of fog. </a:t>
            </a:r>
          </a:p>
          <a:p>
            <a:endParaRPr lang="en-CA" baseline="0" dirty="0" smtClean="0"/>
          </a:p>
          <a:p>
            <a:endParaRPr lang="en-CA" sz="1100" b="0" i="1" baseline="0" dirty="0" smtClean="0"/>
          </a:p>
          <a:p>
            <a:r>
              <a:rPr lang="en-CA" sz="1100" b="0" i="1" baseline="0" dirty="0" smtClean="0"/>
              <a:t>Reference: </a:t>
            </a:r>
            <a:r>
              <a:rPr lang="en-CA" sz="1100" i="1" baseline="0" dirty="0" smtClean="0"/>
              <a:t>Ducks Unlimited. (</a:t>
            </a:r>
            <a:r>
              <a:rPr lang="en-CA" sz="1100" i="1" baseline="0" dirty="0" err="1" smtClean="0"/>
              <a:t>n.a</a:t>
            </a:r>
            <a:r>
              <a:rPr lang="en-CA" sz="1100" i="1" baseline="0" dirty="0" smtClean="0"/>
              <a:t>.). “Forecast your duck hunting success: Weather matters.” Retrieved January 18, 2018, from http://www.ducks.org/hunting/waterfowl-hunting-tips/forecast-your-duck-hunting-success-weather-matters</a:t>
            </a:r>
            <a:endParaRPr lang="en-CA" sz="1100" i="1" dirty="0"/>
          </a:p>
        </p:txBody>
      </p:sp>
      <p:sp>
        <p:nvSpPr>
          <p:cNvPr id="4" name="Slide Number Placeholder 3"/>
          <p:cNvSpPr>
            <a:spLocks noGrp="1"/>
          </p:cNvSpPr>
          <p:nvPr>
            <p:ph type="sldNum" sz="quarter" idx="10"/>
          </p:nvPr>
        </p:nvSpPr>
        <p:spPr/>
        <p:txBody>
          <a:bodyPr/>
          <a:lstStyle/>
          <a:p>
            <a:fld id="{36714C0C-0C3B-4096-BA64-2F7A74252504}" type="slidenum">
              <a:rPr lang="en-CA" smtClean="0"/>
              <a:t>15</a:t>
            </a:fld>
            <a:endParaRPr lang="en-CA"/>
          </a:p>
        </p:txBody>
      </p:sp>
    </p:spTree>
    <p:extLst>
      <p:ext uri="{BB962C8B-B14F-4D97-AF65-F5344CB8AC3E}">
        <p14:creationId xmlns:p14="http://schemas.microsoft.com/office/powerpoint/2010/main" val="143112153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CA" dirty="0" smtClean="0"/>
              <a:t>Although adapted to handle the cold, the snow covers Green-winged</a:t>
            </a:r>
            <a:r>
              <a:rPr lang="en-CA" baseline="0" dirty="0" smtClean="0"/>
              <a:t> Teals food sources and the cold temperatures freezes their water sources. Thus, teals are able to handle the odd few days of cold and snow but must migrate (move from one place to another) during Manitoba’s winter season (when our climate is consistently cold and snowy) due to the lack of food and water available. </a:t>
            </a:r>
            <a:endParaRPr lang="en-CA" dirty="0"/>
          </a:p>
        </p:txBody>
      </p:sp>
      <p:sp>
        <p:nvSpPr>
          <p:cNvPr id="4" name="Slide Number Placeholder 3"/>
          <p:cNvSpPr>
            <a:spLocks noGrp="1"/>
          </p:cNvSpPr>
          <p:nvPr>
            <p:ph type="sldNum" sz="quarter" idx="10"/>
          </p:nvPr>
        </p:nvSpPr>
        <p:spPr/>
        <p:txBody>
          <a:bodyPr/>
          <a:lstStyle/>
          <a:p>
            <a:fld id="{36714C0C-0C3B-4096-BA64-2F7A74252504}" type="slidenum">
              <a:rPr lang="en-CA" smtClean="0"/>
              <a:t>17</a:t>
            </a:fld>
            <a:endParaRPr lang="en-CA"/>
          </a:p>
        </p:txBody>
      </p:sp>
    </p:spTree>
    <p:extLst>
      <p:ext uri="{BB962C8B-B14F-4D97-AF65-F5344CB8AC3E}">
        <p14:creationId xmlns:p14="http://schemas.microsoft.com/office/powerpoint/2010/main" val="268576163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CA" baseline="0" dirty="0" smtClean="0"/>
              <a:t>Black-capped Chickadees go into </a:t>
            </a:r>
            <a:r>
              <a:rPr lang="en-CA" b="1" baseline="0" dirty="0" smtClean="0"/>
              <a:t>torpor</a:t>
            </a:r>
            <a:r>
              <a:rPr lang="en-CA" baseline="0" dirty="0" smtClean="0"/>
              <a:t> </a:t>
            </a:r>
            <a:r>
              <a:rPr lang="en-CA" sz="1200" baseline="0" dirty="0" smtClean="0">
                <a:solidFill>
                  <a:schemeClr val="tx2">
                    <a:lumMod val="75000"/>
                  </a:schemeClr>
                </a:solidFill>
              </a:rPr>
              <a:t>d</a:t>
            </a:r>
            <a:r>
              <a:rPr lang="en-CA" sz="1200" dirty="0" smtClean="0">
                <a:solidFill>
                  <a:schemeClr val="tx2">
                    <a:lumMod val="75000"/>
                  </a:schemeClr>
                </a:solidFill>
              </a:rPr>
              <a:t>uring extreme cold conditions, which is when they reduce their metabolic rate (how fast they burn calories),</a:t>
            </a:r>
            <a:r>
              <a:rPr lang="en-CA" sz="1200" baseline="0" dirty="0" smtClean="0">
                <a:solidFill>
                  <a:schemeClr val="tx2">
                    <a:lumMod val="75000"/>
                  </a:schemeClr>
                </a:solidFill>
              </a:rPr>
              <a:t> </a:t>
            </a:r>
            <a:r>
              <a:rPr lang="en-CA" sz="1200" dirty="0" smtClean="0">
                <a:solidFill>
                  <a:schemeClr val="tx2">
                    <a:lumMod val="75000"/>
                  </a:schemeClr>
                </a:solidFill>
              </a:rPr>
              <a:t>reduce their body temperature to decrease how much energy they need, are inactive,</a:t>
            </a:r>
            <a:r>
              <a:rPr lang="en-CA" sz="1200" baseline="0" dirty="0" smtClean="0">
                <a:solidFill>
                  <a:schemeClr val="tx2">
                    <a:lumMod val="75000"/>
                  </a:schemeClr>
                </a:solidFill>
              </a:rPr>
              <a:t> </a:t>
            </a:r>
            <a:r>
              <a:rPr lang="en-CA" sz="1200" dirty="0" smtClean="0">
                <a:solidFill>
                  <a:schemeClr val="tx2">
                    <a:lumMod val="75000"/>
                  </a:schemeClr>
                </a:solidFill>
              </a:rPr>
              <a:t>and essentially go to</a:t>
            </a:r>
            <a:r>
              <a:rPr lang="en-CA" sz="1200" baseline="0" dirty="0" smtClean="0">
                <a:solidFill>
                  <a:schemeClr val="tx2">
                    <a:lumMod val="75000"/>
                  </a:schemeClr>
                </a:solidFill>
              </a:rPr>
              <a:t> sleep</a:t>
            </a:r>
            <a:r>
              <a:rPr lang="en-CA" sz="1200" dirty="0" smtClean="0">
                <a:solidFill>
                  <a:schemeClr val="tx2">
                    <a:lumMod val="75000"/>
                  </a:schemeClr>
                </a:solidFill>
              </a:rPr>
              <a:t>.</a:t>
            </a:r>
            <a:r>
              <a:rPr lang="en-CA" sz="1200" baseline="0" dirty="0" smtClean="0">
                <a:solidFill>
                  <a:schemeClr val="tx2">
                    <a:lumMod val="75000"/>
                  </a:schemeClr>
                </a:solidFill>
              </a:rPr>
              <a:t> </a:t>
            </a:r>
            <a:r>
              <a:rPr lang="en-CA" baseline="0" dirty="0" smtClean="0"/>
              <a:t>Chickadees overwinter here in Manitoba, and so they are physically and behaviourally adapted to our extreme cold and snowy weather conditions. </a:t>
            </a:r>
            <a:endParaRPr lang="en-CA" dirty="0"/>
          </a:p>
        </p:txBody>
      </p:sp>
      <p:sp>
        <p:nvSpPr>
          <p:cNvPr id="4" name="Slide Number Placeholder 3"/>
          <p:cNvSpPr>
            <a:spLocks noGrp="1"/>
          </p:cNvSpPr>
          <p:nvPr>
            <p:ph type="sldNum" sz="quarter" idx="10"/>
          </p:nvPr>
        </p:nvSpPr>
        <p:spPr/>
        <p:txBody>
          <a:bodyPr/>
          <a:lstStyle/>
          <a:p>
            <a:fld id="{36714C0C-0C3B-4096-BA64-2F7A74252504}" type="slidenum">
              <a:rPr lang="en-CA" smtClean="0"/>
              <a:t>19</a:t>
            </a:fld>
            <a:endParaRPr lang="en-CA"/>
          </a:p>
        </p:txBody>
      </p:sp>
    </p:spTree>
    <p:extLst>
      <p:ext uri="{BB962C8B-B14F-4D97-AF65-F5344CB8AC3E}">
        <p14:creationId xmlns:p14="http://schemas.microsoft.com/office/powerpoint/2010/main" val="40834459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CA" dirty="0" smtClean="0"/>
              <a:t>A </a:t>
            </a:r>
            <a:r>
              <a:rPr lang="en-CA" baseline="0" dirty="0" smtClean="0"/>
              <a:t>type of invertebrate that lives in shallow waters, the Sideswimmer will overwinter in wetlands and are adapted to handle the chilly water conditions.</a:t>
            </a:r>
            <a:endParaRPr lang="en-CA" dirty="0"/>
          </a:p>
        </p:txBody>
      </p:sp>
      <p:sp>
        <p:nvSpPr>
          <p:cNvPr id="4" name="Slide Number Placeholder 3"/>
          <p:cNvSpPr>
            <a:spLocks noGrp="1"/>
          </p:cNvSpPr>
          <p:nvPr>
            <p:ph type="sldNum" sz="quarter" idx="10"/>
          </p:nvPr>
        </p:nvSpPr>
        <p:spPr/>
        <p:txBody>
          <a:bodyPr/>
          <a:lstStyle/>
          <a:p>
            <a:fld id="{36714C0C-0C3B-4096-BA64-2F7A74252504}" type="slidenum">
              <a:rPr lang="en-CA" smtClean="0"/>
              <a:t>20</a:t>
            </a:fld>
            <a:endParaRPr lang="en-CA"/>
          </a:p>
        </p:txBody>
      </p:sp>
    </p:spTree>
    <p:extLst>
      <p:ext uri="{BB962C8B-B14F-4D97-AF65-F5344CB8AC3E}">
        <p14:creationId xmlns:p14="http://schemas.microsoft.com/office/powerpoint/2010/main" val="29635118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CA" dirty="0" smtClean="0"/>
              <a:t>How you wish students to</a:t>
            </a:r>
            <a:r>
              <a:rPr lang="en-CA" baseline="0" dirty="0" smtClean="0"/>
              <a:t> present their research is at your discretion. It could be a slideshow presentation, written report, poster, etc. whatever best suits your classroom and curriculum needs. </a:t>
            </a:r>
            <a:endParaRPr lang="en-CA" dirty="0" smtClean="0"/>
          </a:p>
          <a:p>
            <a:endParaRPr lang="en-CA" dirty="0" smtClean="0"/>
          </a:p>
          <a:p>
            <a:r>
              <a:rPr lang="en-CA" baseline="0" dirty="0" smtClean="0"/>
              <a:t>It is recommended to agree on a minimum amount of weather types for students to research i.e. a minimum of three types of weather. Example: a Boreal Chorus Frog’s responses to when its 1) raining, 2) hot &amp; sunny, and 3) snow falling. </a:t>
            </a:r>
            <a:endParaRPr lang="en-CA" dirty="0"/>
          </a:p>
        </p:txBody>
      </p:sp>
      <p:sp>
        <p:nvSpPr>
          <p:cNvPr id="4" name="Slide Number Placeholder 3"/>
          <p:cNvSpPr>
            <a:spLocks noGrp="1"/>
          </p:cNvSpPr>
          <p:nvPr>
            <p:ph type="sldNum" sz="quarter" idx="10"/>
          </p:nvPr>
        </p:nvSpPr>
        <p:spPr/>
        <p:txBody>
          <a:bodyPr/>
          <a:lstStyle/>
          <a:p>
            <a:fld id="{36714C0C-0C3B-4096-BA64-2F7A74252504}" type="slidenum">
              <a:rPr lang="en-CA" smtClean="0"/>
              <a:t>22</a:t>
            </a:fld>
            <a:endParaRPr lang="en-CA"/>
          </a:p>
        </p:txBody>
      </p:sp>
    </p:spTree>
    <p:extLst>
      <p:ext uri="{BB962C8B-B14F-4D97-AF65-F5344CB8AC3E}">
        <p14:creationId xmlns:p14="http://schemas.microsoft.com/office/powerpoint/2010/main" val="318549445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CA" dirty="0" smtClean="0"/>
              <a:t>Some examples can include transportation (flight delays or cancellations due</a:t>
            </a:r>
            <a:r>
              <a:rPr lang="en-CA" baseline="0" dirty="0" smtClean="0"/>
              <a:t> to storms, changing how we drive, etc.), clothing choices, where we travel and what we do (school cancellations, outdoor recreational facilities, no recess because of weather, etc.) or even how we feel (weather is used in films for example to influence the feelings of the audience in a particular way). </a:t>
            </a:r>
            <a:endParaRPr lang="en-CA" dirty="0"/>
          </a:p>
        </p:txBody>
      </p:sp>
      <p:sp>
        <p:nvSpPr>
          <p:cNvPr id="4" name="Slide Number Placeholder 3"/>
          <p:cNvSpPr>
            <a:spLocks noGrp="1"/>
          </p:cNvSpPr>
          <p:nvPr>
            <p:ph type="sldNum" sz="quarter" idx="10"/>
          </p:nvPr>
        </p:nvSpPr>
        <p:spPr/>
        <p:txBody>
          <a:bodyPr/>
          <a:lstStyle/>
          <a:p>
            <a:fld id="{36714C0C-0C3B-4096-BA64-2F7A74252504}" type="slidenum">
              <a:rPr lang="en-CA" smtClean="0"/>
              <a:t>3</a:t>
            </a:fld>
            <a:endParaRPr lang="en-CA"/>
          </a:p>
        </p:txBody>
      </p:sp>
    </p:spTree>
    <p:extLst>
      <p:ext uri="{BB962C8B-B14F-4D97-AF65-F5344CB8AC3E}">
        <p14:creationId xmlns:p14="http://schemas.microsoft.com/office/powerpoint/2010/main" val="5076112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CA" dirty="0"/>
          </a:p>
        </p:txBody>
      </p:sp>
      <p:sp>
        <p:nvSpPr>
          <p:cNvPr id="4" name="Slide Number Placeholder 3"/>
          <p:cNvSpPr>
            <a:spLocks noGrp="1"/>
          </p:cNvSpPr>
          <p:nvPr>
            <p:ph type="sldNum" sz="quarter" idx="10"/>
          </p:nvPr>
        </p:nvSpPr>
        <p:spPr/>
        <p:txBody>
          <a:bodyPr/>
          <a:lstStyle/>
          <a:p>
            <a:fld id="{36714C0C-0C3B-4096-BA64-2F7A74252504}" type="slidenum">
              <a:rPr lang="en-CA" smtClean="0"/>
              <a:t>5</a:t>
            </a:fld>
            <a:endParaRPr lang="en-CA"/>
          </a:p>
        </p:txBody>
      </p:sp>
    </p:spTree>
    <p:extLst>
      <p:ext uri="{BB962C8B-B14F-4D97-AF65-F5344CB8AC3E}">
        <p14:creationId xmlns:p14="http://schemas.microsoft.com/office/powerpoint/2010/main" val="49184067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CA" dirty="0" smtClean="0"/>
              <a:t>The</a:t>
            </a:r>
            <a:r>
              <a:rPr lang="en-CA" baseline="0" dirty="0" smtClean="0"/>
              <a:t> following animals are all found at Oak Hammock Marsh, but are also common in wetlands across Manitoba. </a:t>
            </a:r>
            <a:endParaRPr lang="en-CA" dirty="0" smtClean="0"/>
          </a:p>
          <a:p>
            <a:endParaRPr lang="en-CA" dirty="0"/>
          </a:p>
        </p:txBody>
      </p:sp>
      <p:sp>
        <p:nvSpPr>
          <p:cNvPr id="4" name="Slide Number Placeholder 3"/>
          <p:cNvSpPr>
            <a:spLocks noGrp="1"/>
          </p:cNvSpPr>
          <p:nvPr>
            <p:ph type="sldNum" sz="quarter" idx="10"/>
          </p:nvPr>
        </p:nvSpPr>
        <p:spPr/>
        <p:txBody>
          <a:bodyPr/>
          <a:lstStyle/>
          <a:p>
            <a:fld id="{36714C0C-0C3B-4096-BA64-2F7A74252504}" type="slidenum">
              <a:rPr lang="en-CA" smtClean="0"/>
              <a:t>6</a:t>
            </a:fld>
            <a:endParaRPr lang="en-CA"/>
          </a:p>
        </p:txBody>
      </p:sp>
    </p:spTree>
    <p:extLst>
      <p:ext uri="{BB962C8B-B14F-4D97-AF65-F5344CB8AC3E}">
        <p14:creationId xmlns:p14="http://schemas.microsoft.com/office/powerpoint/2010/main" val="61527825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CA" dirty="0" smtClean="0"/>
              <a:t>Green-winged</a:t>
            </a:r>
            <a:r>
              <a:rPr lang="en-CA" baseline="0" dirty="0" smtClean="0"/>
              <a:t> Teals are </a:t>
            </a:r>
            <a:r>
              <a:rPr lang="en-CA" b="1" baseline="0" dirty="0" smtClean="0"/>
              <a:t>endothermic</a:t>
            </a:r>
            <a:r>
              <a:rPr lang="en-CA" b="0" baseline="0" dirty="0" smtClean="0"/>
              <a:t>, meaning they rely on internal processes to produce heat and maintain their optimal body temperature; however, behaviours like immersing themselves in cool water or panting aids the body in cooling itself. </a:t>
            </a:r>
            <a:endParaRPr lang="en-CA" dirty="0"/>
          </a:p>
        </p:txBody>
      </p:sp>
      <p:sp>
        <p:nvSpPr>
          <p:cNvPr id="4" name="Slide Number Placeholder 3"/>
          <p:cNvSpPr>
            <a:spLocks noGrp="1"/>
          </p:cNvSpPr>
          <p:nvPr>
            <p:ph type="sldNum" sz="quarter" idx="10"/>
          </p:nvPr>
        </p:nvSpPr>
        <p:spPr/>
        <p:txBody>
          <a:bodyPr/>
          <a:lstStyle/>
          <a:p>
            <a:fld id="{36714C0C-0C3B-4096-BA64-2F7A74252504}" type="slidenum">
              <a:rPr lang="en-CA" smtClean="0"/>
              <a:t>7</a:t>
            </a:fld>
            <a:endParaRPr lang="en-CA"/>
          </a:p>
        </p:txBody>
      </p:sp>
    </p:spTree>
    <p:extLst>
      <p:ext uri="{BB962C8B-B14F-4D97-AF65-F5344CB8AC3E}">
        <p14:creationId xmlns:p14="http://schemas.microsoft.com/office/powerpoint/2010/main" val="316180398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CA" baseline="0" dirty="0" smtClean="0"/>
              <a:t>Red-winged Blackbirds are </a:t>
            </a:r>
            <a:r>
              <a:rPr lang="en-CA" b="1" baseline="0" dirty="0" smtClean="0"/>
              <a:t>endothermic</a:t>
            </a:r>
            <a:r>
              <a:rPr lang="en-CA" b="0" baseline="0" dirty="0" smtClean="0"/>
              <a:t>, meaning they rely on internal processes to produce heat and maintain their optimal body temperature; however, behaviours like splashing in cool water or panting aids the body in cooling itself. </a:t>
            </a:r>
            <a:br>
              <a:rPr lang="en-CA" b="0" baseline="0" dirty="0" smtClean="0"/>
            </a:br>
            <a:r>
              <a:rPr lang="en-CA" b="0" baseline="0" dirty="0" smtClean="0"/>
              <a:t/>
            </a:r>
            <a:br>
              <a:rPr lang="en-CA" b="0" baseline="0" dirty="0" smtClean="0"/>
            </a:br>
            <a:r>
              <a:rPr lang="en-CA" b="0" baseline="0" dirty="0" smtClean="0"/>
              <a:t>Taking advantage of the high external temperatures also assists the blackbird in ridding itself of harmful germs and parasites which are hitching a ride in its feathers.</a:t>
            </a:r>
            <a:endParaRPr lang="en-CA" dirty="0" smtClean="0"/>
          </a:p>
          <a:p>
            <a:endParaRPr lang="en-CA" dirty="0"/>
          </a:p>
        </p:txBody>
      </p:sp>
      <p:sp>
        <p:nvSpPr>
          <p:cNvPr id="4" name="Slide Number Placeholder 3"/>
          <p:cNvSpPr>
            <a:spLocks noGrp="1"/>
          </p:cNvSpPr>
          <p:nvPr>
            <p:ph type="sldNum" sz="quarter" idx="10"/>
          </p:nvPr>
        </p:nvSpPr>
        <p:spPr/>
        <p:txBody>
          <a:bodyPr/>
          <a:lstStyle/>
          <a:p>
            <a:fld id="{36714C0C-0C3B-4096-BA64-2F7A74252504}" type="slidenum">
              <a:rPr lang="en-CA" smtClean="0"/>
              <a:t>8</a:t>
            </a:fld>
            <a:endParaRPr lang="en-CA"/>
          </a:p>
        </p:txBody>
      </p:sp>
    </p:spTree>
    <p:extLst>
      <p:ext uri="{BB962C8B-B14F-4D97-AF65-F5344CB8AC3E}">
        <p14:creationId xmlns:p14="http://schemas.microsoft.com/office/powerpoint/2010/main" val="35459079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CA" dirty="0" smtClean="0"/>
              <a:t>Garter snakes</a:t>
            </a:r>
            <a:r>
              <a:rPr lang="en-CA" baseline="0" dirty="0" smtClean="0"/>
              <a:t> are </a:t>
            </a:r>
            <a:r>
              <a:rPr lang="en-CA" sz="1200" b="1" i="0" kern="1200" dirty="0" smtClean="0">
                <a:solidFill>
                  <a:schemeClr val="tx1"/>
                </a:solidFill>
                <a:effectLst/>
                <a:latin typeface="+mn-lt"/>
                <a:ea typeface="+mn-ea"/>
                <a:cs typeface="+mn-cs"/>
              </a:rPr>
              <a:t>ectothermic</a:t>
            </a:r>
            <a:r>
              <a:rPr lang="en-CA" sz="1200" b="1" i="0" kern="1200" baseline="0" dirty="0" smtClean="0">
                <a:solidFill>
                  <a:schemeClr val="tx1"/>
                </a:solidFill>
                <a:effectLst/>
                <a:latin typeface="+mn-lt"/>
                <a:ea typeface="+mn-ea"/>
                <a:cs typeface="+mn-cs"/>
              </a:rPr>
              <a:t> </a:t>
            </a:r>
            <a:r>
              <a:rPr lang="en-CA" sz="1200" b="0" i="0" kern="1200" baseline="0" dirty="0" smtClean="0">
                <a:solidFill>
                  <a:schemeClr val="tx1"/>
                </a:solidFill>
                <a:effectLst/>
                <a:latin typeface="+mn-lt"/>
                <a:ea typeface="+mn-ea"/>
                <a:cs typeface="+mn-cs"/>
              </a:rPr>
              <a:t>meaning they rely on external heat source to maintain their optimal body temperature. However, once warm enough from an external heat source, such as sun bathing, ectothermic animals can then produce heat through their movement. This also means that ectothermic animals, like a Garter Snake, also must rely on external sources to cool themselves, like shade or cool water.</a:t>
            </a:r>
            <a:endParaRPr lang="en-CA" dirty="0"/>
          </a:p>
        </p:txBody>
      </p:sp>
      <p:sp>
        <p:nvSpPr>
          <p:cNvPr id="4" name="Slide Number Placeholder 3"/>
          <p:cNvSpPr>
            <a:spLocks noGrp="1"/>
          </p:cNvSpPr>
          <p:nvPr>
            <p:ph type="sldNum" sz="quarter" idx="10"/>
          </p:nvPr>
        </p:nvSpPr>
        <p:spPr/>
        <p:txBody>
          <a:bodyPr/>
          <a:lstStyle/>
          <a:p>
            <a:fld id="{36714C0C-0C3B-4096-BA64-2F7A74252504}" type="slidenum">
              <a:rPr lang="en-CA" smtClean="0"/>
              <a:t>9</a:t>
            </a:fld>
            <a:endParaRPr lang="en-CA"/>
          </a:p>
        </p:txBody>
      </p:sp>
    </p:spTree>
    <p:extLst>
      <p:ext uri="{BB962C8B-B14F-4D97-AF65-F5344CB8AC3E}">
        <p14:creationId xmlns:p14="http://schemas.microsoft.com/office/powerpoint/2010/main" val="393106489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CA" dirty="0" smtClean="0"/>
              <a:t>Wood Frogs </a:t>
            </a:r>
            <a:r>
              <a:rPr lang="en-CA" baseline="0" dirty="0" smtClean="0"/>
              <a:t>are </a:t>
            </a:r>
            <a:r>
              <a:rPr lang="en-CA" sz="1200" b="1" i="0" kern="1200" dirty="0" smtClean="0">
                <a:solidFill>
                  <a:schemeClr val="tx1"/>
                </a:solidFill>
                <a:effectLst/>
                <a:latin typeface="+mn-lt"/>
                <a:ea typeface="+mn-ea"/>
                <a:cs typeface="+mn-cs"/>
              </a:rPr>
              <a:t>ectothermic,</a:t>
            </a:r>
            <a:r>
              <a:rPr lang="en-CA" sz="1200" b="1" i="0" kern="1200" baseline="0" dirty="0" smtClean="0">
                <a:solidFill>
                  <a:schemeClr val="tx1"/>
                </a:solidFill>
                <a:effectLst/>
                <a:latin typeface="+mn-lt"/>
                <a:ea typeface="+mn-ea"/>
                <a:cs typeface="+mn-cs"/>
              </a:rPr>
              <a:t> </a:t>
            </a:r>
            <a:r>
              <a:rPr lang="en-CA" sz="1200" b="0" i="0" kern="1200" baseline="0" dirty="0" smtClean="0">
                <a:solidFill>
                  <a:schemeClr val="tx1"/>
                </a:solidFill>
                <a:effectLst/>
                <a:latin typeface="+mn-lt"/>
                <a:ea typeface="+mn-ea"/>
                <a:cs typeface="+mn-cs"/>
              </a:rPr>
              <a:t>meaning they rely on external heat source to maintain their optimal body temperature. However, once warm enough from an external heat source, such as sunning themselves, ectothermic animals can then produce heat through their movement. </a:t>
            </a:r>
            <a:endParaRPr lang="en-CA" dirty="0" smtClean="0"/>
          </a:p>
          <a:p>
            <a:endParaRPr lang="en-CA" dirty="0"/>
          </a:p>
        </p:txBody>
      </p:sp>
      <p:sp>
        <p:nvSpPr>
          <p:cNvPr id="4" name="Slide Number Placeholder 3"/>
          <p:cNvSpPr>
            <a:spLocks noGrp="1"/>
          </p:cNvSpPr>
          <p:nvPr>
            <p:ph type="sldNum" sz="quarter" idx="10"/>
          </p:nvPr>
        </p:nvSpPr>
        <p:spPr/>
        <p:txBody>
          <a:bodyPr/>
          <a:lstStyle/>
          <a:p>
            <a:fld id="{36714C0C-0C3B-4096-BA64-2F7A74252504}" type="slidenum">
              <a:rPr lang="en-CA" smtClean="0"/>
              <a:t>11</a:t>
            </a:fld>
            <a:endParaRPr lang="en-CA"/>
          </a:p>
        </p:txBody>
      </p:sp>
    </p:spTree>
    <p:extLst>
      <p:ext uri="{BB962C8B-B14F-4D97-AF65-F5344CB8AC3E}">
        <p14:creationId xmlns:p14="http://schemas.microsoft.com/office/powerpoint/2010/main" val="132476602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CA" dirty="0" smtClean="0"/>
              <a:t>Fathead</a:t>
            </a:r>
            <a:r>
              <a:rPr lang="en-CA" baseline="0" dirty="0" smtClean="0"/>
              <a:t> Minnows are </a:t>
            </a:r>
            <a:r>
              <a:rPr lang="en-CA" sz="1200" b="1" i="0" kern="1200" dirty="0" smtClean="0">
                <a:solidFill>
                  <a:schemeClr val="tx1"/>
                </a:solidFill>
                <a:effectLst/>
                <a:latin typeface="+mn-lt"/>
                <a:ea typeface="+mn-ea"/>
                <a:cs typeface="+mn-cs"/>
              </a:rPr>
              <a:t>ectothermic</a:t>
            </a:r>
            <a:r>
              <a:rPr lang="en-CA" sz="1200" b="1" i="0" kern="1200" baseline="0" dirty="0" smtClean="0">
                <a:solidFill>
                  <a:schemeClr val="tx1"/>
                </a:solidFill>
                <a:effectLst/>
                <a:latin typeface="+mn-lt"/>
                <a:ea typeface="+mn-ea"/>
                <a:cs typeface="+mn-cs"/>
              </a:rPr>
              <a:t> </a:t>
            </a:r>
            <a:r>
              <a:rPr lang="en-CA" sz="1200" b="0" i="0" kern="1200" baseline="0" dirty="0" smtClean="0">
                <a:solidFill>
                  <a:schemeClr val="tx1"/>
                </a:solidFill>
                <a:effectLst/>
                <a:latin typeface="+mn-lt"/>
                <a:ea typeface="+mn-ea"/>
                <a:cs typeface="+mn-cs"/>
              </a:rPr>
              <a:t>meaning they rely on external heat source to maintain their optimal body temperature. However, once warm enough from an external heat source, such as finding a warmer water current, ectothermic animals can then produce heat through their movement. </a:t>
            </a:r>
            <a:endParaRPr lang="en-CA" dirty="0"/>
          </a:p>
        </p:txBody>
      </p:sp>
      <p:sp>
        <p:nvSpPr>
          <p:cNvPr id="4" name="Slide Number Placeholder 3"/>
          <p:cNvSpPr>
            <a:spLocks noGrp="1"/>
          </p:cNvSpPr>
          <p:nvPr>
            <p:ph type="sldNum" sz="quarter" idx="10"/>
          </p:nvPr>
        </p:nvSpPr>
        <p:spPr/>
        <p:txBody>
          <a:bodyPr/>
          <a:lstStyle/>
          <a:p>
            <a:fld id="{36714C0C-0C3B-4096-BA64-2F7A74252504}" type="slidenum">
              <a:rPr lang="en-CA" smtClean="0"/>
              <a:t>12</a:t>
            </a:fld>
            <a:endParaRPr lang="en-CA"/>
          </a:p>
        </p:txBody>
      </p:sp>
    </p:spTree>
    <p:extLst>
      <p:ext uri="{BB962C8B-B14F-4D97-AF65-F5344CB8AC3E}">
        <p14:creationId xmlns:p14="http://schemas.microsoft.com/office/powerpoint/2010/main" val="66761312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ectangle 6"/>
          <p:cNvSpPr/>
          <p:nvPr/>
        </p:nvSpPr>
        <p:spPr>
          <a:xfrm>
            <a:off x="1" y="6400800"/>
            <a:ext cx="12192000"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 y="6334316"/>
            <a:ext cx="12192000" cy="6648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1097280" y="758952"/>
            <a:ext cx="10058400" cy="3566160"/>
          </a:xfrm>
        </p:spPr>
        <p:txBody>
          <a:bodyPr anchor="b">
            <a:normAutofit/>
          </a:bodyPr>
          <a:lstStyle>
            <a:lvl1pPr algn="l">
              <a:lnSpc>
                <a:spcPct val="85000"/>
              </a:lnSpc>
              <a:defRPr sz="8000" spc="-50" baseline="0">
                <a:solidFill>
                  <a:schemeClr val="tx1">
                    <a:lumMod val="85000"/>
                    <a:lumOff val="15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100051" y="4455621"/>
            <a:ext cx="10058400" cy="1143000"/>
          </a:xfrm>
        </p:spPr>
        <p:txBody>
          <a:bodyPr lIns="91440" rIns="91440">
            <a:normAutofit/>
          </a:bodyPr>
          <a:lstStyle>
            <a:lvl1pPr marL="0" indent="0" algn="l">
              <a:buNone/>
              <a:defRPr sz="2400" cap="all" spc="200" baseline="0">
                <a:solidFill>
                  <a:schemeClr val="tx2"/>
                </a:solidFill>
                <a:latin typeface="+mj-lt"/>
              </a:defRPr>
            </a:lvl1pPr>
            <a:lvl2pPr marL="457200" indent="0" algn="ctr">
              <a:buNone/>
              <a:defRPr sz="24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12F5F230-5ADD-488D-902F-589D2144A9E4}" type="datetimeFigureOut">
              <a:rPr lang="en-CA" smtClean="0"/>
              <a:t>05/07/2018</a:t>
            </a:fld>
            <a:endParaRPr lang="en-CA"/>
          </a:p>
        </p:txBody>
      </p:sp>
      <p:sp>
        <p:nvSpPr>
          <p:cNvPr id="5" name="Footer Placeholder 4"/>
          <p:cNvSpPr>
            <a:spLocks noGrp="1"/>
          </p:cNvSpPr>
          <p:nvPr>
            <p:ph type="ftr" sz="quarter" idx="11"/>
          </p:nvPr>
        </p:nvSpPr>
        <p:spPr/>
        <p:txBody>
          <a:bodyPr/>
          <a:lstStyle/>
          <a:p>
            <a:endParaRPr lang="en-CA"/>
          </a:p>
        </p:txBody>
      </p:sp>
      <p:sp>
        <p:nvSpPr>
          <p:cNvPr id="6" name="Slide Number Placeholder 5"/>
          <p:cNvSpPr>
            <a:spLocks noGrp="1"/>
          </p:cNvSpPr>
          <p:nvPr>
            <p:ph type="sldNum" sz="quarter" idx="12"/>
          </p:nvPr>
        </p:nvSpPr>
        <p:spPr/>
        <p:txBody>
          <a:bodyPr/>
          <a:lstStyle/>
          <a:p>
            <a:fld id="{5F1088BE-9A55-49BE-8CF2-611BF39EE753}" type="slidenum">
              <a:rPr lang="en-CA" smtClean="0"/>
              <a:t>‹#›</a:t>
            </a:fld>
            <a:endParaRPr lang="en-CA"/>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6384711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lIns="45720" tIns="0" rIns="45720" bIns="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12F5F230-5ADD-488D-902F-589D2144A9E4}" type="datetimeFigureOut">
              <a:rPr lang="en-CA" smtClean="0"/>
              <a:t>05/07/2018</a:t>
            </a:fld>
            <a:endParaRPr lang="en-CA"/>
          </a:p>
        </p:txBody>
      </p:sp>
      <p:sp>
        <p:nvSpPr>
          <p:cNvPr id="5" name="Footer Placeholder 4"/>
          <p:cNvSpPr>
            <a:spLocks noGrp="1"/>
          </p:cNvSpPr>
          <p:nvPr>
            <p:ph type="ftr" sz="quarter" idx="11"/>
          </p:nvPr>
        </p:nvSpPr>
        <p:spPr/>
        <p:txBody>
          <a:bodyPr/>
          <a:lstStyle/>
          <a:p>
            <a:endParaRPr lang="en-CA"/>
          </a:p>
        </p:txBody>
      </p:sp>
      <p:sp>
        <p:nvSpPr>
          <p:cNvPr id="6" name="Slide Number Placeholder 5"/>
          <p:cNvSpPr>
            <a:spLocks noGrp="1"/>
          </p:cNvSpPr>
          <p:nvPr>
            <p:ph type="sldNum" sz="quarter" idx="12"/>
          </p:nvPr>
        </p:nvSpPr>
        <p:spPr/>
        <p:txBody>
          <a:bodyPr/>
          <a:lstStyle/>
          <a:p>
            <a:fld id="{5F1088BE-9A55-49BE-8CF2-611BF39EE753}" type="slidenum">
              <a:rPr lang="en-CA" smtClean="0"/>
              <a:t>‹#›</a:t>
            </a:fld>
            <a:endParaRPr lang="en-CA"/>
          </a:p>
        </p:txBody>
      </p:sp>
    </p:spTree>
    <p:extLst>
      <p:ext uri="{BB962C8B-B14F-4D97-AF65-F5344CB8AC3E}">
        <p14:creationId xmlns:p14="http://schemas.microsoft.com/office/powerpoint/2010/main" val="393940110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Vertical Title 1"/>
          <p:cNvSpPr>
            <a:spLocks noGrp="1"/>
          </p:cNvSpPr>
          <p:nvPr>
            <p:ph type="title" orient="vert"/>
          </p:nvPr>
        </p:nvSpPr>
        <p:spPr>
          <a:xfrm>
            <a:off x="8724900" y="412302"/>
            <a:ext cx="2628900" cy="5759898"/>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838200" y="412302"/>
            <a:ext cx="7734300" cy="5759898"/>
          </a:xfrm>
        </p:spPr>
        <p:txBody>
          <a:bodyPr vert="eaVert" lIns="45720" tIns="0" rIns="45720" bIns="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12F5F230-5ADD-488D-902F-589D2144A9E4}" type="datetimeFigureOut">
              <a:rPr lang="en-CA" smtClean="0"/>
              <a:t>05/07/2018</a:t>
            </a:fld>
            <a:endParaRPr lang="en-CA"/>
          </a:p>
        </p:txBody>
      </p:sp>
      <p:sp>
        <p:nvSpPr>
          <p:cNvPr id="5" name="Footer Placeholder 4"/>
          <p:cNvSpPr>
            <a:spLocks noGrp="1"/>
          </p:cNvSpPr>
          <p:nvPr>
            <p:ph type="ftr" sz="quarter" idx="11"/>
          </p:nvPr>
        </p:nvSpPr>
        <p:spPr/>
        <p:txBody>
          <a:bodyPr/>
          <a:lstStyle/>
          <a:p>
            <a:endParaRPr lang="en-CA"/>
          </a:p>
        </p:txBody>
      </p:sp>
      <p:sp>
        <p:nvSpPr>
          <p:cNvPr id="6" name="Slide Number Placeholder 5"/>
          <p:cNvSpPr>
            <a:spLocks noGrp="1"/>
          </p:cNvSpPr>
          <p:nvPr>
            <p:ph type="sldNum" sz="quarter" idx="12"/>
          </p:nvPr>
        </p:nvSpPr>
        <p:spPr/>
        <p:txBody>
          <a:bodyPr/>
          <a:lstStyle/>
          <a:p>
            <a:fld id="{5F1088BE-9A55-49BE-8CF2-611BF39EE753}" type="slidenum">
              <a:rPr lang="en-CA" smtClean="0"/>
              <a:t>‹#›</a:t>
            </a:fld>
            <a:endParaRPr lang="en-CA"/>
          </a:p>
        </p:txBody>
      </p:sp>
    </p:spTree>
    <p:extLst>
      <p:ext uri="{BB962C8B-B14F-4D97-AF65-F5344CB8AC3E}">
        <p14:creationId xmlns:p14="http://schemas.microsoft.com/office/powerpoint/2010/main" val="297463494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12F5F230-5ADD-488D-902F-589D2144A9E4}" type="datetimeFigureOut">
              <a:rPr lang="en-CA" smtClean="0"/>
              <a:t>05/07/2018</a:t>
            </a:fld>
            <a:endParaRPr lang="en-CA"/>
          </a:p>
        </p:txBody>
      </p:sp>
      <p:sp>
        <p:nvSpPr>
          <p:cNvPr id="5" name="Footer Placeholder 4"/>
          <p:cNvSpPr>
            <a:spLocks noGrp="1"/>
          </p:cNvSpPr>
          <p:nvPr>
            <p:ph type="ftr" sz="quarter" idx="11"/>
          </p:nvPr>
        </p:nvSpPr>
        <p:spPr/>
        <p:txBody>
          <a:bodyPr/>
          <a:lstStyle/>
          <a:p>
            <a:endParaRPr lang="en-CA"/>
          </a:p>
        </p:txBody>
      </p:sp>
      <p:sp>
        <p:nvSpPr>
          <p:cNvPr id="6" name="Slide Number Placeholder 5"/>
          <p:cNvSpPr>
            <a:spLocks noGrp="1"/>
          </p:cNvSpPr>
          <p:nvPr>
            <p:ph type="sldNum" sz="quarter" idx="12"/>
          </p:nvPr>
        </p:nvSpPr>
        <p:spPr/>
        <p:txBody>
          <a:bodyPr/>
          <a:lstStyle/>
          <a:p>
            <a:fld id="{5F1088BE-9A55-49BE-8CF2-611BF39EE753}" type="slidenum">
              <a:rPr lang="en-CA" smtClean="0"/>
              <a:t>‹#›</a:t>
            </a:fld>
            <a:endParaRPr lang="en-CA"/>
          </a:p>
        </p:txBody>
      </p:sp>
    </p:spTree>
    <p:extLst>
      <p:ext uri="{BB962C8B-B14F-4D97-AF65-F5344CB8AC3E}">
        <p14:creationId xmlns:p14="http://schemas.microsoft.com/office/powerpoint/2010/main" val="255907909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758952"/>
            <a:ext cx="10058400" cy="3566160"/>
          </a:xfrm>
        </p:spPr>
        <p:txBody>
          <a:bodyPr anchor="b" anchorCtr="0">
            <a:normAutofit/>
          </a:bodyPr>
          <a:lstStyle>
            <a:lvl1pPr>
              <a:lnSpc>
                <a:spcPct val="85000"/>
              </a:lnSpc>
              <a:defRPr sz="8000" b="0">
                <a:solidFill>
                  <a:schemeClr val="tx1">
                    <a:lumMod val="85000"/>
                    <a:lumOff val="15000"/>
                  </a:schemeClr>
                </a:solidFill>
              </a:defRPr>
            </a:lvl1pPr>
          </a:lstStyle>
          <a:p>
            <a:r>
              <a:rPr lang="en-US" smtClean="0"/>
              <a:t>Click to edit Master title style</a:t>
            </a:r>
            <a:endParaRPr lang="en-US" dirty="0"/>
          </a:p>
        </p:txBody>
      </p:sp>
      <p:sp>
        <p:nvSpPr>
          <p:cNvPr id="3" name="Text Placeholder 2"/>
          <p:cNvSpPr>
            <a:spLocks noGrp="1"/>
          </p:cNvSpPr>
          <p:nvPr>
            <p:ph type="body" idx="1"/>
          </p:nvPr>
        </p:nvSpPr>
        <p:spPr>
          <a:xfrm>
            <a:off x="1097280" y="4453128"/>
            <a:ext cx="10058400" cy="1143000"/>
          </a:xfrm>
        </p:spPr>
        <p:txBody>
          <a:bodyPr lIns="91440" rIns="91440" anchor="t" anchorCtr="0">
            <a:normAutofit/>
          </a:bodyPr>
          <a:lstStyle>
            <a:lvl1pPr marL="0" indent="0">
              <a:buNone/>
              <a:defRPr sz="2400" cap="all" spc="200" baseline="0">
                <a:solidFill>
                  <a:schemeClr val="tx2"/>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12F5F230-5ADD-488D-902F-589D2144A9E4}" type="datetimeFigureOut">
              <a:rPr lang="en-CA" smtClean="0"/>
              <a:t>05/07/2018</a:t>
            </a:fld>
            <a:endParaRPr lang="en-CA"/>
          </a:p>
        </p:txBody>
      </p:sp>
      <p:sp>
        <p:nvSpPr>
          <p:cNvPr id="5" name="Footer Placeholder 4"/>
          <p:cNvSpPr>
            <a:spLocks noGrp="1"/>
          </p:cNvSpPr>
          <p:nvPr>
            <p:ph type="ftr" sz="quarter" idx="11"/>
          </p:nvPr>
        </p:nvSpPr>
        <p:spPr/>
        <p:txBody>
          <a:bodyPr/>
          <a:lstStyle/>
          <a:p>
            <a:endParaRPr lang="en-CA"/>
          </a:p>
        </p:txBody>
      </p:sp>
      <p:sp>
        <p:nvSpPr>
          <p:cNvPr id="6" name="Slide Number Placeholder 5"/>
          <p:cNvSpPr>
            <a:spLocks noGrp="1"/>
          </p:cNvSpPr>
          <p:nvPr>
            <p:ph type="sldNum" sz="quarter" idx="12"/>
          </p:nvPr>
        </p:nvSpPr>
        <p:spPr/>
        <p:txBody>
          <a:bodyPr/>
          <a:lstStyle/>
          <a:p>
            <a:fld id="{5F1088BE-9A55-49BE-8CF2-611BF39EE753}" type="slidenum">
              <a:rPr lang="en-CA" smtClean="0"/>
              <a:t>‹#›</a:t>
            </a:fld>
            <a:endParaRPr lang="en-CA"/>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3812592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a:xfrm>
            <a:off x="1097280" y="286603"/>
            <a:ext cx="10058400" cy="1450757"/>
          </a:xfrm>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1097280" y="1845734"/>
            <a:ext cx="4937760" cy="4023359"/>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217920" y="1845735"/>
            <a:ext cx="4937760" cy="4023360"/>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12F5F230-5ADD-488D-902F-589D2144A9E4}" type="datetimeFigureOut">
              <a:rPr lang="en-CA" smtClean="0"/>
              <a:t>05/07/2018</a:t>
            </a:fld>
            <a:endParaRPr lang="en-CA"/>
          </a:p>
        </p:txBody>
      </p:sp>
      <p:sp>
        <p:nvSpPr>
          <p:cNvPr id="6" name="Footer Placeholder 5"/>
          <p:cNvSpPr>
            <a:spLocks noGrp="1"/>
          </p:cNvSpPr>
          <p:nvPr>
            <p:ph type="ftr" sz="quarter" idx="11"/>
          </p:nvPr>
        </p:nvSpPr>
        <p:spPr/>
        <p:txBody>
          <a:bodyPr/>
          <a:lstStyle/>
          <a:p>
            <a:endParaRPr lang="en-CA"/>
          </a:p>
        </p:txBody>
      </p:sp>
      <p:sp>
        <p:nvSpPr>
          <p:cNvPr id="7" name="Slide Number Placeholder 6"/>
          <p:cNvSpPr>
            <a:spLocks noGrp="1"/>
          </p:cNvSpPr>
          <p:nvPr>
            <p:ph type="sldNum" sz="quarter" idx="12"/>
          </p:nvPr>
        </p:nvSpPr>
        <p:spPr/>
        <p:txBody>
          <a:bodyPr/>
          <a:lstStyle/>
          <a:p>
            <a:fld id="{5F1088BE-9A55-49BE-8CF2-611BF39EE753}" type="slidenum">
              <a:rPr lang="en-CA" smtClean="0"/>
              <a:t>‹#›</a:t>
            </a:fld>
            <a:endParaRPr lang="en-CA"/>
          </a:p>
        </p:txBody>
      </p:sp>
    </p:spTree>
    <p:extLst>
      <p:ext uri="{BB962C8B-B14F-4D97-AF65-F5344CB8AC3E}">
        <p14:creationId xmlns:p14="http://schemas.microsoft.com/office/powerpoint/2010/main" val="381976855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a:xfrm>
            <a:off x="1097280" y="286603"/>
            <a:ext cx="10058400" cy="1450757"/>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109728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1097280" y="2582335"/>
            <a:ext cx="4937760" cy="3286760"/>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21792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6217920" y="2582334"/>
            <a:ext cx="4937760" cy="3286760"/>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12F5F230-5ADD-488D-902F-589D2144A9E4}" type="datetimeFigureOut">
              <a:rPr lang="en-CA" smtClean="0"/>
              <a:t>05/07/2018</a:t>
            </a:fld>
            <a:endParaRPr lang="en-CA"/>
          </a:p>
        </p:txBody>
      </p:sp>
      <p:sp>
        <p:nvSpPr>
          <p:cNvPr id="8" name="Footer Placeholder 7"/>
          <p:cNvSpPr>
            <a:spLocks noGrp="1"/>
          </p:cNvSpPr>
          <p:nvPr>
            <p:ph type="ftr" sz="quarter" idx="11"/>
          </p:nvPr>
        </p:nvSpPr>
        <p:spPr/>
        <p:txBody>
          <a:bodyPr/>
          <a:lstStyle/>
          <a:p>
            <a:endParaRPr lang="en-CA"/>
          </a:p>
        </p:txBody>
      </p:sp>
      <p:sp>
        <p:nvSpPr>
          <p:cNvPr id="9" name="Slide Number Placeholder 8"/>
          <p:cNvSpPr>
            <a:spLocks noGrp="1"/>
          </p:cNvSpPr>
          <p:nvPr>
            <p:ph type="sldNum" sz="quarter" idx="12"/>
          </p:nvPr>
        </p:nvSpPr>
        <p:spPr/>
        <p:txBody>
          <a:bodyPr/>
          <a:lstStyle/>
          <a:p>
            <a:fld id="{5F1088BE-9A55-49BE-8CF2-611BF39EE753}" type="slidenum">
              <a:rPr lang="en-CA" smtClean="0"/>
              <a:t>‹#›</a:t>
            </a:fld>
            <a:endParaRPr lang="en-CA"/>
          </a:p>
        </p:txBody>
      </p:sp>
    </p:spTree>
    <p:extLst>
      <p:ext uri="{BB962C8B-B14F-4D97-AF65-F5344CB8AC3E}">
        <p14:creationId xmlns:p14="http://schemas.microsoft.com/office/powerpoint/2010/main" val="349603794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12F5F230-5ADD-488D-902F-589D2144A9E4}" type="datetimeFigureOut">
              <a:rPr lang="en-CA" smtClean="0"/>
              <a:t>05/07/2018</a:t>
            </a:fld>
            <a:endParaRPr lang="en-CA"/>
          </a:p>
        </p:txBody>
      </p:sp>
      <p:sp>
        <p:nvSpPr>
          <p:cNvPr id="4" name="Footer Placeholder 3"/>
          <p:cNvSpPr>
            <a:spLocks noGrp="1"/>
          </p:cNvSpPr>
          <p:nvPr>
            <p:ph type="ftr" sz="quarter" idx="11"/>
          </p:nvPr>
        </p:nvSpPr>
        <p:spPr/>
        <p:txBody>
          <a:bodyPr/>
          <a:lstStyle/>
          <a:p>
            <a:endParaRPr lang="en-CA"/>
          </a:p>
        </p:txBody>
      </p:sp>
      <p:sp>
        <p:nvSpPr>
          <p:cNvPr id="5" name="Slide Number Placeholder 4"/>
          <p:cNvSpPr>
            <a:spLocks noGrp="1"/>
          </p:cNvSpPr>
          <p:nvPr>
            <p:ph type="sldNum" sz="quarter" idx="12"/>
          </p:nvPr>
        </p:nvSpPr>
        <p:spPr/>
        <p:txBody>
          <a:bodyPr/>
          <a:lstStyle/>
          <a:p>
            <a:fld id="{5F1088BE-9A55-49BE-8CF2-611BF39EE753}" type="slidenum">
              <a:rPr lang="en-CA" smtClean="0"/>
              <a:t>‹#›</a:t>
            </a:fld>
            <a:endParaRPr lang="en-CA"/>
          </a:p>
        </p:txBody>
      </p:sp>
    </p:spTree>
    <p:extLst>
      <p:ext uri="{BB962C8B-B14F-4D97-AF65-F5344CB8AC3E}">
        <p14:creationId xmlns:p14="http://schemas.microsoft.com/office/powerpoint/2010/main" val="208169407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5" name="Rectangle 4"/>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 name="Date Placeholder 6"/>
          <p:cNvSpPr>
            <a:spLocks noGrp="1"/>
          </p:cNvSpPr>
          <p:nvPr>
            <p:ph type="dt" sz="half" idx="10"/>
          </p:nvPr>
        </p:nvSpPr>
        <p:spPr/>
        <p:txBody>
          <a:bodyPr/>
          <a:lstStyle/>
          <a:p>
            <a:fld id="{12F5F230-5ADD-488D-902F-589D2144A9E4}" type="datetimeFigureOut">
              <a:rPr lang="en-CA" smtClean="0"/>
              <a:t>05/07/2018</a:t>
            </a:fld>
            <a:endParaRPr lang="en-CA"/>
          </a:p>
        </p:txBody>
      </p:sp>
      <p:sp>
        <p:nvSpPr>
          <p:cNvPr id="8" name="Footer Placeholder 7"/>
          <p:cNvSpPr>
            <a:spLocks noGrp="1"/>
          </p:cNvSpPr>
          <p:nvPr>
            <p:ph type="ftr" sz="quarter" idx="11"/>
          </p:nvPr>
        </p:nvSpPr>
        <p:spPr/>
        <p:txBody>
          <a:bodyPr/>
          <a:lstStyle>
            <a:lvl1pPr>
              <a:defRPr>
                <a:solidFill>
                  <a:srgbClr val="FFFFFF"/>
                </a:solidFill>
              </a:defRPr>
            </a:lvl1pPr>
          </a:lstStyle>
          <a:p>
            <a:endParaRPr lang="en-CA"/>
          </a:p>
        </p:txBody>
      </p:sp>
      <p:sp>
        <p:nvSpPr>
          <p:cNvPr id="9" name="Slide Number Placeholder 8"/>
          <p:cNvSpPr>
            <a:spLocks noGrp="1"/>
          </p:cNvSpPr>
          <p:nvPr>
            <p:ph type="sldNum" sz="quarter" idx="12"/>
          </p:nvPr>
        </p:nvSpPr>
        <p:spPr/>
        <p:txBody>
          <a:bodyPr/>
          <a:lstStyle/>
          <a:p>
            <a:fld id="{5F1088BE-9A55-49BE-8CF2-611BF39EE753}" type="slidenum">
              <a:rPr lang="en-CA" smtClean="0"/>
              <a:t>‹#›</a:t>
            </a:fld>
            <a:endParaRPr lang="en-CA"/>
          </a:p>
        </p:txBody>
      </p:sp>
    </p:spTree>
    <p:extLst>
      <p:ext uri="{BB962C8B-B14F-4D97-AF65-F5344CB8AC3E}">
        <p14:creationId xmlns:p14="http://schemas.microsoft.com/office/powerpoint/2010/main" val="396046056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Rectangle 7"/>
          <p:cNvSpPr/>
          <p:nvPr/>
        </p:nvSpPr>
        <p:spPr>
          <a:xfrm>
            <a:off x="16" y="0"/>
            <a:ext cx="4050791"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4040071" y="0"/>
            <a:ext cx="6400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457200" y="594359"/>
            <a:ext cx="3200400" cy="2286000"/>
          </a:xfrm>
        </p:spPr>
        <p:txBody>
          <a:bodyPr anchor="b">
            <a:normAutofit/>
          </a:bodyPr>
          <a:lstStyle>
            <a:lvl1pPr>
              <a:defRPr sz="3600" b="0">
                <a:solidFill>
                  <a:srgbClr val="FFFFFF"/>
                </a:solidFill>
              </a:defRPr>
            </a:lvl1pPr>
          </a:lstStyle>
          <a:p>
            <a:r>
              <a:rPr lang="en-US" smtClean="0"/>
              <a:t>Click to edit Master title style</a:t>
            </a:r>
            <a:endParaRPr lang="en-US" dirty="0"/>
          </a:p>
        </p:txBody>
      </p:sp>
      <p:sp>
        <p:nvSpPr>
          <p:cNvPr id="3" name="Content Placeholder 2"/>
          <p:cNvSpPr>
            <a:spLocks noGrp="1"/>
          </p:cNvSpPr>
          <p:nvPr>
            <p:ph idx="1"/>
          </p:nvPr>
        </p:nvSpPr>
        <p:spPr>
          <a:xfrm>
            <a:off x="4800600" y="731520"/>
            <a:ext cx="6492240" cy="5257800"/>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457200" y="2926080"/>
            <a:ext cx="3200400" cy="3379124"/>
          </a:xfrm>
        </p:spPr>
        <p:txBody>
          <a:bodyPr lIns="91440" rIns="91440">
            <a:normAutofit/>
          </a:bodyPr>
          <a:lstStyle>
            <a:lvl1pPr marL="0" indent="0">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5" name="Date Placeholder 4"/>
          <p:cNvSpPr>
            <a:spLocks noGrp="1"/>
          </p:cNvSpPr>
          <p:nvPr>
            <p:ph type="dt" sz="half" idx="10"/>
          </p:nvPr>
        </p:nvSpPr>
        <p:spPr>
          <a:xfrm>
            <a:off x="465512" y="6459785"/>
            <a:ext cx="2618510" cy="365125"/>
          </a:xfrm>
        </p:spPr>
        <p:txBody>
          <a:bodyPr/>
          <a:lstStyle>
            <a:lvl1pPr algn="l">
              <a:defRPr/>
            </a:lvl1pPr>
          </a:lstStyle>
          <a:p>
            <a:fld id="{12F5F230-5ADD-488D-902F-589D2144A9E4}" type="datetimeFigureOut">
              <a:rPr lang="en-CA" smtClean="0"/>
              <a:t>05/07/2018</a:t>
            </a:fld>
            <a:endParaRPr lang="en-CA"/>
          </a:p>
        </p:txBody>
      </p:sp>
      <p:sp>
        <p:nvSpPr>
          <p:cNvPr id="6" name="Footer Placeholder 5"/>
          <p:cNvSpPr>
            <a:spLocks noGrp="1"/>
          </p:cNvSpPr>
          <p:nvPr>
            <p:ph type="ftr" sz="quarter" idx="11"/>
          </p:nvPr>
        </p:nvSpPr>
        <p:spPr>
          <a:xfrm>
            <a:off x="4800600" y="6459785"/>
            <a:ext cx="4648200" cy="365125"/>
          </a:xfrm>
        </p:spPr>
        <p:txBody>
          <a:bodyPr/>
          <a:lstStyle>
            <a:lvl1pPr algn="l">
              <a:defRPr>
                <a:solidFill>
                  <a:schemeClr val="tx2"/>
                </a:solidFill>
              </a:defRPr>
            </a:lvl1pPr>
          </a:lstStyle>
          <a:p>
            <a:endParaRPr lang="en-CA"/>
          </a:p>
        </p:txBody>
      </p:sp>
      <p:sp>
        <p:nvSpPr>
          <p:cNvPr id="7" name="Slide Number Placeholder 6"/>
          <p:cNvSpPr>
            <a:spLocks noGrp="1"/>
          </p:cNvSpPr>
          <p:nvPr>
            <p:ph type="sldNum" sz="quarter" idx="12"/>
          </p:nvPr>
        </p:nvSpPr>
        <p:spPr/>
        <p:txBody>
          <a:bodyPr/>
          <a:lstStyle>
            <a:lvl1pPr>
              <a:defRPr>
                <a:solidFill>
                  <a:schemeClr val="tx2"/>
                </a:solidFill>
              </a:defRPr>
            </a:lvl1pPr>
          </a:lstStyle>
          <a:p>
            <a:fld id="{5F1088BE-9A55-49BE-8CF2-611BF39EE753}" type="slidenum">
              <a:rPr lang="en-CA" smtClean="0"/>
              <a:t>‹#›</a:t>
            </a:fld>
            <a:endParaRPr lang="en-CA"/>
          </a:p>
        </p:txBody>
      </p:sp>
    </p:spTree>
    <p:extLst>
      <p:ext uri="{BB962C8B-B14F-4D97-AF65-F5344CB8AC3E}">
        <p14:creationId xmlns:p14="http://schemas.microsoft.com/office/powerpoint/2010/main" val="117516351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8" name="Rectangle 7"/>
          <p:cNvSpPr/>
          <p:nvPr/>
        </p:nvSpPr>
        <p:spPr>
          <a:xfrm>
            <a:off x="0" y="4953000"/>
            <a:ext cx="12188825" cy="1905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5" y="491507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5074920"/>
            <a:ext cx="10113645" cy="822960"/>
          </a:xfrm>
        </p:spPr>
        <p:txBody>
          <a:bodyPr tIns="0" bIns="0" anchor="b">
            <a:noAutofit/>
          </a:bodyPr>
          <a:lstStyle>
            <a:lvl1pPr>
              <a:defRPr sz="3600" b="0">
                <a:solidFill>
                  <a:srgbClr val="FFFFFF"/>
                </a:solidFill>
              </a:defRPr>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15" y="0"/>
            <a:ext cx="12191985" cy="4915076"/>
          </a:xfrm>
          <a:solidFill>
            <a:schemeClr val="bg2">
              <a:lumMod val="90000"/>
            </a:schemeClr>
          </a:solidFill>
        </p:spPr>
        <p:txBody>
          <a:bodyPr lIns="457200" tIns="457200"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1097280" y="5907024"/>
            <a:ext cx="10113264" cy="594360"/>
          </a:xfrm>
        </p:spPr>
        <p:txBody>
          <a:bodyPr lIns="91440" tIns="0" rIns="91440" bIns="0">
            <a:normAutofit/>
          </a:bodyPr>
          <a:lstStyle>
            <a:lvl1pPr marL="0" indent="0">
              <a:spcBef>
                <a:spcPts val="0"/>
              </a:spcBef>
              <a:spcAft>
                <a:spcPts val="600"/>
              </a:spcAft>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5" name="Date Placeholder 4"/>
          <p:cNvSpPr>
            <a:spLocks noGrp="1"/>
          </p:cNvSpPr>
          <p:nvPr>
            <p:ph type="dt" sz="half" idx="10"/>
          </p:nvPr>
        </p:nvSpPr>
        <p:spPr/>
        <p:txBody>
          <a:bodyPr/>
          <a:lstStyle/>
          <a:p>
            <a:fld id="{12F5F230-5ADD-488D-902F-589D2144A9E4}" type="datetimeFigureOut">
              <a:rPr lang="en-CA" smtClean="0"/>
              <a:t>05/07/2018</a:t>
            </a:fld>
            <a:endParaRPr lang="en-CA"/>
          </a:p>
        </p:txBody>
      </p:sp>
      <p:sp>
        <p:nvSpPr>
          <p:cNvPr id="6" name="Footer Placeholder 5"/>
          <p:cNvSpPr>
            <a:spLocks noGrp="1"/>
          </p:cNvSpPr>
          <p:nvPr>
            <p:ph type="ftr" sz="quarter" idx="11"/>
          </p:nvPr>
        </p:nvSpPr>
        <p:spPr/>
        <p:txBody>
          <a:bodyPr/>
          <a:lstStyle/>
          <a:p>
            <a:endParaRPr lang="en-CA"/>
          </a:p>
        </p:txBody>
      </p:sp>
      <p:sp>
        <p:nvSpPr>
          <p:cNvPr id="7" name="Slide Number Placeholder 6"/>
          <p:cNvSpPr>
            <a:spLocks noGrp="1"/>
          </p:cNvSpPr>
          <p:nvPr>
            <p:ph type="sldNum" sz="quarter" idx="12"/>
          </p:nvPr>
        </p:nvSpPr>
        <p:spPr/>
        <p:txBody>
          <a:bodyPr/>
          <a:lstStyle/>
          <a:p>
            <a:fld id="{5F1088BE-9A55-49BE-8CF2-611BF39EE753}" type="slidenum">
              <a:rPr lang="en-CA" smtClean="0"/>
              <a:t>‹#›</a:t>
            </a:fld>
            <a:endParaRPr lang="en-CA"/>
          </a:p>
        </p:txBody>
      </p:sp>
    </p:spTree>
    <p:extLst>
      <p:ext uri="{BB962C8B-B14F-4D97-AF65-F5344CB8AC3E}">
        <p14:creationId xmlns:p14="http://schemas.microsoft.com/office/powerpoint/2010/main" val="117191425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1097280" y="286603"/>
            <a:ext cx="10058400" cy="1450757"/>
          </a:xfrm>
          <a:prstGeom prst="rect">
            <a:avLst/>
          </a:prstGeom>
        </p:spPr>
        <p:txBody>
          <a:bodyPr vert="horz" lIns="91440" tIns="45720" rIns="91440" bIns="45720" rtlCol="0" anchor="b">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1097280" y="1845734"/>
            <a:ext cx="10058400" cy="4023360"/>
          </a:xfrm>
          <a:prstGeom prst="rect">
            <a:avLst/>
          </a:prstGeom>
        </p:spPr>
        <p:txBody>
          <a:bodyPr vert="horz" lIns="0" tIns="45720" rIns="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1097280" y="6459785"/>
            <a:ext cx="2472271" cy="365125"/>
          </a:xfrm>
          <a:prstGeom prst="rect">
            <a:avLst/>
          </a:prstGeom>
        </p:spPr>
        <p:txBody>
          <a:bodyPr vert="horz" lIns="91440" tIns="45720" rIns="91440" bIns="45720" rtlCol="0" anchor="ctr"/>
          <a:lstStyle>
            <a:lvl1pPr algn="l">
              <a:defRPr sz="900">
                <a:solidFill>
                  <a:srgbClr val="FFFFFF"/>
                </a:solidFill>
              </a:defRPr>
            </a:lvl1pPr>
          </a:lstStyle>
          <a:p>
            <a:fld id="{12F5F230-5ADD-488D-902F-589D2144A9E4}" type="datetimeFigureOut">
              <a:rPr lang="en-CA" smtClean="0"/>
              <a:t>05/07/2018</a:t>
            </a:fld>
            <a:endParaRPr lang="en-CA"/>
          </a:p>
        </p:txBody>
      </p:sp>
      <p:sp>
        <p:nvSpPr>
          <p:cNvPr id="5" name="Footer Placeholder 4"/>
          <p:cNvSpPr>
            <a:spLocks noGrp="1"/>
          </p:cNvSpPr>
          <p:nvPr>
            <p:ph type="ftr" sz="quarter" idx="3"/>
          </p:nvPr>
        </p:nvSpPr>
        <p:spPr>
          <a:xfrm>
            <a:off x="3686185" y="6459785"/>
            <a:ext cx="4822804" cy="365125"/>
          </a:xfrm>
          <a:prstGeom prst="rect">
            <a:avLst/>
          </a:prstGeom>
        </p:spPr>
        <p:txBody>
          <a:bodyPr vert="horz" lIns="91440" tIns="45720" rIns="91440" bIns="45720" rtlCol="0" anchor="ctr"/>
          <a:lstStyle>
            <a:lvl1pPr algn="ctr">
              <a:defRPr sz="900" cap="all" baseline="0">
                <a:solidFill>
                  <a:srgbClr val="FFFFFF"/>
                </a:solidFill>
              </a:defRPr>
            </a:lvl1pPr>
          </a:lstStyle>
          <a:p>
            <a:endParaRPr lang="en-CA"/>
          </a:p>
        </p:txBody>
      </p:sp>
      <p:sp>
        <p:nvSpPr>
          <p:cNvPr id="6" name="Slide Number Placeholder 5"/>
          <p:cNvSpPr>
            <a:spLocks noGrp="1"/>
          </p:cNvSpPr>
          <p:nvPr>
            <p:ph type="sldNum" sz="quarter" idx="4"/>
          </p:nvPr>
        </p:nvSpPr>
        <p:spPr>
          <a:xfrm>
            <a:off x="9900458" y="6459785"/>
            <a:ext cx="1312025" cy="365125"/>
          </a:xfrm>
          <a:prstGeom prst="rect">
            <a:avLst/>
          </a:prstGeom>
        </p:spPr>
        <p:txBody>
          <a:bodyPr vert="horz" lIns="91440" tIns="45720" rIns="91440" bIns="45720" rtlCol="0" anchor="ctr"/>
          <a:lstStyle>
            <a:lvl1pPr algn="r">
              <a:defRPr sz="1050">
                <a:solidFill>
                  <a:srgbClr val="FFFFFF"/>
                </a:solidFill>
              </a:defRPr>
            </a:lvl1pPr>
          </a:lstStyle>
          <a:p>
            <a:fld id="{5F1088BE-9A55-49BE-8CF2-611BF39EE753}" type="slidenum">
              <a:rPr lang="en-CA" smtClean="0"/>
              <a:t>‹#›</a:t>
            </a:fld>
            <a:endParaRPr lang="en-CA"/>
          </a:p>
        </p:txBody>
      </p:sp>
      <p:cxnSp>
        <p:nvCxnSpPr>
          <p:cNvPr id="10" name="Straight Connector 9"/>
          <p:cNvCxnSpPr/>
          <p:nvPr/>
        </p:nvCxnSpPr>
        <p:spPr>
          <a:xfrm>
            <a:off x="1193532" y="1737845"/>
            <a:ext cx="996696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02665394"/>
      </p:ext>
    </p:extLst>
  </p:cSld>
  <p:clrMap bg1="lt1" tx1="dk1" bg2="lt2" tx2="dk2" accent1="accent1" accent2="accent2" accent3="accent3" accent4="accent4" accent5="accent5" accent6="accent6" hlink="hlink" folHlink="folHlink"/>
  <p:sldLayoutIdLst>
    <p:sldLayoutId id="2147483805" r:id="rId1"/>
    <p:sldLayoutId id="2147483806" r:id="rId2"/>
    <p:sldLayoutId id="2147483807" r:id="rId3"/>
    <p:sldLayoutId id="2147483808" r:id="rId4"/>
    <p:sldLayoutId id="2147483809" r:id="rId5"/>
    <p:sldLayoutId id="2147483810" r:id="rId6"/>
    <p:sldLayoutId id="2147483811" r:id="rId7"/>
    <p:sldLayoutId id="2147483812" r:id="rId8"/>
    <p:sldLayoutId id="2147483813" r:id="rId9"/>
    <p:sldLayoutId id="2147483814" r:id="rId10"/>
    <p:sldLayoutId id="2147483815" r:id="rId11"/>
  </p:sldLayoutIdLst>
  <p:txStyles>
    <p:title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p:titleStyle>
    <p:body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8.jpe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8.xml"/><Relationship Id="rId1" Type="http://schemas.openxmlformats.org/officeDocument/2006/relationships/slideLayout" Target="../slideLayouts/slideLayout7.xml"/><Relationship Id="rId4" Type="http://schemas.openxmlformats.org/officeDocument/2006/relationships/image" Target="../media/image12.jpeg"/></Relationships>
</file>

<file path=ppt/slides/_rels/slide12.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9.xml"/><Relationship Id="rId1" Type="http://schemas.openxmlformats.org/officeDocument/2006/relationships/slideLayout" Target="../slideLayouts/slideLayout7.xml"/><Relationship Id="rId4" Type="http://schemas.openxmlformats.org/officeDocument/2006/relationships/image" Target="../media/image12.jpeg"/></Relationships>
</file>

<file path=ppt/slides/_rels/slide13.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15.jpe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6.jpe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0.xml"/><Relationship Id="rId1" Type="http://schemas.openxmlformats.org/officeDocument/2006/relationships/slideLayout" Target="../slideLayouts/slideLayout7.xml"/><Relationship Id="rId4" Type="http://schemas.openxmlformats.org/officeDocument/2006/relationships/image" Target="../media/image8.jpeg"/></Relationships>
</file>

<file path=ppt/slides/_rels/slide16.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8.jpe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1.xml"/><Relationship Id="rId1" Type="http://schemas.openxmlformats.org/officeDocument/2006/relationships/slideLayout" Target="../slideLayouts/slideLayout7.xml"/><Relationship Id="rId4" Type="http://schemas.openxmlformats.org/officeDocument/2006/relationships/image" Target="../media/image19.jpg"/></Relationships>
</file>

<file path=ppt/slides/_rels/slide18.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image" Target="../media/image20.jpe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12.xml"/><Relationship Id="rId1" Type="http://schemas.openxmlformats.org/officeDocument/2006/relationships/slideLayout" Target="../slideLayouts/slideLayout7.xml"/><Relationship Id="rId4" Type="http://schemas.openxmlformats.org/officeDocument/2006/relationships/image" Target="../media/image19.jp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notesSlide" Target="../notesSlides/notesSlide13.xml"/><Relationship Id="rId1" Type="http://schemas.openxmlformats.org/officeDocument/2006/relationships/slideLayout" Target="../slideLayouts/slideLayout7.xml"/><Relationship Id="rId4" Type="http://schemas.openxmlformats.org/officeDocument/2006/relationships/image" Target="../media/image19.jpg"/></Relationships>
</file>

<file path=ppt/slides/_rels/slide21.xml.rels><?xml version="1.0" encoding="UTF-8" standalone="yes"?>
<Relationships xmlns="http://schemas.openxmlformats.org/package/2006/relationships"><Relationship Id="rId8" Type="http://schemas.openxmlformats.org/officeDocument/2006/relationships/image" Target="../media/image24.jpeg"/><Relationship Id="rId3" Type="http://schemas.openxmlformats.org/officeDocument/2006/relationships/image" Target="../media/image23.jpeg"/><Relationship Id="rId7" Type="http://schemas.openxmlformats.org/officeDocument/2006/relationships/image" Target="../media/image14.jpeg"/><Relationship Id="rId12" Type="http://schemas.openxmlformats.org/officeDocument/2006/relationships/image" Target="../media/image27.jpeg"/><Relationship Id="rId2" Type="http://schemas.openxmlformats.org/officeDocument/2006/relationships/image" Target="../media/image8.jpeg"/><Relationship Id="rId1" Type="http://schemas.openxmlformats.org/officeDocument/2006/relationships/slideLayout" Target="../slideLayouts/slideLayout2.xml"/><Relationship Id="rId6" Type="http://schemas.openxmlformats.org/officeDocument/2006/relationships/image" Target="../media/image13.jpeg"/><Relationship Id="rId11" Type="http://schemas.openxmlformats.org/officeDocument/2006/relationships/image" Target="../media/image26.jpeg"/><Relationship Id="rId5" Type="http://schemas.openxmlformats.org/officeDocument/2006/relationships/image" Target="../media/image11.jpeg"/><Relationship Id="rId10" Type="http://schemas.openxmlformats.org/officeDocument/2006/relationships/image" Target="../media/image25.jpeg"/><Relationship Id="rId4" Type="http://schemas.openxmlformats.org/officeDocument/2006/relationships/image" Target="../media/image10.jpeg"/><Relationship Id="rId9" Type="http://schemas.openxmlformats.org/officeDocument/2006/relationships/image" Target="../media/image18.jpe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Layout" Target="../slideLayouts/slideLayout7.xml"/><Relationship Id="rId4" Type="http://schemas.openxmlformats.org/officeDocument/2006/relationships/image" Target="../media/image30.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2.jpeg"/><Relationship Id="rId7"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5.jpeg"/><Relationship Id="rId5" Type="http://schemas.openxmlformats.org/officeDocument/2006/relationships/image" Target="../media/image4.png"/><Relationship Id="rId4" Type="http://schemas.openxmlformats.org/officeDocument/2006/relationships/image" Target="../media/image3.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5.xml"/><Relationship Id="rId1" Type="http://schemas.openxmlformats.org/officeDocument/2006/relationships/slideLayout" Target="../slideLayouts/slideLayout7.xml"/><Relationship Id="rId4" Type="http://schemas.openxmlformats.org/officeDocument/2006/relationships/image" Target="../media/image8.jpeg"/></Relationships>
</file>

<file path=ppt/slides/_rels/slide8.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6.xml"/><Relationship Id="rId1" Type="http://schemas.openxmlformats.org/officeDocument/2006/relationships/slideLayout" Target="../slideLayouts/slideLayout7.xml"/><Relationship Id="rId5" Type="http://schemas.openxmlformats.org/officeDocument/2006/relationships/image" Target="../media/image7.jpeg"/><Relationship Id="rId4" Type="http://schemas.openxmlformats.org/officeDocument/2006/relationships/image" Target="../media/image10.jpeg"/></Relationships>
</file>

<file path=ppt/slides/_rels/slide9.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7.xml"/><Relationship Id="rId1" Type="http://schemas.openxmlformats.org/officeDocument/2006/relationships/slideLayout" Target="../slideLayouts/slideLayout7.xml"/><Relationship Id="rId4" Type="http://schemas.openxmlformats.org/officeDocument/2006/relationships/image" Target="../media/image7.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775520" y="2564904"/>
            <a:ext cx="8748190" cy="1810967"/>
          </a:xfrm>
        </p:spPr>
        <p:txBody>
          <a:bodyPr>
            <a:normAutofit/>
          </a:bodyPr>
          <a:lstStyle/>
          <a:p>
            <a:r>
              <a:rPr lang="en-CA" sz="9600" b="1" dirty="0" smtClean="0">
                <a:solidFill>
                  <a:schemeClr val="accent1">
                    <a:lumMod val="50000"/>
                  </a:schemeClr>
                </a:solidFill>
                <a:latin typeface="Aleo" panose="020F0502020204030203" pitchFamily="34" charset="0"/>
              </a:rPr>
              <a:t>Wild Weathe</a:t>
            </a:r>
            <a:r>
              <a:rPr lang="en-CA" sz="8800" b="1" dirty="0">
                <a:solidFill>
                  <a:schemeClr val="accent1">
                    <a:lumMod val="50000"/>
                  </a:schemeClr>
                </a:solidFill>
                <a:latin typeface="Aleo" panose="020F0502020204030203" pitchFamily="34" charset="0"/>
              </a:rPr>
              <a:t>r</a:t>
            </a:r>
          </a:p>
        </p:txBody>
      </p:sp>
      <p:pic>
        <p:nvPicPr>
          <p:cNvPr id="7" name="Picture 6"/>
          <p:cNvPicPr>
            <a:picLocks noChangeAspect="1"/>
          </p:cNvPicPr>
          <p:nvPr/>
        </p:nvPicPr>
        <p:blipFill>
          <a:blip r:embed="rId2" cstate="print">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a:off x="4871864" y="783053"/>
            <a:ext cx="1832091" cy="1878515"/>
          </a:xfrm>
          <a:prstGeom prst="rect">
            <a:avLst/>
          </a:prstGeom>
        </p:spPr>
      </p:pic>
      <p:sp>
        <p:nvSpPr>
          <p:cNvPr id="12" name="Subtitle 2"/>
          <p:cNvSpPr>
            <a:spLocks noGrp="1"/>
          </p:cNvSpPr>
          <p:nvPr>
            <p:ph type="subTitle" idx="1"/>
          </p:nvPr>
        </p:nvSpPr>
        <p:spPr>
          <a:xfrm>
            <a:off x="407368" y="4525175"/>
            <a:ext cx="11233248" cy="1143000"/>
          </a:xfrm>
        </p:spPr>
        <p:txBody>
          <a:bodyPr>
            <a:normAutofit/>
          </a:bodyPr>
          <a:lstStyle/>
          <a:p>
            <a:pPr algn="ctr"/>
            <a:r>
              <a:rPr lang="en-CA" dirty="0" smtClean="0">
                <a:solidFill>
                  <a:schemeClr val="accent2">
                    <a:lumMod val="75000"/>
                  </a:schemeClr>
                </a:solidFill>
              </a:rPr>
              <a:t>E x p l o r I n G  H o w  a n I m a l s  r e s p o n d  t o  w e a t h e r </a:t>
            </a:r>
            <a:endParaRPr lang="en-CA" dirty="0">
              <a:solidFill>
                <a:schemeClr val="accent2">
                  <a:lumMod val="75000"/>
                </a:schemeClr>
              </a:solidFill>
            </a:endParaRPr>
          </a:p>
        </p:txBody>
      </p:sp>
    </p:spTree>
    <p:extLst>
      <p:ext uri="{BB962C8B-B14F-4D97-AF65-F5344CB8AC3E}">
        <p14:creationId xmlns:p14="http://schemas.microsoft.com/office/powerpoint/2010/main" val="230877921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8929770" y="4096396"/>
            <a:ext cx="2160240" cy="1815882"/>
          </a:xfrm>
          <a:prstGeom prst="rect">
            <a:avLst/>
          </a:prstGeom>
          <a:noFill/>
        </p:spPr>
        <p:txBody>
          <a:bodyPr wrap="square" rtlCol="0">
            <a:spAutoFit/>
          </a:bodyPr>
          <a:lstStyle/>
          <a:p>
            <a:pPr marL="176213" indent="-176213">
              <a:buFont typeface="Arial" panose="020B0604020202020204" pitchFamily="34" charset="0"/>
              <a:buChar char="•"/>
              <a:tabLst>
                <a:tab pos="176213" algn="l"/>
              </a:tabLst>
            </a:pPr>
            <a:r>
              <a:rPr lang="en-CA" sz="1600" dirty="0">
                <a:solidFill>
                  <a:schemeClr val="tx2">
                    <a:lumMod val="75000"/>
                  </a:schemeClr>
                </a:solidFill>
              </a:rPr>
              <a:t>Stay out &amp; active</a:t>
            </a:r>
          </a:p>
          <a:p>
            <a:pPr marL="176213" indent="-176213">
              <a:buFont typeface="Arial" panose="020B0604020202020204" pitchFamily="34" charset="0"/>
              <a:buChar char="•"/>
              <a:tabLst>
                <a:tab pos="176213" algn="l"/>
              </a:tabLst>
            </a:pPr>
            <a:r>
              <a:rPr lang="en-CA" sz="1600" dirty="0">
                <a:solidFill>
                  <a:schemeClr val="tx2">
                    <a:lumMod val="75000"/>
                  </a:schemeClr>
                </a:solidFill>
              </a:rPr>
              <a:t>Fluff up their feathers to stay warm</a:t>
            </a:r>
          </a:p>
          <a:p>
            <a:pPr marL="176213" indent="-176213">
              <a:buFont typeface="Arial" panose="020B0604020202020204" pitchFamily="34" charset="0"/>
              <a:buChar char="•"/>
              <a:tabLst>
                <a:tab pos="176213" algn="l"/>
              </a:tabLst>
            </a:pPr>
            <a:r>
              <a:rPr lang="en-CA" sz="1600" dirty="0">
                <a:solidFill>
                  <a:schemeClr val="tx2">
                    <a:lumMod val="75000"/>
                  </a:schemeClr>
                </a:solidFill>
              </a:rPr>
              <a:t>Spread oil from a gland over their feathers for waterproofing</a:t>
            </a:r>
          </a:p>
        </p:txBody>
      </p:sp>
      <p:sp>
        <p:nvSpPr>
          <p:cNvPr id="6" name="Oval 5"/>
          <p:cNvSpPr/>
          <p:nvPr/>
        </p:nvSpPr>
        <p:spPr>
          <a:xfrm>
            <a:off x="8425714" y="3375716"/>
            <a:ext cx="2808312" cy="2774616"/>
          </a:xfrm>
          <a:prstGeom prst="ellipse">
            <a:avLst/>
          </a:prstGeom>
          <a:noFill/>
          <a:ln w="381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9" name="TextBox 8"/>
          <p:cNvSpPr txBox="1"/>
          <p:nvPr/>
        </p:nvSpPr>
        <p:spPr>
          <a:xfrm>
            <a:off x="8713746" y="3752817"/>
            <a:ext cx="2232248" cy="369332"/>
          </a:xfrm>
          <a:prstGeom prst="rect">
            <a:avLst/>
          </a:prstGeom>
          <a:noFill/>
        </p:spPr>
        <p:txBody>
          <a:bodyPr wrap="square" rtlCol="0">
            <a:spAutoFit/>
          </a:bodyPr>
          <a:lstStyle/>
          <a:p>
            <a:pPr algn="ctr"/>
            <a:r>
              <a:rPr lang="en-CA" b="1" dirty="0">
                <a:solidFill>
                  <a:schemeClr val="accent2">
                    <a:lumMod val="75000"/>
                  </a:schemeClr>
                </a:solidFill>
                <a:latin typeface="Aleo" panose="020F0502020204030203" pitchFamily="34" charset="0"/>
              </a:rPr>
              <a:t>Green-winged Teal</a:t>
            </a:r>
          </a:p>
        </p:txBody>
      </p:sp>
      <p:sp>
        <p:nvSpPr>
          <p:cNvPr id="10" name="Oval 5" descr="hp01267"/>
          <p:cNvSpPr>
            <a:spLocks noChangeArrowheads="1"/>
          </p:cNvSpPr>
          <p:nvPr/>
        </p:nvSpPr>
        <p:spPr bwMode="auto">
          <a:xfrm>
            <a:off x="6180737" y="582376"/>
            <a:ext cx="3293549" cy="3168352"/>
          </a:xfrm>
          <a:prstGeom prst="ellipse">
            <a:avLst/>
          </a:prstGeom>
          <a:blipFill dpi="0" rotWithShape="0">
            <a:blip r:embed="rId2"/>
            <a:srcRect/>
            <a:stretch>
              <a:fillRect/>
            </a:stretch>
          </a:blipFill>
          <a:ln>
            <a:noFill/>
          </a:ln>
          <a:effectLst/>
          <a:extLst>
            <a:ext uri="{91240B29-F687-4F45-9708-019B960494DF}">
              <a14:hiddenLine xmlns:a14="http://schemas.microsoft.com/office/drawing/2010/main" w="9525" algn="in">
                <a:solidFill>
                  <a:srgbClr val="000000"/>
                </a:solidFill>
                <a:round/>
                <a:headEnd/>
                <a:tailEnd/>
              </a14:hiddenLine>
            </a:ext>
            <a:ext uri="{AF507438-7753-43E0-B8FC-AC1667EBCBE1}">
              <a14:hiddenEffects xmlns:a14="http://schemas.microsoft.com/office/drawing/2010/main">
                <a:effectLst>
                  <a:outerShdw dist="35921" dir="2700000" algn="ctr" rotWithShape="0">
                    <a:srgbClr val="EEECE1"/>
                  </a:outerShdw>
                </a:effectLst>
              </a14:hiddenEffects>
            </a:ext>
          </a:extLst>
        </p:spPr>
        <p:txBody>
          <a:bodyPr vert="horz" wrap="square" lIns="36576" tIns="36576" rIns="36576" bIns="36576" numCol="1" anchor="t" anchorCtr="0" compatLnSpc="1">
            <a:prstTxWarp prst="textNoShape">
              <a:avLst/>
            </a:prstTxWarp>
          </a:bodyPr>
          <a:lstStyle/>
          <a:p>
            <a:endParaRPr lang="en-CA"/>
          </a:p>
        </p:txBody>
      </p:sp>
      <p:sp>
        <p:nvSpPr>
          <p:cNvPr id="8" name="Text Box 3"/>
          <p:cNvSpPr txBox="1">
            <a:spLocks noChangeArrowheads="1"/>
          </p:cNvSpPr>
          <p:nvPr/>
        </p:nvSpPr>
        <p:spPr bwMode="auto">
          <a:xfrm>
            <a:off x="623391" y="404664"/>
            <a:ext cx="4085637" cy="71696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EEECE1"/>
                  </a:outerShdw>
                </a:effectLst>
              </a14:hiddenEffects>
            </a:ext>
          </a:extLst>
        </p:spPr>
        <p:txBody>
          <a:bodyPr vert="horz" wrap="square" lIns="36576" tIns="36576" rIns="36576" bIns="36576" numCol="1" anchor="t" anchorCtr="0" compatLnSpc="1">
            <a:prstTxWarp prst="textNoShape">
              <a:avLst/>
            </a:prstTxWarp>
          </a:bodyPr>
          <a:lstStyle/>
          <a:p>
            <a:pPr fontAlgn="base">
              <a:spcBef>
                <a:spcPct val="0"/>
              </a:spcBef>
              <a:spcAft>
                <a:spcPct val="0"/>
              </a:spcAft>
            </a:pPr>
            <a:r>
              <a:rPr lang="en-CA" altLang="en-US" sz="4000" b="1" dirty="0" smtClean="0">
                <a:solidFill>
                  <a:schemeClr val="accent2">
                    <a:lumMod val="75000"/>
                  </a:schemeClr>
                </a:solidFill>
                <a:latin typeface="Aleo" panose="020F0502020204030203" pitchFamily="34" charset="0"/>
                <a:cs typeface="Arial" pitchFamily="34" charset="0"/>
              </a:rPr>
              <a:t>Cool </a:t>
            </a:r>
            <a:r>
              <a:rPr lang="en-CA" altLang="en-US" sz="4000" b="1" dirty="0">
                <a:solidFill>
                  <a:schemeClr val="accent2">
                    <a:lumMod val="75000"/>
                  </a:schemeClr>
                </a:solidFill>
                <a:latin typeface="Aleo" panose="020F0502020204030203" pitchFamily="34" charset="0"/>
                <a:cs typeface="Arial" pitchFamily="34" charset="0"/>
              </a:rPr>
              <a:t>&amp; </a:t>
            </a:r>
            <a:r>
              <a:rPr lang="en-CA" altLang="en-US" sz="4000" b="1" dirty="0" smtClean="0">
                <a:solidFill>
                  <a:schemeClr val="accent2">
                    <a:lumMod val="75000"/>
                  </a:schemeClr>
                </a:solidFill>
                <a:latin typeface="Aleo" panose="020F0502020204030203" pitchFamily="34" charset="0"/>
                <a:cs typeface="Arial" pitchFamily="34" charset="0"/>
              </a:rPr>
              <a:t>Raining</a:t>
            </a:r>
            <a:endParaRPr lang="en-US" altLang="en-US" sz="2800" dirty="0">
              <a:solidFill>
                <a:schemeClr val="accent2">
                  <a:lumMod val="75000"/>
                </a:schemeClr>
              </a:solidFill>
              <a:latin typeface="Aleo" panose="020F0502020204030203" pitchFamily="34" charset="0"/>
              <a:cs typeface="Arial" pitchFamily="34" charset="0"/>
            </a:endParaRPr>
          </a:p>
        </p:txBody>
      </p:sp>
      <p:sp>
        <p:nvSpPr>
          <p:cNvPr id="12" name="Oval 2" descr="20151019_DSC9495"/>
          <p:cNvSpPr>
            <a:spLocks noChangeArrowheads="1"/>
          </p:cNvSpPr>
          <p:nvPr/>
        </p:nvSpPr>
        <p:spPr bwMode="auto">
          <a:xfrm>
            <a:off x="1127448" y="1266452"/>
            <a:ext cx="5053289" cy="4968552"/>
          </a:xfrm>
          <a:prstGeom prst="ellipse">
            <a:avLst/>
          </a:prstGeom>
          <a:blipFill dpi="0" rotWithShape="0">
            <a:blip r:embed="rId3"/>
            <a:srcRect/>
            <a:stretch>
              <a:fillRect/>
            </a:stretch>
          </a:blipFill>
          <a:ln>
            <a:noFill/>
          </a:ln>
          <a:effectLst/>
          <a:extLst>
            <a:ext uri="{91240B29-F687-4F45-9708-019B960494DF}">
              <a14:hiddenLine xmlns:a14="http://schemas.microsoft.com/office/drawing/2010/main" w="9525" algn="in">
                <a:solidFill>
                  <a:srgbClr val="000000"/>
                </a:solidFill>
                <a:round/>
                <a:headEnd/>
                <a:tailEnd/>
              </a14:hiddenLine>
            </a:ext>
            <a:ext uri="{AF507438-7753-43E0-B8FC-AC1667EBCBE1}">
              <a14:hiddenEffects xmlns:a14="http://schemas.microsoft.com/office/drawing/2010/main">
                <a:effectLst>
                  <a:outerShdw dist="35921" dir="2700000" algn="ctr" rotWithShape="0">
                    <a:srgbClr val="EEECE1"/>
                  </a:outerShdw>
                </a:effectLst>
              </a14:hiddenEffects>
            </a:ext>
          </a:extLst>
        </p:spPr>
        <p:txBody>
          <a:bodyPr vert="horz" wrap="square" lIns="36576" tIns="36576" rIns="36576" bIns="36576" numCol="1" anchor="t" anchorCtr="0" compatLnSpc="1">
            <a:prstTxWarp prst="textNoShape">
              <a:avLst/>
            </a:prstTxWarp>
          </a:bodyPr>
          <a:lstStyle/>
          <a:p>
            <a:endParaRPr lang="en-CA"/>
          </a:p>
        </p:txBody>
      </p:sp>
    </p:spTree>
    <p:extLst>
      <p:ext uri="{BB962C8B-B14F-4D97-AF65-F5344CB8AC3E}">
        <p14:creationId xmlns:p14="http://schemas.microsoft.com/office/powerpoint/2010/main" val="40174771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500"/>
                                        <p:tgtEl>
                                          <p:spTgt spid="6"/>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5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5">
                                            <p:txEl>
                                              <p:pRg st="0" end="0"/>
                                            </p:txEl>
                                          </p:spTgt>
                                        </p:tgtEl>
                                        <p:attrNameLst>
                                          <p:attrName>style.visibility</p:attrName>
                                        </p:attrNameLst>
                                      </p:cBhvr>
                                      <p:to>
                                        <p:strVal val="visible"/>
                                      </p:to>
                                    </p:set>
                                    <p:animEffect transition="in" filter="fade">
                                      <p:cBhvr>
                                        <p:cTn id="22" dur="500"/>
                                        <p:tgtEl>
                                          <p:spTgt spid="5">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5">
                                            <p:txEl>
                                              <p:pRg st="1" end="1"/>
                                            </p:txEl>
                                          </p:spTgt>
                                        </p:tgtEl>
                                        <p:attrNameLst>
                                          <p:attrName>style.visibility</p:attrName>
                                        </p:attrNameLst>
                                      </p:cBhvr>
                                      <p:to>
                                        <p:strVal val="visible"/>
                                      </p:to>
                                    </p:set>
                                    <p:animEffect transition="in" filter="fade">
                                      <p:cBhvr>
                                        <p:cTn id="27" dur="500"/>
                                        <p:tgtEl>
                                          <p:spTgt spid="5">
                                            <p:txEl>
                                              <p:pRg st="1" end="1"/>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5">
                                            <p:txEl>
                                              <p:pRg st="2" end="2"/>
                                            </p:txEl>
                                          </p:spTgt>
                                        </p:tgtEl>
                                        <p:attrNameLst>
                                          <p:attrName>style.visibility</p:attrName>
                                        </p:attrNameLst>
                                      </p:cBhvr>
                                      <p:to>
                                        <p:strVal val="visible"/>
                                      </p:to>
                                    </p:set>
                                    <p:animEffect transition="in" filter="fade">
                                      <p:cBhvr>
                                        <p:cTn id="32" dur="500"/>
                                        <p:tgtEl>
                                          <p:spTgt spid="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9" grpId="0"/>
      <p:bldP spid="10"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8832304" y="4046819"/>
            <a:ext cx="2304257" cy="1569660"/>
          </a:xfrm>
          <a:prstGeom prst="rect">
            <a:avLst/>
          </a:prstGeom>
          <a:noFill/>
        </p:spPr>
        <p:txBody>
          <a:bodyPr wrap="square" rtlCol="0">
            <a:spAutoFit/>
          </a:bodyPr>
          <a:lstStyle/>
          <a:p>
            <a:pPr marL="176213" indent="-176213">
              <a:buFont typeface="Arial" panose="020B0604020202020204" pitchFamily="34" charset="0"/>
              <a:buChar char="•"/>
              <a:tabLst>
                <a:tab pos="176213" algn="l"/>
              </a:tabLst>
            </a:pPr>
            <a:r>
              <a:rPr lang="en-CA" sz="1600" dirty="0">
                <a:solidFill>
                  <a:schemeClr val="tx2">
                    <a:lumMod val="75000"/>
                  </a:schemeClr>
                </a:solidFill>
              </a:rPr>
              <a:t>Sun themselves in order to gain enough heat (energy) so they can begin to move and make their own heat to stay warm</a:t>
            </a:r>
          </a:p>
        </p:txBody>
      </p:sp>
      <p:sp>
        <p:nvSpPr>
          <p:cNvPr id="6" name="Oval 5"/>
          <p:cNvSpPr/>
          <p:nvPr/>
        </p:nvSpPr>
        <p:spPr>
          <a:xfrm>
            <a:off x="8544272" y="3284984"/>
            <a:ext cx="2808312" cy="2774616"/>
          </a:xfrm>
          <a:prstGeom prst="ellipse">
            <a:avLst/>
          </a:prstGeom>
          <a:noFill/>
          <a:ln w="381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9" name="TextBox 8"/>
          <p:cNvSpPr txBox="1"/>
          <p:nvPr/>
        </p:nvSpPr>
        <p:spPr>
          <a:xfrm>
            <a:off x="8832303" y="3703183"/>
            <a:ext cx="2232248" cy="661720"/>
          </a:xfrm>
          <a:prstGeom prst="rect">
            <a:avLst/>
          </a:prstGeom>
          <a:noFill/>
        </p:spPr>
        <p:txBody>
          <a:bodyPr wrap="square" rtlCol="0">
            <a:spAutoFit/>
          </a:bodyPr>
          <a:lstStyle/>
          <a:p>
            <a:pPr algn="ctr"/>
            <a:r>
              <a:rPr lang="en-CA" sz="1900" b="1" dirty="0">
                <a:solidFill>
                  <a:schemeClr val="accent2">
                    <a:lumMod val="75000"/>
                  </a:schemeClr>
                </a:solidFill>
                <a:latin typeface="Aleo" panose="020F0502020204030203" pitchFamily="34" charset="0"/>
              </a:rPr>
              <a:t>Wood Frog</a:t>
            </a:r>
          </a:p>
          <a:p>
            <a:endParaRPr lang="en-CA" dirty="0"/>
          </a:p>
        </p:txBody>
      </p:sp>
      <p:sp>
        <p:nvSpPr>
          <p:cNvPr id="2" name="Oval 2" descr="20160211_wood_frog"/>
          <p:cNvSpPr>
            <a:spLocks noChangeArrowheads="1"/>
          </p:cNvSpPr>
          <p:nvPr/>
        </p:nvSpPr>
        <p:spPr bwMode="auto">
          <a:xfrm>
            <a:off x="6180737" y="509967"/>
            <a:ext cx="3305260" cy="3168352"/>
          </a:xfrm>
          <a:prstGeom prst="ellipse">
            <a:avLst/>
          </a:prstGeom>
          <a:blipFill dpi="0" rotWithShape="0">
            <a:blip r:embed="rId3"/>
            <a:srcRect/>
            <a:stretch>
              <a:fillRect/>
            </a:stretch>
          </a:blipFill>
          <a:ln>
            <a:noFill/>
          </a:ln>
          <a:effectLst/>
          <a:extLst>
            <a:ext uri="{91240B29-F687-4F45-9708-019B960494DF}">
              <a14:hiddenLine xmlns:a14="http://schemas.microsoft.com/office/drawing/2010/main" w="9525" algn="in">
                <a:solidFill>
                  <a:srgbClr val="000000"/>
                </a:solidFill>
                <a:round/>
                <a:headEnd/>
                <a:tailEnd/>
              </a14:hiddenLine>
            </a:ext>
            <a:ext uri="{AF507438-7753-43E0-B8FC-AC1667EBCBE1}">
              <a14:hiddenEffects xmlns:a14="http://schemas.microsoft.com/office/drawing/2010/main">
                <a:effectLst>
                  <a:outerShdw dist="35921" dir="2700000" algn="ctr" rotWithShape="0">
                    <a:srgbClr val="EEECE1"/>
                  </a:outerShdw>
                </a:effectLst>
              </a14:hiddenEffects>
            </a:ext>
          </a:extLst>
        </p:spPr>
        <p:txBody>
          <a:bodyPr vert="horz" wrap="square" lIns="36576" tIns="36576" rIns="36576" bIns="36576" numCol="1" anchor="t" anchorCtr="0" compatLnSpc="1">
            <a:prstTxWarp prst="textNoShape">
              <a:avLst/>
            </a:prstTxWarp>
          </a:bodyPr>
          <a:lstStyle/>
          <a:p>
            <a:endParaRPr lang="en-CA"/>
          </a:p>
        </p:txBody>
      </p:sp>
      <p:sp>
        <p:nvSpPr>
          <p:cNvPr id="8" name="Text Box 3"/>
          <p:cNvSpPr txBox="1">
            <a:spLocks noChangeArrowheads="1"/>
          </p:cNvSpPr>
          <p:nvPr/>
        </p:nvSpPr>
        <p:spPr bwMode="auto">
          <a:xfrm>
            <a:off x="623391" y="404664"/>
            <a:ext cx="4085637" cy="71696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EEECE1"/>
                  </a:outerShdw>
                </a:effectLst>
              </a14:hiddenEffects>
            </a:ext>
          </a:extLst>
        </p:spPr>
        <p:txBody>
          <a:bodyPr vert="horz" wrap="square" lIns="36576" tIns="36576" rIns="36576" bIns="36576" numCol="1" anchor="t" anchorCtr="0" compatLnSpc="1">
            <a:prstTxWarp prst="textNoShape">
              <a:avLst/>
            </a:prstTxWarp>
          </a:bodyPr>
          <a:lstStyle/>
          <a:p>
            <a:pPr fontAlgn="base">
              <a:spcBef>
                <a:spcPct val="0"/>
              </a:spcBef>
              <a:spcAft>
                <a:spcPct val="0"/>
              </a:spcAft>
            </a:pPr>
            <a:r>
              <a:rPr lang="en-CA" altLang="en-US" sz="4000" b="1" dirty="0" smtClean="0">
                <a:solidFill>
                  <a:schemeClr val="accent2">
                    <a:lumMod val="75000"/>
                  </a:schemeClr>
                </a:solidFill>
                <a:latin typeface="Aleo" panose="020F0502020204030203" pitchFamily="34" charset="0"/>
                <a:cs typeface="Arial" pitchFamily="34" charset="0"/>
              </a:rPr>
              <a:t>Cool </a:t>
            </a:r>
            <a:r>
              <a:rPr lang="en-CA" altLang="en-US" sz="4000" b="1" dirty="0">
                <a:solidFill>
                  <a:schemeClr val="accent2">
                    <a:lumMod val="75000"/>
                  </a:schemeClr>
                </a:solidFill>
                <a:latin typeface="Aleo" panose="020F0502020204030203" pitchFamily="34" charset="0"/>
                <a:cs typeface="Arial" pitchFamily="34" charset="0"/>
              </a:rPr>
              <a:t>&amp; </a:t>
            </a:r>
            <a:r>
              <a:rPr lang="en-CA" altLang="en-US" sz="4000" b="1" dirty="0" smtClean="0">
                <a:solidFill>
                  <a:schemeClr val="accent2">
                    <a:lumMod val="75000"/>
                  </a:schemeClr>
                </a:solidFill>
                <a:latin typeface="Aleo" panose="020F0502020204030203" pitchFamily="34" charset="0"/>
                <a:cs typeface="Arial" pitchFamily="34" charset="0"/>
              </a:rPr>
              <a:t>Raining</a:t>
            </a:r>
            <a:endParaRPr lang="en-US" altLang="en-US" sz="2800" dirty="0">
              <a:solidFill>
                <a:schemeClr val="accent2">
                  <a:lumMod val="75000"/>
                </a:schemeClr>
              </a:solidFill>
              <a:latin typeface="Aleo" panose="020F0502020204030203" pitchFamily="34" charset="0"/>
              <a:cs typeface="Arial" pitchFamily="34" charset="0"/>
            </a:endParaRPr>
          </a:p>
        </p:txBody>
      </p:sp>
      <p:sp>
        <p:nvSpPr>
          <p:cNvPr id="10" name="Oval 2" descr="20151019_DSC9495"/>
          <p:cNvSpPr>
            <a:spLocks noChangeArrowheads="1"/>
          </p:cNvSpPr>
          <p:nvPr/>
        </p:nvSpPr>
        <p:spPr bwMode="auto">
          <a:xfrm>
            <a:off x="1127448" y="1266452"/>
            <a:ext cx="5053289" cy="4968552"/>
          </a:xfrm>
          <a:prstGeom prst="ellipse">
            <a:avLst/>
          </a:prstGeom>
          <a:blipFill dpi="0" rotWithShape="0">
            <a:blip r:embed="rId4"/>
            <a:srcRect/>
            <a:stretch>
              <a:fillRect/>
            </a:stretch>
          </a:blipFill>
          <a:ln>
            <a:noFill/>
          </a:ln>
          <a:effectLst/>
          <a:extLst>
            <a:ext uri="{91240B29-F687-4F45-9708-019B960494DF}">
              <a14:hiddenLine xmlns:a14="http://schemas.microsoft.com/office/drawing/2010/main" w="9525" algn="in">
                <a:solidFill>
                  <a:srgbClr val="000000"/>
                </a:solidFill>
                <a:round/>
                <a:headEnd/>
                <a:tailEnd/>
              </a14:hiddenLine>
            </a:ext>
            <a:ext uri="{AF507438-7753-43E0-B8FC-AC1667EBCBE1}">
              <a14:hiddenEffects xmlns:a14="http://schemas.microsoft.com/office/drawing/2010/main">
                <a:effectLst>
                  <a:outerShdw dist="35921" dir="2700000" algn="ctr" rotWithShape="0">
                    <a:srgbClr val="EEECE1"/>
                  </a:outerShdw>
                </a:effectLst>
              </a14:hiddenEffects>
            </a:ext>
          </a:extLst>
        </p:spPr>
        <p:txBody>
          <a:bodyPr vert="horz" wrap="square" lIns="36576" tIns="36576" rIns="36576" bIns="36576" numCol="1" anchor="t" anchorCtr="0" compatLnSpc="1">
            <a:prstTxWarp prst="textNoShape">
              <a:avLst/>
            </a:prstTxWarp>
          </a:bodyPr>
          <a:lstStyle/>
          <a:p>
            <a:endParaRPr lang="en-CA"/>
          </a:p>
        </p:txBody>
      </p:sp>
    </p:spTree>
    <p:extLst>
      <p:ext uri="{BB962C8B-B14F-4D97-AF65-F5344CB8AC3E}">
        <p14:creationId xmlns:p14="http://schemas.microsoft.com/office/powerpoint/2010/main" val="11294507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500"/>
                                        <p:tgtEl>
                                          <p:spTgt spid="6"/>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5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5">
                                            <p:txEl>
                                              <p:pRg st="0" end="0"/>
                                            </p:txEl>
                                          </p:spTgt>
                                        </p:tgtEl>
                                        <p:attrNameLst>
                                          <p:attrName>style.visibility</p:attrName>
                                        </p:attrNameLst>
                                      </p:cBhvr>
                                      <p:to>
                                        <p:strVal val="visible"/>
                                      </p:to>
                                    </p:set>
                                    <p:animEffect transition="in" filter="fade">
                                      <p:cBhvr>
                                        <p:cTn id="22"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9" grpId="0"/>
      <p:bldP spid="2"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8861270" y="4115384"/>
            <a:ext cx="2302335" cy="1708160"/>
          </a:xfrm>
          <a:prstGeom prst="rect">
            <a:avLst/>
          </a:prstGeom>
          <a:noFill/>
        </p:spPr>
        <p:txBody>
          <a:bodyPr wrap="square" rtlCol="0">
            <a:spAutoFit/>
          </a:bodyPr>
          <a:lstStyle/>
          <a:p>
            <a:pPr marL="176213" indent="-176213">
              <a:buFont typeface="Arial" panose="020B0604020202020204" pitchFamily="34" charset="0"/>
              <a:buChar char="•"/>
              <a:tabLst>
                <a:tab pos="176213" algn="l"/>
              </a:tabLst>
            </a:pPr>
            <a:r>
              <a:rPr lang="en-CA" sz="1500" dirty="0">
                <a:solidFill>
                  <a:schemeClr val="tx2">
                    <a:lumMod val="75000"/>
                  </a:schemeClr>
                </a:solidFill>
              </a:rPr>
              <a:t>Swim to different depths of water to find the most suitable temperature so they can get the heat (energy) they need to create their own heat through movement</a:t>
            </a:r>
          </a:p>
        </p:txBody>
      </p:sp>
      <p:sp>
        <p:nvSpPr>
          <p:cNvPr id="6" name="Oval 5"/>
          <p:cNvSpPr/>
          <p:nvPr/>
        </p:nvSpPr>
        <p:spPr>
          <a:xfrm>
            <a:off x="8544272" y="3356992"/>
            <a:ext cx="2808312" cy="2774616"/>
          </a:xfrm>
          <a:prstGeom prst="ellipse">
            <a:avLst/>
          </a:prstGeom>
          <a:noFill/>
          <a:ln w="381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9" name="TextBox 8"/>
          <p:cNvSpPr txBox="1"/>
          <p:nvPr/>
        </p:nvSpPr>
        <p:spPr>
          <a:xfrm>
            <a:off x="8896312" y="3730664"/>
            <a:ext cx="2232248" cy="384721"/>
          </a:xfrm>
          <a:prstGeom prst="rect">
            <a:avLst/>
          </a:prstGeom>
          <a:noFill/>
        </p:spPr>
        <p:txBody>
          <a:bodyPr wrap="square" rtlCol="0">
            <a:spAutoFit/>
          </a:bodyPr>
          <a:lstStyle/>
          <a:p>
            <a:pPr algn="ctr"/>
            <a:r>
              <a:rPr lang="en-CA" sz="1900" b="1" dirty="0" smtClean="0">
                <a:solidFill>
                  <a:schemeClr val="accent2">
                    <a:lumMod val="75000"/>
                  </a:schemeClr>
                </a:solidFill>
                <a:latin typeface="Aleo" panose="020F0502020204030203" pitchFamily="34" charset="0"/>
              </a:rPr>
              <a:t>Fathead </a:t>
            </a:r>
            <a:r>
              <a:rPr lang="en-CA" sz="1900" b="1" dirty="0">
                <a:solidFill>
                  <a:schemeClr val="accent2">
                    <a:lumMod val="75000"/>
                  </a:schemeClr>
                </a:solidFill>
                <a:latin typeface="Aleo" panose="020F0502020204030203" pitchFamily="34" charset="0"/>
              </a:rPr>
              <a:t>Minnow</a:t>
            </a:r>
          </a:p>
        </p:txBody>
      </p:sp>
      <p:sp>
        <p:nvSpPr>
          <p:cNvPr id="4" name="Oval 2" descr="Andrew"/>
          <p:cNvSpPr>
            <a:spLocks noChangeArrowheads="1"/>
          </p:cNvSpPr>
          <p:nvPr/>
        </p:nvSpPr>
        <p:spPr bwMode="auto">
          <a:xfrm>
            <a:off x="6180737" y="572500"/>
            <a:ext cx="3264873" cy="3172704"/>
          </a:xfrm>
          <a:prstGeom prst="ellipse">
            <a:avLst/>
          </a:prstGeom>
          <a:blipFill dpi="0" rotWithShape="0">
            <a:blip r:embed="rId3"/>
            <a:srcRect/>
            <a:stretch>
              <a:fillRect/>
            </a:stretch>
          </a:blipFill>
          <a:ln>
            <a:noFill/>
          </a:ln>
          <a:effectLst/>
          <a:extLst>
            <a:ext uri="{91240B29-F687-4F45-9708-019B960494DF}">
              <a14:hiddenLine xmlns:a14="http://schemas.microsoft.com/office/drawing/2010/main" w="9525" algn="in">
                <a:solidFill>
                  <a:srgbClr val="000000"/>
                </a:solidFill>
                <a:round/>
                <a:headEnd/>
                <a:tailEnd/>
              </a14:hiddenLine>
            </a:ext>
            <a:ext uri="{AF507438-7753-43E0-B8FC-AC1667EBCBE1}">
              <a14:hiddenEffects xmlns:a14="http://schemas.microsoft.com/office/drawing/2010/main">
                <a:effectLst>
                  <a:outerShdw dist="35921" dir="2700000" algn="ctr" rotWithShape="0">
                    <a:srgbClr val="EEECE1"/>
                  </a:outerShdw>
                </a:effectLst>
              </a14:hiddenEffects>
            </a:ext>
          </a:extLst>
        </p:spPr>
        <p:txBody>
          <a:bodyPr vert="horz" wrap="square" lIns="36576" tIns="36576" rIns="36576" bIns="36576" numCol="1" anchor="t" anchorCtr="0" compatLnSpc="1">
            <a:prstTxWarp prst="textNoShape">
              <a:avLst/>
            </a:prstTxWarp>
          </a:bodyPr>
          <a:lstStyle/>
          <a:p>
            <a:endParaRPr lang="en-CA"/>
          </a:p>
        </p:txBody>
      </p:sp>
      <p:sp>
        <p:nvSpPr>
          <p:cNvPr id="8" name="Text Box 3"/>
          <p:cNvSpPr txBox="1">
            <a:spLocks noChangeArrowheads="1"/>
          </p:cNvSpPr>
          <p:nvPr/>
        </p:nvSpPr>
        <p:spPr bwMode="auto">
          <a:xfrm>
            <a:off x="623391" y="404664"/>
            <a:ext cx="4085637" cy="71696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EEECE1"/>
                  </a:outerShdw>
                </a:effectLst>
              </a14:hiddenEffects>
            </a:ext>
          </a:extLst>
        </p:spPr>
        <p:txBody>
          <a:bodyPr vert="horz" wrap="square" lIns="36576" tIns="36576" rIns="36576" bIns="36576" numCol="1" anchor="t" anchorCtr="0" compatLnSpc="1">
            <a:prstTxWarp prst="textNoShape">
              <a:avLst/>
            </a:prstTxWarp>
          </a:bodyPr>
          <a:lstStyle/>
          <a:p>
            <a:pPr fontAlgn="base">
              <a:spcBef>
                <a:spcPct val="0"/>
              </a:spcBef>
              <a:spcAft>
                <a:spcPct val="0"/>
              </a:spcAft>
            </a:pPr>
            <a:r>
              <a:rPr lang="en-CA" altLang="en-US" sz="4000" b="1" dirty="0" smtClean="0">
                <a:solidFill>
                  <a:schemeClr val="accent2">
                    <a:lumMod val="75000"/>
                  </a:schemeClr>
                </a:solidFill>
                <a:latin typeface="Aleo" panose="020F0502020204030203" pitchFamily="34" charset="0"/>
                <a:cs typeface="Arial" pitchFamily="34" charset="0"/>
              </a:rPr>
              <a:t>Cool </a:t>
            </a:r>
            <a:r>
              <a:rPr lang="en-CA" altLang="en-US" sz="4000" b="1" dirty="0">
                <a:solidFill>
                  <a:schemeClr val="accent2">
                    <a:lumMod val="75000"/>
                  </a:schemeClr>
                </a:solidFill>
                <a:latin typeface="Aleo" panose="020F0502020204030203" pitchFamily="34" charset="0"/>
                <a:cs typeface="Arial" pitchFamily="34" charset="0"/>
              </a:rPr>
              <a:t>&amp; </a:t>
            </a:r>
            <a:r>
              <a:rPr lang="en-CA" altLang="en-US" sz="4000" b="1" dirty="0" smtClean="0">
                <a:solidFill>
                  <a:schemeClr val="accent2">
                    <a:lumMod val="75000"/>
                  </a:schemeClr>
                </a:solidFill>
                <a:latin typeface="Aleo" panose="020F0502020204030203" pitchFamily="34" charset="0"/>
                <a:cs typeface="Arial" pitchFamily="34" charset="0"/>
              </a:rPr>
              <a:t>Raining</a:t>
            </a:r>
            <a:endParaRPr lang="en-US" altLang="en-US" sz="2800" dirty="0">
              <a:solidFill>
                <a:schemeClr val="accent2">
                  <a:lumMod val="75000"/>
                </a:schemeClr>
              </a:solidFill>
              <a:latin typeface="Aleo" panose="020F0502020204030203" pitchFamily="34" charset="0"/>
              <a:cs typeface="Arial" pitchFamily="34" charset="0"/>
            </a:endParaRPr>
          </a:p>
        </p:txBody>
      </p:sp>
      <p:sp>
        <p:nvSpPr>
          <p:cNvPr id="10" name="Oval 2" descr="20151019_DSC9495"/>
          <p:cNvSpPr>
            <a:spLocks noChangeArrowheads="1"/>
          </p:cNvSpPr>
          <p:nvPr/>
        </p:nvSpPr>
        <p:spPr bwMode="auto">
          <a:xfrm>
            <a:off x="1127448" y="1266452"/>
            <a:ext cx="5053289" cy="4968552"/>
          </a:xfrm>
          <a:prstGeom prst="ellipse">
            <a:avLst/>
          </a:prstGeom>
          <a:blipFill dpi="0" rotWithShape="0">
            <a:blip r:embed="rId4"/>
            <a:srcRect/>
            <a:stretch>
              <a:fillRect/>
            </a:stretch>
          </a:blipFill>
          <a:ln>
            <a:noFill/>
          </a:ln>
          <a:effectLst/>
          <a:extLst>
            <a:ext uri="{91240B29-F687-4F45-9708-019B960494DF}">
              <a14:hiddenLine xmlns:a14="http://schemas.microsoft.com/office/drawing/2010/main" w="9525" algn="in">
                <a:solidFill>
                  <a:srgbClr val="000000"/>
                </a:solidFill>
                <a:round/>
                <a:headEnd/>
                <a:tailEnd/>
              </a14:hiddenLine>
            </a:ext>
            <a:ext uri="{AF507438-7753-43E0-B8FC-AC1667EBCBE1}">
              <a14:hiddenEffects xmlns:a14="http://schemas.microsoft.com/office/drawing/2010/main">
                <a:effectLst>
                  <a:outerShdw dist="35921" dir="2700000" algn="ctr" rotWithShape="0">
                    <a:srgbClr val="EEECE1"/>
                  </a:outerShdw>
                </a:effectLst>
              </a14:hiddenEffects>
            </a:ext>
          </a:extLst>
        </p:spPr>
        <p:txBody>
          <a:bodyPr vert="horz" wrap="square" lIns="36576" tIns="36576" rIns="36576" bIns="36576" numCol="1" anchor="t" anchorCtr="0" compatLnSpc="1">
            <a:prstTxWarp prst="textNoShape">
              <a:avLst/>
            </a:prstTxWarp>
          </a:bodyPr>
          <a:lstStyle/>
          <a:p>
            <a:endParaRPr lang="en-CA"/>
          </a:p>
        </p:txBody>
      </p:sp>
    </p:spTree>
    <p:extLst>
      <p:ext uri="{BB962C8B-B14F-4D97-AF65-F5344CB8AC3E}">
        <p14:creationId xmlns:p14="http://schemas.microsoft.com/office/powerpoint/2010/main" val="39097537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fade">
                                      <p:cBhvr>
                                        <p:cTn id="14" dur="500"/>
                                        <p:tgtEl>
                                          <p:spTgt spid="9"/>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5">
                                            <p:txEl>
                                              <p:pRg st="0" end="0"/>
                                            </p:txEl>
                                          </p:spTgt>
                                        </p:tgtEl>
                                        <p:attrNameLst>
                                          <p:attrName>style.visibility</p:attrName>
                                        </p:attrNameLst>
                                      </p:cBhvr>
                                      <p:to>
                                        <p:strVal val="visible"/>
                                      </p:to>
                                    </p:set>
                                    <p:animEffect transition="in" filter="fade">
                                      <p:cBhvr>
                                        <p:cTn id="22"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9" grpId="0"/>
      <p:bldP spid="4"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Oval 5"/>
          <p:cNvSpPr/>
          <p:nvPr/>
        </p:nvSpPr>
        <p:spPr>
          <a:xfrm>
            <a:off x="8391152" y="3356992"/>
            <a:ext cx="2808312" cy="2774616"/>
          </a:xfrm>
          <a:prstGeom prst="ellipse">
            <a:avLst/>
          </a:prstGeom>
          <a:noFill/>
          <a:ln w="381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2" name="Oval 2" descr="ho00394h"/>
          <p:cNvSpPr>
            <a:spLocks noChangeArrowheads="1"/>
          </p:cNvSpPr>
          <p:nvPr/>
        </p:nvSpPr>
        <p:spPr bwMode="auto">
          <a:xfrm>
            <a:off x="1127448" y="1291075"/>
            <a:ext cx="5040560" cy="4919305"/>
          </a:xfrm>
          <a:prstGeom prst="ellipse">
            <a:avLst/>
          </a:prstGeom>
          <a:blipFill dpi="0" rotWithShape="0">
            <a:blip r:embed="rId2"/>
            <a:srcRect/>
            <a:stretch>
              <a:fillRect/>
            </a:stretch>
          </a:blipFill>
          <a:ln>
            <a:noFill/>
          </a:ln>
          <a:effectLst/>
          <a:extLst>
            <a:ext uri="{91240B29-F687-4F45-9708-019B960494DF}">
              <a14:hiddenLine xmlns:a14="http://schemas.microsoft.com/office/drawing/2010/main" w="9525" algn="in">
                <a:solidFill>
                  <a:srgbClr val="000000"/>
                </a:solidFill>
                <a:round/>
                <a:headEnd/>
                <a:tailEnd/>
              </a14:hiddenLine>
            </a:ext>
            <a:ext uri="{AF507438-7753-43E0-B8FC-AC1667EBCBE1}">
              <a14:hiddenEffects xmlns:a14="http://schemas.microsoft.com/office/drawing/2010/main">
                <a:effectLst>
                  <a:outerShdw dist="35921" dir="2700000" algn="ctr" rotWithShape="0">
                    <a:srgbClr val="EEECE1"/>
                  </a:outerShdw>
                </a:effectLst>
              </a14:hiddenEffects>
            </a:ext>
          </a:extLst>
        </p:spPr>
        <p:txBody>
          <a:bodyPr vert="horz" wrap="square" lIns="36576" tIns="36576" rIns="36576" bIns="36576" numCol="1" anchor="t" anchorCtr="0" compatLnSpc="1">
            <a:prstTxWarp prst="textNoShape">
              <a:avLst/>
            </a:prstTxWarp>
          </a:bodyPr>
          <a:lstStyle/>
          <a:p>
            <a:endParaRPr lang="en-CA"/>
          </a:p>
        </p:txBody>
      </p:sp>
      <p:sp>
        <p:nvSpPr>
          <p:cNvPr id="10" name="Oval 5" descr="hp01267"/>
          <p:cNvSpPr>
            <a:spLocks noChangeArrowheads="1"/>
          </p:cNvSpPr>
          <p:nvPr/>
        </p:nvSpPr>
        <p:spPr bwMode="auto">
          <a:xfrm>
            <a:off x="6152480" y="482887"/>
            <a:ext cx="3293549" cy="3168352"/>
          </a:xfrm>
          <a:prstGeom prst="ellipse">
            <a:avLst/>
          </a:prstGeom>
          <a:blipFill dpi="0" rotWithShape="0">
            <a:blip r:embed="rId3"/>
            <a:srcRect/>
            <a:stretch>
              <a:fillRect/>
            </a:stretch>
          </a:blipFill>
          <a:ln>
            <a:noFill/>
          </a:ln>
          <a:effectLst/>
          <a:extLst>
            <a:ext uri="{91240B29-F687-4F45-9708-019B960494DF}">
              <a14:hiddenLine xmlns:a14="http://schemas.microsoft.com/office/drawing/2010/main" w="9525" algn="in">
                <a:solidFill>
                  <a:srgbClr val="000000"/>
                </a:solidFill>
                <a:round/>
                <a:headEnd/>
                <a:tailEnd/>
              </a14:hiddenLine>
            </a:ext>
            <a:ext uri="{AF507438-7753-43E0-B8FC-AC1667EBCBE1}">
              <a14:hiddenEffects xmlns:a14="http://schemas.microsoft.com/office/drawing/2010/main">
                <a:effectLst>
                  <a:outerShdw dist="35921" dir="2700000" algn="ctr" rotWithShape="0">
                    <a:srgbClr val="EEECE1"/>
                  </a:outerShdw>
                </a:effectLst>
              </a14:hiddenEffects>
            </a:ext>
          </a:extLst>
        </p:spPr>
        <p:txBody>
          <a:bodyPr vert="horz" wrap="square" lIns="36576" tIns="36576" rIns="36576" bIns="36576" numCol="1" anchor="t" anchorCtr="0" compatLnSpc="1">
            <a:prstTxWarp prst="textNoShape">
              <a:avLst/>
            </a:prstTxWarp>
          </a:bodyPr>
          <a:lstStyle/>
          <a:p>
            <a:endParaRPr lang="en-CA"/>
          </a:p>
        </p:txBody>
      </p:sp>
      <p:sp>
        <p:nvSpPr>
          <p:cNvPr id="11" name="TextBox 10"/>
          <p:cNvSpPr txBox="1"/>
          <p:nvPr/>
        </p:nvSpPr>
        <p:spPr>
          <a:xfrm>
            <a:off x="8751192" y="4259401"/>
            <a:ext cx="2232248" cy="1323439"/>
          </a:xfrm>
          <a:prstGeom prst="rect">
            <a:avLst/>
          </a:prstGeom>
          <a:noFill/>
        </p:spPr>
        <p:txBody>
          <a:bodyPr wrap="square" rtlCol="0">
            <a:spAutoFit/>
          </a:bodyPr>
          <a:lstStyle/>
          <a:p>
            <a:pPr marL="176213" indent="-176213">
              <a:buFont typeface="Arial" panose="020B0604020202020204" pitchFamily="34" charset="0"/>
              <a:buChar char="•"/>
              <a:tabLst>
                <a:tab pos="176213" algn="l"/>
              </a:tabLst>
            </a:pPr>
            <a:r>
              <a:rPr lang="en-CA" sz="1600" dirty="0">
                <a:solidFill>
                  <a:schemeClr val="tx2">
                    <a:lumMod val="75000"/>
                  </a:schemeClr>
                </a:solidFill>
              </a:rPr>
              <a:t>As winds intensify, they will move to more sheltered areas</a:t>
            </a:r>
          </a:p>
          <a:p>
            <a:pPr marL="176213" indent="-176213">
              <a:buFont typeface="Arial" panose="020B0604020202020204" pitchFamily="34" charset="0"/>
              <a:buChar char="•"/>
              <a:tabLst>
                <a:tab pos="176213" algn="l"/>
              </a:tabLst>
            </a:pPr>
            <a:r>
              <a:rPr lang="en-CA" sz="1600" dirty="0">
                <a:solidFill>
                  <a:schemeClr val="tx2">
                    <a:lumMod val="75000"/>
                  </a:schemeClr>
                </a:solidFill>
              </a:rPr>
              <a:t>Fluff up their feathers to stay warm</a:t>
            </a:r>
          </a:p>
        </p:txBody>
      </p:sp>
      <p:sp>
        <p:nvSpPr>
          <p:cNvPr id="12" name="TextBox 11"/>
          <p:cNvSpPr txBox="1"/>
          <p:nvPr/>
        </p:nvSpPr>
        <p:spPr>
          <a:xfrm>
            <a:off x="8679184" y="3890069"/>
            <a:ext cx="2232248" cy="369332"/>
          </a:xfrm>
          <a:prstGeom prst="rect">
            <a:avLst/>
          </a:prstGeom>
          <a:noFill/>
        </p:spPr>
        <p:txBody>
          <a:bodyPr wrap="square" rtlCol="0">
            <a:spAutoFit/>
          </a:bodyPr>
          <a:lstStyle/>
          <a:p>
            <a:pPr algn="ctr"/>
            <a:r>
              <a:rPr lang="en-CA" b="1" dirty="0">
                <a:solidFill>
                  <a:schemeClr val="accent2">
                    <a:lumMod val="75000"/>
                  </a:schemeClr>
                </a:solidFill>
                <a:latin typeface="Aleo" panose="020F0502020204030203" pitchFamily="34" charset="0"/>
              </a:rPr>
              <a:t>Green-winged Teal</a:t>
            </a:r>
          </a:p>
        </p:txBody>
      </p:sp>
      <p:sp>
        <p:nvSpPr>
          <p:cNvPr id="8" name="Text Box 3"/>
          <p:cNvSpPr txBox="1">
            <a:spLocks noChangeArrowheads="1"/>
          </p:cNvSpPr>
          <p:nvPr/>
        </p:nvSpPr>
        <p:spPr bwMode="auto">
          <a:xfrm>
            <a:off x="623391" y="404664"/>
            <a:ext cx="4085637" cy="71696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EEECE1"/>
                  </a:outerShdw>
                </a:effectLst>
              </a14:hiddenEffects>
            </a:ext>
          </a:extLst>
        </p:spPr>
        <p:txBody>
          <a:bodyPr vert="horz" wrap="square" lIns="36576" tIns="36576" rIns="36576" bIns="36576" numCol="1" anchor="t" anchorCtr="0" compatLnSpc="1">
            <a:prstTxWarp prst="textNoShape">
              <a:avLst/>
            </a:prstTxWarp>
          </a:bodyPr>
          <a:lstStyle/>
          <a:p>
            <a:pPr fontAlgn="base">
              <a:spcBef>
                <a:spcPct val="0"/>
              </a:spcBef>
              <a:spcAft>
                <a:spcPct val="0"/>
              </a:spcAft>
            </a:pPr>
            <a:r>
              <a:rPr lang="en-CA" altLang="en-US" sz="4000" b="1" dirty="0" smtClean="0">
                <a:solidFill>
                  <a:schemeClr val="accent2">
                    <a:lumMod val="75000"/>
                  </a:schemeClr>
                </a:solidFill>
                <a:latin typeface="Aleo" panose="020F0502020204030203" pitchFamily="34" charset="0"/>
                <a:cs typeface="Arial" pitchFamily="34" charset="0"/>
              </a:rPr>
              <a:t>Cool </a:t>
            </a:r>
            <a:r>
              <a:rPr lang="en-CA" altLang="en-US" sz="4000" b="1" dirty="0">
                <a:solidFill>
                  <a:schemeClr val="accent2">
                    <a:lumMod val="75000"/>
                  </a:schemeClr>
                </a:solidFill>
                <a:latin typeface="Aleo" panose="020F0502020204030203" pitchFamily="34" charset="0"/>
                <a:cs typeface="Arial" pitchFamily="34" charset="0"/>
              </a:rPr>
              <a:t>&amp; </a:t>
            </a:r>
            <a:r>
              <a:rPr lang="en-CA" altLang="en-US" sz="4000" b="1" dirty="0" smtClean="0">
                <a:solidFill>
                  <a:schemeClr val="accent2">
                    <a:lumMod val="75000"/>
                  </a:schemeClr>
                </a:solidFill>
                <a:latin typeface="Aleo" panose="020F0502020204030203" pitchFamily="34" charset="0"/>
                <a:cs typeface="Arial" pitchFamily="34" charset="0"/>
              </a:rPr>
              <a:t>Windy</a:t>
            </a:r>
            <a:endParaRPr lang="en-US" altLang="en-US" sz="2800" dirty="0">
              <a:solidFill>
                <a:schemeClr val="accent2">
                  <a:lumMod val="75000"/>
                </a:schemeClr>
              </a:solidFill>
              <a:latin typeface="Aleo" panose="020F0502020204030203" pitchFamily="34" charset="0"/>
              <a:cs typeface="Arial" pitchFamily="34" charset="0"/>
            </a:endParaRPr>
          </a:p>
        </p:txBody>
      </p:sp>
    </p:spTree>
    <p:extLst>
      <p:ext uri="{BB962C8B-B14F-4D97-AF65-F5344CB8AC3E}">
        <p14:creationId xmlns:p14="http://schemas.microsoft.com/office/powerpoint/2010/main" val="25705948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500"/>
                                        <p:tgtEl>
                                          <p:spTgt spid="6"/>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fade">
                                      <p:cBhvr>
                                        <p:cTn id="17" dur="500"/>
                                        <p:tgtEl>
                                          <p:spTgt spid="12"/>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1">
                                            <p:txEl>
                                              <p:pRg st="0" end="0"/>
                                            </p:txEl>
                                          </p:spTgt>
                                        </p:tgtEl>
                                        <p:attrNameLst>
                                          <p:attrName>style.visibility</p:attrName>
                                        </p:attrNameLst>
                                      </p:cBhvr>
                                      <p:to>
                                        <p:strVal val="visible"/>
                                      </p:to>
                                    </p:set>
                                    <p:animEffect transition="in" filter="fade">
                                      <p:cBhvr>
                                        <p:cTn id="22" dur="500"/>
                                        <p:tgtEl>
                                          <p:spTgt spid="11">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11">
                                            <p:txEl>
                                              <p:pRg st="1" end="1"/>
                                            </p:txEl>
                                          </p:spTgt>
                                        </p:tgtEl>
                                        <p:attrNameLst>
                                          <p:attrName>style.visibility</p:attrName>
                                        </p:attrNameLst>
                                      </p:cBhvr>
                                      <p:to>
                                        <p:strVal val="visible"/>
                                      </p:to>
                                    </p:set>
                                    <p:animEffect transition="in" filter="fade">
                                      <p:cBhvr>
                                        <p:cTn id="27" dur="500"/>
                                        <p:tgtEl>
                                          <p:spTgt spid="11">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0" grpId="0" animBg="1"/>
      <p:bldP spid="1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Oval 5"/>
          <p:cNvSpPr/>
          <p:nvPr/>
        </p:nvSpPr>
        <p:spPr>
          <a:xfrm>
            <a:off x="8328248" y="3356992"/>
            <a:ext cx="2808312" cy="2774616"/>
          </a:xfrm>
          <a:prstGeom prst="ellipse">
            <a:avLst/>
          </a:prstGeom>
          <a:noFill/>
          <a:ln w="381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10" name="Oval 5" descr="hp01267"/>
          <p:cNvSpPr>
            <a:spLocks noChangeArrowheads="1"/>
          </p:cNvSpPr>
          <p:nvPr/>
        </p:nvSpPr>
        <p:spPr bwMode="auto">
          <a:xfrm>
            <a:off x="6169248" y="412800"/>
            <a:ext cx="3293549" cy="3168352"/>
          </a:xfrm>
          <a:prstGeom prst="ellipse">
            <a:avLst/>
          </a:prstGeom>
          <a:blipFill dpi="0" rotWithShape="1">
            <a:blip r:embed="rId2" cstate="print">
              <a:extLst>
                <a:ext uri="{28A0092B-C50C-407E-A947-70E740481C1C}">
                  <a14:useLocalDpi xmlns:a14="http://schemas.microsoft.com/office/drawing/2010/main" val="0"/>
                </a:ext>
              </a:extLst>
            </a:blip>
            <a:srcRect/>
            <a:stretch>
              <a:fillRect/>
            </a:stretch>
          </a:blipFill>
          <a:ln>
            <a:noFill/>
          </a:ln>
          <a:effectLst/>
          <a:extLst/>
        </p:spPr>
        <p:txBody>
          <a:bodyPr vert="horz" wrap="square" lIns="36576" tIns="36576" rIns="36576" bIns="36576" numCol="1" anchor="t" anchorCtr="0" compatLnSpc="1">
            <a:prstTxWarp prst="textNoShape">
              <a:avLst/>
            </a:prstTxWarp>
          </a:bodyPr>
          <a:lstStyle/>
          <a:p>
            <a:endParaRPr lang="en-CA"/>
          </a:p>
        </p:txBody>
      </p:sp>
      <p:sp>
        <p:nvSpPr>
          <p:cNvPr id="11" name="TextBox 10"/>
          <p:cNvSpPr txBox="1"/>
          <p:nvPr/>
        </p:nvSpPr>
        <p:spPr>
          <a:xfrm>
            <a:off x="8550961" y="4456676"/>
            <a:ext cx="2402500" cy="830997"/>
          </a:xfrm>
          <a:prstGeom prst="rect">
            <a:avLst/>
          </a:prstGeom>
          <a:noFill/>
        </p:spPr>
        <p:txBody>
          <a:bodyPr wrap="square" rtlCol="0">
            <a:spAutoFit/>
          </a:bodyPr>
          <a:lstStyle/>
          <a:p>
            <a:pPr marL="176213" indent="-176213">
              <a:buFont typeface="Arial" panose="020B0604020202020204" pitchFamily="34" charset="0"/>
              <a:buChar char="•"/>
              <a:tabLst>
                <a:tab pos="176213" algn="l"/>
              </a:tabLst>
            </a:pPr>
            <a:r>
              <a:rPr lang="en-CA" sz="1600" dirty="0">
                <a:solidFill>
                  <a:schemeClr val="tx2">
                    <a:lumMod val="75000"/>
                  </a:schemeClr>
                </a:solidFill>
              </a:rPr>
              <a:t>Move to sheltered areas </a:t>
            </a:r>
            <a:r>
              <a:rPr lang="en-CA" sz="1600" dirty="0" smtClean="0">
                <a:solidFill>
                  <a:schemeClr val="tx2">
                    <a:lumMod val="75000"/>
                  </a:schemeClr>
                </a:solidFill>
              </a:rPr>
              <a:t>among </a:t>
            </a:r>
            <a:r>
              <a:rPr lang="en-CA" sz="1600" dirty="0">
                <a:solidFill>
                  <a:schemeClr val="tx2">
                    <a:lumMod val="75000"/>
                  </a:schemeClr>
                </a:solidFill>
              </a:rPr>
              <a:t>vegetation</a:t>
            </a:r>
          </a:p>
          <a:p>
            <a:pPr marL="176213" indent="-176213">
              <a:buFont typeface="Arial" panose="020B0604020202020204" pitchFamily="34" charset="0"/>
              <a:buChar char="•"/>
              <a:tabLst>
                <a:tab pos="176213" algn="l"/>
              </a:tabLst>
            </a:pPr>
            <a:r>
              <a:rPr lang="en-CA" sz="1600" dirty="0">
                <a:solidFill>
                  <a:schemeClr val="tx2">
                    <a:lumMod val="75000"/>
                  </a:schemeClr>
                </a:solidFill>
              </a:rPr>
              <a:t>Limit flight movements</a:t>
            </a:r>
          </a:p>
        </p:txBody>
      </p:sp>
      <p:sp>
        <p:nvSpPr>
          <p:cNvPr id="12" name="TextBox 11"/>
          <p:cNvSpPr txBox="1"/>
          <p:nvPr/>
        </p:nvSpPr>
        <p:spPr>
          <a:xfrm>
            <a:off x="8665740" y="3776933"/>
            <a:ext cx="2232248" cy="646331"/>
          </a:xfrm>
          <a:prstGeom prst="rect">
            <a:avLst/>
          </a:prstGeom>
          <a:noFill/>
        </p:spPr>
        <p:txBody>
          <a:bodyPr wrap="square" rtlCol="0">
            <a:spAutoFit/>
          </a:bodyPr>
          <a:lstStyle/>
          <a:p>
            <a:pPr algn="ctr"/>
            <a:r>
              <a:rPr lang="en-CA" b="1" dirty="0">
                <a:solidFill>
                  <a:schemeClr val="accent2">
                    <a:lumMod val="75000"/>
                  </a:schemeClr>
                </a:solidFill>
                <a:latin typeface="Aleo" panose="020F0502020204030203" pitchFamily="34" charset="0"/>
              </a:rPr>
              <a:t>White-faced Meadowhawk</a:t>
            </a:r>
          </a:p>
        </p:txBody>
      </p:sp>
      <p:sp>
        <p:nvSpPr>
          <p:cNvPr id="8" name="Oval 2" descr="ho00394h"/>
          <p:cNvSpPr>
            <a:spLocks noChangeArrowheads="1"/>
          </p:cNvSpPr>
          <p:nvPr/>
        </p:nvSpPr>
        <p:spPr bwMode="auto">
          <a:xfrm>
            <a:off x="1127448" y="1291075"/>
            <a:ext cx="5040560" cy="4919305"/>
          </a:xfrm>
          <a:prstGeom prst="ellipse">
            <a:avLst/>
          </a:prstGeom>
          <a:blipFill dpi="0" rotWithShape="0">
            <a:blip r:embed="rId3"/>
            <a:srcRect/>
            <a:stretch>
              <a:fillRect/>
            </a:stretch>
          </a:blipFill>
          <a:ln>
            <a:noFill/>
          </a:ln>
          <a:effectLst/>
          <a:extLst>
            <a:ext uri="{91240B29-F687-4F45-9708-019B960494DF}">
              <a14:hiddenLine xmlns:a14="http://schemas.microsoft.com/office/drawing/2010/main" w="9525" algn="in">
                <a:solidFill>
                  <a:srgbClr val="000000"/>
                </a:solidFill>
                <a:round/>
                <a:headEnd/>
                <a:tailEnd/>
              </a14:hiddenLine>
            </a:ext>
            <a:ext uri="{AF507438-7753-43E0-B8FC-AC1667EBCBE1}">
              <a14:hiddenEffects xmlns:a14="http://schemas.microsoft.com/office/drawing/2010/main">
                <a:effectLst>
                  <a:outerShdw dist="35921" dir="2700000" algn="ctr" rotWithShape="0">
                    <a:srgbClr val="EEECE1"/>
                  </a:outerShdw>
                </a:effectLst>
              </a14:hiddenEffects>
            </a:ext>
          </a:extLst>
        </p:spPr>
        <p:txBody>
          <a:bodyPr vert="horz" wrap="square" lIns="36576" tIns="36576" rIns="36576" bIns="36576" numCol="1" anchor="t" anchorCtr="0" compatLnSpc="1">
            <a:prstTxWarp prst="textNoShape">
              <a:avLst/>
            </a:prstTxWarp>
          </a:bodyPr>
          <a:lstStyle/>
          <a:p>
            <a:endParaRPr lang="en-CA"/>
          </a:p>
        </p:txBody>
      </p:sp>
      <p:sp>
        <p:nvSpPr>
          <p:cNvPr id="9" name="Text Box 3"/>
          <p:cNvSpPr txBox="1">
            <a:spLocks noChangeArrowheads="1"/>
          </p:cNvSpPr>
          <p:nvPr/>
        </p:nvSpPr>
        <p:spPr bwMode="auto">
          <a:xfrm>
            <a:off x="623391" y="404664"/>
            <a:ext cx="4085637" cy="71696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EEECE1"/>
                  </a:outerShdw>
                </a:effectLst>
              </a14:hiddenEffects>
            </a:ext>
          </a:extLst>
        </p:spPr>
        <p:txBody>
          <a:bodyPr vert="horz" wrap="square" lIns="36576" tIns="36576" rIns="36576" bIns="36576" numCol="1" anchor="t" anchorCtr="0" compatLnSpc="1">
            <a:prstTxWarp prst="textNoShape">
              <a:avLst/>
            </a:prstTxWarp>
          </a:bodyPr>
          <a:lstStyle/>
          <a:p>
            <a:pPr fontAlgn="base">
              <a:spcBef>
                <a:spcPct val="0"/>
              </a:spcBef>
              <a:spcAft>
                <a:spcPct val="0"/>
              </a:spcAft>
            </a:pPr>
            <a:r>
              <a:rPr lang="en-CA" altLang="en-US" sz="4000" b="1" dirty="0" smtClean="0">
                <a:solidFill>
                  <a:schemeClr val="accent2">
                    <a:lumMod val="75000"/>
                  </a:schemeClr>
                </a:solidFill>
                <a:latin typeface="Aleo" panose="020F0502020204030203" pitchFamily="34" charset="0"/>
                <a:cs typeface="Arial" pitchFamily="34" charset="0"/>
              </a:rPr>
              <a:t>Cool </a:t>
            </a:r>
            <a:r>
              <a:rPr lang="en-CA" altLang="en-US" sz="4000" b="1" dirty="0">
                <a:solidFill>
                  <a:schemeClr val="accent2">
                    <a:lumMod val="75000"/>
                  </a:schemeClr>
                </a:solidFill>
                <a:latin typeface="Aleo" panose="020F0502020204030203" pitchFamily="34" charset="0"/>
                <a:cs typeface="Arial" pitchFamily="34" charset="0"/>
              </a:rPr>
              <a:t>&amp; </a:t>
            </a:r>
            <a:r>
              <a:rPr lang="en-CA" altLang="en-US" sz="4000" b="1" dirty="0" smtClean="0">
                <a:solidFill>
                  <a:schemeClr val="accent2">
                    <a:lumMod val="75000"/>
                  </a:schemeClr>
                </a:solidFill>
                <a:latin typeface="Aleo" panose="020F0502020204030203" pitchFamily="34" charset="0"/>
                <a:cs typeface="Arial" pitchFamily="34" charset="0"/>
              </a:rPr>
              <a:t>Windy</a:t>
            </a:r>
            <a:endParaRPr lang="en-US" altLang="en-US" sz="2800" dirty="0">
              <a:solidFill>
                <a:schemeClr val="accent2">
                  <a:lumMod val="75000"/>
                </a:schemeClr>
              </a:solidFill>
              <a:latin typeface="Aleo" panose="020F0502020204030203" pitchFamily="34" charset="0"/>
              <a:cs typeface="Arial" pitchFamily="34" charset="0"/>
            </a:endParaRPr>
          </a:p>
        </p:txBody>
      </p:sp>
    </p:spTree>
    <p:extLst>
      <p:ext uri="{BB962C8B-B14F-4D97-AF65-F5344CB8AC3E}">
        <p14:creationId xmlns:p14="http://schemas.microsoft.com/office/powerpoint/2010/main" val="17858696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12"/>
                                        </p:tgtEl>
                                        <p:attrNameLst>
                                          <p:attrName>style.visibility</p:attrName>
                                        </p:attrNameLst>
                                      </p:cBhvr>
                                      <p:to>
                                        <p:strVal val="visible"/>
                                      </p:to>
                                    </p:set>
                                    <p:animEffect transition="in" filter="fade">
                                      <p:cBhvr>
                                        <p:cTn id="14" dur="500"/>
                                        <p:tgtEl>
                                          <p:spTgt spid="12"/>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1">
                                            <p:txEl>
                                              <p:pRg st="0" end="0"/>
                                            </p:txEl>
                                          </p:spTgt>
                                        </p:tgtEl>
                                        <p:attrNameLst>
                                          <p:attrName>style.visibility</p:attrName>
                                        </p:attrNameLst>
                                      </p:cBhvr>
                                      <p:to>
                                        <p:strVal val="visible"/>
                                      </p:to>
                                    </p:set>
                                    <p:animEffect transition="in" filter="fade">
                                      <p:cBhvr>
                                        <p:cTn id="22" dur="500"/>
                                        <p:tgtEl>
                                          <p:spTgt spid="11">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11">
                                            <p:txEl>
                                              <p:pRg st="1" end="1"/>
                                            </p:txEl>
                                          </p:spTgt>
                                        </p:tgtEl>
                                        <p:attrNameLst>
                                          <p:attrName>style.visibility</p:attrName>
                                        </p:attrNameLst>
                                      </p:cBhvr>
                                      <p:to>
                                        <p:strVal val="visible"/>
                                      </p:to>
                                    </p:set>
                                    <p:animEffect transition="in" filter="fade">
                                      <p:cBhvr>
                                        <p:cTn id="27" dur="500"/>
                                        <p:tgtEl>
                                          <p:spTgt spid="11">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0" grpId="0" animBg="1"/>
      <p:bldP spid="1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Oval 5"/>
          <p:cNvSpPr/>
          <p:nvPr/>
        </p:nvSpPr>
        <p:spPr>
          <a:xfrm>
            <a:off x="8419348" y="3356992"/>
            <a:ext cx="2808312" cy="2774616"/>
          </a:xfrm>
          <a:prstGeom prst="ellipse">
            <a:avLst/>
          </a:prstGeom>
          <a:noFill/>
          <a:ln w="381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11" name="TextBox 10"/>
          <p:cNvSpPr txBox="1"/>
          <p:nvPr/>
        </p:nvSpPr>
        <p:spPr>
          <a:xfrm>
            <a:off x="8650934" y="4260095"/>
            <a:ext cx="2448271" cy="1323439"/>
          </a:xfrm>
          <a:prstGeom prst="rect">
            <a:avLst/>
          </a:prstGeom>
          <a:noFill/>
        </p:spPr>
        <p:txBody>
          <a:bodyPr wrap="square" rtlCol="0">
            <a:spAutoFit/>
          </a:bodyPr>
          <a:lstStyle/>
          <a:p>
            <a:pPr marL="176213" indent="-176213">
              <a:buFont typeface="Arial" panose="020B0604020202020204" pitchFamily="34" charset="0"/>
              <a:buChar char="•"/>
              <a:tabLst>
                <a:tab pos="176213" algn="l"/>
              </a:tabLst>
            </a:pPr>
            <a:r>
              <a:rPr lang="en-CA" sz="1600" dirty="0">
                <a:solidFill>
                  <a:schemeClr val="tx2">
                    <a:lumMod val="75000"/>
                  </a:schemeClr>
                </a:solidFill>
              </a:rPr>
              <a:t>Due to increased cloud cover, they stop feeding at night, moving earlier and later in the day</a:t>
            </a:r>
          </a:p>
          <a:p>
            <a:pPr marL="176213" indent="-176213">
              <a:buFont typeface="Arial" panose="020B0604020202020204" pitchFamily="34" charset="0"/>
              <a:buChar char="•"/>
              <a:tabLst>
                <a:tab pos="176213" algn="l"/>
              </a:tabLst>
            </a:pPr>
            <a:r>
              <a:rPr lang="en-CA" sz="1600" dirty="0">
                <a:solidFill>
                  <a:schemeClr val="tx2">
                    <a:lumMod val="75000"/>
                  </a:schemeClr>
                </a:solidFill>
              </a:rPr>
              <a:t>Move to sheltered areas</a:t>
            </a:r>
          </a:p>
        </p:txBody>
      </p:sp>
      <p:sp>
        <p:nvSpPr>
          <p:cNvPr id="12" name="TextBox 11"/>
          <p:cNvSpPr txBox="1"/>
          <p:nvPr/>
        </p:nvSpPr>
        <p:spPr>
          <a:xfrm>
            <a:off x="8711006" y="3856840"/>
            <a:ext cx="2232248" cy="369332"/>
          </a:xfrm>
          <a:prstGeom prst="rect">
            <a:avLst/>
          </a:prstGeom>
          <a:noFill/>
        </p:spPr>
        <p:txBody>
          <a:bodyPr wrap="square" rtlCol="0">
            <a:spAutoFit/>
          </a:bodyPr>
          <a:lstStyle/>
          <a:p>
            <a:pPr algn="ctr"/>
            <a:r>
              <a:rPr lang="en-CA" b="1" dirty="0">
                <a:solidFill>
                  <a:schemeClr val="accent2">
                    <a:lumMod val="75000"/>
                  </a:schemeClr>
                </a:solidFill>
                <a:latin typeface="Aleo" panose="020F0502020204030203" pitchFamily="34" charset="0"/>
              </a:rPr>
              <a:t>Green-winged Teal</a:t>
            </a:r>
          </a:p>
        </p:txBody>
      </p:sp>
      <p:sp>
        <p:nvSpPr>
          <p:cNvPr id="5" name="Oval 3" descr="hp01128"/>
          <p:cNvSpPr>
            <a:spLocks noChangeArrowheads="1"/>
          </p:cNvSpPr>
          <p:nvPr/>
        </p:nvSpPr>
        <p:spPr bwMode="auto">
          <a:xfrm>
            <a:off x="1121084" y="1291075"/>
            <a:ext cx="5053288" cy="4919305"/>
          </a:xfrm>
          <a:prstGeom prst="ellipse">
            <a:avLst/>
          </a:prstGeom>
          <a:blipFill dpi="0" rotWithShape="0">
            <a:blip r:embed="rId3"/>
            <a:srcRect/>
            <a:stretch>
              <a:fillRect/>
            </a:stretch>
          </a:blipFill>
          <a:ln>
            <a:noFill/>
          </a:ln>
          <a:effectLst/>
          <a:extLst>
            <a:ext uri="{91240B29-F687-4F45-9708-019B960494DF}">
              <a14:hiddenLine xmlns:a14="http://schemas.microsoft.com/office/drawing/2010/main" w="9525" algn="in">
                <a:solidFill>
                  <a:srgbClr val="000000"/>
                </a:solidFill>
                <a:round/>
                <a:headEnd/>
                <a:tailEnd/>
              </a14:hiddenLine>
            </a:ext>
            <a:ext uri="{AF507438-7753-43E0-B8FC-AC1667EBCBE1}">
              <a14:hiddenEffects xmlns:a14="http://schemas.microsoft.com/office/drawing/2010/main">
                <a:effectLst>
                  <a:outerShdw dist="35921" dir="2700000" algn="ctr" rotWithShape="0">
                    <a:srgbClr val="EEECE1"/>
                  </a:outerShdw>
                </a:effectLst>
              </a14:hiddenEffects>
            </a:ext>
          </a:extLst>
        </p:spPr>
        <p:txBody>
          <a:bodyPr vert="horz" wrap="square" lIns="36576" tIns="36576" rIns="36576" bIns="36576" numCol="1" anchor="t" anchorCtr="0" compatLnSpc="1">
            <a:prstTxWarp prst="textNoShape">
              <a:avLst/>
            </a:prstTxWarp>
          </a:bodyPr>
          <a:lstStyle/>
          <a:p>
            <a:endParaRPr lang="en-CA"/>
          </a:p>
        </p:txBody>
      </p:sp>
      <p:sp>
        <p:nvSpPr>
          <p:cNvPr id="9" name="Oval 5" descr="hp01267"/>
          <p:cNvSpPr>
            <a:spLocks noChangeArrowheads="1"/>
          </p:cNvSpPr>
          <p:nvPr/>
        </p:nvSpPr>
        <p:spPr bwMode="auto">
          <a:xfrm>
            <a:off x="6174372" y="533878"/>
            <a:ext cx="3293549" cy="3168352"/>
          </a:xfrm>
          <a:prstGeom prst="ellipse">
            <a:avLst/>
          </a:prstGeom>
          <a:blipFill dpi="0" rotWithShape="0">
            <a:blip r:embed="rId4"/>
            <a:srcRect/>
            <a:stretch>
              <a:fillRect/>
            </a:stretch>
          </a:blipFill>
          <a:ln>
            <a:noFill/>
          </a:ln>
          <a:effectLst/>
          <a:extLst>
            <a:ext uri="{91240B29-F687-4F45-9708-019B960494DF}">
              <a14:hiddenLine xmlns:a14="http://schemas.microsoft.com/office/drawing/2010/main" w="9525" algn="in">
                <a:solidFill>
                  <a:srgbClr val="000000"/>
                </a:solidFill>
                <a:round/>
                <a:headEnd/>
                <a:tailEnd/>
              </a14:hiddenLine>
            </a:ext>
            <a:ext uri="{AF507438-7753-43E0-B8FC-AC1667EBCBE1}">
              <a14:hiddenEffects xmlns:a14="http://schemas.microsoft.com/office/drawing/2010/main">
                <a:effectLst>
                  <a:outerShdw dist="35921" dir="2700000" algn="ctr" rotWithShape="0">
                    <a:srgbClr val="EEECE1"/>
                  </a:outerShdw>
                </a:effectLst>
              </a14:hiddenEffects>
            </a:ext>
          </a:extLst>
        </p:spPr>
        <p:txBody>
          <a:bodyPr vert="horz" wrap="square" lIns="36576" tIns="36576" rIns="36576" bIns="36576" numCol="1" anchor="t" anchorCtr="0" compatLnSpc="1">
            <a:prstTxWarp prst="textNoShape">
              <a:avLst/>
            </a:prstTxWarp>
          </a:bodyPr>
          <a:lstStyle/>
          <a:p>
            <a:endParaRPr lang="en-CA"/>
          </a:p>
        </p:txBody>
      </p:sp>
      <p:sp>
        <p:nvSpPr>
          <p:cNvPr id="10" name="Text Box 3"/>
          <p:cNvSpPr txBox="1">
            <a:spLocks noChangeArrowheads="1"/>
          </p:cNvSpPr>
          <p:nvPr/>
        </p:nvSpPr>
        <p:spPr bwMode="auto">
          <a:xfrm>
            <a:off x="623391" y="404664"/>
            <a:ext cx="5976665" cy="71696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EEECE1"/>
                  </a:outerShdw>
                </a:effectLst>
              </a14:hiddenEffects>
            </a:ext>
          </a:extLst>
        </p:spPr>
        <p:txBody>
          <a:bodyPr vert="horz" wrap="square" lIns="36576" tIns="36576" rIns="36576" bIns="36576" numCol="1" anchor="t" anchorCtr="0" compatLnSpc="1">
            <a:prstTxWarp prst="textNoShape">
              <a:avLst/>
            </a:prstTxWarp>
          </a:bodyPr>
          <a:lstStyle/>
          <a:p>
            <a:pPr fontAlgn="base">
              <a:spcBef>
                <a:spcPct val="0"/>
              </a:spcBef>
              <a:spcAft>
                <a:spcPct val="0"/>
              </a:spcAft>
            </a:pPr>
            <a:r>
              <a:rPr lang="en-CA" altLang="en-US" sz="4000" b="1" dirty="0" smtClean="0">
                <a:solidFill>
                  <a:schemeClr val="accent2">
                    <a:lumMod val="75000"/>
                  </a:schemeClr>
                </a:solidFill>
                <a:latin typeface="Aleo" panose="020F0502020204030203" pitchFamily="34" charset="0"/>
                <a:cs typeface="Arial" pitchFamily="34" charset="0"/>
              </a:rPr>
              <a:t>Thunder &amp; Lightening </a:t>
            </a:r>
            <a:endParaRPr lang="en-US" altLang="en-US" sz="2800" dirty="0">
              <a:solidFill>
                <a:schemeClr val="accent2">
                  <a:lumMod val="75000"/>
                </a:schemeClr>
              </a:solidFill>
              <a:latin typeface="Aleo" panose="020F0502020204030203" pitchFamily="34" charset="0"/>
              <a:cs typeface="Arial" pitchFamily="34" charset="0"/>
            </a:endParaRPr>
          </a:p>
        </p:txBody>
      </p:sp>
    </p:spTree>
    <p:extLst>
      <p:ext uri="{BB962C8B-B14F-4D97-AF65-F5344CB8AC3E}">
        <p14:creationId xmlns:p14="http://schemas.microsoft.com/office/powerpoint/2010/main" val="34193180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500"/>
                                        <p:tgtEl>
                                          <p:spTgt spid="6"/>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fade">
                                      <p:cBhvr>
                                        <p:cTn id="17" dur="500"/>
                                        <p:tgtEl>
                                          <p:spTgt spid="12"/>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1">
                                            <p:txEl>
                                              <p:pRg st="0" end="0"/>
                                            </p:txEl>
                                          </p:spTgt>
                                        </p:tgtEl>
                                        <p:attrNameLst>
                                          <p:attrName>style.visibility</p:attrName>
                                        </p:attrNameLst>
                                      </p:cBhvr>
                                      <p:to>
                                        <p:strVal val="visible"/>
                                      </p:to>
                                    </p:set>
                                    <p:animEffect transition="in" filter="fade">
                                      <p:cBhvr>
                                        <p:cTn id="22" dur="500"/>
                                        <p:tgtEl>
                                          <p:spTgt spid="11">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11">
                                            <p:txEl>
                                              <p:pRg st="1" end="1"/>
                                            </p:txEl>
                                          </p:spTgt>
                                        </p:tgtEl>
                                        <p:attrNameLst>
                                          <p:attrName>style.visibility</p:attrName>
                                        </p:attrNameLst>
                                      </p:cBhvr>
                                      <p:to>
                                        <p:strVal val="visible"/>
                                      </p:to>
                                    </p:set>
                                    <p:animEffect transition="in" filter="fade">
                                      <p:cBhvr>
                                        <p:cTn id="27" dur="500"/>
                                        <p:tgtEl>
                                          <p:spTgt spid="11">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2" grpId="0"/>
      <p:bldP spid="9"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Oval 5"/>
          <p:cNvSpPr/>
          <p:nvPr/>
        </p:nvSpPr>
        <p:spPr>
          <a:xfrm>
            <a:off x="8544272" y="3407040"/>
            <a:ext cx="2808312" cy="2774616"/>
          </a:xfrm>
          <a:prstGeom prst="ellipse">
            <a:avLst/>
          </a:prstGeom>
          <a:noFill/>
          <a:ln w="381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11" name="TextBox 10"/>
          <p:cNvSpPr txBox="1"/>
          <p:nvPr/>
        </p:nvSpPr>
        <p:spPr>
          <a:xfrm>
            <a:off x="8879219" y="4504580"/>
            <a:ext cx="2189983" cy="338554"/>
          </a:xfrm>
          <a:prstGeom prst="rect">
            <a:avLst/>
          </a:prstGeom>
          <a:noFill/>
        </p:spPr>
        <p:txBody>
          <a:bodyPr wrap="square" rtlCol="0">
            <a:spAutoFit/>
          </a:bodyPr>
          <a:lstStyle/>
          <a:p>
            <a:pPr marL="176213" indent="-176213">
              <a:buFont typeface="Arial" panose="020B0604020202020204" pitchFamily="34" charset="0"/>
              <a:buChar char="•"/>
              <a:tabLst>
                <a:tab pos="176213" algn="l"/>
              </a:tabLst>
            </a:pPr>
            <a:r>
              <a:rPr lang="en-CA" sz="1600" dirty="0">
                <a:solidFill>
                  <a:schemeClr val="tx2">
                    <a:lumMod val="75000"/>
                  </a:schemeClr>
                </a:solidFill>
              </a:rPr>
              <a:t>Stay in their burrow</a:t>
            </a:r>
          </a:p>
        </p:txBody>
      </p:sp>
      <p:sp>
        <p:nvSpPr>
          <p:cNvPr id="12" name="TextBox 11"/>
          <p:cNvSpPr txBox="1"/>
          <p:nvPr/>
        </p:nvSpPr>
        <p:spPr>
          <a:xfrm>
            <a:off x="8825487" y="3733384"/>
            <a:ext cx="2232248" cy="677108"/>
          </a:xfrm>
          <a:prstGeom prst="rect">
            <a:avLst/>
          </a:prstGeom>
          <a:noFill/>
        </p:spPr>
        <p:txBody>
          <a:bodyPr wrap="square" rtlCol="0">
            <a:spAutoFit/>
          </a:bodyPr>
          <a:lstStyle/>
          <a:p>
            <a:pPr algn="ctr"/>
            <a:r>
              <a:rPr lang="en-CA" sz="1900" b="1" dirty="0">
                <a:solidFill>
                  <a:schemeClr val="tx2">
                    <a:lumMod val="75000"/>
                  </a:schemeClr>
                </a:solidFill>
              </a:rPr>
              <a:t>Richardson </a:t>
            </a:r>
            <a:br>
              <a:rPr lang="en-CA" sz="1900" b="1" dirty="0">
                <a:solidFill>
                  <a:schemeClr val="tx2">
                    <a:lumMod val="75000"/>
                  </a:schemeClr>
                </a:solidFill>
              </a:rPr>
            </a:br>
            <a:r>
              <a:rPr lang="en-CA" sz="1900" b="1" dirty="0">
                <a:solidFill>
                  <a:schemeClr val="tx2">
                    <a:lumMod val="75000"/>
                  </a:schemeClr>
                </a:solidFill>
              </a:rPr>
              <a:t>Ground Squirrel</a:t>
            </a:r>
          </a:p>
        </p:txBody>
      </p:sp>
      <p:sp>
        <p:nvSpPr>
          <p:cNvPr id="8" name="Oval 5" descr="hp01684 - Copy"/>
          <p:cNvSpPr>
            <a:spLocks noChangeArrowheads="1"/>
          </p:cNvSpPr>
          <p:nvPr/>
        </p:nvSpPr>
        <p:spPr bwMode="auto">
          <a:xfrm>
            <a:off x="6192008" y="552287"/>
            <a:ext cx="3293549" cy="3168352"/>
          </a:xfrm>
          <a:prstGeom prst="ellipse">
            <a:avLst/>
          </a:prstGeom>
          <a:blipFill dpi="0" rotWithShape="0">
            <a:blip r:embed="rId2"/>
            <a:srcRect/>
            <a:stretch>
              <a:fillRect/>
            </a:stretch>
          </a:blipFill>
          <a:ln>
            <a:noFill/>
          </a:ln>
          <a:effectLst/>
          <a:extLst>
            <a:ext uri="{91240B29-F687-4F45-9708-019B960494DF}">
              <a14:hiddenLine xmlns:a14="http://schemas.microsoft.com/office/drawing/2010/main" w="9525" algn="in">
                <a:solidFill>
                  <a:srgbClr val="000000"/>
                </a:solidFill>
                <a:round/>
                <a:headEnd/>
                <a:tailEnd/>
              </a14:hiddenLine>
            </a:ext>
            <a:ext uri="{AF507438-7753-43E0-B8FC-AC1667EBCBE1}">
              <a14:hiddenEffects xmlns:a14="http://schemas.microsoft.com/office/drawing/2010/main">
                <a:effectLst>
                  <a:outerShdw dist="35921" dir="2700000" algn="ctr" rotWithShape="0">
                    <a:srgbClr val="EEECE1"/>
                  </a:outerShdw>
                </a:effectLst>
              </a14:hiddenEffects>
            </a:ext>
          </a:extLst>
        </p:spPr>
        <p:txBody>
          <a:bodyPr vert="horz" wrap="square" lIns="36576" tIns="36576" rIns="36576" bIns="36576" numCol="1" anchor="t" anchorCtr="0" compatLnSpc="1">
            <a:prstTxWarp prst="textNoShape">
              <a:avLst/>
            </a:prstTxWarp>
          </a:bodyPr>
          <a:lstStyle/>
          <a:p>
            <a:endParaRPr lang="en-CA"/>
          </a:p>
        </p:txBody>
      </p:sp>
      <p:sp>
        <p:nvSpPr>
          <p:cNvPr id="9" name="Oval 3" descr="hp01128"/>
          <p:cNvSpPr>
            <a:spLocks noChangeArrowheads="1"/>
          </p:cNvSpPr>
          <p:nvPr/>
        </p:nvSpPr>
        <p:spPr bwMode="auto">
          <a:xfrm>
            <a:off x="1121084" y="1291075"/>
            <a:ext cx="5053288" cy="4919305"/>
          </a:xfrm>
          <a:prstGeom prst="ellipse">
            <a:avLst/>
          </a:prstGeom>
          <a:blipFill dpi="0" rotWithShape="0">
            <a:blip r:embed="rId3"/>
            <a:srcRect/>
            <a:stretch>
              <a:fillRect/>
            </a:stretch>
          </a:blipFill>
          <a:ln>
            <a:noFill/>
          </a:ln>
          <a:effectLst/>
          <a:extLst>
            <a:ext uri="{91240B29-F687-4F45-9708-019B960494DF}">
              <a14:hiddenLine xmlns:a14="http://schemas.microsoft.com/office/drawing/2010/main" w="9525" algn="in">
                <a:solidFill>
                  <a:srgbClr val="000000"/>
                </a:solidFill>
                <a:round/>
                <a:headEnd/>
                <a:tailEnd/>
              </a14:hiddenLine>
            </a:ext>
            <a:ext uri="{AF507438-7753-43E0-B8FC-AC1667EBCBE1}">
              <a14:hiddenEffects xmlns:a14="http://schemas.microsoft.com/office/drawing/2010/main">
                <a:effectLst>
                  <a:outerShdw dist="35921" dir="2700000" algn="ctr" rotWithShape="0">
                    <a:srgbClr val="EEECE1"/>
                  </a:outerShdw>
                </a:effectLst>
              </a14:hiddenEffects>
            </a:ext>
          </a:extLst>
        </p:spPr>
        <p:txBody>
          <a:bodyPr vert="horz" wrap="square" lIns="36576" tIns="36576" rIns="36576" bIns="36576" numCol="1" anchor="t" anchorCtr="0" compatLnSpc="1">
            <a:prstTxWarp prst="textNoShape">
              <a:avLst/>
            </a:prstTxWarp>
          </a:bodyPr>
          <a:lstStyle/>
          <a:p>
            <a:endParaRPr lang="en-CA"/>
          </a:p>
        </p:txBody>
      </p:sp>
      <p:sp>
        <p:nvSpPr>
          <p:cNvPr id="10" name="Text Box 3"/>
          <p:cNvSpPr txBox="1">
            <a:spLocks noChangeArrowheads="1"/>
          </p:cNvSpPr>
          <p:nvPr/>
        </p:nvSpPr>
        <p:spPr bwMode="auto">
          <a:xfrm>
            <a:off x="623391" y="404664"/>
            <a:ext cx="5976665" cy="71696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EEECE1"/>
                  </a:outerShdw>
                </a:effectLst>
              </a14:hiddenEffects>
            </a:ext>
          </a:extLst>
        </p:spPr>
        <p:txBody>
          <a:bodyPr vert="horz" wrap="square" lIns="36576" tIns="36576" rIns="36576" bIns="36576" numCol="1" anchor="t" anchorCtr="0" compatLnSpc="1">
            <a:prstTxWarp prst="textNoShape">
              <a:avLst/>
            </a:prstTxWarp>
          </a:bodyPr>
          <a:lstStyle/>
          <a:p>
            <a:pPr fontAlgn="base">
              <a:spcBef>
                <a:spcPct val="0"/>
              </a:spcBef>
              <a:spcAft>
                <a:spcPct val="0"/>
              </a:spcAft>
            </a:pPr>
            <a:r>
              <a:rPr lang="en-CA" altLang="en-US" sz="4000" b="1" dirty="0" smtClean="0">
                <a:solidFill>
                  <a:schemeClr val="accent2">
                    <a:lumMod val="75000"/>
                  </a:schemeClr>
                </a:solidFill>
                <a:latin typeface="Aleo" panose="020F0502020204030203" pitchFamily="34" charset="0"/>
                <a:cs typeface="Arial" pitchFamily="34" charset="0"/>
              </a:rPr>
              <a:t>Thunder &amp; Lightening </a:t>
            </a:r>
            <a:endParaRPr lang="en-US" altLang="en-US" sz="2800" dirty="0">
              <a:solidFill>
                <a:schemeClr val="accent2">
                  <a:lumMod val="75000"/>
                </a:schemeClr>
              </a:solidFill>
              <a:latin typeface="Aleo" panose="020F0502020204030203" pitchFamily="34" charset="0"/>
              <a:cs typeface="Arial" pitchFamily="34" charset="0"/>
            </a:endParaRPr>
          </a:p>
        </p:txBody>
      </p:sp>
    </p:spTree>
    <p:extLst>
      <p:ext uri="{BB962C8B-B14F-4D97-AF65-F5344CB8AC3E}">
        <p14:creationId xmlns:p14="http://schemas.microsoft.com/office/powerpoint/2010/main" val="34683928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12"/>
                                        </p:tgtEl>
                                        <p:attrNameLst>
                                          <p:attrName>style.visibility</p:attrName>
                                        </p:attrNameLst>
                                      </p:cBhvr>
                                      <p:to>
                                        <p:strVal val="visible"/>
                                      </p:to>
                                    </p:set>
                                    <p:animEffect transition="in" filter="fade">
                                      <p:cBhvr>
                                        <p:cTn id="14" dur="500"/>
                                        <p:tgtEl>
                                          <p:spTgt spid="12"/>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1">
                                            <p:txEl>
                                              <p:pRg st="0" end="0"/>
                                            </p:txEl>
                                          </p:spTgt>
                                        </p:tgtEl>
                                        <p:attrNameLst>
                                          <p:attrName>style.visibility</p:attrName>
                                        </p:attrNameLst>
                                      </p:cBhvr>
                                      <p:to>
                                        <p:strVal val="visible"/>
                                      </p:to>
                                    </p:set>
                                    <p:animEffect transition="in" filter="fade">
                                      <p:cBhvr>
                                        <p:cTn id="22" dur="500"/>
                                        <p:tgtEl>
                                          <p:spTgt spid="1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2" grpId="0"/>
      <p:bldP spid="8"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Oval 5"/>
          <p:cNvSpPr/>
          <p:nvPr/>
        </p:nvSpPr>
        <p:spPr>
          <a:xfrm>
            <a:off x="8472264" y="3338436"/>
            <a:ext cx="2808312" cy="2774616"/>
          </a:xfrm>
          <a:prstGeom prst="ellipse">
            <a:avLst/>
          </a:prstGeom>
          <a:noFill/>
          <a:ln w="381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11" name="TextBox 10"/>
          <p:cNvSpPr txBox="1"/>
          <p:nvPr/>
        </p:nvSpPr>
        <p:spPr>
          <a:xfrm>
            <a:off x="8694360" y="3965863"/>
            <a:ext cx="2429309" cy="1708160"/>
          </a:xfrm>
          <a:prstGeom prst="rect">
            <a:avLst/>
          </a:prstGeom>
          <a:noFill/>
        </p:spPr>
        <p:txBody>
          <a:bodyPr wrap="square" rtlCol="0">
            <a:spAutoFit/>
          </a:bodyPr>
          <a:lstStyle/>
          <a:p>
            <a:pPr marL="176213" indent="-176213">
              <a:buFont typeface="Arial" panose="020B0604020202020204" pitchFamily="34" charset="0"/>
              <a:buChar char="•"/>
              <a:tabLst>
                <a:tab pos="176213" algn="l"/>
              </a:tabLst>
            </a:pPr>
            <a:r>
              <a:rPr lang="en-CA" sz="1500" dirty="0">
                <a:solidFill>
                  <a:schemeClr val="tx2">
                    <a:lumMod val="75000"/>
                  </a:schemeClr>
                </a:solidFill>
              </a:rPr>
              <a:t>When shallow waters ice over, they will move to the remaining sources of open water</a:t>
            </a:r>
          </a:p>
          <a:p>
            <a:pPr marL="176213" indent="-176213">
              <a:buFont typeface="Arial" panose="020B0604020202020204" pitchFamily="34" charset="0"/>
              <a:buChar char="•"/>
              <a:tabLst>
                <a:tab pos="176213" algn="l"/>
              </a:tabLst>
            </a:pPr>
            <a:r>
              <a:rPr lang="en-CA" sz="1500" dirty="0">
                <a:solidFill>
                  <a:schemeClr val="tx2">
                    <a:lumMod val="75000"/>
                  </a:schemeClr>
                </a:solidFill>
              </a:rPr>
              <a:t>Move farther for food if closest food source is covered by layers of snow</a:t>
            </a:r>
          </a:p>
        </p:txBody>
      </p:sp>
      <p:sp>
        <p:nvSpPr>
          <p:cNvPr id="12" name="TextBox 11"/>
          <p:cNvSpPr txBox="1"/>
          <p:nvPr/>
        </p:nvSpPr>
        <p:spPr>
          <a:xfrm>
            <a:off x="8629170" y="3687684"/>
            <a:ext cx="2494500" cy="369332"/>
          </a:xfrm>
          <a:prstGeom prst="rect">
            <a:avLst/>
          </a:prstGeom>
          <a:noFill/>
        </p:spPr>
        <p:txBody>
          <a:bodyPr wrap="square" rtlCol="0">
            <a:spAutoFit/>
          </a:bodyPr>
          <a:lstStyle/>
          <a:p>
            <a:pPr algn="ctr"/>
            <a:r>
              <a:rPr lang="en-CA" b="1" dirty="0">
                <a:solidFill>
                  <a:schemeClr val="accent2">
                    <a:lumMod val="75000"/>
                  </a:schemeClr>
                </a:solidFill>
                <a:latin typeface="Aleo" panose="020F0502020204030203" pitchFamily="34" charset="0"/>
              </a:rPr>
              <a:t>Green-winged Teals</a:t>
            </a:r>
          </a:p>
        </p:txBody>
      </p:sp>
      <p:sp>
        <p:nvSpPr>
          <p:cNvPr id="9" name="Oval 5" descr="hp01267"/>
          <p:cNvSpPr>
            <a:spLocks noChangeArrowheads="1"/>
          </p:cNvSpPr>
          <p:nvPr/>
        </p:nvSpPr>
        <p:spPr bwMode="auto">
          <a:xfrm>
            <a:off x="6163044" y="491590"/>
            <a:ext cx="3293549" cy="3168352"/>
          </a:xfrm>
          <a:prstGeom prst="ellipse">
            <a:avLst/>
          </a:prstGeom>
          <a:blipFill dpi="0" rotWithShape="0">
            <a:blip r:embed="rId3"/>
            <a:srcRect/>
            <a:stretch>
              <a:fillRect/>
            </a:stretch>
          </a:blipFill>
          <a:ln>
            <a:noFill/>
          </a:ln>
          <a:effectLst/>
          <a:extLst>
            <a:ext uri="{91240B29-F687-4F45-9708-019B960494DF}">
              <a14:hiddenLine xmlns:a14="http://schemas.microsoft.com/office/drawing/2010/main" w="9525" algn="in">
                <a:solidFill>
                  <a:srgbClr val="000000"/>
                </a:solidFill>
                <a:round/>
                <a:headEnd/>
                <a:tailEnd/>
              </a14:hiddenLine>
            </a:ext>
            <a:ext uri="{AF507438-7753-43E0-B8FC-AC1667EBCBE1}">
              <a14:hiddenEffects xmlns:a14="http://schemas.microsoft.com/office/drawing/2010/main">
                <a:effectLst>
                  <a:outerShdw dist="35921" dir="2700000" algn="ctr" rotWithShape="0">
                    <a:srgbClr val="EEECE1"/>
                  </a:outerShdw>
                </a:effectLst>
              </a14:hiddenEffects>
            </a:ext>
          </a:extLst>
        </p:spPr>
        <p:txBody>
          <a:bodyPr vert="horz" wrap="square" lIns="36576" tIns="36576" rIns="36576" bIns="36576" numCol="1" anchor="t" anchorCtr="0" compatLnSpc="1">
            <a:prstTxWarp prst="textNoShape">
              <a:avLst/>
            </a:prstTxWarp>
          </a:bodyPr>
          <a:lstStyle/>
          <a:p>
            <a:endParaRPr lang="en-CA"/>
          </a:p>
        </p:txBody>
      </p:sp>
      <p:sp>
        <p:nvSpPr>
          <p:cNvPr id="2" name="Oval 2" descr="20160125_4H4A6168"/>
          <p:cNvSpPr>
            <a:spLocks noChangeArrowheads="1"/>
          </p:cNvSpPr>
          <p:nvPr/>
        </p:nvSpPr>
        <p:spPr bwMode="auto">
          <a:xfrm>
            <a:off x="1108632" y="1344264"/>
            <a:ext cx="5053288" cy="4866116"/>
          </a:xfrm>
          <a:prstGeom prst="ellipse">
            <a:avLst/>
          </a:prstGeom>
          <a:blipFill dpi="0" rotWithShape="1">
            <a:blip r:embed="rId4">
              <a:extLst>
                <a:ext uri="{28A0092B-C50C-407E-A947-70E740481C1C}">
                  <a14:useLocalDpi xmlns:a14="http://schemas.microsoft.com/office/drawing/2010/main" val="0"/>
                </a:ext>
              </a:extLst>
            </a:blip>
            <a:srcRect/>
            <a:stretch>
              <a:fillRect/>
            </a:stretch>
          </a:blipFill>
          <a:ln>
            <a:noFill/>
          </a:ln>
          <a:effectLst/>
        </p:spPr>
        <p:txBody>
          <a:bodyPr vert="horz" wrap="square" lIns="36576" tIns="36576" rIns="36576" bIns="36576" numCol="1" anchor="t" anchorCtr="0" compatLnSpc="1">
            <a:prstTxWarp prst="textNoShape">
              <a:avLst/>
            </a:prstTxWarp>
          </a:bodyPr>
          <a:lstStyle/>
          <a:p>
            <a:endParaRPr lang="en-CA"/>
          </a:p>
        </p:txBody>
      </p:sp>
      <p:sp>
        <p:nvSpPr>
          <p:cNvPr id="4" name="TextBox 3"/>
          <p:cNvSpPr txBox="1"/>
          <p:nvPr/>
        </p:nvSpPr>
        <p:spPr>
          <a:xfrm>
            <a:off x="-35520" y="6116500"/>
            <a:ext cx="1800200" cy="184666"/>
          </a:xfrm>
          <a:prstGeom prst="rect">
            <a:avLst/>
          </a:prstGeom>
          <a:noFill/>
        </p:spPr>
        <p:txBody>
          <a:bodyPr wrap="square" rtlCol="0">
            <a:spAutoFit/>
          </a:bodyPr>
          <a:lstStyle/>
          <a:p>
            <a:pPr algn="ctr"/>
            <a:r>
              <a:rPr lang="en-CA" sz="600" i="1" dirty="0">
                <a:solidFill>
                  <a:schemeClr val="bg1">
                    <a:lumMod val="65000"/>
                  </a:schemeClr>
                </a:solidFill>
              </a:rPr>
              <a:t>Photo from  http://blog.thomaslaupstad.com</a:t>
            </a:r>
          </a:p>
        </p:txBody>
      </p:sp>
      <p:sp>
        <p:nvSpPr>
          <p:cNvPr id="13" name="Text Box 3"/>
          <p:cNvSpPr txBox="1">
            <a:spLocks noChangeArrowheads="1"/>
          </p:cNvSpPr>
          <p:nvPr/>
        </p:nvSpPr>
        <p:spPr bwMode="auto">
          <a:xfrm>
            <a:off x="623391" y="404664"/>
            <a:ext cx="5976665" cy="71696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EEECE1"/>
                  </a:outerShdw>
                </a:effectLst>
              </a14:hiddenEffects>
            </a:ext>
          </a:extLst>
        </p:spPr>
        <p:txBody>
          <a:bodyPr vert="horz" wrap="square" lIns="36576" tIns="36576" rIns="36576" bIns="36576" numCol="1" anchor="t" anchorCtr="0" compatLnSpc="1">
            <a:prstTxWarp prst="textNoShape">
              <a:avLst/>
            </a:prstTxWarp>
          </a:bodyPr>
          <a:lstStyle/>
          <a:p>
            <a:pPr fontAlgn="base">
              <a:spcBef>
                <a:spcPct val="0"/>
              </a:spcBef>
              <a:spcAft>
                <a:spcPct val="0"/>
              </a:spcAft>
            </a:pPr>
            <a:r>
              <a:rPr lang="en-CA" altLang="en-US" sz="4000" b="1" dirty="0" smtClean="0">
                <a:solidFill>
                  <a:schemeClr val="accent2">
                    <a:lumMod val="75000"/>
                  </a:schemeClr>
                </a:solidFill>
                <a:latin typeface="Aleo" panose="020F0502020204030203" pitchFamily="34" charset="0"/>
                <a:cs typeface="Arial" pitchFamily="34" charset="0"/>
              </a:rPr>
              <a:t>Cold &amp; Snowing</a:t>
            </a:r>
            <a:endParaRPr lang="en-US" altLang="en-US" sz="2800" dirty="0">
              <a:solidFill>
                <a:schemeClr val="accent2">
                  <a:lumMod val="75000"/>
                </a:schemeClr>
              </a:solidFill>
              <a:latin typeface="Aleo" panose="020F0502020204030203" pitchFamily="34" charset="0"/>
              <a:cs typeface="Arial" pitchFamily="34" charset="0"/>
            </a:endParaRPr>
          </a:p>
        </p:txBody>
      </p:sp>
    </p:spTree>
    <p:extLst>
      <p:ext uri="{BB962C8B-B14F-4D97-AF65-F5344CB8AC3E}">
        <p14:creationId xmlns:p14="http://schemas.microsoft.com/office/powerpoint/2010/main" val="35411290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500"/>
                                        <p:tgtEl>
                                          <p:spTgt spid="6"/>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fade">
                                      <p:cBhvr>
                                        <p:cTn id="17" dur="500"/>
                                        <p:tgtEl>
                                          <p:spTgt spid="12"/>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1">
                                            <p:txEl>
                                              <p:pRg st="0" end="0"/>
                                            </p:txEl>
                                          </p:spTgt>
                                        </p:tgtEl>
                                        <p:attrNameLst>
                                          <p:attrName>style.visibility</p:attrName>
                                        </p:attrNameLst>
                                      </p:cBhvr>
                                      <p:to>
                                        <p:strVal val="visible"/>
                                      </p:to>
                                    </p:set>
                                    <p:animEffect transition="in" filter="fade">
                                      <p:cBhvr>
                                        <p:cTn id="22" dur="500"/>
                                        <p:tgtEl>
                                          <p:spTgt spid="11">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11">
                                            <p:txEl>
                                              <p:pRg st="1" end="1"/>
                                            </p:txEl>
                                          </p:spTgt>
                                        </p:tgtEl>
                                        <p:attrNameLst>
                                          <p:attrName>style.visibility</p:attrName>
                                        </p:attrNameLst>
                                      </p:cBhvr>
                                      <p:to>
                                        <p:strVal val="visible"/>
                                      </p:to>
                                    </p:set>
                                    <p:animEffect transition="in" filter="fade">
                                      <p:cBhvr>
                                        <p:cTn id="27" dur="500"/>
                                        <p:tgtEl>
                                          <p:spTgt spid="11">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2" grpId="0"/>
      <p:bldP spid="9"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Oval 5"/>
          <p:cNvSpPr/>
          <p:nvPr/>
        </p:nvSpPr>
        <p:spPr>
          <a:xfrm>
            <a:off x="8406896" y="3284984"/>
            <a:ext cx="2808312" cy="2774616"/>
          </a:xfrm>
          <a:prstGeom prst="ellipse">
            <a:avLst/>
          </a:prstGeom>
          <a:noFill/>
          <a:ln w="381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11" name="TextBox 10"/>
          <p:cNvSpPr txBox="1"/>
          <p:nvPr/>
        </p:nvSpPr>
        <p:spPr>
          <a:xfrm>
            <a:off x="8596069" y="3993329"/>
            <a:ext cx="2586215" cy="1708160"/>
          </a:xfrm>
          <a:prstGeom prst="rect">
            <a:avLst/>
          </a:prstGeom>
          <a:noFill/>
        </p:spPr>
        <p:txBody>
          <a:bodyPr wrap="square" rtlCol="0">
            <a:spAutoFit/>
          </a:bodyPr>
          <a:lstStyle/>
          <a:p>
            <a:pPr marL="176213" indent="-176213">
              <a:buFont typeface="Arial" panose="020B0604020202020204" pitchFamily="34" charset="0"/>
              <a:buChar char="•"/>
              <a:tabLst>
                <a:tab pos="176213" algn="l"/>
              </a:tabLst>
            </a:pPr>
            <a:r>
              <a:rPr lang="en-CA" sz="1500" dirty="0">
                <a:solidFill>
                  <a:schemeClr val="tx2">
                    <a:lumMod val="75000"/>
                  </a:schemeClr>
                </a:solidFill>
              </a:rPr>
              <a:t>Let snow fall on themselves to create insulation against the cold</a:t>
            </a:r>
          </a:p>
          <a:p>
            <a:pPr marL="176213" indent="-176213">
              <a:buFont typeface="Arial" panose="020B0604020202020204" pitchFamily="34" charset="0"/>
              <a:buChar char="•"/>
              <a:tabLst>
                <a:tab pos="176213" algn="l"/>
              </a:tabLst>
            </a:pPr>
            <a:r>
              <a:rPr lang="en-CA" sz="1500" dirty="0" smtClean="0">
                <a:solidFill>
                  <a:schemeClr val="tx2">
                    <a:lumMod val="75000"/>
                  </a:schemeClr>
                </a:solidFill>
              </a:rPr>
              <a:t>Roost </a:t>
            </a:r>
            <a:r>
              <a:rPr lang="en-CA" sz="1500" dirty="0">
                <a:solidFill>
                  <a:schemeClr val="tx2">
                    <a:lumMod val="75000"/>
                  </a:schemeClr>
                </a:solidFill>
              </a:rPr>
              <a:t>in trees, or if the snow if deep enough, </a:t>
            </a:r>
            <a:r>
              <a:rPr lang="en-CA" sz="1500" dirty="0" smtClean="0">
                <a:solidFill>
                  <a:schemeClr val="tx2">
                    <a:lumMod val="75000"/>
                  </a:schemeClr>
                </a:solidFill>
              </a:rPr>
              <a:t>stay </a:t>
            </a:r>
            <a:r>
              <a:rPr lang="en-CA" sz="1500" dirty="0">
                <a:solidFill>
                  <a:schemeClr val="tx2">
                    <a:lumMod val="75000"/>
                  </a:schemeClr>
                </a:solidFill>
              </a:rPr>
              <a:t>in horizontal burrows beneath the snow</a:t>
            </a:r>
          </a:p>
        </p:txBody>
      </p:sp>
      <p:sp>
        <p:nvSpPr>
          <p:cNvPr id="12" name="TextBox 11"/>
          <p:cNvSpPr txBox="1"/>
          <p:nvPr/>
        </p:nvSpPr>
        <p:spPr>
          <a:xfrm>
            <a:off x="8596069" y="3652358"/>
            <a:ext cx="2546060" cy="369332"/>
          </a:xfrm>
          <a:prstGeom prst="rect">
            <a:avLst/>
          </a:prstGeom>
          <a:noFill/>
        </p:spPr>
        <p:txBody>
          <a:bodyPr wrap="square" rtlCol="0">
            <a:spAutoFit/>
          </a:bodyPr>
          <a:lstStyle/>
          <a:p>
            <a:pPr algn="ctr"/>
            <a:r>
              <a:rPr lang="en-CA" b="1" dirty="0">
                <a:solidFill>
                  <a:schemeClr val="accent2">
                    <a:lumMod val="75000"/>
                  </a:schemeClr>
                </a:solidFill>
                <a:latin typeface="Aleo" panose="020F0502020204030203" pitchFamily="34" charset="0"/>
              </a:rPr>
              <a:t>Sharp-tailed Grouse</a:t>
            </a:r>
          </a:p>
        </p:txBody>
      </p:sp>
      <p:sp>
        <p:nvSpPr>
          <p:cNvPr id="9" name="Oval 5" descr="hp01267"/>
          <p:cNvSpPr>
            <a:spLocks noChangeArrowheads="1"/>
          </p:cNvSpPr>
          <p:nvPr/>
        </p:nvSpPr>
        <p:spPr bwMode="auto">
          <a:xfrm>
            <a:off x="6161920" y="397710"/>
            <a:ext cx="3293549" cy="3168352"/>
          </a:xfrm>
          <a:prstGeom prst="ellipse">
            <a:avLst/>
          </a:prstGeom>
          <a:blipFill dpi="0" rotWithShape="1">
            <a:blip r:embed="rId2" cstate="print">
              <a:extLst>
                <a:ext uri="{28A0092B-C50C-407E-A947-70E740481C1C}">
                  <a14:useLocalDpi xmlns:a14="http://schemas.microsoft.com/office/drawing/2010/main" val="0"/>
                </a:ext>
              </a:extLst>
            </a:blip>
            <a:srcRect/>
            <a:stretch>
              <a:fillRect/>
            </a:stretch>
          </a:blipFill>
          <a:ln>
            <a:noFill/>
          </a:ln>
          <a:effectLst/>
          <a:extLst/>
        </p:spPr>
        <p:txBody>
          <a:bodyPr vert="horz" wrap="square" lIns="36576" tIns="36576" rIns="36576" bIns="36576" numCol="1" anchor="t" anchorCtr="0" compatLnSpc="1">
            <a:prstTxWarp prst="textNoShape">
              <a:avLst/>
            </a:prstTxWarp>
          </a:bodyPr>
          <a:lstStyle/>
          <a:p>
            <a:endParaRPr lang="en-CA"/>
          </a:p>
        </p:txBody>
      </p:sp>
      <p:sp>
        <p:nvSpPr>
          <p:cNvPr id="4" name="TextBox 3"/>
          <p:cNvSpPr txBox="1"/>
          <p:nvPr/>
        </p:nvSpPr>
        <p:spPr>
          <a:xfrm>
            <a:off x="-23068" y="6118047"/>
            <a:ext cx="1800200" cy="184666"/>
          </a:xfrm>
          <a:prstGeom prst="rect">
            <a:avLst/>
          </a:prstGeom>
          <a:noFill/>
        </p:spPr>
        <p:txBody>
          <a:bodyPr wrap="square" rtlCol="0">
            <a:spAutoFit/>
          </a:bodyPr>
          <a:lstStyle/>
          <a:p>
            <a:pPr algn="ctr"/>
            <a:r>
              <a:rPr lang="en-CA" sz="600" i="1" dirty="0">
                <a:solidFill>
                  <a:schemeClr val="bg1">
                    <a:lumMod val="65000"/>
                  </a:schemeClr>
                </a:solidFill>
              </a:rPr>
              <a:t>Photo from  http://blog.thomaslaupstad.com</a:t>
            </a:r>
          </a:p>
        </p:txBody>
      </p:sp>
      <p:sp>
        <p:nvSpPr>
          <p:cNvPr id="10" name="Oval 2" descr="20160125_4H4A6168"/>
          <p:cNvSpPr>
            <a:spLocks noChangeArrowheads="1"/>
          </p:cNvSpPr>
          <p:nvPr/>
        </p:nvSpPr>
        <p:spPr bwMode="auto">
          <a:xfrm>
            <a:off x="1108632" y="1344264"/>
            <a:ext cx="5053288" cy="4866116"/>
          </a:xfrm>
          <a:prstGeom prst="ellipse">
            <a:avLst/>
          </a:prstGeom>
          <a:blipFill dpi="0" rotWithShape="1">
            <a:blip r:embed="rId3">
              <a:extLst>
                <a:ext uri="{28A0092B-C50C-407E-A947-70E740481C1C}">
                  <a14:useLocalDpi xmlns:a14="http://schemas.microsoft.com/office/drawing/2010/main" val="0"/>
                </a:ext>
              </a:extLst>
            </a:blip>
            <a:srcRect/>
            <a:stretch>
              <a:fillRect/>
            </a:stretch>
          </a:blipFill>
          <a:ln>
            <a:noFill/>
          </a:ln>
          <a:effectLst/>
        </p:spPr>
        <p:txBody>
          <a:bodyPr vert="horz" wrap="square" lIns="36576" tIns="36576" rIns="36576" bIns="36576" numCol="1" anchor="t" anchorCtr="0" compatLnSpc="1">
            <a:prstTxWarp prst="textNoShape">
              <a:avLst/>
            </a:prstTxWarp>
          </a:bodyPr>
          <a:lstStyle/>
          <a:p>
            <a:endParaRPr lang="en-CA"/>
          </a:p>
        </p:txBody>
      </p:sp>
      <p:sp>
        <p:nvSpPr>
          <p:cNvPr id="13" name="Text Box 3"/>
          <p:cNvSpPr txBox="1">
            <a:spLocks noChangeArrowheads="1"/>
          </p:cNvSpPr>
          <p:nvPr/>
        </p:nvSpPr>
        <p:spPr bwMode="auto">
          <a:xfrm>
            <a:off x="623391" y="404664"/>
            <a:ext cx="5976665" cy="71696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EEECE1"/>
                  </a:outerShdw>
                </a:effectLst>
              </a14:hiddenEffects>
            </a:ext>
          </a:extLst>
        </p:spPr>
        <p:txBody>
          <a:bodyPr vert="horz" wrap="square" lIns="36576" tIns="36576" rIns="36576" bIns="36576" numCol="1" anchor="t" anchorCtr="0" compatLnSpc="1">
            <a:prstTxWarp prst="textNoShape">
              <a:avLst/>
            </a:prstTxWarp>
          </a:bodyPr>
          <a:lstStyle/>
          <a:p>
            <a:pPr fontAlgn="base">
              <a:spcBef>
                <a:spcPct val="0"/>
              </a:spcBef>
              <a:spcAft>
                <a:spcPct val="0"/>
              </a:spcAft>
            </a:pPr>
            <a:r>
              <a:rPr lang="en-CA" altLang="en-US" sz="4000" b="1" dirty="0" smtClean="0">
                <a:solidFill>
                  <a:schemeClr val="accent2">
                    <a:lumMod val="75000"/>
                  </a:schemeClr>
                </a:solidFill>
                <a:latin typeface="Aleo" panose="020F0502020204030203" pitchFamily="34" charset="0"/>
                <a:cs typeface="Arial" pitchFamily="34" charset="0"/>
              </a:rPr>
              <a:t>Cold &amp; Snowing</a:t>
            </a:r>
            <a:endParaRPr lang="en-US" altLang="en-US" sz="2800" dirty="0">
              <a:solidFill>
                <a:schemeClr val="accent2">
                  <a:lumMod val="75000"/>
                </a:schemeClr>
              </a:solidFill>
              <a:latin typeface="Aleo" panose="020F0502020204030203" pitchFamily="34" charset="0"/>
              <a:cs typeface="Arial" pitchFamily="34" charset="0"/>
            </a:endParaRPr>
          </a:p>
        </p:txBody>
      </p:sp>
    </p:spTree>
    <p:extLst>
      <p:ext uri="{BB962C8B-B14F-4D97-AF65-F5344CB8AC3E}">
        <p14:creationId xmlns:p14="http://schemas.microsoft.com/office/powerpoint/2010/main" val="5267288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12"/>
                                        </p:tgtEl>
                                        <p:attrNameLst>
                                          <p:attrName>style.visibility</p:attrName>
                                        </p:attrNameLst>
                                      </p:cBhvr>
                                      <p:to>
                                        <p:strVal val="visible"/>
                                      </p:to>
                                    </p:set>
                                    <p:animEffect transition="in" filter="fade">
                                      <p:cBhvr>
                                        <p:cTn id="14" dur="500"/>
                                        <p:tgtEl>
                                          <p:spTgt spid="12"/>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1">
                                            <p:txEl>
                                              <p:pRg st="0" end="0"/>
                                            </p:txEl>
                                          </p:spTgt>
                                        </p:tgtEl>
                                        <p:attrNameLst>
                                          <p:attrName>style.visibility</p:attrName>
                                        </p:attrNameLst>
                                      </p:cBhvr>
                                      <p:to>
                                        <p:strVal val="visible"/>
                                      </p:to>
                                    </p:set>
                                    <p:animEffect transition="in" filter="fade">
                                      <p:cBhvr>
                                        <p:cTn id="22" dur="500"/>
                                        <p:tgtEl>
                                          <p:spTgt spid="11">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11">
                                            <p:txEl>
                                              <p:pRg st="1" end="1"/>
                                            </p:txEl>
                                          </p:spTgt>
                                        </p:tgtEl>
                                        <p:attrNameLst>
                                          <p:attrName>style.visibility</p:attrName>
                                        </p:attrNameLst>
                                      </p:cBhvr>
                                      <p:to>
                                        <p:strVal val="visible"/>
                                      </p:to>
                                    </p:set>
                                    <p:animEffect transition="in" filter="fade">
                                      <p:cBhvr>
                                        <p:cTn id="27" dur="500"/>
                                        <p:tgtEl>
                                          <p:spTgt spid="11">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2" grpId="0"/>
      <p:bldP spid="9"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Oval 5"/>
          <p:cNvSpPr/>
          <p:nvPr/>
        </p:nvSpPr>
        <p:spPr>
          <a:xfrm>
            <a:off x="8185487" y="3415176"/>
            <a:ext cx="2808312" cy="2774616"/>
          </a:xfrm>
          <a:prstGeom prst="ellipse">
            <a:avLst/>
          </a:prstGeom>
          <a:noFill/>
          <a:ln w="381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11" name="TextBox 10"/>
          <p:cNvSpPr txBox="1"/>
          <p:nvPr/>
        </p:nvSpPr>
        <p:spPr>
          <a:xfrm>
            <a:off x="8643801" y="4338248"/>
            <a:ext cx="2586215" cy="1569660"/>
          </a:xfrm>
          <a:prstGeom prst="rect">
            <a:avLst/>
          </a:prstGeom>
          <a:noFill/>
        </p:spPr>
        <p:txBody>
          <a:bodyPr wrap="square" rtlCol="0">
            <a:spAutoFit/>
          </a:bodyPr>
          <a:lstStyle/>
          <a:p>
            <a:pPr marL="176213" indent="-176213">
              <a:buFont typeface="Arial" panose="020B0604020202020204" pitchFamily="34" charset="0"/>
              <a:buChar char="•"/>
              <a:tabLst>
                <a:tab pos="176213" algn="l"/>
              </a:tabLst>
            </a:pPr>
            <a:r>
              <a:rPr lang="en-CA" sz="1600" dirty="0">
                <a:solidFill>
                  <a:schemeClr val="tx2">
                    <a:lumMod val="75000"/>
                  </a:schemeClr>
                </a:solidFill>
              </a:rPr>
              <a:t>Eat more food</a:t>
            </a:r>
          </a:p>
          <a:p>
            <a:pPr marL="176213" indent="-176213">
              <a:buFont typeface="Arial" panose="020B0604020202020204" pitchFamily="34" charset="0"/>
              <a:buChar char="•"/>
              <a:tabLst>
                <a:tab pos="176213" algn="l"/>
              </a:tabLst>
            </a:pPr>
            <a:r>
              <a:rPr lang="en-CA" sz="1600" dirty="0">
                <a:solidFill>
                  <a:schemeClr val="tx2">
                    <a:lumMod val="75000"/>
                  </a:schemeClr>
                </a:solidFill>
              </a:rPr>
              <a:t>Group together for warmth</a:t>
            </a:r>
          </a:p>
          <a:p>
            <a:pPr marL="176213" indent="-176213">
              <a:buFont typeface="Arial" panose="020B0604020202020204" pitchFamily="34" charset="0"/>
              <a:buChar char="•"/>
              <a:tabLst>
                <a:tab pos="176213" algn="l"/>
              </a:tabLst>
            </a:pPr>
            <a:r>
              <a:rPr lang="en-CA" sz="1600" dirty="0">
                <a:solidFill>
                  <a:schemeClr val="tx2">
                    <a:lumMod val="75000"/>
                  </a:schemeClr>
                </a:solidFill>
              </a:rPr>
              <a:t>Fluff to stay warm</a:t>
            </a:r>
          </a:p>
          <a:p>
            <a:pPr marL="176213" indent="-176213">
              <a:buFont typeface="Arial" panose="020B0604020202020204" pitchFamily="34" charset="0"/>
              <a:buChar char="•"/>
              <a:tabLst>
                <a:tab pos="176213" algn="l"/>
              </a:tabLst>
            </a:pPr>
            <a:r>
              <a:rPr lang="en-CA" sz="1600" dirty="0" smtClean="0">
                <a:solidFill>
                  <a:schemeClr val="tx2">
                    <a:lumMod val="75000"/>
                  </a:schemeClr>
                </a:solidFill>
              </a:rPr>
              <a:t>Go into torpor when </a:t>
            </a:r>
            <a:r>
              <a:rPr lang="en-CA" sz="1600" dirty="0">
                <a:solidFill>
                  <a:schemeClr val="tx2">
                    <a:lumMod val="75000"/>
                  </a:schemeClr>
                </a:solidFill>
              </a:rPr>
              <a:t/>
            </a:r>
            <a:br>
              <a:rPr lang="en-CA" sz="1600" dirty="0">
                <a:solidFill>
                  <a:schemeClr val="tx2">
                    <a:lumMod val="75000"/>
                  </a:schemeClr>
                </a:solidFill>
              </a:rPr>
            </a:br>
            <a:r>
              <a:rPr lang="en-CA" sz="1600" dirty="0">
                <a:solidFill>
                  <a:schemeClr val="tx2">
                    <a:lumMod val="75000"/>
                  </a:schemeClr>
                </a:solidFill>
              </a:rPr>
              <a:t>its extremely cold</a:t>
            </a:r>
          </a:p>
        </p:txBody>
      </p:sp>
      <p:sp>
        <p:nvSpPr>
          <p:cNvPr id="12" name="TextBox 11"/>
          <p:cNvSpPr txBox="1"/>
          <p:nvPr/>
        </p:nvSpPr>
        <p:spPr>
          <a:xfrm>
            <a:off x="8468941" y="3712522"/>
            <a:ext cx="2232248" cy="646331"/>
          </a:xfrm>
          <a:prstGeom prst="rect">
            <a:avLst/>
          </a:prstGeom>
          <a:noFill/>
        </p:spPr>
        <p:txBody>
          <a:bodyPr wrap="square" rtlCol="0">
            <a:spAutoFit/>
          </a:bodyPr>
          <a:lstStyle/>
          <a:p>
            <a:pPr algn="ctr"/>
            <a:r>
              <a:rPr lang="en-CA" b="1" dirty="0">
                <a:solidFill>
                  <a:schemeClr val="accent2">
                    <a:lumMod val="75000"/>
                  </a:schemeClr>
                </a:solidFill>
                <a:latin typeface="Aleo" panose="020F0502020204030203" pitchFamily="34" charset="0"/>
              </a:rPr>
              <a:t>Black-capped </a:t>
            </a:r>
            <a:br>
              <a:rPr lang="en-CA" b="1" dirty="0">
                <a:solidFill>
                  <a:schemeClr val="accent2">
                    <a:lumMod val="75000"/>
                  </a:schemeClr>
                </a:solidFill>
                <a:latin typeface="Aleo" panose="020F0502020204030203" pitchFamily="34" charset="0"/>
              </a:rPr>
            </a:br>
            <a:r>
              <a:rPr lang="en-CA" b="1" dirty="0">
                <a:solidFill>
                  <a:schemeClr val="accent2">
                    <a:lumMod val="75000"/>
                  </a:schemeClr>
                </a:solidFill>
                <a:latin typeface="Aleo" panose="020F0502020204030203" pitchFamily="34" charset="0"/>
              </a:rPr>
              <a:t>Chickadee</a:t>
            </a:r>
          </a:p>
        </p:txBody>
      </p:sp>
      <p:sp>
        <p:nvSpPr>
          <p:cNvPr id="9" name="Oval 5" descr="hp01267"/>
          <p:cNvSpPr>
            <a:spLocks noChangeArrowheads="1"/>
          </p:cNvSpPr>
          <p:nvPr/>
        </p:nvSpPr>
        <p:spPr bwMode="auto">
          <a:xfrm>
            <a:off x="6161920" y="488141"/>
            <a:ext cx="3293549" cy="3168352"/>
          </a:xfrm>
          <a:prstGeom prst="ellipse">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a:effectLst/>
          <a:extLst/>
        </p:spPr>
        <p:txBody>
          <a:bodyPr vert="horz" wrap="square" lIns="36576" tIns="36576" rIns="36576" bIns="36576" numCol="1" anchor="t" anchorCtr="0" compatLnSpc="1">
            <a:prstTxWarp prst="textNoShape">
              <a:avLst/>
            </a:prstTxWarp>
          </a:bodyPr>
          <a:lstStyle/>
          <a:p>
            <a:endParaRPr lang="en-CA"/>
          </a:p>
        </p:txBody>
      </p:sp>
      <p:sp>
        <p:nvSpPr>
          <p:cNvPr id="4" name="TextBox 3"/>
          <p:cNvSpPr txBox="1"/>
          <p:nvPr/>
        </p:nvSpPr>
        <p:spPr>
          <a:xfrm>
            <a:off x="-24849" y="6090707"/>
            <a:ext cx="1800200" cy="184666"/>
          </a:xfrm>
          <a:prstGeom prst="rect">
            <a:avLst/>
          </a:prstGeom>
          <a:noFill/>
        </p:spPr>
        <p:txBody>
          <a:bodyPr wrap="square" rtlCol="0">
            <a:spAutoFit/>
          </a:bodyPr>
          <a:lstStyle/>
          <a:p>
            <a:pPr algn="ctr"/>
            <a:r>
              <a:rPr lang="en-CA" sz="600" i="1" dirty="0">
                <a:solidFill>
                  <a:schemeClr val="bg1">
                    <a:lumMod val="65000"/>
                  </a:schemeClr>
                </a:solidFill>
              </a:rPr>
              <a:t>Photo from  http://blog.thomaslaupstad.com</a:t>
            </a:r>
          </a:p>
        </p:txBody>
      </p:sp>
      <p:sp>
        <p:nvSpPr>
          <p:cNvPr id="10" name="Oval 2" descr="20160125_4H4A6168"/>
          <p:cNvSpPr>
            <a:spLocks noChangeArrowheads="1"/>
          </p:cNvSpPr>
          <p:nvPr/>
        </p:nvSpPr>
        <p:spPr bwMode="auto">
          <a:xfrm>
            <a:off x="1108632" y="1344264"/>
            <a:ext cx="5053288" cy="4866116"/>
          </a:xfrm>
          <a:prstGeom prst="ellipse">
            <a:avLst/>
          </a:prstGeom>
          <a:blipFill dpi="0" rotWithShape="1">
            <a:blip r:embed="rId4">
              <a:extLst>
                <a:ext uri="{28A0092B-C50C-407E-A947-70E740481C1C}">
                  <a14:useLocalDpi xmlns:a14="http://schemas.microsoft.com/office/drawing/2010/main" val="0"/>
                </a:ext>
              </a:extLst>
            </a:blip>
            <a:srcRect/>
            <a:stretch>
              <a:fillRect/>
            </a:stretch>
          </a:blipFill>
          <a:ln>
            <a:noFill/>
          </a:ln>
          <a:effectLst/>
        </p:spPr>
        <p:txBody>
          <a:bodyPr vert="horz" wrap="square" lIns="36576" tIns="36576" rIns="36576" bIns="36576" numCol="1" anchor="t" anchorCtr="0" compatLnSpc="1">
            <a:prstTxWarp prst="textNoShape">
              <a:avLst/>
            </a:prstTxWarp>
          </a:bodyPr>
          <a:lstStyle/>
          <a:p>
            <a:endParaRPr lang="en-CA"/>
          </a:p>
        </p:txBody>
      </p:sp>
      <p:sp>
        <p:nvSpPr>
          <p:cNvPr id="13" name="Text Box 3"/>
          <p:cNvSpPr txBox="1">
            <a:spLocks noChangeArrowheads="1"/>
          </p:cNvSpPr>
          <p:nvPr/>
        </p:nvSpPr>
        <p:spPr bwMode="auto">
          <a:xfrm>
            <a:off x="623391" y="404664"/>
            <a:ext cx="5976665" cy="71696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EEECE1"/>
                  </a:outerShdw>
                </a:effectLst>
              </a14:hiddenEffects>
            </a:ext>
          </a:extLst>
        </p:spPr>
        <p:txBody>
          <a:bodyPr vert="horz" wrap="square" lIns="36576" tIns="36576" rIns="36576" bIns="36576" numCol="1" anchor="t" anchorCtr="0" compatLnSpc="1">
            <a:prstTxWarp prst="textNoShape">
              <a:avLst/>
            </a:prstTxWarp>
          </a:bodyPr>
          <a:lstStyle/>
          <a:p>
            <a:pPr fontAlgn="base">
              <a:spcBef>
                <a:spcPct val="0"/>
              </a:spcBef>
              <a:spcAft>
                <a:spcPct val="0"/>
              </a:spcAft>
            </a:pPr>
            <a:r>
              <a:rPr lang="en-CA" altLang="en-US" sz="4000" b="1" dirty="0" smtClean="0">
                <a:solidFill>
                  <a:schemeClr val="accent2">
                    <a:lumMod val="75000"/>
                  </a:schemeClr>
                </a:solidFill>
                <a:latin typeface="Aleo" panose="020F0502020204030203" pitchFamily="34" charset="0"/>
                <a:cs typeface="Arial" pitchFamily="34" charset="0"/>
              </a:rPr>
              <a:t>Cold &amp; Snowing</a:t>
            </a:r>
            <a:endParaRPr lang="en-US" altLang="en-US" sz="2800" dirty="0">
              <a:solidFill>
                <a:schemeClr val="accent2">
                  <a:lumMod val="75000"/>
                </a:schemeClr>
              </a:solidFill>
              <a:latin typeface="Aleo" panose="020F0502020204030203" pitchFamily="34" charset="0"/>
              <a:cs typeface="Arial" pitchFamily="34" charset="0"/>
            </a:endParaRPr>
          </a:p>
        </p:txBody>
      </p:sp>
    </p:spTree>
    <p:extLst>
      <p:ext uri="{BB962C8B-B14F-4D97-AF65-F5344CB8AC3E}">
        <p14:creationId xmlns:p14="http://schemas.microsoft.com/office/powerpoint/2010/main" val="16880312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12"/>
                                        </p:tgtEl>
                                        <p:attrNameLst>
                                          <p:attrName>style.visibility</p:attrName>
                                        </p:attrNameLst>
                                      </p:cBhvr>
                                      <p:to>
                                        <p:strVal val="visible"/>
                                      </p:to>
                                    </p:set>
                                    <p:animEffect transition="in" filter="fade">
                                      <p:cBhvr>
                                        <p:cTn id="14" dur="500"/>
                                        <p:tgtEl>
                                          <p:spTgt spid="12"/>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1">
                                            <p:txEl>
                                              <p:pRg st="0" end="0"/>
                                            </p:txEl>
                                          </p:spTgt>
                                        </p:tgtEl>
                                        <p:attrNameLst>
                                          <p:attrName>style.visibility</p:attrName>
                                        </p:attrNameLst>
                                      </p:cBhvr>
                                      <p:to>
                                        <p:strVal val="visible"/>
                                      </p:to>
                                    </p:set>
                                    <p:animEffect transition="in" filter="fade">
                                      <p:cBhvr>
                                        <p:cTn id="22" dur="500"/>
                                        <p:tgtEl>
                                          <p:spTgt spid="11">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11">
                                            <p:txEl>
                                              <p:pRg st="1" end="1"/>
                                            </p:txEl>
                                          </p:spTgt>
                                        </p:tgtEl>
                                        <p:attrNameLst>
                                          <p:attrName>style.visibility</p:attrName>
                                        </p:attrNameLst>
                                      </p:cBhvr>
                                      <p:to>
                                        <p:strVal val="visible"/>
                                      </p:to>
                                    </p:set>
                                    <p:animEffect transition="in" filter="fade">
                                      <p:cBhvr>
                                        <p:cTn id="27" dur="500"/>
                                        <p:tgtEl>
                                          <p:spTgt spid="11">
                                            <p:txEl>
                                              <p:pRg st="1" end="1"/>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11">
                                            <p:txEl>
                                              <p:pRg st="2" end="2"/>
                                            </p:txEl>
                                          </p:spTgt>
                                        </p:tgtEl>
                                        <p:attrNameLst>
                                          <p:attrName>style.visibility</p:attrName>
                                        </p:attrNameLst>
                                      </p:cBhvr>
                                      <p:to>
                                        <p:strVal val="visible"/>
                                      </p:to>
                                    </p:set>
                                    <p:animEffect transition="in" filter="fade">
                                      <p:cBhvr>
                                        <p:cTn id="32" dur="500"/>
                                        <p:tgtEl>
                                          <p:spTgt spid="11">
                                            <p:txEl>
                                              <p:pRg st="2" end="2"/>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11">
                                            <p:txEl>
                                              <p:pRg st="3" end="3"/>
                                            </p:txEl>
                                          </p:spTgt>
                                        </p:tgtEl>
                                        <p:attrNameLst>
                                          <p:attrName>style.visibility</p:attrName>
                                        </p:attrNameLst>
                                      </p:cBhvr>
                                      <p:to>
                                        <p:strVal val="visible"/>
                                      </p:to>
                                    </p:set>
                                    <p:animEffect transition="in" filter="fade">
                                      <p:cBhvr>
                                        <p:cTn id="37" dur="500"/>
                                        <p:tgtEl>
                                          <p:spTgt spid="11">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2" grpId="0"/>
      <p:bldP spid="9"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CA" sz="5400" b="1" dirty="0" smtClean="0">
                <a:solidFill>
                  <a:schemeClr val="accent2">
                    <a:lumMod val="75000"/>
                  </a:schemeClr>
                </a:solidFill>
                <a:latin typeface="Aleo" panose="020F0502020204030203" pitchFamily="34" charset="0"/>
              </a:rPr>
              <a:t>What is weather?</a:t>
            </a:r>
            <a:endParaRPr lang="en-CA" sz="5400" b="1" dirty="0">
              <a:solidFill>
                <a:schemeClr val="accent2">
                  <a:lumMod val="75000"/>
                </a:schemeClr>
              </a:solidFill>
              <a:latin typeface="Aleo" panose="020F0502020204030203" pitchFamily="34" charset="0"/>
            </a:endParaRPr>
          </a:p>
        </p:txBody>
      </p:sp>
      <p:sp>
        <p:nvSpPr>
          <p:cNvPr id="3" name="Content Placeholder 2"/>
          <p:cNvSpPr>
            <a:spLocks noGrp="1"/>
          </p:cNvSpPr>
          <p:nvPr>
            <p:ph idx="1"/>
          </p:nvPr>
        </p:nvSpPr>
        <p:spPr>
          <a:xfrm>
            <a:off x="1415480" y="2348880"/>
            <a:ext cx="9073008" cy="2160240"/>
          </a:xfrm>
        </p:spPr>
        <p:txBody>
          <a:bodyPr>
            <a:normAutofit fontScale="47500" lnSpcReduction="20000"/>
          </a:bodyPr>
          <a:lstStyle/>
          <a:p>
            <a:pPr marL="0" indent="0">
              <a:lnSpc>
                <a:spcPct val="120000"/>
              </a:lnSpc>
              <a:buNone/>
            </a:pPr>
            <a:r>
              <a:rPr lang="en-CA" sz="5900" b="1" dirty="0">
                <a:solidFill>
                  <a:schemeClr val="accent1">
                    <a:lumMod val="50000"/>
                  </a:schemeClr>
                </a:solidFill>
                <a:latin typeface="Calibri" panose="020F0502020204030204" pitchFamily="34" charset="0"/>
              </a:rPr>
              <a:t>Weather </a:t>
            </a:r>
            <a:r>
              <a:rPr lang="en-CA" sz="5900" dirty="0">
                <a:solidFill>
                  <a:schemeClr val="accent1">
                    <a:lumMod val="50000"/>
                  </a:schemeClr>
                </a:solidFill>
                <a:latin typeface="Calibri" panose="020F0502020204030204" pitchFamily="34" charset="0"/>
              </a:rPr>
              <a:t>refers to the </a:t>
            </a:r>
            <a:r>
              <a:rPr lang="en-CA" sz="5900" b="1" i="1" dirty="0">
                <a:solidFill>
                  <a:schemeClr val="accent1">
                    <a:lumMod val="50000"/>
                  </a:schemeClr>
                </a:solidFill>
                <a:latin typeface="Calibri" panose="020F0502020204030204" pitchFamily="34" charset="0"/>
              </a:rPr>
              <a:t>current</a:t>
            </a:r>
            <a:r>
              <a:rPr lang="en-CA" sz="5900" dirty="0">
                <a:solidFill>
                  <a:schemeClr val="accent1">
                    <a:lumMod val="50000"/>
                  </a:schemeClr>
                </a:solidFill>
                <a:latin typeface="Calibri" panose="020F0502020204030204" pitchFamily="34" charset="0"/>
              </a:rPr>
              <a:t> atmospheric conditions in a specific place and time. It is created by various combinations of water, clouds, air/wind, and temperature.</a:t>
            </a:r>
          </a:p>
          <a:p>
            <a:pPr marL="0" indent="0">
              <a:buNone/>
            </a:pPr>
            <a:endParaRPr lang="en-CA" sz="2800" dirty="0">
              <a:solidFill>
                <a:schemeClr val="accent1">
                  <a:lumMod val="50000"/>
                </a:schemeClr>
              </a:solidFill>
              <a:latin typeface="Calibri" panose="020F0502020204030204" pitchFamily="34" charset="0"/>
            </a:endParaRPr>
          </a:p>
          <a:p>
            <a:pPr marL="0" indent="0">
              <a:buNone/>
            </a:pPr>
            <a:r>
              <a:rPr lang="en-CA" sz="2800" b="1" i="1" dirty="0">
                <a:solidFill>
                  <a:schemeClr val="accent1">
                    <a:lumMod val="50000"/>
                  </a:schemeClr>
                </a:solidFill>
                <a:latin typeface="Calibri" panose="020F0502020204030204" pitchFamily="34" charset="0"/>
              </a:rPr>
              <a:t/>
            </a:r>
            <a:br>
              <a:rPr lang="en-CA" sz="2800" b="1" i="1" dirty="0">
                <a:solidFill>
                  <a:schemeClr val="accent1">
                    <a:lumMod val="50000"/>
                  </a:schemeClr>
                </a:solidFill>
                <a:latin typeface="Calibri" panose="020F0502020204030204" pitchFamily="34" charset="0"/>
              </a:rPr>
            </a:br>
            <a:endParaRPr lang="en-CA" sz="2800" i="1" dirty="0">
              <a:solidFill>
                <a:schemeClr val="accent1">
                  <a:lumMod val="50000"/>
                </a:schemeClr>
              </a:solidFill>
              <a:latin typeface="Calibri" panose="020F0502020204030204" pitchFamily="34" charset="0"/>
            </a:endParaRPr>
          </a:p>
        </p:txBody>
      </p:sp>
      <p:sp>
        <p:nvSpPr>
          <p:cNvPr id="4" name="TextBox 3"/>
          <p:cNvSpPr txBox="1"/>
          <p:nvPr/>
        </p:nvSpPr>
        <p:spPr>
          <a:xfrm>
            <a:off x="1315964" y="4222081"/>
            <a:ext cx="8928992" cy="1261884"/>
          </a:xfrm>
          <a:prstGeom prst="rect">
            <a:avLst/>
          </a:prstGeom>
          <a:noFill/>
        </p:spPr>
        <p:txBody>
          <a:bodyPr wrap="square" rtlCol="0">
            <a:spAutoFit/>
          </a:bodyPr>
          <a:lstStyle/>
          <a:p>
            <a:r>
              <a:rPr lang="en-CA" sz="2800" i="1" dirty="0">
                <a:solidFill>
                  <a:schemeClr val="accent1">
                    <a:lumMod val="50000"/>
                  </a:schemeClr>
                </a:solidFill>
                <a:latin typeface="Calibri" panose="020F0502020204030204" pitchFamily="34" charset="0"/>
              </a:rPr>
              <a:t>What are some examples of weather that we have here in Manitoba?</a:t>
            </a:r>
          </a:p>
          <a:p>
            <a:endParaRPr lang="en-CA" sz="2000" dirty="0"/>
          </a:p>
        </p:txBody>
      </p:sp>
    </p:spTree>
    <p:extLst>
      <p:ext uri="{BB962C8B-B14F-4D97-AF65-F5344CB8AC3E}">
        <p14:creationId xmlns:p14="http://schemas.microsoft.com/office/powerpoint/2010/main" val="5435612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Oval 5"/>
          <p:cNvSpPr/>
          <p:nvPr/>
        </p:nvSpPr>
        <p:spPr>
          <a:xfrm>
            <a:off x="8184232" y="3435764"/>
            <a:ext cx="2808312" cy="2774616"/>
          </a:xfrm>
          <a:prstGeom prst="ellipse">
            <a:avLst/>
          </a:prstGeom>
          <a:noFill/>
          <a:ln w="381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11" name="TextBox 10"/>
          <p:cNvSpPr txBox="1"/>
          <p:nvPr/>
        </p:nvSpPr>
        <p:spPr>
          <a:xfrm>
            <a:off x="8373405" y="4144109"/>
            <a:ext cx="2586215" cy="1477328"/>
          </a:xfrm>
          <a:prstGeom prst="rect">
            <a:avLst/>
          </a:prstGeom>
          <a:noFill/>
        </p:spPr>
        <p:txBody>
          <a:bodyPr wrap="square" rtlCol="0">
            <a:spAutoFit/>
          </a:bodyPr>
          <a:lstStyle/>
          <a:p>
            <a:pPr marL="176213" indent="-176213">
              <a:buFont typeface="Arial" panose="020B0604020202020204" pitchFamily="34" charset="0"/>
              <a:buChar char="•"/>
              <a:tabLst>
                <a:tab pos="176213" algn="l"/>
              </a:tabLst>
            </a:pPr>
            <a:r>
              <a:rPr lang="en-CA" sz="1500" dirty="0">
                <a:solidFill>
                  <a:schemeClr val="tx2">
                    <a:lumMod val="75000"/>
                  </a:schemeClr>
                </a:solidFill>
              </a:rPr>
              <a:t>Bury themselves in the mud for insulation against the cold</a:t>
            </a:r>
          </a:p>
          <a:p>
            <a:pPr marL="176213" indent="-176213">
              <a:buFont typeface="Arial" panose="020B0604020202020204" pitchFamily="34" charset="0"/>
              <a:buChar char="•"/>
              <a:tabLst>
                <a:tab pos="176213" algn="l"/>
              </a:tabLst>
            </a:pPr>
            <a:r>
              <a:rPr lang="en-CA" sz="1500" dirty="0">
                <a:solidFill>
                  <a:schemeClr val="tx2">
                    <a:lumMod val="75000"/>
                  </a:schemeClr>
                </a:solidFill>
              </a:rPr>
              <a:t>Swim to different depths of water to find the most suitable temperature</a:t>
            </a:r>
          </a:p>
        </p:txBody>
      </p:sp>
      <p:sp>
        <p:nvSpPr>
          <p:cNvPr id="12" name="TextBox 11"/>
          <p:cNvSpPr txBox="1"/>
          <p:nvPr/>
        </p:nvSpPr>
        <p:spPr>
          <a:xfrm>
            <a:off x="8472264" y="3774777"/>
            <a:ext cx="2232248" cy="369332"/>
          </a:xfrm>
          <a:prstGeom prst="rect">
            <a:avLst/>
          </a:prstGeom>
          <a:noFill/>
        </p:spPr>
        <p:txBody>
          <a:bodyPr wrap="square" rtlCol="0">
            <a:spAutoFit/>
          </a:bodyPr>
          <a:lstStyle/>
          <a:p>
            <a:pPr algn="ctr"/>
            <a:r>
              <a:rPr lang="en-CA" b="1" dirty="0">
                <a:solidFill>
                  <a:schemeClr val="accent2">
                    <a:lumMod val="75000"/>
                  </a:schemeClr>
                </a:solidFill>
                <a:latin typeface="Aleo" panose="020F0502020204030203" pitchFamily="34" charset="0"/>
              </a:rPr>
              <a:t>Sideswimmer</a:t>
            </a:r>
          </a:p>
        </p:txBody>
      </p:sp>
      <p:sp>
        <p:nvSpPr>
          <p:cNvPr id="9" name="Oval 5" descr="hp01267"/>
          <p:cNvSpPr>
            <a:spLocks noChangeArrowheads="1"/>
          </p:cNvSpPr>
          <p:nvPr/>
        </p:nvSpPr>
        <p:spPr bwMode="auto">
          <a:xfrm>
            <a:off x="6133072" y="495110"/>
            <a:ext cx="3293549" cy="3168352"/>
          </a:xfrm>
          <a:prstGeom prst="ellipse">
            <a:avLst/>
          </a:prstGeom>
          <a:blipFill dpi="0" rotWithShape="1">
            <a:blip r:embed="rId3">
              <a:extLst>
                <a:ext uri="{28A0092B-C50C-407E-A947-70E740481C1C}">
                  <a14:useLocalDpi xmlns:a14="http://schemas.microsoft.com/office/drawing/2010/main" val="0"/>
                </a:ext>
              </a:extLst>
            </a:blip>
            <a:srcRect/>
            <a:stretch>
              <a:fillRect/>
            </a:stretch>
          </a:blipFill>
          <a:ln>
            <a:noFill/>
          </a:ln>
          <a:effectLst/>
          <a:extLst/>
        </p:spPr>
        <p:txBody>
          <a:bodyPr vert="horz" wrap="square" lIns="36576" tIns="36576" rIns="36576" bIns="36576" numCol="1" anchor="t" anchorCtr="0" compatLnSpc="1">
            <a:prstTxWarp prst="textNoShape">
              <a:avLst/>
            </a:prstTxWarp>
          </a:bodyPr>
          <a:lstStyle/>
          <a:p>
            <a:endParaRPr lang="en-CA"/>
          </a:p>
        </p:txBody>
      </p:sp>
      <p:sp>
        <p:nvSpPr>
          <p:cNvPr id="4" name="TextBox 3"/>
          <p:cNvSpPr txBox="1"/>
          <p:nvPr/>
        </p:nvSpPr>
        <p:spPr>
          <a:xfrm>
            <a:off x="0" y="6118047"/>
            <a:ext cx="1800200" cy="184666"/>
          </a:xfrm>
          <a:prstGeom prst="rect">
            <a:avLst/>
          </a:prstGeom>
          <a:noFill/>
        </p:spPr>
        <p:txBody>
          <a:bodyPr wrap="square" rtlCol="0">
            <a:spAutoFit/>
          </a:bodyPr>
          <a:lstStyle/>
          <a:p>
            <a:pPr algn="ctr"/>
            <a:r>
              <a:rPr lang="en-CA" sz="600" i="1" dirty="0">
                <a:solidFill>
                  <a:schemeClr val="bg1">
                    <a:lumMod val="65000"/>
                  </a:schemeClr>
                </a:solidFill>
              </a:rPr>
              <a:t>Photo from  http://blog.thomaslaupstad.com</a:t>
            </a:r>
          </a:p>
        </p:txBody>
      </p:sp>
      <p:sp>
        <p:nvSpPr>
          <p:cNvPr id="10" name="Oval 2" descr="20160125_4H4A6168"/>
          <p:cNvSpPr>
            <a:spLocks noChangeArrowheads="1"/>
          </p:cNvSpPr>
          <p:nvPr/>
        </p:nvSpPr>
        <p:spPr bwMode="auto">
          <a:xfrm>
            <a:off x="1108632" y="1344264"/>
            <a:ext cx="5053288" cy="4866116"/>
          </a:xfrm>
          <a:prstGeom prst="ellipse">
            <a:avLst/>
          </a:prstGeom>
          <a:blipFill dpi="0" rotWithShape="1">
            <a:blip r:embed="rId4">
              <a:extLst>
                <a:ext uri="{28A0092B-C50C-407E-A947-70E740481C1C}">
                  <a14:useLocalDpi xmlns:a14="http://schemas.microsoft.com/office/drawing/2010/main" val="0"/>
                </a:ext>
              </a:extLst>
            </a:blip>
            <a:srcRect/>
            <a:stretch>
              <a:fillRect/>
            </a:stretch>
          </a:blipFill>
          <a:ln>
            <a:noFill/>
          </a:ln>
          <a:effectLst/>
        </p:spPr>
        <p:txBody>
          <a:bodyPr vert="horz" wrap="square" lIns="36576" tIns="36576" rIns="36576" bIns="36576" numCol="1" anchor="t" anchorCtr="0" compatLnSpc="1">
            <a:prstTxWarp prst="textNoShape">
              <a:avLst/>
            </a:prstTxWarp>
          </a:bodyPr>
          <a:lstStyle/>
          <a:p>
            <a:endParaRPr lang="en-CA"/>
          </a:p>
        </p:txBody>
      </p:sp>
      <p:sp>
        <p:nvSpPr>
          <p:cNvPr id="13" name="Text Box 3"/>
          <p:cNvSpPr txBox="1">
            <a:spLocks noChangeArrowheads="1"/>
          </p:cNvSpPr>
          <p:nvPr/>
        </p:nvSpPr>
        <p:spPr bwMode="auto">
          <a:xfrm>
            <a:off x="623391" y="404664"/>
            <a:ext cx="5976665" cy="71696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EEECE1"/>
                  </a:outerShdw>
                </a:effectLst>
              </a14:hiddenEffects>
            </a:ext>
          </a:extLst>
        </p:spPr>
        <p:txBody>
          <a:bodyPr vert="horz" wrap="square" lIns="36576" tIns="36576" rIns="36576" bIns="36576" numCol="1" anchor="t" anchorCtr="0" compatLnSpc="1">
            <a:prstTxWarp prst="textNoShape">
              <a:avLst/>
            </a:prstTxWarp>
          </a:bodyPr>
          <a:lstStyle/>
          <a:p>
            <a:pPr fontAlgn="base">
              <a:spcBef>
                <a:spcPct val="0"/>
              </a:spcBef>
              <a:spcAft>
                <a:spcPct val="0"/>
              </a:spcAft>
            </a:pPr>
            <a:r>
              <a:rPr lang="en-CA" altLang="en-US" sz="4000" b="1" dirty="0" smtClean="0">
                <a:solidFill>
                  <a:schemeClr val="accent2">
                    <a:lumMod val="75000"/>
                  </a:schemeClr>
                </a:solidFill>
                <a:latin typeface="Aleo" panose="020F0502020204030203" pitchFamily="34" charset="0"/>
                <a:cs typeface="Arial" pitchFamily="34" charset="0"/>
              </a:rPr>
              <a:t>Cold &amp; Snowing</a:t>
            </a:r>
            <a:endParaRPr lang="en-US" altLang="en-US" sz="2800" dirty="0">
              <a:solidFill>
                <a:schemeClr val="accent2">
                  <a:lumMod val="75000"/>
                </a:schemeClr>
              </a:solidFill>
              <a:latin typeface="Aleo" panose="020F0502020204030203" pitchFamily="34" charset="0"/>
              <a:cs typeface="Arial" pitchFamily="34" charset="0"/>
            </a:endParaRPr>
          </a:p>
        </p:txBody>
      </p:sp>
    </p:spTree>
    <p:extLst>
      <p:ext uri="{BB962C8B-B14F-4D97-AF65-F5344CB8AC3E}">
        <p14:creationId xmlns:p14="http://schemas.microsoft.com/office/powerpoint/2010/main" val="32670961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12"/>
                                        </p:tgtEl>
                                        <p:attrNameLst>
                                          <p:attrName>style.visibility</p:attrName>
                                        </p:attrNameLst>
                                      </p:cBhvr>
                                      <p:to>
                                        <p:strVal val="visible"/>
                                      </p:to>
                                    </p:set>
                                    <p:animEffect transition="in" filter="fade">
                                      <p:cBhvr>
                                        <p:cTn id="14" dur="500"/>
                                        <p:tgtEl>
                                          <p:spTgt spid="12"/>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1">
                                            <p:txEl>
                                              <p:pRg st="0" end="0"/>
                                            </p:txEl>
                                          </p:spTgt>
                                        </p:tgtEl>
                                        <p:attrNameLst>
                                          <p:attrName>style.visibility</p:attrName>
                                        </p:attrNameLst>
                                      </p:cBhvr>
                                      <p:to>
                                        <p:strVal val="visible"/>
                                      </p:to>
                                    </p:set>
                                    <p:animEffect transition="in" filter="fade">
                                      <p:cBhvr>
                                        <p:cTn id="22" dur="500"/>
                                        <p:tgtEl>
                                          <p:spTgt spid="11">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11">
                                            <p:txEl>
                                              <p:pRg st="1" end="1"/>
                                            </p:txEl>
                                          </p:spTgt>
                                        </p:tgtEl>
                                        <p:attrNameLst>
                                          <p:attrName>style.visibility</p:attrName>
                                        </p:attrNameLst>
                                      </p:cBhvr>
                                      <p:to>
                                        <p:strVal val="visible"/>
                                      </p:to>
                                    </p:set>
                                    <p:animEffect transition="in" filter="fade">
                                      <p:cBhvr>
                                        <p:cTn id="27" dur="500"/>
                                        <p:tgtEl>
                                          <p:spTgt spid="11">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2" grpId="0"/>
      <p:bldP spid="9"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CA" sz="5400" b="1" dirty="0" smtClean="0">
                <a:solidFill>
                  <a:schemeClr val="accent2">
                    <a:lumMod val="75000"/>
                  </a:schemeClr>
                </a:solidFill>
                <a:latin typeface="Aleo" panose="020F0502020204030203" pitchFamily="34" charset="0"/>
              </a:rPr>
              <a:t>Key Points:</a:t>
            </a:r>
            <a:endParaRPr lang="en-CA" sz="5400" b="1" dirty="0">
              <a:solidFill>
                <a:schemeClr val="accent2">
                  <a:lumMod val="75000"/>
                </a:schemeClr>
              </a:solidFill>
              <a:latin typeface="Aleo" panose="020F0502020204030203" pitchFamily="34" charset="0"/>
            </a:endParaRPr>
          </a:p>
        </p:txBody>
      </p:sp>
      <p:sp>
        <p:nvSpPr>
          <p:cNvPr id="15" name="Content Placeholder 2"/>
          <p:cNvSpPr>
            <a:spLocks noGrp="1"/>
          </p:cNvSpPr>
          <p:nvPr>
            <p:ph idx="1"/>
          </p:nvPr>
        </p:nvSpPr>
        <p:spPr>
          <a:xfrm>
            <a:off x="1199456" y="1916832"/>
            <a:ext cx="9956224" cy="3672408"/>
          </a:xfrm>
        </p:spPr>
        <p:txBody>
          <a:bodyPr>
            <a:normAutofit/>
          </a:bodyPr>
          <a:lstStyle/>
          <a:p>
            <a:pPr marL="0" indent="0">
              <a:buNone/>
            </a:pPr>
            <a:r>
              <a:rPr lang="en-CA" sz="2400" dirty="0" smtClean="0">
                <a:solidFill>
                  <a:schemeClr val="accent1">
                    <a:lumMod val="50000"/>
                  </a:schemeClr>
                </a:solidFill>
              </a:rPr>
              <a:t>Weather </a:t>
            </a:r>
            <a:r>
              <a:rPr lang="en-CA" sz="2400" dirty="0">
                <a:solidFill>
                  <a:schemeClr val="accent1">
                    <a:lumMod val="50000"/>
                  </a:schemeClr>
                </a:solidFill>
              </a:rPr>
              <a:t>is the current atmospheric conditions of a particular place and time, influenced by water, wind, clouds, and </a:t>
            </a:r>
            <a:r>
              <a:rPr lang="en-CA" sz="2400" dirty="0" smtClean="0">
                <a:solidFill>
                  <a:schemeClr val="accent1">
                    <a:lumMod val="50000"/>
                  </a:schemeClr>
                </a:solidFill>
              </a:rPr>
              <a:t>temperature.</a:t>
            </a:r>
            <a:endParaRPr lang="en-CA" sz="2400" dirty="0">
              <a:solidFill>
                <a:schemeClr val="accent1">
                  <a:lumMod val="50000"/>
                </a:schemeClr>
              </a:solidFill>
            </a:endParaRPr>
          </a:p>
          <a:p>
            <a:pPr marL="0" indent="0">
              <a:buNone/>
            </a:pPr>
            <a:r>
              <a:rPr lang="en-CA" sz="2400" dirty="0">
                <a:solidFill>
                  <a:schemeClr val="accent1">
                    <a:lumMod val="50000"/>
                  </a:schemeClr>
                </a:solidFill>
              </a:rPr>
              <a:t>Weather impacts all living things, affecting the behaviour of humans and </a:t>
            </a:r>
            <a:r>
              <a:rPr lang="en-CA" sz="2400" dirty="0" smtClean="0">
                <a:solidFill>
                  <a:schemeClr val="accent1">
                    <a:lumMod val="50000"/>
                  </a:schemeClr>
                </a:solidFill>
              </a:rPr>
              <a:t>wildlife.</a:t>
            </a:r>
            <a:endParaRPr lang="en-CA" sz="2400" dirty="0">
              <a:solidFill>
                <a:schemeClr val="accent1">
                  <a:lumMod val="50000"/>
                </a:schemeClr>
              </a:solidFill>
            </a:endParaRPr>
          </a:p>
          <a:p>
            <a:pPr marL="0" indent="0">
              <a:buNone/>
            </a:pPr>
            <a:r>
              <a:rPr lang="en-CA" sz="2400" dirty="0">
                <a:solidFill>
                  <a:schemeClr val="accent1">
                    <a:lumMod val="50000"/>
                  </a:schemeClr>
                </a:solidFill>
              </a:rPr>
              <a:t>Wetlands provide habitat for many different kinds of plants and animals in Manitoba, making them an excellent place for learning about how animals respond to </a:t>
            </a:r>
            <a:r>
              <a:rPr lang="en-CA" sz="2400" dirty="0" smtClean="0">
                <a:solidFill>
                  <a:schemeClr val="accent1">
                    <a:lumMod val="50000"/>
                  </a:schemeClr>
                </a:solidFill>
              </a:rPr>
              <a:t>weather.</a:t>
            </a:r>
            <a:endParaRPr lang="en-CA" sz="2400" dirty="0">
              <a:solidFill>
                <a:schemeClr val="accent1">
                  <a:lumMod val="50000"/>
                </a:schemeClr>
              </a:solidFill>
            </a:endParaRPr>
          </a:p>
          <a:p>
            <a:pPr marL="0" indent="0">
              <a:buNone/>
            </a:pPr>
            <a:r>
              <a:rPr lang="en-CA" sz="2400" dirty="0">
                <a:solidFill>
                  <a:schemeClr val="accent1">
                    <a:lumMod val="50000"/>
                  </a:schemeClr>
                </a:solidFill>
              </a:rPr>
              <a:t>All animals respond differently to different kinds of weather, depending on how they are physically and behaviourally adapted and on their specific </a:t>
            </a:r>
            <a:r>
              <a:rPr lang="en-CA" sz="2400" dirty="0" smtClean="0">
                <a:solidFill>
                  <a:schemeClr val="accent1">
                    <a:lumMod val="50000"/>
                  </a:schemeClr>
                </a:solidFill>
              </a:rPr>
              <a:t>needs.</a:t>
            </a:r>
            <a:endParaRPr lang="en-CA" sz="2400" dirty="0">
              <a:solidFill>
                <a:schemeClr val="accent1">
                  <a:lumMod val="50000"/>
                </a:schemeClr>
              </a:solidFill>
            </a:endParaRPr>
          </a:p>
        </p:txBody>
      </p:sp>
      <p:grpSp>
        <p:nvGrpSpPr>
          <p:cNvPr id="14" name="Group 13"/>
          <p:cNvGrpSpPr/>
          <p:nvPr/>
        </p:nvGrpSpPr>
        <p:grpSpPr>
          <a:xfrm>
            <a:off x="1444963" y="5589240"/>
            <a:ext cx="9363033" cy="1030905"/>
            <a:chOff x="770711" y="1798354"/>
            <a:chExt cx="8138897" cy="863945"/>
          </a:xfrm>
        </p:grpSpPr>
        <p:sp>
          <p:nvSpPr>
            <p:cNvPr id="4" name="Oval 5" descr="hp01267"/>
            <p:cNvSpPr>
              <a:spLocks noChangeArrowheads="1"/>
            </p:cNvSpPr>
            <p:nvPr/>
          </p:nvSpPr>
          <p:spPr bwMode="auto">
            <a:xfrm>
              <a:off x="770711" y="1870211"/>
              <a:ext cx="792088" cy="792088"/>
            </a:xfrm>
            <a:prstGeom prst="ellipse">
              <a:avLst/>
            </a:prstGeom>
            <a:blipFill dpi="0" rotWithShape="0">
              <a:blip r:embed="rId2"/>
              <a:srcRect/>
              <a:stretch>
                <a:fillRect/>
              </a:stretch>
            </a:blipFill>
            <a:ln>
              <a:noFill/>
            </a:ln>
            <a:effectLst/>
            <a:extLst>
              <a:ext uri="{91240B29-F687-4F45-9708-019B960494DF}">
                <a14:hiddenLine xmlns:a14="http://schemas.microsoft.com/office/drawing/2010/main" w="9525" algn="in">
                  <a:solidFill>
                    <a:srgbClr val="000000"/>
                  </a:solidFill>
                  <a:round/>
                  <a:headEnd/>
                  <a:tailEnd/>
                </a14:hiddenLine>
              </a:ext>
              <a:ext uri="{AF507438-7753-43E0-B8FC-AC1667EBCBE1}">
                <a14:hiddenEffects xmlns:a14="http://schemas.microsoft.com/office/drawing/2010/main">
                  <a:effectLst>
                    <a:outerShdw dist="35921" dir="2700000" algn="ctr" rotWithShape="0">
                      <a:srgbClr val="EEECE1"/>
                    </a:outerShdw>
                  </a:effectLst>
                </a14:hiddenEffects>
              </a:ext>
            </a:extLst>
          </p:spPr>
          <p:txBody>
            <a:bodyPr vert="horz" wrap="square" lIns="36576" tIns="36576" rIns="36576" bIns="36576" numCol="1" anchor="t" anchorCtr="0" compatLnSpc="1">
              <a:prstTxWarp prst="textNoShape">
                <a:avLst/>
              </a:prstTxWarp>
            </a:bodyPr>
            <a:lstStyle/>
            <a:p>
              <a:endParaRPr lang="en-CA"/>
            </a:p>
          </p:txBody>
        </p:sp>
        <p:sp>
          <p:nvSpPr>
            <p:cNvPr id="5" name="Oval 4"/>
            <p:cNvSpPr/>
            <p:nvPr/>
          </p:nvSpPr>
          <p:spPr>
            <a:xfrm>
              <a:off x="2384322" y="1834207"/>
              <a:ext cx="831682" cy="828092"/>
            </a:xfrm>
            <a:prstGeom prst="ellipse">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blipFill dpi="0" rotWithShape="1">
                  <a:blip r:embed="rId4" cstate="print">
                    <a:extLst>
                      <a:ext uri="{28A0092B-C50C-407E-A947-70E740481C1C}">
                        <a14:useLocalDpi xmlns:a14="http://schemas.microsoft.com/office/drawing/2010/main" val="0"/>
                      </a:ext>
                    </a:extLst>
                  </a:blip>
                  <a:srcRect/>
                  <a:stretch>
                    <a:fillRect/>
                  </a:stretch>
                </a:blipFill>
              </a:endParaRPr>
            </a:p>
          </p:txBody>
        </p:sp>
        <p:sp>
          <p:nvSpPr>
            <p:cNvPr id="6" name="Oval 2" descr="hp00261h - Copy"/>
            <p:cNvSpPr>
              <a:spLocks noChangeArrowheads="1"/>
            </p:cNvSpPr>
            <p:nvPr/>
          </p:nvSpPr>
          <p:spPr bwMode="auto">
            <a:xfrm>
              <a:off x="4872431" y="1834207"/>
              <a:ext cx="792697" cy="792088"/>
            </a:xfrm>
            <a:prstGeom prst="ellipse">
              <a:avLst/>
            </a:prstGeom>
            <a:blipFill dpi="0" rotWithShape="0">
              <a:blip r:embed="rId5"/>
              <a:srcRect/>
              <a:stretch>
                <a:fillRect/>
              </a:stretch>
            </a:blipFill>
            <a:ln>
              <a:noFill/>
            </a:ln>
            <a:effectLst/>
            <a:extLst>
              <a:ext uri="{91240B29-F687-4F45-9708-019B960494DF}">
                <a14:hiddenLine xmlns:a14="http://schemas.microsoft.com/office/drawing/2010/main" w="9525" algn="in">
                  <a:solidFill>
                    <a:srgbClr val="000000"/>
                  </a:solidFill>
                  <a:round/>
                  <a:headEnd/>
                  <a:tailEnd/>
                </a14:hiddenLine>
              </a:ext>
              <a:ext uri="{AF507438-7753-43E0-B8FC-AC1667EBCBE1}">
                <a14:hiddenEffects xmlns:a14="http://schemas.microsoft.com/office/drawing/2010/main">
                  <a:effectLst>
                    <a:outerShdw dist="35921" dir="2700000" algn="ctr" rotWithShape="0">
                      <a:srgbClr val="EEECE1"/>
                    </a:outerShdw>
                  </a:effectLst>
                </a14:hiddenEffects>
              </a:ext>
            </a:extLst>
          </p:spPr>
          <p:txBody>
            <a:bodyPr vert="horz" wrap="square" lIns="36576" tIns="36576" rIns="36576" bIns="36576" numCol="1" anchor="t" anchorCtr="0" compatLnSpc="1">
              <a:prstTxWarp prst="textNoShape">
                <a:avLst/>
              </a:prstTxWarp>
            </a:bodyPr>
            <a:lstStyle/>
            <a:p>
              <a:endParaRPr lang="en-CA"/>
            </a:p>
          </p:txBody>
        </p:sp>
        <p:sp>
          <p:nvSpPr>
            <p:cNvPr id="7" name="Oval 2" descr="20160211_wood_frog"/>
            <p:cNvSpPr>
              <a:spLocks noChangeArrowheads="1"/>
            </p:cNvSpPr>
            <p:nvPr/>
          </p:nvSpPr>
          <p:spPr bwMode="auto">
            <a:xfrm>
              <a:off x="5659895" y="1798354"/>
              <a:ext cx="792088" cy="823597"/>
            </a:xfrm>
            <a:prstGeom prst="ellipse">
              <a:avLst/>
            </a:prstGeom>
            <a:blipFill dpi="0" rotWithShape="0">
              <a:blip r:embed="rId6"/>
              <a:srcRect/>
              <a:stretch>
                <a:fillRect/>
              </a:stretch>
            </a:blipFill>
            <a:ln>
              <a:noFill/>
            </a:ln>
            <a:effectLst/>
            <a:extLst>
              <a:ext uri="{91240B29-F687-4F45-9708-019B960494DF}">
                <a14:hiddenLine xmlns:a14="http://schemas.microsoft.com/office/drawing/2010/main" w="9525" algn="in">
                  <a:solidFill>
                    <a:srgbClr val="000000"/>
                  </a:solidFill>
                  <a:round/>
                  <a:headEnd/>
                  <a:tailEnd/>
                </a14:hiddenLine>
              </a:ext>
              <a:ext uri="{AF507438-7753-43E0-B8FC-AC1667EBCBE1}">
                <a14:hiddenEffects xmlns:a14="http://schemas.microsoft.com/office/drawing/2010/main">
                  <a:effectLst>
                    <a:outerShdw dist="35921" dir="2700000" algn="ctr" rotWithShape="0">
                      <a:srgbClr val="EEECE1"/>
                    </a:outerShdw>
                  </a:effectLst>
                </a14:hiddenEffects>
              </a:ext>
            </a:extLst>
          </p:spPr>
          <p:txBody>
            <a:bodyPr vert="horz" wrap="square" lIns="36576" tIns="36576" rIns="36576" bIns="36576" numCol="1" anchor="t" anchorCtr="0" compatLnSpc="1">
              <a:prstTxWarp prst="textNoShape">
                <a:avLst/>
              </a:prstTxWarp>
            </a:bodyPr>
            <a:lstStyle/>
            <a:p>
              <a:endParaRPr lang="en-CA"/>
            </a:p>
          </p:txBody>
        </p:sp>
        <p:sp>
          <p:nvSpPr>
            <p:cNvPr id="8" name="Oval 2" descr="Andrew"/>
            <p:cNvSpPr>
              <a:spLocks noChangeArrowheads="1"/>
            </p:cNvSpPr>
            <p:nvPr/>
          </p:nvSpPr>
          <p:spPr bwMode="auto">
            <a:xfrm>
              <a:off x="6439793" y="1834207"/>
              <a:ext cx="811513" cy="778499"/>
            </a:xfrm>
            <a:prstGeom prst="ellipse">
              <a:avLst/>
            </a:prstGeom>
            <a:blipFill dpi="0" rotWithShape="0">
              <a:blip r:embed="rId7"/>
              <a:srcRect/>
              <a:stretch>
                <a:fillRect/>
              </a:stretch>
            </a:blipFill>
            <a:ln>
              <a:noFill/>
            </a:ln>
            <a:effectLst/>
            <a:extLst>
              <a:ext uri="{91240B29-F687-4F45-9708-019B960494DF}">
                <a14:hiddenLine xmlns:a14="http://schemas.microsoft.com/office/drawing/2010/main" w="9525" algn="in">
                  <a:solidFill>
                    <a:srgbClr val="000000"/>
                  </a:solidFill>
                  <a:round/>
                  <a:headEnd/>
                  <a:tailEnd/>
                </a14:hiddenLine>
              </a:ext>
              <a:ext uri="{AF507438-7753-43E0-B8FC-AC1667EBCBE1}">
                <a14:hiddenEffects xmlns:a14="http://schemas.microsoft.com/office/drawing/2010/main">
                  <a:effectLst>
                    <a:outerShdw dist="35921" dir="2700000" algn="ctr" rotWithShape="0">
                      <a:srgbClr val="EEECE1"/>
                    </a:outerShdw>
                  </a:effectLst>
                </a14:hiddenEffects>
              </a:ext>
            </a:extLst>
          </p:spPr>
          <p:txBody>
            <a:bodyPr vert="horz" wrap="square" lIns="36576" tIns="36576" rIns="36576" bIns="36576" numCol="1" anchor="t" anchorCtr="0" compatLnSpc="1">
              <a:prstTxWarp prst="textNoShape">
                <a:avLst/>
              </a:prstTxWarp>
            </a:bodyPr>
            <a:lstStyle/>
            <a:p>
              <a:endParaRPr lang="en-CA"/>
            </a:p>
          </p:txBody>
        </p:sp>
        <p:sp>
          <p:nvSpPr>
            <p:cNvPr id="9" name="Oval 5" descr="hp01267"/>
            <p:cNvSpPr>
              <a:spLocks noChangeArrowheads="1"/>
            </p:cNvSpPr>
            <p:nvPr/>
          </p:nvSpPr>
          <p:spPr bwMode="auto">
            <a:xfrm>
              <a:off x="7251306" y="1808431"/>
              <a:ext cx="844465" cy="792088"/>
            </a:xfrm>
            <a:prstGeom prst="ellipse">
              <a:avLst/>
            </a:prstGeom>
            <a:blipFill dpi="0" rotWithShape="1">
              <a:blip r:embed="rId8" cstate="print">
                <a:extLst>
                  <a:ext uri="{28A0092B-C50C-407E-A947-70E740481C1C}">
                    <a14:useLocalDpi xmlns:a14="http://schemas.microsoft.com/office/drawing/2010/main" val="0"/>
                  </a:ext>
                </a:extLst>
              </a:blip>
              <a:srcRect/>
              <a:stretch>
                <a:fillRect/>
              </a:stretch>
            </a:blipFill>
            <a:ln>
              <a:noFill/>
            </a:ln>
            <a:effectLst/>
            <a:extLst/>
          </p:spPr>
          <p:txBody>
            <a:bodyPr vert="horz" wrap="square" lIns="36576" tIns="36576" rIns="36576" bIns="36576" numCol="1" anchor="t" anchorCtr="0" compatLnSpc="1">
              <a:prstTxWarp prst="textNoShape">
                <a:avLst/>
              </a:prstTxWarp>
            </a:bodyPr>
            <a:lstStyle/>
            <a:p>
              <a:endParaRPr lang="en-CA"/>
            </a:p>
          </p:txBody>
        </p:sp>
        <p:sp>
          <p:nvSpPr>
            <p:cNvPr id="10" name="Oval 5" descr="hp01684 - Copy"/>
            <p:cNvSpPr>
              <a:spLocks noChangeArrowheads="1"/>
            </p:cNvSpPr>
            <p:nvPr/>
          </p:nvSpPr>
          <p:spPr bwMode="auto">
            <a:xfrm>
              <a:off x="4027966" y="1863403"/>
              <a:ext cx="844465" cy="792088"/>
            </a:xfrm>
            <a:prstGeom prst="ellipse">
              <a:avLst/>
            </a:prstGeom>
            <a:blipFill dpi="0" rotWithShape="0">
              <a:blip r:embed="rId9"/>
              <a:srcRect/>
              <a:stretch>
                <a:fillRect/>
              </a:stretch>
            </a:blipFill>
            <a:ln>
              <a:noFill/>
            </a:ln>
            <a:effectLst/>
            <a:extLst>
              <a:ext uri="{91240B29-F687-4F45-9708-019B960494DF}">
                <a14:hiddenLine xmlns:a14="http://schemas.microsoft.com/office/drawing/2010/main" w="9525" algn="in">
                  <a:solidFill>
                    <a:srgbClr val="000000"/>
                  </a:solidFill>
                  <a:round/>
                  <a:headEnd/>
                  <a:tailEnd/>
                </a14:hiddenLine>
              </a:ext>
              <a:ext uri="{AF507438-7753-43E0-B8FC-AC1667EBCBE1}">
                <a14:hiddenEffects xmlns:a14="http://schemas.microsoft.com/office/drawing/2010/main">
                  <a:effectLst>
                    <a:outerShdw dist="35921" dir="2700000" algn="ctr" rotWithShape="0">
                      <a:srgbClr val="EEECE1"/>
                    </a:outerShdw>
                  </a:effectLst>
                </a14:hiddenEffects>
              </a:ext>
            </a:extLst>
          </p:spPr>
          <p:txBody>
            <a:bodyPr vert="horz" wrap="square" lIns="36576" tIns="36576" rIns="36576" bIns="36576" numCol="1" anchor="t" anchorCtr="0" compatLnSpc="1">
              <a:prstTxWarp prst="textNoShape">
                <a:avLst/>
              </a:prstTxWarp>
            </a:bodyPr>
            <a:lstStyle/>
            <a:p>
              <a:endParaRPr lang="en-CA"/>
            </a:p>
          </p:txBody>
        </p:sp>
        <p:sp>
          <p:nvSpPr>
            <p:cNvPr id="11" name="Oval 5" descr="hp01267"/>
            <p:cNvSpPr>
              <a:spLocks noChangeArrowheads="1"/>
            </p:cNvSpPr>
            <p:nvPr/>
          </p:nvSpPr>
          <p:spPr bwMode="auto">
            <a:xfrm>
              <a:off x="1562799" y="1854544"/>
              <a:ext cx="821523" cy="792088"/>
            </a:xfrm>
            <a:prstGeom prst="ellipse">
              <a:avLst/>
            </a:prstGeom>
            <a:blipFill dpi="0" rotWithShape="1">
              <a:blip r:embed="rId10" cstate="print">
                <a:extLst>
                  <a:ext uri="{28A0092B-C50C-407E-A947-70E740481C1C}">
                    <a14:useLocalDpi xmlns:a14="http://schemas.microsoft.com/office/drawing/2010/main" val="0"/>
                  </a:ext>
                </a:extLst>
              </a:blip>
              <a:srcRect/>
              <a:stretch>
                <a:fillRect/>
              </a:stretch>
            </a:blipFill>
            <a:ln>
              <a:noFill/>
            </a:ln>
            <a:effectLst/>
            <a:extLst/>
          </p:spPr>
          <p:txBody>
            <a:bodyPr vert="horz" wrap="square" lIns="36576" tIns="36576" rIns="36576" bIns="36576" numCol="1" anchor="t" anchorCtr="0" compatLnSpc="1">
              <a:prstTxWarp prst="textNoShape">
                <a:avLst/>
              </a:prstTxWarp>
            </a:bodyPr>
            <a:lstStyle/>
            <a:p>
              <a:endParaRPr lang="en-CA"/>
            </a:p>
          </p:txBody>
        </p:sp>
        <p:sp>
          <p:nvSpPr>
            <p:cNvPr id="12" name="Oval 5" descr="hp01267"/>
            <p:cNvSpPr>
              <a:spLocks noChangeArrowheads="1"/>
            </p:cNvSpPr>
            <p:nvPr/>
          </p:nvSpPr>
          <p:spPr bwMode="auto">
            <a:xfrm>
              <a:off x="3216004" y="1857842"/>
              <a:ext cx="813837" cy="792088"/>
            </a:xfrm>
            <a:prstGeom prst="ellipse">
              <a:avLst/>
            </a:prstGeom>
            <a:blipFill dpi="0" rotWithShape="1">
              <a:blip r:embed="rId11" cstate="print">
                <a:extLst>
                  <a:ext uri="{28A0092B-C50C-407E-A947-70E740481C1C}">
                    <a14:useLocalDpi xmlns:a14="http://schemas.microsoft.com/office/drawing/2010/main" val="0"/>
                  </a:ext>
                </a:extLst>
              </a:blip>
              <a:srcRect/>
              <a:stretch>
                <a:fillRect/>
              </a:stretch>
            </a:blipFill>
            <a:ln>
              <a:noFill/>
            </a:ln>
            <a:effectLst/>
            <a:extLst/>
          </p:spPr>
          <p:txBody>
            <a:bodyPr vert="horz" wrap="square" lIns="36576" tIns="36576" rIns="36576" bIns="36576" numCol="1" anchor="t" anchorCtr="0" compatLnSpc="1">
              <a:prstTxWarp prst="textNoShape">
                <a:avLst/>
              </a:prstTxWarp>
            </a:bodyPr>
            <a:lstStyle/>
            <a:p>
              <a:endParaRPr lang="en-CA"/>
            </a:p>
          </p:txBody>
        </p:sp>
        <p:sp>
          <p:nvSpPr>
            <p:cNvPr id="13" name="Oval 5" descr="hp01267"/>
            <p:cNvSpPr>
              <a:spLocks noChangeArrowheads="1"/>
            </p:cNvSpPr>
            <p:nvPr/>
          </p:nvSpPr>
          <p:spPr bwMode="auto">
            <a:xfrm>
              <a:off x="8095771" y="1807600"/>
              <a:ext cx="813837" cy="805106"/>
            </a:xfrm>
            <a:prstGeom prst="ellipse">
              <a:avLst/>
            </a:prstGeom>
            <a:blipFill dpi="0" rotWithShape="1">
              <a:blip r:embed="rId12" cstate="print">
                <a:extLst>
                  <a:ext uri="{28A0092B-C50C-407E-A947-70E740481C1C}">
                    <a14:useLocalDpi xmlns:a14="http://schemas.microsoft.com/office/drawing/2010/main" val="0"/>
                  </a:ext>
                </a:extLst>
              </a:blip>
              <a:srcRect/>
              <a:stretch>
                <a:fillRect/>
              </a:stretch>
            </a:blipFill>
            <a:ln>
              <a:noFill/>
            </a:ln>
            <a:effectLst/>
            <a:extLst/>
          </p:spPr>
          <p:txBody>
            <a:bodyPr vert="horz" wrap="square" lIns="36576" tIns="36576" rIns="36576" bIns="36576" numCol="1" anchor="t" anchorCtr="0" compatLnSpc="1">
              <a:prstTxWarp prst="textNoShape">
                <a:avLst/>
              </a:prstTxWarp>
            </a:bodyPr>
            <a:lstStyle/>
            <a:p>
              <a:endParaRPr lang="en-CA"/>
            </a:p>
          </p:txBody>
        </p:sp>
      </p:grpSp>
    </p:spTree>
    <p:extLst>
      <p:ext uri="{BB962C8B-B14F-4D97-AF65-F5344CB8AC3E}">
        <p14:creationId xmlns:p14="http://schemas.microsoft.com/office/powerpoint/2010/main" val="10028229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arn(inVertical)">
                                      <p:cBhvr>
                                        <p:cTn id="7" dur="5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5">
                                            <p:txEl>
                                              <p:pRg st="0" end="0"/>
                                            </p:txEl>
                                          </p:spTgt>
                                        </p:tgtEl>
                                        <p:attrNameLst>
                                          <p:attrName>style.visibility</p:attrName>
                                        </p:attrNameLst>
                                      </p:cBhvr>
                                      <p:to>
                                        <p:strVal val="visible"/>
                                      </p:to>
                                    </p:set>
                                    <p:animEffect transition="in" filter="fade">
                                      <p:cBhvr>
                                        <p:cTn id="12" dur="500"/>
                                        <p:tgtEl>
                                          <p:spTgt spid="15">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5">
                                            <p:txEl>
                                              <p:pRg st="1" end="1"/>
                                            </p:txEl>
                                          </p:spTgt>
                                        </p:tgtEl>
                                        <p:attrNameLst>
                                          <p:attrName>style.visibility</p:attrName>
                                        </p:attrNameLst>
                                      </p:cBhvr>
                                      <p:to>
                                        <p:strVal val="visible"/>
                                      </p:to>
                                    </p:set>
                                    <p:animEffect transition="in" filter="fade">
                                      <p:cBhvr>
                                        <p:cTn id="17" dur="500"/>
                                        <p:tgtEl>
                                          <p:spTgt spid="15">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5">
                                            <p:txEl>
                                              <p:pRg st="2" end="2"/>
                                            </p:txEl>
                                          </p:spTgt>
                                        </p:tgtEl>
                                        <p:attrNameLst>
                                          <p:attrName>style.visibility</p:attrName>
                                        </p:attrNameLst>
                                      </p:cBhvr>
                                      <p:to>
                                        <p:strVal val="visible"/>
                                      </p:to>
                                    </p:set>
                                    <p:animEffect transition="in" filter="fade">
                                      <p:cBhvr>
                                        <p:cTn id="22" dur="500"/>
                                        <p:tgtEl>
                                          <p:spTgt spid="15">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15">
                                            <p:txEl>
                                              <p:pRg st="3" end="3"/>
                                            </p:txEl>
                                          </p:spTgt>
                                        </p:tgtEl>
                                        <p:attrNameLst>
                                          <p:attrName>style.visibility</p:attrName>
                                        </p:attrNameLst>
                                      </p:cBhvr>
                                      <p:to>
                                        <p:strVal val="visible"/>
                                      </p:to>
                                    </p:set>
                                    <p:animEffect transition="in" filter="fade">
                                      <p:cBhvr>
                                        <p:cTn id="27" dur="500"/>
                                        <p:tgtEl>
                                          <p:spTgt spid="15">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CA" sz="5400" b="1" dirty="0" smtClean="0">
                <a:solidFill>
                  <a:schemeClr val="accent2">
                    <a:lumMod val="75000"/>
                  </a:schemeClr>
                </a:solidFill>
                <a:latin typeface="Aleo" panose="020F0502020204030203" pitchFamily="34" charset="0"/>
              </a:rPr>
              <a:t>Wild Weather Project</a:t>
            </a:r>
            <a:endParaRPr lang="en-CA" sz="5400" b="1" dirty="0">
              <a:solidFill>
                <a:schemeClr val="accent2">
                  <a:lumMod val="75000"/>
                </a:schemeClr>
              </a:solidFill>
              <a:latin typeface="Aleo" panose="020F0502020204030203" pitchFamily="34" charset="0"/>
            </a:endParaRPr>
          </a:p>
        </p:txBody>
      </p:sp>
      <p:sp>
        <p:nvSpPr>
          <p:cNvPr id="3" name="Content Placeholder 2"/>
          <p:cNvSpPr>
            <a:spLocks noGrp="1"/>
          </p:cNvSpPr>
          <p:nvPr>
            <p:ph idx="1"/>
          </p:nvPr>
        </p:nvSpPr>
        <p:spPr>
          <a:xfrm>
            <a:off x="1265940" y="2348880"/>
            <a:ext cx="9889740" cy="4209332"/>
          </a:xfrm>
        </p:spPr>
        <p:txBody>
          <a:bodyPr>
            <a:noAutofit/>
          </a:bodyPr>
          <a:lstStyle/>
          <a:p>
            <a:pPr marL="0" indent="0">
              <a:buNone/>
            </a:pPr>
            <a:r>
              <a:rPr lang="en-CA" sz="2400" b="1" i="1" dirty="0" smtClean="0">
                <a:solidFill>
                  <a:schemeClr val="accent1">
                    <a:lumMod val="50000"/>
                  </a:schemeClr>
                </a:solidFill>
              </a:rPr>
              <a:t>Objective: Research one animal’s responses to different kinds of weather, </a:t>
            </a:r>
            <a:br>
              <a:rPr lang="en-CA" sz="2400" b="1" i="1" dirty="0" smtClean="0">
                <a:solidFill>
                  <a:schemeClr val="accent1">
                    <a:lumMod val="50000"/>
                  </a:schemeClr>
                </a:solidFill>
              </a:rPr>
            </a:br>
            <a:r>
              <a:rPr lang="en-CA" sz="2400" b="1" i="1" dirty="0" smtClean="0">
                <a:solidFill>
                  <a:schemeClr val="accent1">
                    <a:lumMod val="50000"/>
                  </a:schemeClr>
                </a:solidFill>
              </a:rPr>
              <a:t>and present your results.</a:t>
            </a:r>
            <a:endParaRPr lang="en-CA" sz="2400" dirty="0">
              <a:solidFill>
                <a:schemeClr val="accent1">
                  <a:lumMod val="50000"/>
                </a:schemeClr>
              </a:solidFill>
            </a:endParaRPr>
          </a:p>
          <a:p>
            <a:pPr marL="0" indent="0">
              <a:buNone/>
            </a:pPr>
            <a:r>
              <a:rPr lang="en-CA" sz="2400" b="1" dirty="0" smtClean="0">
                <a:solidFill>
                  <a:schemeClr val="accent1">
                    <a:lumMod val="50000"/>
                  </a:schemeClr>
                </a:solidFill>
              </a:rPr>
              <a:t>Pick an animal of your choice</a:t>
            </a:r>
            <a:r>
              <a:rPr lang="en-CA" sz="2400" dirty="0" smtClean="0">
                <a:solidFill>
                  <a:schemeClr val="accent1">
                    <a:lumMod val="50000"/>
                  </a:schemeClr>
                </a:solidFill>
              </a:rPr>
              <a:t>, and </a:t>
            </a:r>
            <a:r>
              <a:rPr lang="en-CA" sz="2400" b="1" dirty="0" smtClean="0">
                <a:solidFill>
                  <a:schemeClr val="accent1">
                    <a:lumMod val="50000"/>
                  </a:schemeClr>
                </a:solidFill>
              </a:rPr>
              <a:t>use various resources </a:t>
            </a:r>
            <a:r>
              <a:rPr lang="en-CA" sz="2400" dirty="0" smtClean="0">
                <a:solidFill>
                  <a:schemeClr val="accent1">
                    <a:lumMod val="50000"/>
                  </a:schemeClr>
                </a:solidFill>
              </a:rPr>
              <a:t>to help you learn about your chosen animal’s responses to weather.</a:t>
            </a:r>
            <a:endParaRPr lang="en-CA" sz="2400" dirty="0">
              <a:solidFill>
                <a:schemeClr val="accent1">
                  <a:lumMod val="50000"/>
                </a:schemeClr>
              </a:solidFill>
            </a:endParaRPr>
          </a:p>
          <a:p>
            <a:pPr marL="0" indent="0">
              <a:buNone/>
            </a:pPr>
            <a:r>
              <a:rPr lang="en-CA" sz="2400" b="1" dirty="0" smtClean="0">
                <a:solidFill>
                  <a:schemeClr val="accent1">
                    <a:lumMod val="50000"/>
                  </a:schemeClr>
                </a:solidFill>
              </a:rPr>
              <a:t>Present your research results</a:t>
            </a:r>
            <a:r>
              <a:rPr lang="en-CA" sz="2400" dirty="0" smtClean="0">
                <a:solidFill>
                  <a:schemeClr val="accent1">
                    <a:lumMod val="50000"/>
                  </a:schemeClr>
                </a:solidFill>
              </a:rPr>
              <a:t>. </a:t>
            </a:r>
            <a:endParaRPr lang="en-CA" sz="2400" b="1" dirty="0" smtClean="0">
              <a:solidFill>
                <a:schemeClr val="accent1">
                  <a:lumMod val="50000"/>
                </a:schemeClr>
              </a:solidFill>
            </a:endParaRPr>
          </a:p>
          <a:p>
            <a:pPr marL="0" indent="0">
              <a:buNone/>
            </a:pPr>
            <a:r>
              <a:rPr lang="en-CA" sz="2400" b="1" dirty="0" smtClean="0">
                <a:solidFill>
                  <a:schemeClr val="accent1">
                    <a:lumMod val="50000"/>
                  </a:schemeClr>
                </a:solidFill>
              </a:rPr>
              <a:t>List the sources </a:t>
            </a:r>
            <a:r>
              <a:rPr lang="en-CA" sz="2400" dirty="0" smtClean="0">
                <a:solidFill>
                  <a:schemeClr val="accent1">
                    <a:lumMod val="50000"/>
                  </a:schemeClr>
                </a:solidFill>
              </a:rPr>
              <a:t>you used to create your report, such as website addresses, book and video titles, as well as where you got your pictures.</a:t>
            </a:r>
            <a:endParaRPr lang="en-CA" sz="2400" dirty="0">
              <a:solidFill>
                <a:schemeClr val="accent1">
                  <a:lumMod val="50000"/>
                </a:schemeClr>
              </a:solidFill>
            </a:endParaRPr>
          </a:p>
        </p:txBody>
      </p:sp>
    </p:spTree>
    <p:extLst>
      <p:ext uri="{BB962C8B-B14F-4D97-AF65-F5344CB8AC3E}">
        <p14:creationId xmlns:p14="http://schemas.microsoft.com/office/powerpoint/2010/main" val="18834186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583832" y="2132856"/>
            <a:ext cx="2843347" cy="2915395"/>
          </a:xfrm>
          <a:prstGeom prst="rect">
            <a:avLst/>
          </a:prstGeom>
        </p:spPr>
      </p:pic>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15872" y="5244236"/>
            <a:ext cx="2843824" cy="817600"/>
          </a:xfrm>
          <a:prstGeom prst="rect">
            <a:avLst/>
          </a:prstGeom>
        </p:spPr>
      </p:pic>
      <p:pic>
        <p:nvPicPr>
          <p:cNvPr id="4" name="Picture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760296" y="5366602"/>
            <a:ext cx="3005352" cy="572868"/>
          </a:xfrm>
          <a:prstGeom prst="rect">
            <a:avLst/>
          </a:prstGeom>
        </p:spPr>
      </p:pic>
      <p:sp>
        <p:nvSpPr>
          <p:cNvPr id="5" name="TextBox 4"/>
          <p:cNvSpPr txBox="1"/>
          <p:nvPr/>
        </p:nvSpPr>
        <p:spPr>
          <a:xfrm>
            <a:off x="4007768" y="1052736"/>
            <a:ext cx="7632848" cy="923330"/>
          </a:xfrm>
          <a:prstGeom prst="rect">
            <a:avLst/>
          </a:prstGeom>
          <a:noFill/>
        </p:spPr>
        <p:txBody>
          <a:bodyPr wrap="square" rtlCol="0">
            <a:spAutoFit/>
          </a:bodyPr>
          <a:lstStyle/>
          <a:p>
            <a:r>
              <a:rPr lang="en-CA" sz="5400" b="1" i="1" dirty="0" smtClean="0">
                <a:solidFill>
                  <a:schemeClr val="accent2">
                    <a:lumMod val="75000"/>
                  </a:schemeClr>
                </a:solidFill>
                <a:latin typeface="Aleo" panose="020F0502020204030203" pitchFamily="34" charset="0"/>
              </a:rPr>
              <a:t>Thank You!</a:t>
            </a:r>
            <a:endParaRPr lang="en-CA" sz="5400" b="1" i="1" dirty="0">
              <a:solidFill>
                <a:schemeClr val="accent2">
                  <a:lumMod val="75000"/>
                </a:schemeClr>
              </a:solidFill>
              <a:latin typeface="Aleo" panose="020F0502020204030203" pitchFamily="34" charset="0"/>
            </a:endParaRPr>
          </a:p>
        </p:txBody>
      </p:sp>
    </p:spTree>
    <p:extLst>
      <p:ext uri="{BB962C8B-B14F-4D97-AF65-F5344CB8AC3E}">
        <p14:creationId xmlns:p14="http://schemas.microsoft.com/office/powerpoint/2010/main" val="131228261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CA" sz="5400" b="1" dirty="0">
                <a:solidFill>
                  <a:schemeClr val="accent2">
                    <a:lumMod val="75000"/>
                  </a:schemeClr>
                </a:solidFill>
                <a:latin typeface="Aleo" panose="020F0502020204030203" pitchFamily="34" charset="0"/>
              </a:rPr>
              <a:t>How does weather affect us?</a:t>
            </a:r>
          </a:p>
        </p:txBody>
      </p:sp>
      <p:sp>
        <p:nvSpPr>
          <p:cNvPr id="3" name="Content Placeholder 2"/>
          <p:cNvSpPr>
            <a:spLocks noGrp="1"/>
          </p:cNvSpPr>
          <p:nvPr>
            <p:ph idx="1"/>
          </p:nvPr>
        </p:nvSpPr>
        <p:spPr>
          <a:xfrm>
            <a:off x="1271464" y="2060848"/>
            <a:ext cx="9505056" cy="3744415"/>
          </a:xfrm>
        </p:spPr>
        <p:txBody>
          <a:bodyPr>
            <a:normAutofit/>
          </a:bodyPr>
          <a:lstStyle/>
          <a:p>
            <a:pPr marL="0" indent="0">
              <a:buNone/>
            </a:pPr>
            <a:r>
              <a:rPr lang="en-CA" sz="2800" dirty="0">
                <a:solidFill>
                  <a:schemeClr val="accent1">
                    <a:lumMod val="50000"/>
                  </a:schemeClr>
                </a:solidFill>
              </a:rPr>
              <a:t/>
            </a:r>
            <a:br>
              <a:rPr lang="en-CA" sz="2800" dirty="0">
                <a:solidFill>
                  <a:schemeClr val="accent1">
                    <a:lumMod val="50000"/>
                  </a:schemeClr>
                </a:solidFill>
              </a:rPr>
            </a:br>
            <a:r>
              <a:rPr lang="en-CA" sz="2800" dirty="0">
                <a:solidFill>
                  <a:schemeClr val="accent1">
                    <a:lumMod val="50000"/>
                  </a:schemeClr>
                </a:solidFill>
              </a:rPr>
              <a:t>Depending on the current weather conditions, our daily activities and behaviour may change in response. </a:t>
            </a:r>
          </a:p>
          <a:p>
            <a:pPr marL="0" indent="0">
              <a:buNone/>
            </a:pPr>
            <a:r>
              <a:rPr lang="en-CA" sz="2800" dirty="0">
                <a:solidFill>
                  <a:schemeClr val="accent1">
                    <a:lumMod val="50000"/>
                  </a:schemeClr>
                </a:solidFill>
              </a:rPr>
              <a:t/>
            </a:r>
            <a:br>
              <a:rPr lang="en-CA" sz="2800" dirty="0">
                <a:solidFill>
                  <a:schemeClr val="accent1">
                    <a:lumMod val="50000"/>
                  </a:schemeClr>
                </a:solidFill>
              </a:rPr>
            </a:br>
            <a:r>
              <a:rPr lang="en-CA" sz="2800" i="1" dirty="0">
                <a:solidFill>
                  <a:schemeClr val="accent1">
                    <a:lumMod val="50000"/>
                  </a:schemeClr>
                </a:solidFill>
              </a:rPr>
              <a:t>What are some examples of how weather affects human activities and behaviour? </a:t>
            </a:r>
          </a:p>
        </p:txBody>
      </p:sp>
    </p:spTree>
    <p:extLst>
      <p:ext uri="{BB962C8B-B14F-4D97-AF65-F5344CB8AC3E}">
        <p14:creationId xmlns:p14="http://schemas.microsoft.com/office/powerpoint/2010/main" val="35858609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CA" sz="5000" b="1" dirty="0">
                <a:solidFill>
                  <a:schemeClr val="accent2">
                    <a:lumMod val="75000"/>
                  </a:schemeClr>
                </a:solidFill>
                <a:latin typeface="Aleo" panose="020F0502020204030203" pitchFamily="34" charset="0"/>
              </a:rPr>
              <a:t>How does weather affect wildlife?</a:t>
            </a:r>
          </a:p>
        </p:txBody>
      </p:sp>
      <p:sp>
        <p:nvSpPr>
          <p:cNvPr id="3" name="Content Placeholder 2"/>
          <p:cNvSpPr>
            <a:spLocks noGrp="1"/>
          </p:cNvSpPr>
          <p:nvPr>
            <p:ph idx="1"/>
          </p:nvPr>
        </p:nvSpPr>
        <p:spPr>
          <a:xfrm>
            <a:off x="1271464" y="2492896"/>
            <a:ext cx="8856984" cy="2808311"/>
          </a:xfrm>
        </p:spPr>
        <p:txBody>
          <a:bodyPr>
            <a:normAutofit/>
          </a:bodyPr>
          <a:lstStyle/>
          <a:p>
            <a:pPr marL="0" indent="0">
              <a:buNone/>
            </a:pPr>
            <a:r>
              <a:rPr lang="en-CA" sz="2800" dirty="0">
                <a:solidFill>
                  <a:schemeClr val="accent1">
                    <a:lumMod val="50000"/>
                  </a:schemeClr>
                </a:solidFill>
              </a:rPr>
              <a:t>Just like humans, wildlife is also affected by the weather. </a:t>
            </a:r>
            <a:br>
              <a:rPr lang="en-CA" sz="2800" dirty="0">
                <a:solidFill>
                  <a:schemeClr val="accent1">
                    <a:lumMod val="50000"/>
                  </a:schemeClr>
                </a:solidFill>
              </a:rPr>
            </a:br>
            <a:endParaRPr lang="en-CA" sz="2800" i="1" dirty="0">
              <a:solidFill>
                <a:schemeClr val="accent1">
                  <a:lumMod val="50000"/>
                </a:schemeClr>
              </a:solidFill>
            </a:endParaRPr>
          </a:p>
          <a:p>
            <a:pPr marL="0" indent="0">
              <a:buNone/>
            </a:pPr>
            <a:r>
              <a:rPr lang="en-CA" sz="2800" dirty="0">
                <a:solidFill>
                  <a:schemeClr val="accent1">
                    <a:lumMod val="50000"/>
                  </a:schemeClr>
                </a:solidFill>
              </a:rPr>
              <a:t>Today, we are going to learn about the various ways </a:t>
            </a:r>
            <a:r>
              <a:rPr lang="en-CA" sz="2800" b="1" dirty="0">
                <a:solidFill>
                  <a:schemeClr val="accent1">
                    <a:lumMod val="50000"/>
                  </a:schemeClr>
                </a:solidFill>
              </a:rPr>
              <a:t>wild animals who all live in wetlands</a:t>
            </a:r>
            <a:r>
              <a:rPr lang="en-CA" sz="2800" dirty="0">
                <a:solidFill>
                  <a:schemeClr val="accent1">
                    <a:lumMod val="50000"/>
                  </a:schemeClr>
                </a:solidFill>
              </a:rPr>
              <a:t> respond to different weather conditions.</a:t>
            </a:r>
            <a:endParaRPr lang="en-CA" sz="2800" i="1" dirty="0">
              <a:solidFill>
                <a:schemeClr val="accent1">
                  <a:lumMod val="50000"/>
                </a:schemeClr>
              </a:solidFill>
            </a:endParaRPr>
          </a:p>
        </p:txBody>
      </p:sp>
    </p:spTree>
    <p:extLst>
      <p:ext uri="{BB962C8B-B14F-4D97-AF65-F5344CB8AC3E}">
        <p14:creationId xmlns:p14="http://schemas.microsoft.com/office/powerpoint/2010/main" val="32742539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CA" sz="5400" b="1" dirty="0" smtClean="0">
                <a:solidFill>
                  <a:schemeClr val="accent2">
                    <a:lumMod val="75000"/>
                  </a:schemeClr>
                </a:solidFill>
                <a:latin typeface="Aleo" panose="020F0502020204030203" pitchFamily="34" charset="0"/>
              </a:rPr>
              <a:t>First, what is a wetland?</a:t>
            </a:r>
            <a:endParaRPr lang="en-CA" sz="5400" b="1" dirty="0">
              <a:solidFill>
                <a:schemeClr val="accent2">
                  <a:lumMod val="75000"/>
                </a:schemeClr>
              </a:solidFill>
              <a:latin typeface="Aleo" panose="020F0502020204030203" pitchFamily="34" charset="0"/>
            </a:endParaRPr>
          </a:p>
        </p:txBody>
      </p:sp>
      <p:sp>
        <p:nvSpPr>
          <p:cNvPr id="17" name="TextBox 16"/>
          <p:cNvSpPr txBox="1"/>
          <p:nvPr/>
        </p:nvSpPr>
        <p:spPr>
          <a:xfrm>
            <a:off x="1443941" y="1908009"/>
            <a:ext cx="9954201" cy="830997"/>
          </a:xfrm>
          <a:prstGeom prst="rect">
            <a:avLst/>
          </a:prstGeom>
          <a:noFill/>
        </p:spPr>
        <p:txBody>
          <a:bodyPr wrap="square" rtlCol="0">
            <a:spAutoFit/>
          </a:bodyPr>
          <a:lstStyle/>
          <a:p>
            <a:pPr marL="285750" indent="-285750">
              <a:buFont typeface="Arial" panose="020B0604020202020204" pitchFamily="34" charset="0"/>
              <a:buChar char="•"/>
            </a:pPr>
            <a:r>
              <a:rPr lang="en-CA" sz="2400" dirty="0" smtClean="0">
                <a:solidFill>
                  <a:schemeClr val="accent2">
                    <a:lumMod val="50000"/>
                  </a:schemeClr>
                </a:solidFill>
              </a:rPr>
              <a:t> An </a:t>
            </a:r>
            <a:r>
              <a:rPr lang="en-CA" sz="2400" dirty="0">
                <a:solidFill>
                  <a:schemeClr val="accent2">
                    <a:lumMod val="50000"/>
                  </a:schemeClr>
                </a:solidFill>
              </a:rPr>
              <a:t>area of land that is permanently or periodically saturated with water</a:t>
            </a:r>
          </a:p>
          <a:p>
            <a:pPr marL="285750" indent="-285750">
              <a:buFont typeface="Arial" panose="020B0604020202020204" pitchFamily="34" charset="0"/>
              <a:buChar char="•"/>
            </a:pPr>
            <a:endParaRPr lang="en-CA" sz="2400" dirty="0">
              <a:solidFill>
                <a:schemeClr val="accent2">
                  <a:lumMod val="50000"/>
                </a:schemeClr>
              </a:solidFill>
            </a:endParaRPr>
          </a:p>
        </p:txBody>
      </p:sp>
      <p:sp>
        <p:nvSpPr>
          <p:cNvPr id="18" name="Rectangle 17"/>
          <p:cNvSpPr/>
          <p:nvPr/>
        </p:nvSpPr>
        <p:spPr>
          <a:xfrm>
            <a:off x="1454575" y="2402380"/>
            <a:ext cx="8146848" cy="461665"/>
          </a:xfrm>
          <a:prstGeom prst="rect">
            <a:avLst/>
          </a:prstGeom>
        </p:spPr>
        <p:txBody>
          <a:bodyPr wrap="square">
            <a:spAutoFit/>
          </a:bodyPr>
          <a:lstStyle/>
          <a:p>
            <a:pPr marL="342900" indent="-342900">
              <a:buFont typeface="Arial" panose="020B0604020202020204" pitchFamily="34" charset="0"/>
              <a:buChar char="•"/>
            </a:pPr>
            <a:r>
              <a:rPr lang="en-CA" sz="2400" dirty="0" smtClean="0">
                <a:solidFill>
                  <a:schemeClr val="accent2">
                    <a:lumMod val="50000"/>
                  </a:schemeClr>
                </a:solidFill>
              </a:rPr>
              <a:t>Has plants that are adapted to water or moist-soil conditions </a:t>
            </a:r>
            <a:endParaRPr lang="en-CA" sz="2400" dirty="0">
              <a:solidFill>
                <a:schemeClr val="accent2">
                  <a:lumMod val="50000"/>
                </a:schemeClr>
              </a:solidFill>
            </a:endParaRPr>
          </a:p>
        </p:txBody>
      </p:sp>
      <p:sp>
        <p:nvSpPr>
          <p:cNvPr id="19" name="Rectangle 18"/>
          <p:cNvSpPr/>
          <p:nvPr/>
        </p:nvSpPr>
        <p:spPr>
          <a:xfrm>
            <a:off x="1465209" y="2879761"/>
            <a:ext cx="8952612" cy="461665"/>
          </a:xfrm>
          <a:prstGeom prst="rect">
            <a:avLst/>
          </a:prstGeom>
        </p:spPr>
        <p:txBody>
          <a:bodyPr wrap="square">
            <a:spAutoFit/>
          </a:bodyPr>
          <a:lstStyle/>
          <a:p>
            <a:pPr marL="342900" indent="-342900">
              <a:buFont typeface="Arial" panose="020B0604020202020204" pitchFamily="34" charset="0"/>
              <a:buChar char="•"/>
            </a:pPr>
            <a:r>
              <a:rPr lang="en-CA" sz="2400" dirty="0" smtClean="0">
                <a:solidFill>
                  <a:schemeClr val="accent2">
                    <a:lumMod val="50000"/>
                  </a:schemeClr>
                </a:solidFill>
              </a:rPr>
              <a:t>The deepest a wetland can be is 2 metres (a little more than 6’5’’)</a:t>
            </a:r>
            <a:endParaRPr lang="en-CA" sz="2400" dirty="0">
              <a:solidFill>
                <a:schemeClr val="accent2">
                  <a:lumMod val="50000"/>
                </a:schemeClr>
              </a:solidFill>
            </a:endParaRPr>
          </a:p>
        </p:txBody>
      </p:sp>
      <p:sp>
        <p:nvSpPr>
          <p:cNvPr id="20" name="Rectangle 19"/>
          <p:cNvSpPr/>
          <p:nvPr/>
        </p:nvSpPr>
        <p:spPr>
          <a:xfrm>
            <a:off x="1465209" y="3357142"/>
            <a:ext cx="8952612" cy="461665"/>
          </a:xfrm>
          <a:prstGeom prst="rect">
            <a:avLst/>
          </a:prstGeom>
        </p:spPr>
        <p:txBody>
          <a:bodyPr wrap="square">
            <a:spAutoFit/>
          </a:bodyPr>
          <a:lstStyle/>
          <a:p>
            <a:pPr marL="342900" indent="-342900">
              <a:buFont typeface="Arial" panose="020B0604020202020204" pitchFamily="34" charset="0"/>
              <a:buChar char="•"/>
            </a:pPr>
            <a:r>
              <a:rPr lang="en-CA" sz="2400" dirty="0" smtClean="0">
                <a:solidFill>
                  <a:schemeClr val="accent2">
                    <a:lumMod val="50000"/>
                  </a:schemeClr>
                </a:solidFill>
              </a:rPr>
              <a:t>An ecosystem and habitat for many types of living things</a:t>
            </a:r>
            <a:endParaRPr lang="en-CA" sz="2400" dirty="0">
              <a:solidFill>
                <a:schemeClr val="accent2">
                  <a:lumMod val="50000"/>
                </a:schemeClr>
              </a:solidFill>
            </a:endParaRPr>
          </a:p>
        </p:txBody>
      </p:sp>
      <p:sp>
        <p:nvSpPr>
          <p:cNvPr id="22" name="TextBox 21"/>
          <p:cNvSpPr txBox="1"/>
          <p:nvPr/>
        </p:nvSpPr>
        <p:spPr>
          <a:xfrm>
            <a:off x="1097280" y="3936560"/>
            <a:ext cx="3306724" cy="523220"/>
          </a:xfrm>
          <a:prstGeom prst="rect">
            <a:avLst/>
          </a:prstGeom>
          <a:noFill/>
        </p:spPr>
        <p:txBody>
          <a:bodyPr wrap="square" rtlCol="0">
            <a:spAutoFit/>
          </a:bodyPr>
          <a:lstStyle/>
          <a:p>
            <a:r>
              <a:rPr lang="en-CA" sz="2800" b="1" dirty="0" smtClean="0">
                <a:solidFill>
                  <a:schemeClr val="accent2">
                    <a:lumMod val="75000"/>
                  </a:schemeClr>
                </a:solidFill>
              </a:rPr>
              <a:t>Types of Wetlands:</a:t>
            </a:r>
            <a:endParaRPr lang="en-CA" sz="2800" b="1" dirty="0">
              <a:solidFill>
                <a:schemeClr val="accent2">
                  <a:lumMod val="75000"/>
                </a:schemeClr>
              </a:solidFill>
            </a:endParaRPr>
          </a:p>
        </p:txBody>
      </p:sp>
      <p:grpSp>
        <p:nvGrpSpPr>
          <p:cNvPr id="23" name="Group 22"/>
          <p:cNvGrpSpPr/>
          <p:nvPr/>
        </p:nvGrpSpPr>
        <p:grpSpPr>
          <a:xfrm>
            <a:off x="5527999" y="4564242"/>
            <a:ext cx="1303989" cy="1621217"/>
            <a:chOff x="5549871" y="4475004"/>
            <a:chExt cx="1303989" cy="1621217"/>
          </a:xfrm>
        </p:grpSpPr>
        <p:sp>
          <p:nvSpPr>
            <p:cNvPr id="24" name="Rectangle 23"/>
            <p:cNvSpPr/>
            <p:nvPr/>
          </p:nvSpPr>
          <p:spPr>
            <a:xfrm>
              <a:off x="5776823" y="5726889"/>
              <a:ext cx="885371" cy="369332"/>
            </a:xfrm>
            <a:prstGeom prst="rect">
              <a:avLst/>
            </a:prstGeom>
          </p:spPr>
          <p:txBody>
            <a:bodyPr wrap="none">
              <a:spAutoFit/>
            </a:bodyPr>
            <a:lstStyle/>
            <a:p>
              <a:r>
                <a:rPr lang="en-CA" b="1" dirty="0" smtClean="0">
                  <a:solidFill>
                    <a:schemeClr val="accent2">
                      <a:lumMod val="75000"/>
                    </a:schemeClr>
                  </a:solidFill>
                </a:rPr>
                <a:t>Swamp</a:t>
              </a:r>
              <a:endParaRPr lang="en-CA" b="1" dirty="0">
                <a:solidFill>
                  <a:schemeClr val="accent2">
                    <a:lumMod val="75000"/>
                  </a:schemeClr>
                </a:solidFill>
              </a:endParaRPr>
            </a:p>
          </p:txBody>
        </p:sp>
        <p:sp>
          <p:nvSpPr>
            <p:cNvPr id="25" name="Oval 24"/>
            <p:cNvSpPr/>
            <p:nvPr/>
          </p:nvSpPr>
          <p:spPr>
            <a:xfrm>
              <a:off x="5549871" y="4475004"/>
              <a:ext cx="1303989" cy="1251885"/>
            </a:xfrm>
            <a:prstGeom prst="ellipse">
              <a:avLst/>
            </a:prstGeom>
            <a:blipFill dpi="0" rotWithShape="1">
              <a:blip r:embed="rId3" cstate="print">
                <a:extLst>
                  <a:ext uri="{28A0092B-C50C-407E-A947-70E740481C1C}">
                    <a14:useLocalDpi xmlns:a14="http://schemas.microsoft.com/office/drawing/2010/main" val="0"/>
                  </a:ext>
                </a:extLst>
              </a:blip>
              <a:srcRect/>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grpSp>
      <p:grpSp>
        <p:nvGrpSpPr>
          <p:cNvPr id="26" name="Group 25"/>
          <p:cNvGrpSpPr/>
          <p:nvPr/>
        </p:nvGrpSpPr>
        <p:grpSpPr>
          <a:xfrm>
            <a:off x="7546446" y="4572615"/>
            <a:ext cx="1303989" cy="1621217"/>
            <a:chOff x="7568318" y="4483377"/>
            <a:chExt cx="1303989" cy="1621217"/>
          </a:xfrm>
        </p:grpSpPr>
        <p:sp>
          <p:nvSpPr>
            <p:cNvPr id="27" name="Rectangle 26"/>
            <p:cNvSpPr/>
            <p:nvPr/>
          </p:nvSpPr>
          <p:spPr>
            <a:xfrm>
              <a:off x="7888987" y="5735262"/>
              <a:ext cx="662650" cy="369332"/>
            </a:xfrm>
            <a:prstGeom prst="rect">
              <a:avLst/>
            </a:prstGeom>
          </p:spPr>
          <p:txBody>
            <a:bodyPr wrap="square">
              <a:spAutoFit/>
            </a:bodyPr>
            <a:lstStyle/>
            <a:p>
              <a:pPr algn="ctr"/>
              <a:r>
                <a:rPr lang="en-CA" b="1" dirty="0" smtClean="0">
                  <a:solidFill>
                    <a:schemeClr val="accent2">
                      <a:lumMod val="75000"/>
                    </a:schemeClr>
                  </a:solidFill>
                </a:rPr>
                <a:t>Bog</a:t>
              </a:r>
              <a:endParaRPr lang="en-CA" b="1" dirty="0">
                <a:solidFill>
                  <a:schemeClr val="accent2">
                    <a:lumMod val="75000"/>
                  </a:schemeClr>
                </a:solidFill>
              </a:endParaRPr>
            </a:p>
          </p:txBody>
        </p:sp>
        <p:sp>
          <p:nvSpPr>
            <p:cNvPr id="28" name="Oval 27"/>
            <p:cNvSpPr/>
            <p:nvPr/>
          </p:nvSpPr>
          <p:spPr>
            <a:xfrm>
              <a:off x="7568318" y="4483377"/>
              <a:ext cx="1303989" cy="1251885"/>
            </a:xfrm>
            <a:prstGeom prst="ellipse">
              <a:avLst/>
            </a:prstGeom>
            <a:blipFill dpi="0" rotWithShape="1">
              <a:blip r:embed="rId4" cstate="print">
                <a:extLst>
                  <a:ext uri="{28A0092B-C50C-407E-A947-70E740481C1C}">
                    <a14:useLocalDpi xmlns:a14="http://schemas.microsoft.com/office/drawing/2010/main" val="0"/>
                  </a:ext>
                </a:extLst>
              </a:blip>
              <a:srcRect/>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grpSp>
      <p:grpSp>
        <p:nvGrpSpPr>
          <p:cNvPr id="29" name="Group 28"/>
          <p:cNvGrpSpPr/>
          <p:nvPr/>
        </p:nvGrpSpPr>
        <p:grpSpPr>
          <a:xfrm>
            <a:off x="3509552" y="4564241"/>
            <a:ext cx="1303989" cy="1629591"/>
            <a:chOff x="3531424" y="4475003"/>
            <a:chExt cx="1303989" cy="1629591"/>
          </a:xfrm>
        </p:grpSpPr>
        <p:sp>
          <p:nvSpPr>
            <p:cNvPr id="30" name="Rectangle 29"/>
            <p:cNvSpPr/>
            <p:nvPr/>
          </p:nvSpPr>
          <p:spPr>
            <a:xfrm>
              <a:off x="3946270" y="5735262"/>
              <a:ext cx="613687" cy="369332"/>
            </a:xfrm>
            <a:prstGeom prst="rect">
              <a:avLst/>
            </a:prstGeom>
          </p:spPr>
          <p:txBody>
            <a:bodyPr wrap="square">
              <a:spAutoFit/>
            </a:bodyPr>
            <a:lstStyle/>
            <a:p>
              <a:r>
                <a:rPr lang="en-CA" b="1" dirty="0" smtClean="0">
                  <a:solidFill>
                    <a:schemeClr val="accent2">
                      <a:lumMod val="75000"/>
                    </a:schemeClr>
                  </a:solidFill>
                </a:rPr>
                <a:t>Fen</a:t>
              </a:r>
              <a:endParaRPr lang="en-CA" b="1" dirty="0">
                <a:solidFill>
                  <a:schemeClr val="accent2">
                    <a:lumMod val="75000"/>
                  </a:schemeClr>
                </a:solidFill>
              </a:endParaRPr>
            </a:p>
          </p:txBody>
        </p:sp>
        <p:sp>
          <p:nvSpPr>
            <p:cNvPr id="31" name="Oval 30"/>
            <p:cNvSpPr/>
            <p:nvPr/>
          </p:nvSpPr>
          <p:spPr>
            <a:xfrm>
              <a:off x="3531424" y="4475003"/>
              <a:ext cx="1303989" cy="1251885"/>
            </a:xfrm>
            <a:prstGeom prst="ellipse">
              <a:avLst/>
            </a:prstGeom>
            <a:blipFill dpi="0" rotWithShape="1">
              <a:blip r:embed="rId5" cstate="print">
                <a:extLst>
                  <a:ext uri="{28A0092B-C50C-407E-A947-70E740481C1C}">
                    <a14:useLocalDpi xmlns:a14="http://schemas.microsoft.com/office/drawing/2010/main" val="0"/>
                  </a:ext>
                </a:extLst>
              </a:blip>
              <a:srcRect/>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grpSp>
      <p:grpSp>
        <p:nvGrpSpPr>
          <p:cNvPr id="32" name="Group 31"/>
          <p:cNvGrpSpPr/>
          <p:nvPr/>
        </p:nvGrpSpPr>
        <p:grpSpPr>
          <a:xfrm>
            <a:off x="1238056" y="4564241"/>
            <a:ext cx="1969108" cy="1621217"/>
            <a:chOff x="1259928" y="4475003"/>
            <a:chExt cx="1969108" cy="1621217"/>
          </a:xfrm>
        </p:grpSpPr>
        <p:sp>
          <p:nvSpPr>
            <p:cNvPr id="33" name="TextBox 32"/>
            <p:cNvSpPr txBox="1"/>
            <p:nvPr/>
          </p:nvSpPr>
          <p:spPr>
            <a:xfrm>
              <a:off x="1259928" y="5726888"/>
              <a:ext cx="1969108" cy="369332"/>
            </a:xfrm>
            <a:prstGeom prst="rect">
              <a:avLst/>
            </a:prstGeom>
            <a:noFill/>
          </p:spPr>
          <p:txBody>
            <a:bodyPr wrap="square" rtlCol="0">
              <a:spAutoFit/>
            </a:bodyPr>
            <a:lstStyle/>
            <a:p>
              <a:r>
                <a:rPr lang="en-CA" b="1" dirty="0" smtClean="0">
                  <a:solidFill>
                    <a:schemeClr val="accent2">
                      <a:lumMod val="75000"/>
                    </a:schemeClr>
                  </a:solidFill>
                </a:rPr>
                <a:t>Freshwater Marsh</a:t>
              </a:r>
              <a:endParaRPr lang="en-CA" b="1" dirty="0">
                <a:solidFill>
                  <a:schemeClr val="accent2">
                    <a:lumMod val="75000"/>
                  </a:schemeClr>
                </a:solidFill>
              </a:endParaRPr>
            </a:p>
          </p:txBody>
        </p:sp>
        <p:sp>
          <p:nvSpPr>
            <p:cNvPr id="34" name="Oval 33"/>
            <p:cNvSpPr/>
            <p:nvPr/>
          </p:nvSpPr>
          <p:spPr>
            <a:xfrm>
              <a:off x="1512977" y="4475003"/>
              <a:ext cx="1303989" cy="1251885"/>
            </a:xfrm>
            <a:prstGeom prst="ellipse">
              <a:avLst/>
            </a:prstGeom>
            <a:blipFill dpi="0" rotWithShape="1">
              <a:blip r:embed="rId6" cstate="print">
                <a:extLst>
                  <a:ext uri="{28A0092B-C50C-407E-A947-70E740481C1C}">
                    <a14:useLocalDpi xmlns:a14="http://schemas.microsoft.com/office/drawing/2010/main" val="0"/>
                  </a:ext>
                </a:extLst>
              </a:blip>
              <a:srcRect/>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grpSp>
      <p:grpSp>
        <p:nvGrpSpPr>
          <p:cNvPr id="35" name="Group 34"/>
          <p:cNvGrpSpPr/>
          <p:nvPr/>
        </p:nvGrpSpPr>
        <p:grpSpPr>
          <a:xfrm>
            <a:off x="9143056" y="4572614"/>
            <a:ext cx="2149050" cy="1623477"/>
            <a:chOff x="9318442" y="4239581"/>
            <a:chExt cx="2149050" cy="1623477"/>
          </a:xfrm>
        </p:grpSpPr>
        <p:sp>
          <p:nvSpPr>
            <p:cNvPr id="36" name="Rectangle 35"/>
            <p:cNvSpPr/>
            <p:nvPr/>
          </p:nvSpPr>
          <p:spPr>
            <a:xfrm>
              <a:off x="9318442" y="5493726"/>
              <a:ext cx="2149050" cy="369332"/>
            </a:xfrm>
            <a:prstGeom prst="rect">
              <a:avLst/>
            </a:prstGeom>
          </p:spPr>
          <p:txBody>
            <a:bodyPr wrap="none">
              <a:spAutoFit/>
            </a:bodyPr>
            <a:lstStyle/>
            <a:p>
              <a:r>
                <a:rPr lang="en-CA" b="1" dirty="0" smtClean="0">
                  <a:solidFill>
                    <a:schemeClr val="accent2">
                      <a:lumMod val="75000"/>
                    </a:schemeClr>
                  </a:solidFill>
                </a:rPr>
                <a:t>Shallow Open Water</a:t>
              </a:r>
              <a:endParaRPr lang="en-CA" dirty="0">
                <a:solidFill>
                  <a:schemeClr val="accent2">
                    <a:lumMod val="75000"/>
                  </a:schemeClr>
                </a:solidFill>
              </a:endParaRPr>
            </a:p>
          </p:txBody>
        </p:sp>
        <p:sp>
          <p:nvSpPr>
            <p:cNvPr id="37" name="Oval 36"/>
            <p:cNvSpPr/>
            <p:nvPr/>
          </p:nvSpPr>
          <p:spPr>
            <a:xfrm>
              <a:off x="9602550" y="4239581"/>
              <a:ext cx="1303989" cy="1251885"/>
            </a:xfrm>
            <a:prstGeom prst="ellipse">
              <a:avLst/>
            </a:prstGeom>
            <a:blipFill dpi="0" rotWithShape="1">
              <a:blip r:embed="rId7" cstate="print">
                <a:extLst>
                  <a:ext uri="{28A0092B-C50C-407E-A947-70E740481C1C}">
                    <a14:useLocalDpi xmlns:a14="http://schemas.microsoft.com/office/drawing/2010/main" val="0"/>
                  </a:ext>
                </a:extLst>
              </a:blip>
              <a:srcRect/>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grpSp>
    </p:spTree>
    <p:extLst>
      <p:ext uri="{BB962C8B-B14F-4D97-AF65-F5344CB8AC3E}">
        <p14:creationId xmlns:p14="http://schemas.microsoft.com/office/powerpoint/2010/main" val="32972060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0"/>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2"/>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2"/>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29"/>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23"/>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26"/>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3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P spid="19" grpId="0"/>
      <p:bldP spid="20" grpId="0"/>
      <p:bldP spid="2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CA" sz="5400" b="1" dirty="0" smtClean="0">
                <a:solidFill>
                  <a:schemeClr val="accent2">
                    <a:lumMod val="75000"/>
                  </a:schemeClr>
                </a:solidFill>
                <a:latin typeface="Aleo" panose="020F0502020204030203" pitchFamily="34" charset="0"/>
              </a:rPr>
              <a:t>Wetlands &amp; Weather </a:t>
            </a:r>
            <a:endParaRPr lang="en-CA" sz="5400" b="1" dirty="0">
              <a:solidFill>
                <a:schemeClr val="accent2">
                  <a:lumMod val="75000"/>
                </a:schemeClr>
              </a:solidFill>
              <a:latin typeface="Aleo" panose="020F0502020204030203" pitchFamily="34" charset="0"/>
            </a:endParaRPr>
          </a:p>
        </p:txBody>
      </p:sp>
      <p:sp>
        <p:nvSpPr>
          <p:cNvPr id="3" name="Content Placeholder 2"/>
          <p:cNvSpPr>
            <a:spLocks noGrp="1"/>
          </p:cNvSpPr>
          <p:nvPr>
            <p:ph idx="1"/>
          </p:nvPr>
        </p:nvSpPr>
        <p:spPr>
          <a:xfrm>
            <a:off x="1271464" y="1765960"/>
            <a:ext cx="9884216" cy="4525963"/>
          </a:xfrm>
        </p:spPr>
        <p:txBody>
          <a:bodyPr>
            <a:normAutofit/>
          </a:bodyPr>
          <a:lstStyle/>
          <a:p>
            <a:endParaRPr lang="en-CA" sz="2800" i="1" dirty="0" smtClean="0">
              <a:solidFill>
                <a:schemeClr val="tx2">
                  <a:lumMod val="75000"/>
                </a:schemeClr>
              </a:solidFill>
            </a:endParaRPr>
          </a:p>
          <a:p>
            <a:pPr marL="0" indent="0">
              <a:buNone/>
            </a:pPr>
            <a:r>
              <a:rPr lang="en-CA" sz="2800" dirty="0">
                <a:solidFill>
                  <a:schemeClr val="accent1">
                    <a:lumMod val="50000"/>
                  </a:schemeClr>
                </a:solidFill>
              </a:rPr>
              <a:t>W</a:t>
            </a:r>
            <a:r>
              <a:rPr lang="en-CA" sz="2800" dirty="0" smtClean="0">
                <a:solidFill>
                  <a:schemeClr val="accent1">
                    <a:lumMod val="50000"/>
                  </a:schemeClr>
                </a:solidFill>
              </a:rPr>
              <a:t>ildlife </a:t>
            </a:r>
            <a:r>
              <a:rPr lang="en-CA" sz="2800" dirty="0">
                <a:solidFill>
                  <a:schemeClr val="accent1">
                    <a:lumMod val="50000"/>
                  </a:schemeClr>
                </a:solidFill>
              </a:rPr>
              <a:t>living in wetlands experience many different kinds of weather everyday.</a:t>
            </a:r>
          </a:p>
          <a:p>
            <a:pPr marL="0" indent="0">
              <a:buNone/>
            </a:pPr>
            <a:endParaRPr lang="en-CA" sz="2800" i="1" dirty="0">
              <a:solidFill>
                <a:schemeClr val="accent1">
                  <a:lumMod val="50000"/>
                </a:schemeClr>
              </a:solidFill>
            </a:endParaRPr>
          </a:p>
          <a:p>
            <a:pPr marL="0" indent="0">
              <a:buNone/>
            </a:pPr>
            <a:r>
              <a:rPr lang="en-CA" sz="2800" i="1" dirty="0" smtClean="0">
                <a:solidFill>
                  <a:schemeClr val="accent1">
                    <a:lumMod val="50000"/>
                  </a:schemeClr>
                </a:solidFill>
              </a:rPr>
              <a:t>What are some examples of animals that would live in a wetland? </a:t>
            </a:r>
          </a:p>
          <a:p>
            <a:pPr marL="0" indent="0">
              <a:buNone/>
            </a:pPr>
            <a:r>
              <a:rPr lang="en-CA" sz="2800" i="1" dirty="0" smtClean="0">
                <a:solidFill>
                  <a:schemeClr val="accent1">
                    <a:lumMod val="50000"/>
                  </a:schemeClr>
                </a:solidFill>
              </a:rPr>
              <a:t/>
            </a:r>
            <a:br>
              <a:rPr lang="en-CA" sz="2800" i="1" dirty="0" smtClean="0">
                <a:solidFill>
                  <a:schemeClr val="accent1">
                    <a:lumMod val="50000"/>
                  </a:schemeClr>
                </a:solidFill>
              </a:rPr>
            </a:br>
            <a:r>
              <a:rPr lang="en-CA" sz="2800" i="1" dirty="0" smtClean="0">
                <a:solidFill>
                  <a:schemeClr val="accent1">
                    <a:lumMod val="50000"/>
                  </a:schemeClr>
                </a:solidFill>
              </a:rPr>
              <a:t>What </a:t>
            </a:r>
            <a:r>
              <a:rPr lang="en-CA" sz="2800" i="1" dirty="0">
                <a:solidFill>
                  <a:schemeClr val="accent1">
                    <a:lumMod val="50000"/>
                  </a:schemeClr>
                </a:solidFill>
              </a:rPr>
              <a:t>are some ways you think </a:t>
            </a:r>
            <a:r>
              <a:rPr lang="en-CA" sz="2800" i="1" dirty="0" smtClean="0">
                <a:solidFill>
                  <a:schemeClr val="accent1">
                    <a:lumMod val="50000"/>
                  </a:schemeClr>
                </a:solidFill>
              </a:rPr>
              <a:t>wetland animals </a:t>
            </a:r>
            <a:r>
              <a:rPr lang="en-CA" sz="2800" i="1" dirty="0">
                <a:solidFill>
                  <a:schemeClr val="accent1">
                    <a:lumMod val="50000"/>
                  </a:schemeClr>
                </a:solidFill>
              </a:rPr>
              <a:t>respond to different types of weather?</a:t>
            </a:r>
          </a:p>
          <a:p>
            <a:endParaRPr lang="en-CA" sz="2800" dirty="0"/>
          </a:p>
        </p:txBody>
      </p:sp>
    </p:spTree>
    <p:extLst>
      <p:ext uri="{BB962C8B-B14F-4D97-AF65-F5344CB8AC3E}">
        <p14:creationId xmlns:p14="http://schemas.microsoft.com/office/powerpoint/2010/main" val="23848581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3" end="3"/>
                                            </p:txEl>
                                          </p:spTgt>
                                        </p:tgtEl>
                                        <p:attrNameLst>
                                          <p:attrName>style.visibility</p:attrName>
                                        </p:attrNameLst>
                                      </p:cBhvr>
                                      <p:to>
                                        <p:strVal val="visible"/>
                                      </p:to>
                                    </p:set>
                                    <p:animEffect transition="in" filter="fade">
                                      <p:cBhvr>
                                        <p:cTn id="12" dur="500"/>
                                        <p:tgtEl>
                                          <p:spTgt spid="3">
                                            <p:txEl>
                                              <p:pRg st="3" end="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animEffect transition="in" filter="fade">
                                      <p:cBhvr>
                                        <p:cTn id="17"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val 2" descr="20170801_IMG9619"/>
          <p:cNvSpPr>
            <a:spLocks noChangeArrowheads="1"/>
          </p:cNvSpPr>
          <p:nvPr/>
        </p:nvSpPr>
        <p:spPr bwMode="auto">
          <a:xfrm>
            <a:off x="1125774" y="1185132"/>
            <a:ext cx="5040560" cy="4968552"/>
          </a:xfrm>
          <a:prstGeom prst="ellipse">
            <a:avLst/>
          </a:prstGeom>
          <a:blipFill dpi="0" rotWithShape="0">
            <a:blip r:embed="rId3"/>
            <a:srcRect/>
            <a:stretch>
              <a:fillRect/>
            </a:stretch>
          </a:blipFill>
          <a:ln>
            <a:noFill/>
          </a:ln>
          <a:effectLst/>
          <a:extLst>
            <a:ext uri="{91240B29-F687-4F45-9708-019B960494DF}">
              <a14:hiddenLine xmlns:a14="http://schemas.microsoft.com/office/drawing/2010/main" w="9525" algn="in">
                <a:solidFill>
                  <a:srgbClr val="000000"/>
                </a:solidFill>
                <a:round/>
                <a:headEnd/>
                <a:tailEnd/>
              </a14:hiddenLine>
            </a:ext>
            <a:ext uri="{AF507438-7753-43E0-B8FC-AC1667EBCBE1}">
              <a14:hiddenEffects xmlns:a14="http://schemas.microsoft.com/office/drawing/2010/main">
                <a:effectLst>
                  <a:outerShdw dist="35921" dir="2700000" algn="ctr" rotWithShape="0">
                    <a:srgbClr val="EEECE1"/>
                  </a:outerShdw>
                </a:effectLst>
              </a14:hiddenEffects>
            </a:ext>
          </a:extLst>
        </p:spPr>
        <p:txBody>
          <a:bodyPr vert="horz" wrap="square" lIns="36576" tIns="36576" rIns="36576" bIns="36576" numCol="1" anchor="t" anchorCtr="0" compatLnSpc="1">
            <a:prstTxWarp prst="textNoShape">
              <a:avLst/>
            </a:prstTxWarp>
          </a:bodyPr>
          <a:lstStyle/>
          <a:p>
            <a:endParaRPr lang="en-CA"/>
          </a:p>
        </p:txBody>
      </p:sp>
      <p:sp>
        <p:nvSpPr>
          <p:cNvPr id="3" name="Text Box 3"/>
          <p:cNvSpPr txBox="1">
            <a:spLocks noChangeArrowheads="1"/>
          </p:cNvSpPr>
          <p:nvPr/>
        </p:nvSpPr>
        <p:spPr bwMode="auto">
          <a:xfrm>
            <a:off x="623392" y="404664"/>
            <a:ext cx="3240360" cy="71696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EEECE1"/>
                  </a:outerShdw>
                </a:effectLst>
              </a14:hiddenEffects>
            </a:ext>
          </a:extLst>
        </p:spPr>
        <p:txBody>
          <a:bodyPr vert="horz" wrap="square" lIns="36576" tIns="36576" rIns="36576" bIns="36576" numCol="1" anchor="t" anchorCtr="0" compatLnSpc="1">
            <a:prstTxWarp prst="textNoShape">
              <a:avLst/>
            </a:prstTxWarp>
          </a:bodyPr>
          <a:lstStyle/>
          <a:p>
            <a:pPr fontAlgn="base">
              <a:spcBef>
                <a:spcPct val="0"/>
              </a:spcBef>
              <a:spcAft>
                <a:spcPct val="0"/>
              </a:spcAft>
            </a:pPr>
            <a:r>
              <a:rPr lang="en-CA" altLang="en-US" sz="4000" b="1" dirty="0">
                <a:solidFill>
                  <a:schemeClr val="accent2">
                    <a:lumMod val="75000"/>
                  </a:schemeClr>
                </a:solidFill>
                <a:latin typeface="Aleo" panose="020F0502020204030203" pitchFamily="34" charset="0"/>
                <a:cs typeface="Arial" pitchFamily="34" charset="0"/>
              </a:rPr>
              <a:t>Hot &amp; Sunny</a:t>
            </a:r>
            <a:endParaRPr lang="en-US" altLang="en-US" sz="2800" dirty="0">
              <a:solidFill>
                <a:schemeClr val="accent2">
                  <a:lumMod val="75000"/>
                </a:schemeClr>
              </a:solidFill>
              <a:latin typeface="Aleo" panose="020F0502020204030203" pitchFamily="34" charset="0"/>
              <a:cs typeface="Arial" pitchFamily="34" charset="0"/>
            </a:endParaRPr>
          </a:p>
        </p:txBody>
      </p:sp>
      <p:sp>
        <p:nvSpPr>
          <p:cNvPr id="4" name="Oval 5" descr="hp01267"/>
          <p:cNvSpPr>
            <a:spLocks noChangeArrowheads="1"/>
          </p:cNvSpPr>
          <p:nvPr/>
        </p:nvSpPr>
        <p:spPr bwMode="auto">
          <a:xfrm>
            <a:off x="6166334" y="522140"/>
            <a:ext cx="3247542" cy="3168352"/>
          </a:xfrm>
          <a:prstGeom prst="ellipse">
            <a:avLst/>
          </a:prstGeom>
          <a:blipFill dpi="0" rotWithShape="0">
            <a:blip r:embed="rId4"/>
            <a:srcRect/>
            <a:stretch>
              <a:fillRect/>
            </a:stretch>
          </a:blipFill>
          <a:ln>
            <a:noFill/>
          </a:ln>
          <a:effectLst/>
          <a:extLst>
            <a:ext uri="{91240B29-F687-4F45-9708-019B960494DF}">
              <a14:hiddenLine xmlns:a14="http://schemas.microsoft.com/office/drawing/2010/main" w="9525" algn="in">
                <a:solidFill>
                  <a:srgbClr val="000000"/>
                </a:solidFill>
                <a:round/>
                <a:headEnd/>
                <a:tailEnd/>
              </a14:hiddenLine>
            </a:ext>
            <a:ext uri="{AF507438-7753-43E0-B8FC-AC1667EBCBE1}">
              <a14:hiddenEffects xmlns:a14="http://schemas.microsoft.com/office/drawing/2010/main">
                <a:effectLst>
                  <a:outerShdw dist="35921" dir="2700000" algn="ctr" rotWithShape="0">
                    <a:srgbClr val="EEECE1"/>
                  </a:outerShdw>
                </a:effectLst>
              </a14:hiddenEffects>
            </a:ext>
          </a:extLst>
        </p:spPr>
        <p:txBody>
          <a:bodyPr vert="horz" wrap="square" lIns="36576" tIns="36576" rIns="36576" bIns="36576" numCol="1" anchor="t" anchorCtr="0" compatLnSpc="1">
            <a:prstTxWarp prst="textNoShape">
              <a:avLst/>
            </a:prstTxWarp>
          </a:bodyPr>
          <a:lstStyle/>
          <a:p>
            <a:endParaRPr lang="en-CA"/>
          </a:p>
        </p:txBody>
      </p:sp>
      <p:sp>
        <p:nvSpPr>
          <p:cNvPr id="5" name="TextBox 4"/>
          <p:cNvSpPr txBox="1"/>
          <p:nvPr/>
        </p:nvSpPr>
        <p:spPr>
          <a:xfrm>
            <a:off x="8721051" y="4136413"/>
            <a:ext cx="2232248" cy="1815882"/>
          </a:xfrm>
          <a:prstGeom prst="rect">
            <a:avLst/>
          </a:prstGeom>
          <a:noFill/>
        </p:spPr>
        <p:txBody>
          <a:bodyPr wrap="square" rtlCol="0">
            <a:spAutoFit/>
          </a:bodyPr>
          <a:lstStyle/>
          <a:p>
            <a:pPr marL="265113" indent="-176213">
              <a:buFont typeface="Arial" panose="020B0604020202020204" pitchFamily="34" charset="0"/>
              <a:buChar char="•"/>
            </a:pPr>
            <a:r>
              <a:rPr lang="en-CA" sz="1600" dirty="0">
                <a:solidFill>
                  <a:schemeClr val="tx2">
                    <a:lumMod val="75000"/>
                  </a:schemeClr>
                </a:solidFill>
              </a:rPr>
              <a:t>Pant to stay cool</a:t>
            </a:r>
          </a:p>
          <a:p>
            <a:pPr marL="285750" indent="-196850">
              <a:buFont typeface="Arial" panose="020B0604020202020204" pitchFamily="34" charset="0"/>
              <a:buChar char="•"/>
            </a:pPr>
            <a:r>
              <a:rPr lang="en-CA" sz="1600" dirty="0">
                <a:solidFill>
                  <a:schemeClr val="tx2">
                    <a:lumMod val="75000"/>
                  </a:schemeClr>
                </a:solidFill>
              </a:rPr>
              <a:t>Fluff up their feathers to be more immersed in cool water</a:t>
            </a:r>
          </a:p>
          <a:p>
            <a:pPr marL="285750" indent="-196850">
              <a:buFont typeface="Arial" panose="020B0604020202020204" pitchFamily="34" charset="0"/>
              <a:buChar char="•"/>
            </a:pPr>
            <a:r>
              <a:rPr lang="en-CA" sz="1600" dirty="0">
                <a:solidFill>
                  <a:schemeClr val="tx2">
                    <a:lumMod val="75000"/>
                  </a:schemeClr>
                </a:solidFill>
              </a:rPr>
              <a:t>Dive and splash to stay cool</a:t>
            </a:r>
          </a:p>
        </p:txBody>
      </p:sp>
      <p:sp>
        <p:nvSpPr>
          <p:cNvPr id="6" name="Oval 5"/>
          <p:cNvSpPr/>
          <p:nvPr/>
        </p:nvSpPr>
        <p:spPr>
          <a:xfrm>
            <a:off x="8397118" y="3379068"/>
            <a:ext cx="2808312" cy="2774616"/>
          </a:xfrm>
          <a:prstGeom prst="ellipse">
            <a:avLst/>
          </a:prstGeom>
          <a:noFill/>
          <a:ln w="381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7" name="TextBox 6"/>
          <p:cNvSpPr txBox="1"/>
          <p:nvPr/>
        </p:nvSpPr>
        <p:spPr>
          <a:xfrm>
            <a:off x="8554622" y="3784345"/>
            <a:ext cx="2493303" cy="369332"/>
          </a:xfrm>
          <a:prstGeom prst="rect">
            <a:avLst/>
          </a:prstGeom>
          <a:noFill/>
        </p:spPr>
        <p:txBody>
          <a:bodyPr wrap="square" rtlCol="0">
            <a:spAutoFit/>
          </a:bodyPr>
          <a:lstStyle/>
          <a:p>
            <a:pPr algn="ctr"/>
            <a:r>
              <a:rPr lang="en-CA" b="1" dirty="0">
                <a:solidFill>
                  <a:schemeClr val="accent2">
                    <a:lumMod val="75000"/>
                  </a:schemeClr>
                </a:solidFill>
                <a:latin typeface="Aleo" panose="020F0502020204030203" pitchFamily="34" charset="0"/>
              </a:rPr>
              <a:t>Green-winged Teal</a:t>
            </a:r>
            <a:endParaRPr lang="en-CA" dirty="0">
              <a:solidFill>
                <a:schemeClr val="accent2">
                  <a:lumMod val="75000"/>
                </a:schemeClr>
              </a:solidFill>
              <a:latin typeface="Aleo" panose="020F0502020204030203" pitchFamily="34" charset="0"/>
            </a:endParaRPr>
          </a:p>
        </p:txBody>
      </p:sp>
    </p:spTree>
    <p:extLst>
      <p:ext uri="{BB962C8B-B14F-4D97-AF65-F5344CB8AC3E}">
        <p14:creationId xmlns:p14="http://schemas.microsoft.com/office/powerpoint/2010/main" val="38313704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fade">
                                      <p:cBhvr>
                                        <p:cTn id="14" dur="500"/>
                                        <p:tgtEl>
                                          <p:spTgt spid="7"/>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5">
                                            <p:txEl>
                                              <p:pRg st="0" end="0"/>
                                            </p:txEl>
                                          </p:spTgt>
                                        </p:tgtEl>
                                        <p:attrNameLst>
                                          <p:attrName>style.visibility</p:attrName>
                                        </p:attrNameLst>
                                      </p:cBhvr>
                                      <p:to>
                                        <p:strVal val="visible"/>
                                      </p:to>
                                    </p:set>
                                    <p:animEffect transition="in" filter="fade">
                                      <p:cBhvr>
                                        <p:cTn id="22" dur="500"/>
                                        <p:tgtEl>
                                          <p:spTgt spid="5">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5">
                                            <p:txEl>
                                              <p:pRg st="1" end="1"/>
                                            </p:txEl>
                                          </p:spTgt>
                                        </p:tgtEl>
                                        <p:attrNameLst>
                                          <p:attrName>style.visibility</p:attrName>
                                        </p:attrNameLst>
                                      </p:cBhvr>
                                      <p:to>
                                        <p:strVal val="visible"/>
                                      </p:to>
                                    </p:set>
                                    <p:animEffect transition="in" filter="fade">
                                      <p:cBhvr>
                                        <p:cTn id="27" dur="500"/>
                                        <p:tgtEl>
                                          <p:spTgt spid="5">
                                            <p:txEl>
                                              <p:pRg st="1" end="1"/>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5">
                                            <p:txEl>
                                              <p:pRg st="2" end="2"/>
                                            </p:txEl>
                                          </p:spTgt>
                                        </p:tgtEl>
                                        <p:attrNameLst>
                                          <p:attrName>style.visibility</p:attrName>
                                        </p:attrNameLst>
                                      </p:cBhvr>
                                      <p:to>
                                        <p:strVal val="visible"/>
                                      </p:to>
                                    </p:set>
                                    <p:animEffect transition="in" filter="fade">
                                      <p:cBhvr>
                                        <p:cTn id="32" dur="500"/>
                                        <p:tgtEl>
                                          <p:spTgt spid="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P spid="7"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8652181" y="4144311"/>
            <a:ext cx="2232248" cy="2308324"/>
          </a:xfrm>
          <a:prstGeom prst="rect">
            <a:avLst/>
          </a:prstGeom>
          <a:noFill/>
        </p:spPr>
        <p:txBody>
          <a:bodyPr wrap="square" rtlCol="0">
            <a:spAutoFit/>
          </a:bodyPr>
          <a:lstStyle/>
          <a:p>
            <a:pPr marL="285750" indent="-196850">
              <a:buFont typeface="Arial" panose="020B0604020202020204" pitchFamily="34" charset="0"/>
              <a:buChar char="•"/>
            </a:pPr>
            <a:r>
              <a:rPr lang="en-CA" sz="1600" dirty="0">
                <a:solidFill>
                  <a:schemeClr val="tx2">
                    <a:lumMod val="75000"/>
                  </a:schemeClr>
                </a:solidFill>
              </a:rPr>
              <a:t>Pant to stay cool</a:t>
            </a:r>
          </a:p>
          <a:p>
            <a:pPr marL="285750" indent="-196850">
              <a:buFont typeface="Arial" panose="020B0604020202020204" pitchFamily="34" charset="0"/>
              <a:buChar char="•"/>
            </a:pPr>
            <a:r>
              <a:rPr lang="en-CA" sz="1600" dirty="0">
                <a:solidFill>
                  <a:schemeClr val="tx2">
                    <a:lumMod val="75000"/>
                  </a:schemeClr>
                </a:solidFill>
              </a:rPr>
              <a:t>Splash in cool water</a:t>
            </a:r>
          </a:p>
          <a:p>
            <a:pPr marL="285750" indent="-196850">
              <a:buFont typeface="Arial" panose="020B0604020202020204" pitchFamily="34" charset="0"/>
              <a:buChar char="•"/>
            </a:pPr>
            <a:r>
              <a:rPr lang="en-CA" sz="1600" dirty="0">
                <a:solidFill>
                  <a:schemeClr val="tx2">
                    <a:lumMod val="75000"/>
                  </a:schemeClr>
                </a:solidFill>
              </a:rPr>
              <a:t>Sun themselves to get rid of parasites, which leave their feathers because it is too hot for them</a:t>
            </a:r>
            <a:br>
              <a:rPr lang="en-CA" sz="1600" dirty="0">
                <a:solidFill>
                  <a:schemeClr val="tx2">
                    <a:lumMod val="75000"/>
                  </a:schemeClr>
                </a:solidFill>
              </a:rPr>
            </a:br>
            <a:r>
              <a:rPr lang="en-CA" sz="1600" dirty="0">
                <a:solidFill>
                  <a:schemeClr val="tx2">
                    <a:lumMod val="75000"/>
                  </a:schemeClr>
                </a:solidFill>
              </a:rPr>
              <a:t/>
            </a:r>
            <a:br>
              <a:rPr lang="en-CA" sz="1600" dirty="0">
                <a:solidFill>
                  <a:schemeClr val="tx2">
                    <a:lumMod val="75000"/>
                  </a:schemeClr>
                </a:solidFill>
              </a:rPr>
            </a:br>
            <a:endParaRPr lang="en-CA" sz="1600" dirty="0">
              <a:solidFill>
                <a:schemeClr val="tx2">
                  <a:lumMod val="75000"/>
                </a:schemeClr>
              </a:solidFill>
            </a:endParaRPr>
          </a:p>
        </p:txBody>
      </p:sp>
      <p:sp>
        <p:nvSpPr>
          <p:cNvPr id="6" name="Oval 5"/>
          <p:cNvSpPr/>
          <p:nvPr/>
        </p:nvSpPr>
        <p:spPr>
          <a:xfrm>
            <a:off x="8328248" y="3379068"/>
            <a:ext cx="2808312" cy="2774616"/>
          </a:xfrm>
          <a:prstGeom prst="ellipse">
            <a:avLst/>
          </a:prstGeom>
          <a:noFill/>
          <a:ln w="381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9" name="TextBox 8"/>
          <p:cNvSpPr txBox="1"/>
          <p:nvPr/>
        </p:nvSpPr>
        <p:spPr>
          <a:xfrm>
            <a:off x="8832304" y="3594076"/>
            <a:ext cx="1800200" cy="646331"/>
          </a:xfrm>
          <a:prstGeom prst="rect">
            <a:avLst/>
          </a:prstGeom>
          <a:noFill/>
        </p:spPr>
        <p:txBody>
          <a:bodyPr wrap="square" rtlCol="0">
            <a:spAutoFit/>
          </a:bodyPr>
          <a:lstStyle/>
          <a:p>
            <a:pPr algn="ctr"/>
            <a:r>
              <a:rPr lang="en-CA" b="1" dirty="0">
                <a:solidFill>
                  <a:schemeClr val="accent2">
                    <a:lumMod val="75000"/>
                  </a:schemeClr>
                </a:solidFill>
                <a:latin typeface="Aleo" panose="020F0502020204030203" pitchFamily="34" charset="0"/>
              </a:rPr>
              <a:t>Red-winged Blackbird</a:t>
            </a:r>
          </a:p>
        </p:txBody>
      </p:sp>
      <p:sp>
        <p:nvSpPr>
          <p:cNvPr id="4" name="Oval 3"/>
          <p:cNvSpPr/>
          <p:nvPr/>
        </p:nvSpPr>
        <p:spPr>
          <a:xfrm>
            <a:off x="6166334" y="526182"/>
            <a:ext cx="3175533" cy="3169386"/>
          </a:xfrm>
          <a:prstGeom prst="ellipse">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blipFill dpi="0" rotWithShape="1">
                <a:blip r:embed="rId4" cstate="print">
                  <a:extLst>
                    <a:ext uri="{28A0092B-C50C-407E-A947-70E740481C1C}">
                      <a14:useLocalDpi xmlns:a14="http://schemas.microsoft.com/office/drawing/2010/main" val="0"/>
                    </a:ext>
                  </a:extLst>
                </a:blip>
                <a:srcRect/>
                <a:stretch>
                  <a:fillRect/>
                </a:stretch>
              </a:blipFill>
            </a:endParaRPr>
          </a:p>
        </p:txBody>
      </p:sp>
      <p:sp>
        <p:nvSpPr>
          <p:cNvPr id="8" name="Text Box 3"/>
          <p:cNvSpPr txBox="1">
            <a:spLocks noChangeArrowheads="1"/>
          </p:cNvSpPr>
          <p:nvPr/>
        </p:nvSpPr>
        <p:spPr bwMode="auto">
          <a:xfrm>
            <a:off x="623392" y="404664"/>
            <a:ext cx="3240360" cy="71696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EEECE1"/>
                  </a:outerShdw>
                </a:effectLst>
              </a14:hiddenEffects>
            </a:ext>
          </a:extLst>
        </p:spPr>
        <p:txBody>
          <a:bodyPr vert="horz" wrap="square" lIns="36576" tIns="36576" rIns="36576" bIns="36576" numCol="1" anchor="t" anchorCtr="0" compatLnSpc="1">
            <a:prstTxWarp prst="textNoShape">
              <a:avLst/>
            </a:prstTxWarp>
          </a:bodyPr>
          <a:lstStyle/>
          <a:p>
            <a:pPr fontAlgn="base">
              <a:spcBef>
                <a:spcPct val="0"/>
              </a:spcBef>
              <a:spcAft>
                <a:spcPct val="0"/>
              </a:spcAft>
            </a:pPr>
            <a:r>
              <a:rPr lang="en-CA" altLang="en-US" sz="4000" b="1" dirty="0">
                <a:solidFill>
                  <a:schemeClr val="accent2">
                    <a:lumMod val="75000"/>
                  </a:schemeClr>
                </a:solidFill>
                <a:latin typeface="Aleo" panose="020F0502020204030203" pitchFamily="34" charset="0"/>
                <a:cs typeface="Arial" pitchFamily="34" charset="0"/>
              </a:rPr>
              <a:t>Hot &amp; Sunny</a:t>
            </a:r>
            <a:endParaRPr lang="en-US" altLang="en-US" sz="2800" dirty="0">
              <a:solidFill>
                <a:schemeClr val="accent2">
                  <a:lumMod val="75000"/>
                </a:schemeClr>
              </a:solidFill>
              <a:latin typeface="Aleo" panose="020F0502020204030203" pitchFamily="34" charset="0"/>
              <a:cs typeface="Arial" pitchFamily="34" charset="0"/>
            </a:endParaRPr>
          </a:p>
        </p:txBody>
      </p:sp>
      <p:sp>
        <p:nvSpPr>
          <p:cNvPr id="10" name="Oval 2" descr="20170801_IMG9619"/>
          <p:cNvSpPr>
            <a:spLocks noChangeArrowheads="1"/>
          </p:cNvSpPr>
          <p:nvPr/>
        </p:nvSpPr>
        <p:spPr bwMode="auto">
          <a:xfrm>
            <a:off x="1125774" y="1185132"/>
            <a:ext cx="5040560" cy="4968552"/>
          </a:xfrm>
          <a:prstGeom prst="ellipse">
            <a:avLst/>
          </a:prstGeom>
          <a:blipFill dpi="0" rotWithShape="0">
            <a:blip r:embed="rId5"/>
            <a:srcRect/>
            <a:stretch>
              <a:fillRect/>
            </a:stretch>
          </a:blipFill>
          <a:ln>
            <a:noFill/>
          </a:ln>
          <a:effectLst/>
          <a:extLst>
            <a:ext uri="{91240B29-F687-4F45-9708-019B960494DF}">
              <a14:hiddenLine xmlns:a14="http://schemas.microsoft.com/office/drawing/2010/main" w="9525" algn="in">
                <a:solidFill>
                  <a:srgbClr val="000000"/>
                </a:solidFill>
                <a:round/>
                <a:headEnd/>
                <a:tailEnd/>
              </a14:hiddenLine>
            </a:ext>
            <a:ext uri="{AF507438-7753-43E0-B8FC-AC1667EBCBE1}">
              <a14:hiddenEffects xmlns:a14="http://schemas.microsoft.com/office/drawing/2010/main">
                <a:effectLst>
                  <a:outerShdw dist="35921" dir="2700000" algn="ctr" rotWithShape="0">
                    <a:srgbClr val="EEECE1"/>
                  </a:outerShdw>
                </a:effectLst>
              </a14:hiddenEffects>
            </a:ext>
          </a:extLst>
        </p:spPr>
        <p:txBody>
          <a:bodyPr vert="horz" wrap="square" lIns="36576" tIns="36576" rIns="36576" bIns="36576" numCol="1" anchor="t" anchorCtr="0" compatLnSpc="1">
            <a:prstTxWarp prst="textNoShape">
              <a:avLst/>
            </a:prstTxWarp>
          </a:bodyPr>
          <a:lstStyle/>
          <a:p>
            <a:endParaRPr lang="en-CA"/>
          </a:p>
        </p:txBody>
      </p:sp>
    </p:spTree>
    <p:extLst>
      <p:ext uri="{BB962C8B-B14F-4D97-AF65-F5344CB8AC3E}">
        <p14:creationId xmlns:p14="http://schemas.microsoft.com/office/powerpoint/2010/main" val="5822743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fade">
                                      <p:cBhvr>
                                        <p:cTn id="14" dur="500"/>
                                        <p:tgtEl>
                                          <p:spTgt spid="9"/>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5">
                                            <p:txEl>
                                              <p:pRg st="0" end="0"/>
                                            </p:txEl>
                                          </p:spTgt>
                                        </p:tgtEl>
                                        <p:attrNameLst>
                                          <p:attrName>style.visibility</p:attrName>
                                        </p:attrNameLst>
                                      </p:cBhvr>
                                      <p:to>
                                        <p:strVal val="visible"/>
                                      </p:to>
                                    </p:set>
                                    <p:animEffect transition="in" filter="fade">
                                      <p:cBhvr>
                                        <p:cTn id="22" dur="500"/>
                                        <p:tgtEl>
                                          <p:spTgt spid="5">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5">
                                            <p:txEl>
                                              <p:pRg st="1" end="1"/>
                                            </p:txEl>
                                          </p:spTgt>
                                        </p:tgtEl>
                                        <p:attrNameLst>
                                          <p:attrName>style.visibility</p:attrName>
                                        </p:attrNameLst>
                                      </p:cBhvr>
                                      <p:to>
                                        <p:strVal val="visible"/>
                                      </p:to>
                                    </p:set>
                                    <p:animEffect transition="in" filter="fade">
                                      <p:cBhvr>
                                        <p:cTn id="27" dur="500"/>
                                        <p:tgtEl>
                                          <p:spTgt spid="5">
                                            <p:txEl>
                                              <p:pRg st="1" end="1"/>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5">
                                            <p:txEl>
                                              <p:pRg st="2" end="2"/>
                                            </p:txEl>
                                          </p:spTgt>
                                        </p:tgtEl>
                                        <p:attrNameLst>
                                          <p:attrName>style.visibility</p:attrName>
                                        </p:attrNameLst>
                                      </p:cBhvr>
                                      <p:to>
                                        <p:strVal val="visible"/>
                                      </p:to>
                                    </p:set>
                                    <p:animEffect transition="in" filter="fade">
                                      <p:cBhvr>
                                        <p:cTn id="32" dur="500"/>
                                        <p:tgtEl>
                                          <p:spTgt spid="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9" grpId="0"/>
      <p:bldP spid="4"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8760296" y="3992108"/>
            <a:ext cx="2232248" cy="1815882"/>
          </a:xfrm>
          <a:prstGeom prst="rect">
            <a:avLst/>
          </a:prstGeom>
          <a:noFill/>
        </p:spPr>
        <p:txBody>
          <a:bodyPr wrap="square" rtlCol="0">
            <a:spAutoFit/>
          </a:bodyPr>
          <a:lstStyle/>
          <a:p>
            <a:pPr marL="176213" indent="-176213">
              <a:buFont typeface="Arial" panose="020B0604020202020204" pitchFamily="34" charset="0"/>
              <a:buChar char="•"/>
              <a:tabLst>
                <a:tab pos="176213" algn="l"/>
              </a:tabLst>
            </a:pPr>
            <a:r>
              <a:rPr lang="en-CA" sz="1600" dirty="0">
                <a:solidFill>
                  <a:schemeClr val="tx2">
                    <a:lumMod val="75000"/>
                  </a:schemeClr>
                </a:solidFill>
              </a:rPr>
              <a:t>Find shade to cool down</a:t>
            </a:r>
          </a:p>
          <a:p>
            <a:pPr marL="176213" indent="-176213">
              <a:buFont typeface="Arial" panose="020B0604020202020204" pitchFamily="34" charset="0"/>
              <a:buChar char="•"/>
              <a:tabLst>
                <a:tab pos="176213" algn="l"/>
              </a:tabLst>
            </a:pPr>
            <a:r>
              <a:rPr lang="en-CA" sz="1600" dirty="0">
                <a:solidFill>
                  <a:schemeClr val="tx2">
                    <a:lumMod val="75000"/>
                  </a:schemeClr>
                </a:solidFill>
              </a:rPr>
              <a:t>Swim to cool down</a:t>
            </a:r>
            <a:br>
              <a:rPr lang="en-CA" sz="1600" dirty="0">
                <a:solidFill>
                  <a:schemeClr val="tx2">
                    <a:lumMod val="75000"/>
                  </a:schemeClr>
                </a:solidFill>
              </a:rPr>
            </a:br>
            <a:endParaRPr lang="en-CA" sz="1600" dirty="0">
              <a:solidFill>
                <a:schemeClr val="tx2">
                  <a:lumMod val="75000"/>
                </a:schemeClr>
              </a:solidFill>
            </a:endParaRPr>
          </a:p>
          <a:p>
            <a:pPr>
              <a:tabLst>
                <a:tab pos="176213" algn="l"/>
              </a:tabLst>
            </a:pPr>
            <a:r>
              <a:rPr lang="en-CA" sz="1200" i="1" dirty="0">
                <a:solidFill>
                  <a:schemeClr val="tx2">
                    <a:lumMod val="75000"/>
                  </a:schemeClr>
                </a:solidFill>
              </a:rPr>
              <a:t>*Snakes are not able to sweat or pant to cool themselves so they need to find external sources to bring down their temperature</a:t>
            </a:r>
          </a:p>
        </p:txBody>
      </p:sp>
      <p:sp>
        <p:nvSpPr>
          <p:cNvPr id="6" name="Oval 5"/>
          <p:cNvSpPr/>
          <p:nvPr/>
        </p:nvSpPr>
        <p:spPr>
          <a:xfrm>
            <a:off x="8328248" y="3388444"/>
            <a:ext cx="2808312" cy="2774616"/>
          </a:xfrm>
          <a:prstGeom prst="ellipse">
            <a:avLst/>
          </a:prstGeom>
          <a:noFill/>
          <a:ln w="381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9" name="TextBox 8"/>
          <p:cNvSpPr txBox="1"/>
          <p:nvPr/>
        </p:nvSpPr>
        <p:spPr>
          <a:xfrm>
            <a:off x="8809783" y="3642780"/>
            <a:ext cx="1800200" cy="400110"/>
          </a:xfrm>
          <a:prstGeom prst="rect">
            <a:avLst/>
          </a:prstGeom>
          <a:noFill/>
        </p:spPr>
        <p:txBody>
          <a:bodyPr wrap="square" rtlCol="0">
            <a:spAutoFit/>
          </a:bodyPr>
          <a:lstStyle/>
          <a:p>
            <a:pPr algn="ctr"/>
            <a:r>
              <a:rPr lang="en-CA" sz="2000" b="1" dirty="0">
                <a:solidFill>
                  <a:schemeClr val="accent2">
                    <a:lumMod val="75000"/>
                  </a:schemeClr>
                </a:solidFill>
                <a:latin typeface="Aleo" panose="020F0502020204030203" pitchFamily="34" charset="0"/>
              </a:rPr>
              <a:t>Garter Snake</a:t>
            </a:r>
          </a:p>
        </p:txBody>
      </p:sp>
      <p:sp>
        <p:nvSpPr>
          <p:cNvPr id="4" name="Oval 2" descr="hp00261h - Copy"/>
          <p:cNvSpPr>
            <a:spLocks noChangeArrowheads="1"/>
          </p:cNvSpPr>
          <p:nvPr/>
        </p:nvSpPr>
        <p:spPr bwMode="auto">
          <a:xfrm>
            <a:off x="6171890" y="551130"/>
            <a:ext cx="3222934" cy="3169386"/>
          </a:xfrm>
          <a:prstGeom prst="ellipse">
            <a:avLst/>
          </a:prstGeom>
          <a:blipFill dpi="0" rotWithShape="0">
            <a:blip r:embed="rId3"/>
            <a:srcRect/>
            <a:stretch>
              <a:fillRect/>
            </a:stretch>
          </a:blipFill>
          <a:ln>
            <a:noFill/>
          </a:ln>
          <a:effectLst/>
          <a:extLst>
            <a:ext uri="{91240B29-F687-4F45-9708-019B960494DF}">
              <a14:hiddenLine xmlns:a14="http://schemas.microsoft.com/office/drawing/2010/main" w="9525" algn="in">
                <a:solidFill>
                  <a:srgbClr val="000000"/>
                </a:solidFill>
                <a:round/>
                <a:headEnd/>
                <a:tailEnd/>
              </a14:hiddenLine>
            </a:ext>
            <a:ext uri="{AF507438-7753-43E0-B8FC-AC1667EBCBE1}">
              <a14:hiddenEffects xmlns:a14="http://schemas.microsoft.com/office/drawing/2010/main">
                <a:effectLst>
                  <a:outerShdw dist="35921" dir="2700000" algn="ctr" rotWithShape="0">
                    <a:srgbClr val="EEECE1"/>
                  </a:outerShdw>
                </a:effectLst>
              </a14:hiddenEffects>
            </a:ext>
          </a:extLst>
        </p:spPr>
        <p:txBody>
          <a:bodyPr vert="horz" wrap="square" lIns="36576" tIns="36576" rIns="36576" bIns="36576" numCol="1" anchor="t" anchorCtr="0" compatLnSpc="1">
            <a:prstTxWarp prst="textNoShape">
              <a:avLst/>
            </a:prstTxWarp>
          </a:bodyPr>
          <a:lstStyle/>
          <a:p>
            <a:endParaRPr lang="en-CA"/>
          </a:p>
        </p:txBody>
      </p:sp>
      <p:sp>
        <p:nvSpPr>
          <p:cNvPr id="8" name="Text Box 3"/>
          <p:cNvSpPr txBox="1">
            <a:spLocks noChangeArrowheads="1"/>
          </p:cNvSpPr>
          <p:nvPr/>
        </p:nvSpPr>
        <p:spPr bwMode="auto">
          <a:xfrm>
            <a:off x="623392" y="404664"/>
            <a:ext cx="3240360" cy="71696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EEECE1"/>
                  </a:outerShdw>
                </a:effectLst>
              </a14:hiddenEffects>
            </a:ext>
          </a:extLst>
        </p:spPr>
        <p:txBody>
          <a:bodyPr vert="horz" wrap="square" lIns="36576" tIns="36576" rIns="36576" bIns="36576" numCol="1" anchor="t" anchorCtr="0" compatLnSpc="1">
            <a:prstTxWarp prst="textNoShape">
              <a:avLst/>
            </a:prstTxWarp>
          </a:bodyPr>
          <a:lstStyle/>
          <a:p>
            <a:pPr fontAlgn="base">
              <a:spcBef>
                <a:spcPct val="0"/>
              </a:spcBef>
              <a:spcAft>
                <a:spcPct val="0"/>
              </a:spcAft>
            </a:pPr>
            <a:r>
              <a:rPr lang="en-CA" altLang="en-US" sz="4000" b="1" dirty="0">
                <a:solidFill>
                  <a:schemeClr val="accent2">
                    <a:lumMod val="75000"/>
                  </a:schemeClr>
                </a:solidFill>
                <a:latin typeface="Aleo" panose="020F0502020204030203" pitchFamily="34" charset="0"/>
                <a:cs typeface="Arial" pitchFamily="34" charset="0"/>
              </a:rPr>
              <a:t>Hot &amp; Sunny</a:t>
            </a:r>
            <a:endParaRPr lang="en-US" altLang="en-US" sz="2800" dirty="0">
              <a:solidFill>
                <a:schemeClr val="accent2">
                  <a:lumMod val="75000"/>
                </a:schemeClr>
              </a:solidFill>
              <a:latin typeface="Aleo" panose="020F0502020204030203" pitchFamily="34" charset="0"/>
              <a:cs typeface="Arial" pitchFamily="34" charset="0"/>
            </a:endParaRPr>
          </a:p>
        </p:txBody>
      </p:sp>
      <p:sp>
        <p:nvSpPr>
          <p:cNvPr id="10" name="Oval 2" descr="20170801_IMG9619"/>
          <p:cNvSpPr>
            <a:spLocks noChangeArrowheads="1"/>
          </p:cNvSpPr>
          <p:nvPr/>
        </p:nvSpPr>
        <p:spPr bwMode="auto">
          <a:xfrm>
            <a:off x="1125774" y="1185132"/>
            <a:ext cx="5040560" cy="4968552"/>
          </a:xfrm>
          <a:prstGeom prst="ellipse">
            <a:avLst/>
          </a:prstGeom>
          <a:blipFill dpi="0" rotWithShape="0">
            <a:blip r:embed="rId4"/>
            <a:srcRect/>
            <a:stretch>
              <a:fillRect/>
            </a:stretch>
          </a:blipFill>
          <a:ln>
            <a:noFill/>
          </a:ln>
          <a:effectLst/>
          <a:extLst>
            <a:ext uri="{91240B29-F687-4F45-9708-019B960494DF}">
              <a14:hiddenLine xmlns:a14="http://schemas.microsoft.com/office/drawing/2010/main" w="9525" algn="in">
                <a:solidFill>
                  <a:srgbClr val="000000"/>
                </a:solidFill>
                <a:round/>
                <a:headEnd/>
                <a:tailEnd/>
              </a14:hiddenLine>
            </a:ext>
            <a:ext uri="{AF507438-7753-43E0-B8FC-AC1667EBCBE1}">
              <a14:hiddenEffects xmlns:a14="http://schemas.microsoft.com/office/drawing/2010/main">
                <a:effectLst>
                  <a:outerShdw dist="35921" dir="2700000" algn="ctr" rotWithShape="0">
                    <a:srgbClr val="EEECE1"/>
                  </a:outerShdw>
                </a:effectLst>
              </a14:hiddenEffects>
            </a:ext>
          </a:extLst>
        </p:spPr>
        <p:txBody>
          <a:bodyPr vert="horz" wrap="square" lIns="36576" tIns="36576" rIns="36576" bIns="36576" numCol="1" anchor="t" anchorCtr="0" compatLnSpc="1">
            <a:prstTxWarp prst="textNoShape">
              <a:avLst/>
            </a:prstTxWarp>
          </a:bodyPr>
          <a:lstStyle/>
          <a:p>
            <a:endParaRPr lang="en-CA"/>
          </a:p>
        </p:txBody>
      </p:sp>
    </p:spTree>
    <p:extLst>
      <p:ext uri="{BB962C8B-B14F-4D97-AF65-F5344CB8AC3E}">
        <p14:creationId xmlns:p14="http://schemas.microsoft.com/office/powerpoint/2010/main" val="11338413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500"/>
                                        <p:tgtEl>
                                          <p:spTgt spid="6"/>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5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5">
                                            <p:txEl>
                                              <p:pRg st="0" end="0"/>
                                            </p:txEl>
                                          </p:spTgt>
                                        </p:tgtEl>
                                        <p:attrNameLst>
                                          <p:attrName>style.visibility</p:attrName>
                                        </p:attrNameLst>
                                      </p:cBhvr>
                                      <p:to>
                                        <p:strVal val="visible"/>
                                      </p:to>
                                    </p:set>
                                    <p:animEffect transition="in" filter="fade">
                                      <p:cBhvr>
                                        <p:cTn id="22" dur="500"/>
                                        <p:tgtEl>
                                          <p:spTgt spid="5">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5">
                                            <p:txEl>
                                              <p:pRg st="1" end="1"/>
                                            </p:txEl>
                                          </p:spTgt>
                                        </p:tgtEl>
                                        <p:attrNameLst>
                                          <p:attrName>style.visibility</p:attrName>
                                        </p:attrNameLst>
                                      </p:cBhvr>
                                      <p:to>
                                        <p:strVal val="visible"/>
                                      </p:to>
                                    </p:set>
                                    <p:animEffect transition="in" filter="fade">
                                      <p:cBhvr>
                                        <p:cTn id="27" dur="500"/>
                                        <p:tgtEl>
                                          <p:spTgt spid="5">
                                            <p:txEl>
                                              <p:pRg st="1" end="1"/>
                                            </p:txEl>
                                          </p:spTgt>
                                        </p:tgtEl>
                                      </p:cBhvr>
                                    </p:animEffect>
                                  </p:childTnLst>
                                </p:cTn>
                              </p:par>
                              <p:par>
                                <p:cTn id="28" presetID="10" presetClass="entr" presetSubtype="0" fill="hold" nodeType="withEffect">
                                  <p:stCondLst>
                                    <p:cond delay="0"/>
                                  </p:stCondLst>
                                  <p:childTnLst>
                                    <p:set>
                                      <p:cBhvr>
                                        <p:cTn id="29" dur="1" fill="hold">
                                          <p:stCondLst>
                                            <p:cond delay="0"/>
                                          </p:stCondLst>
                                        </p:cTn>
                                        <p:tgtEl>
                                          <p:spTgt spid="5">
                                            <p:txEl>
                                              <p:pRg st="2" end="2"/>
                                            </p:txEl>
                                          </p:spTgt>
                                        </p:tgtEl>
                                        <p:attrNameLst>
                                          <p:attrName>style.visibility</p:attrName>
                                        </p:attrNameLst>
                                      </p:cBhvr>
                                      <p:to>
                                        <p:strVal val="visible"/>
                                      </p:to>
                                    </p:set>
                                    <p:animEffect transition="in" filter="fade">
                                      <p:cBhvr>
                                        <p:cTn id="30" dur="500"/>
                                        <p:tgtEl>
                                          <p:spTgt spid="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9" grpId="0"/>
      <p:bldP spid="4" grpId="0" animBg="1"/>
    </p:bldLst>
  </p:timing>
</p:sld>
</file>

<file path=ppt/theme/theme1.xml><?xml version="1.0" encoding="utf-8"?>
<a:theme xmlns:a="http://schemas.openxmlformats.org/drawingml/2006/main" name="Retrospect">
  <a:themeElements>
    <a:clrScheme name="Retrospect">
      <a:dk1>
        <a:sysClr val="windowText" lastClr="000000"/>
      </a:dk1>
      <a:lt1>
        <a:sysClr val="window" lastClr="FFFFFF"/>
      </a:lt1>
      <a:dk2>
        <a:srgbClr val="344068"/>
      </a:dk2>
      <a:lt2>
        <a:srgbClr val="D9E0E6"/>
      </a:lt2>
      <a:accent1>
        <a:srgbClr val="1CADE4"/>
      </a:accent1>
      <a:accent2>
        <a:srgbClr val="2683C6"/>
      </a:accent2>
      <a:accent3>
        <a:srgbClr val="28C4CC"/>
      </a:accent3>
      <a:accent4>
        <a:srgbClr val="42BA97"/>
      </a:accent4>
      <a:accent5>
        <a:srgbClr val="3E8853"/>
      </a:accent5>
      <a:accent6>
        <a:srgbClr val="62A39F"/>
      </a:accent6>
      <a:hlink>
        <a:srgbClr val="6EAC1C"/>
      </a:hlink>
      <a:folHlink>
        <a:srgbClr val="B26B02"/>
      </a:folHlink>
    </a:clrScheme>
    <a:fontScheme name="Retrospect">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Retrospect">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thm15="http://schemas.microsoft.com/office/thememl/2012/main" name="Retrospect" id="{5F128B03-DCCA-4EEB-AB3B-CF2899314A46}" vid="{9CC26709-368C-4D72-9060-94E5B3FF3CD6}"/>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Retrospect</Template>
  <TotalTime>1057</TotalTime>
  <Words>1358</Words>
  <Application>Microsoft Office PowerPoint</Application>
  <PresentationFormat>Widescreen</PresentationFormat>
  <Paragraphs>136</Paragraphs>
  <Slides>23</Slides>
  <Notes>14</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23</vt:i4>
      </vt:variant>
    </vt:vector>
  </HeadingPairs>
  <TitlesOfParts>
    <vt:vector size="28" baseType="lpstr">
      <vt:lpstr>Aleo</vt:lpstr>
      <vt:lpstr>Arial</vt:lpstr>
      <vt:lpstr>Calibri</vt:lpstr>
      <vt:lpstr>Calibri Light</vt:lpstr>
      <vt:lpstr>Retrospect</vt:lpstr>
      <vt:lpstr>Wild Weather</vt:lpstr>
      <vt:lpstr>What is weather?</vt:lpstr>
      <vt:lpstr>How does weather affect us?</vt:lpstr>
      <vt:lpstr>How does weather affect wildlife?</vt:lpstr>
      <vt:lpstr>First, what is a wetland?</vt:lpstr>
      <vt:lpstr>Wetlands &amp; Weather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Key Points:</vt:lpstr>
      <vt:lpstr>Wild Weather Project</vt:lpstr>
      <vt:lpstr>PowerPoint Presentation</vt:lpstr>
    </vt:vector>
  </TitlesOfParts>
  <Company>Ducks Unlimited Canada</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Wild Weather</dc:title>
  <dc:creator>Ducks Unlimited</dc:creator>
  <cp:lastModifiedBy>Paula Grieef</cp:lastModifiedBy>
  <cp:revision>204</cp:revision>
  <dcterms:created xsi:type="dcterms:W3CDTF">2018-01-12T22:05:43Z</dcterms:created>
  <dcterms:modified xsi:type="dcterms:W3CDTF">2018-07-05T19:40:31Z</dcterms:modified>
</cp:coreProperties>
</file>